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8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7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06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75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43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11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81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49" algn="l" defTabSz="91433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727F94-A96A-4C3A-91C0-DAB9898E090B}" v="1" dt="2020-04-13T11:44:46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36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 Schult" userId="3a2c93ce427878e7" providerId="LiveId" clId="{0A8F97AB-9655-4143-8416-4457C375F3C9}"/>
    <pc:docChg chg="modSld">
      <pc:chgData name="Christoph Schult" userId="3a2c93ce427878e7" providerId="LiveId" clId="{0A8F97AB-9655-4143-8416-4457C375F3C9}" dt="2020-04-13T11:44:46.037" v="0" actId="164"/>
      <pc:docMkLst>
        <pc:docMk/>
      </pc:docMkLst>
      <pc:sldChg chg="addSp modSp">
        <pc:chgData name="Christoph Schult" userId="3a2c93ce427878e7" providerId="LiveId" clId="{0A8F97AB-9655-4143-8416-4457C375F3C9}" dt="2020-04-13T11:44:46.037" v="0" actId="164"/>
        <pc:sldMkLst>
          <pc:docMk/>
          <pc:sldMk cId="4051331809" sldId="256"/>
        </pc:sldMkLst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56" creationId="{36F2B6C4-18FA-41B8-ACFB-0275B39EB4FA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87" creationId="{8676B94A-A0F3-436B-B533-EA625FF51281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88" creationId="{A0AB0497-E6FC-44C8-9C88-E7A43768A8C5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93" creationId="{90B93785-B7A0-4E60-AB3F-918B8E744CAE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105" creationId="{216E445D-E3ED-458B-9AF4-23D63FDD3626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1" creationId="{96B4137C-FE7A-4358-BE18-F7942047980B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2" creationId="{8F93E7C6-DBCD-4AD7-8E31-E517BE8B1860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3" creationId="{0F9EA501-5A99-48FB-95E2-579268D88C15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4" creationId="{D239F784-D7F7-4467-9DE5-84B66776E965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5" creationId="{22C0647E-5518-4CBF-A2FC-7EFB5DD916AF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6" creationId="{9D7C32D6-FC1C-4FDE-AD96-64D029415D8B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8" creationId="{CF7AAED8-BC47-42BC-B7E3-DF7E268F5536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49" creationId="{22B5E757-1026-4339-AF77-72E47D751C27}"/>
          </ac:spMkLst>
        </pc:spChg>
        <pc:spChg chg="mod">
          <ac:chgData name="Christoph Schult" userId="3a2c93ce427878e7" providerId="LiveId" clId="{0A8F97AB-9655-4143-8416-4457C375F3C9}" dt="2020-04-13T11:44:46.037" v="0" actId="164"/>
          <ac:spMkLst>
            <pc:docMk/>
            <pc:sldMk cId="4051331809" sldId="256"/>
            <ac:spMk id="450" creationId="{18CF337A-BB87-4324-B61A-19DAFE35009C}"/>
          </ac:spMkLst>
        </pc:spChg>
        <pc:grpChg chg="mod">
          <ac:chgData name="Christoph Schult" userId="3a2c93ce427878e7" providerId="LiveId" clId="{0A8F97AB-9655-4143-8416-4457C375F3C9}" dt="2020-04-13T11:44:46.037" v="0" actId="164"/>
          <ac:grpSpMkLst>
            <pc:docMk/>
            <pc:sldMk cId="4051331809" sldId="256"/>
            <ac:grpSpMk id="375" creationId="{B3B5446A-1FA5-4488-BA52-24E085073318}"/>
          </ac:grpSpMkLst>
        </pc:grpChg>
        <pc:grpChg chg="add mod">
          <ac:chgData name="Christoph Schult" userId="3a2c93ce427878e7" providerId="LiveId" clId="{0A8F97AB-9655-4143-8416-4457C375F3C9}" dt="2020-04-13T11:44:46.037" v="0" actId="164"/>
          <ac:grpSpMkLst>
            <pc:docMk/>
            <pc:sldMk cId="4051331809" sldId="256"/>
            <ac:grpSpMk id="451" creationId="{CE6C7FC3-CA70-4993-95DE-013879D3E4FE}"/>
          </ac:grpSpMkLst>
        </pc:grp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2" creationId="{C7761A78-1853-403E-900E-F39F2BC8ED9E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32" creationId="{677A755F-D216-4287-96E1-B651A6644EB2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36" creationId="{9B21EFB3-0AC4-4369-B06D-046DCA90F3F6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39" creationId="{FB249313-8B01-4691-BEB7-E70EFE636E0D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45" creationId="{9D5F965D-13B0-488A-ACDD-4EB6764EDDD8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47" creationId="{956B7688-0A07-42BA-B779-79FFC57A3DF9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49" creationId="{8CCDED93-0D85-4C02-AABF-07054E441E2B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94" creationId="{3B32167F-57D9-46A7-A6E7-EF093A7230D5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95" creationId="{1330998F-3D0D-45A6-8FCF-EDE9C2279CC2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97" creationId="{5F991CBB-E09E-4A7D-B11C-5CE5F1640516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01" creationId="{E3B15AB9-9E53-44B9-BADA-5FE1D925A7A4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03" creationId="{1D76414F-FFE5-4D79-86D8-9B28251E1FFC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10" creationId="{D1271906-9719-47FD-B081-9D685B7172D9}"/>
          </ac:cxnSpMkLst>
        </pc:cxnChg>
        <pc:cxnChg chg="mod">
          <ac:chgData name="Christoph Schult" userId="3a2c93ce427878e7" providerId="LiveId" clId="{0A8F97AB-9655-4143-8416-4457C375F3C9}" dt="2020-04-13T11:44:46.037" v="0" actId="164"/>
          <ac:cxnSpMkLst>
            <pc:docMk/>
            <pc:sldMk cId="4051331809" sldId="256"/>
            <ac:cxnSpMk id="116" creationId="{B3C758CD-1FF5-4C6C-91AB-EFBD11E3190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7CC62-0186-4305-A16D-414E0ED2F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797DC0-9CF6-4599-AE38-3F9E6C4B7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D274EF-9546-4D97-A564-9C082962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21D49-083D-4256-85DE-EE096B25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ADA2F7-3B5A-42D5-8D0A-1E1A06F3D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948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5FCCE-BDEE-498F-AA30-7FC2BE6D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62827-104F-4325-B4A4-159038962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4F9A1-4620-4E55-AD48-3FE310A2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9B68BA-EDF7-4BF3-8BB8-7115179D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D02AFF-24CE-48BC-8063-0CCACB4F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207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FF8DBE4-1F7E-40F4-92C0-CC59CCA1F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68FA9E-9584-453E-A9D1-367266199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DD7FDC-56EE-49EE-8DEF-62C83533C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837A10-4C60-4FBB-8610-82E66BF1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20E79E-B59F-4B05-ADE1-16AE2C54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912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9DEBF-665A-45CB-8647-56AF88113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64198E-388D-4E23-A328-13A1D4E2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62C8D8-692E-4992-832C-D3FDA3E7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281DFE-5CBB-4B97-B21F-DCEE26A1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1E00E-BE05-41CF-81B9-AB0DF043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353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BCF543-2F11-4131-A21E-39870B20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BE13C0-0D69-45D5-89D5-CF0D8DB5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A63049-55F2-4243-A326-CFDE553D9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5DCB5B-4DE2-4385-99FA-839824AE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B96074-43FC-4CFB-98DE-7F58647B6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820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5A753A-74F3-4EC1-A078-FDD6A5A8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42F717-7BA7-49FE-AAB5-14052C391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34D0DF-B33E-421B-AFE6-9FBF7BAF6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EF4AB3-6429-4511-BE1F-026D1394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755C61-98A2-4AE7-BC5D-3768C2EB0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AE01476-472F-4CA4-8748-4E449EEB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86572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44663C-1598-4F66-8373-D9B724C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FA3FDF-2002-40CD-86CF-073DC7211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B714C8-DE55-4ED4-B41E-E1F2DC0A1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5CDC53D-890C-4A98-9AEB-02485AE14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B3C1267-AC25-4A76-8BEE-436771184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85687B-E2DA-43D7-9B4F-343DC2C9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FE745A-2FEB-4DA7-9920-FE4E4A03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34E735B-AD80-42DA-A6C8-3DBC03ED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587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FF3EE-0D97-4F3F-96E1-831A5053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0CB264-605E-4954-B229-20155243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DD324E3-0ECF-452F-9AFF-861DAC745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09EC9F-24E6-4D68-94DC-73E5433A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164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83C581-8AD3-4D26-8BD5-63849F63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9E5BE4B-155B-4458-9669-3CA9DC12D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08393F-F2B4-4E0C-9560-754D1E561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01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878BF7-1DF6-4E02-B380-EED3633A2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EF2D09-045E-4809-8A71-30CA9EEB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B7C69F-B8A9-47E8-B606-8523A8B60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8D067C-31E4-4235-A0F2-49779763A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7BC2B6-DD75-43CE-845A-B9F6257E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A1295A-98BD-4ECE-9A76-6B4B9352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981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4ABC0-FAFF-4421-9FB0-BDA10F46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C6D36-F99D-48B8-8EF8-767B6543A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5A9DC0-EB0B-4FF8-9603-AF3E40A8C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D47FAC-A893-4412-86AD-AFAB3344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DF1D40-9814-48BD-8D1E-E3EB667B2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C8BBB3-AD97-4270-8090-650176AA7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820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2C8048-5E6F-4C83-BCAE-E149EE49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43BF00-D211-4641-9EDF-8F6BB9250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818BE3-2528-400D-83A6-39C9BF3C3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DCD1-7D12-451D-A642-9AB96E2A56A0}" type="datetimeFigureOut">
              <a:rPr lang="LID4096" smtClean="0"/>
              <a:t>04/13/2020</a:t>
            </a:fld>
            <a:endParaRPr lang="LID4096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FCE67-1118-4DC3-9BE0-CBAD093AA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0987C-C6B3-4B61-9FF7-7A2D2D3D0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71B43-ED17-4541-AAD3-6371B8E36FA6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3498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uppieren 450">
            <a:extLst>
              <a:ext uri="{FF2B5EF4-FFF2-40B4-BE49-F238E27FC236}">
                <a16:creationId xmlns:a16="http://schemas.microsoft.com/office/drawing/2014/main" id="{CE6C7FC3-CA70-4993-95DE-013879D3E4FE}"/>
              </a:ext>
            </a:extLst>
          </p:cNvPr>
          <p:cNvGrpSpPr/>
          <p:nvPr/>
        </p:nvGrpSpPr>
        <p:grpSpPr>
          <a:xfrm>
            <a:off x="106522" y="-1760"/>
            <a:ext cx="11669671" cy="6499264"/>
            <a:chOff x="106522" y="-1760"/>
            <a:chExt cx="11669671" cy="6499264"/>
          </a:xfrm>
        </p:grpSpPr>
        <p:sp>
          <p:nvSpPr>
            <p:cNvPr id="87" name="Rechteck 86">
              <a:extLst>
                <a:ext uri="{FF2B5EF4-FFF2-40B4-BE49-F238E27FC236}">
                  <a16:creationId xmlns:a16="http://schemas.microsoft.com/office/drawing/2014/main" id="{8676B94A-A0F3-436B-B533-EA625FF51281}"/>
                </a:ext>
              </a:extLst>
            </p:cNvPr>
            <p:cNvSpPr/>
            <p:nvPr/>
          </p:nvSpPr>
          <p:spPr>
            <a:xfrm>
              <a:off x="4997875" y="461056"/>
              <a:ext cx="207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rest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of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the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world</a:t>
              </a:r>
              <a:endParaRPr lang="LID4096" sz="16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36F2B6C4-18FA-41B8-ACFB-0275B39EB4FA}"/>
                </a:ext>
              </a:extLst>
            </p:cNvPr>
            <p:cNvSpPr/>
            <p:nvPr/>
          </p:nvSpPr>
          <p:spPr>
            <a:xfrm>
              <a:off x="9489537" y="466905"/>
              <a:ext cx="2068054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national </a:t>
              </a:r>
              <a:r>
                <a:rPr lang="de-DE" sz="1600" dirty="0" err="1">
                  <a:solidFill>
                    <a:schemeClr val="tx1"/>
                  </a:solidFill>
                </a:rPr>
                <a:t>government</a:t>
              </a:r>
              <a:endParaRPr lang="LID4096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eck 87">
              <a:extLst>
                <a:ext uri="{FF2B5EF4-FFF2-40B4-BE49-F238E27FC236}">
                  <a16:creationId xmlns:a16="http://schemas.microsoft.com/office/drawing/2014/main" id="{A0AB0497-E6FC-44C8-9C88-E7A43768A8C5}"/>
                </a:ext>
              </a:extLst>
            </p:cNvPr>
            <p:cNvSpPr/>
            <p:nvPr/>
          </p:nvSpPr>
          <p:spPr>
            <a:xfrm>
              <a:off x="306335" y="494238"/>
              <a:ext cx="2070000" cy="72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/>
                  </a:solidFill>
                </a:rPr>
                <a:t>representative</a:t>
              </a:r>
              <a:r>
                <a:rPr lang="de-DE" sz="1600" dirty="0">
                  <a:solidFill>
                    <a:schemeClr val="tx1"/>
                  </a:solidFill>
                </a:rPr>
                <a:t> </a:t>
              </a:r>
              <a:r>
                <a:rPr lang="de-DE" sz="1600" dirty="0" err="1">
                  <a:solidFill>
                    <a:schemeClr val="tx1"/>
                  </a:solidFill>
                </a:rPr>
                <a:t>household</a:t>
              </a:r>
              <a:endParaRPr lang="LID4096" sz="16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90B93785-B7A0-4E60-AB3F-918B8E744CAE}"/>
                </a:ext>
              </a:extLst>
            </p:cNvPr>
            <p:cNvSpPr/>
            <p:nvPr/>
          </p:nvSpPr>
          <p:spPr>
            <a:xfrm>
              <a:off x="4680192" y="5597504"/>
              <a:ext cx="2880000" cy="90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 err="1">
                  <a:solidFill>
                    <a:schemeClr val="tx1"/>
                  </a:solidFill>
                </a:rPr>
                <a:t>climate</a:t>
              </a:r>
              <a:r>
                <a:rPr lang="de-DE" sz="1400" dirty="0">
                  <a:solidFill>
                    <a:schemeClr val="tx1"/>
                  </a:solidFill>
                </a:rPr>
                <a:t> variables 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(</a:t>
              </a:r>
              <a:r>
                <a:rPr lang="de-DE" sz="1400" dirty="0" err="1">
                  <a:solidFill>
                    <a:schemeClr val="tx1"/>
                  </a:solidFill>
                </a:rPr>
                <a:t>temperature</a:t>
              </a:r>
              <a:r>
                <a:rPr lang="de-DE" sz="1400" dirty="0">
                  <a:solidFill>
                    <a:schemeClr val="tx1"/>
                  </a:solidFill>
                </a:rPr>
                <a:t>, wind </a:t>
              </a:r>
              <a:r>
                <a:rPr lang="de-DE" sz="1400" dirty="0" err="1">
                  <a:solidFill>
                    <a:schemeClr val="tx1"/>
                  </a:solidFill>
                </a:rPr>
                <a:t>speed</a:t>
              </a:r>
              <a:r>
                <a:rPr lang="de-DE" sz="1400" dirty="0">
                  <a:solidFill>
                    <a:schemeClr val="tx1"/>
                  </a:solidFill>
                </a:rPr>
                <a:t>,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percipitation</a:t>
              </a:r>
              <a:r>
                <a:rPr lang="de-DE" sz="1400" dirty="0">
                  <a:solidFill>
                    <a:schemeClr val="tx1"/>
                  </a:solidFill>
                </a:rPr>
                <a:t>, </a:t>
              </a:r>
              <a:r>
                <a:rPr lang="de-DE" sz="1400" dirty="0" err="1">
                  <a:solidFill>
                    <a:schemeClr val="tx1"/>
                  </a:solidFill>
                </a:rPr>
                <a:t>sea</a:t>
              </a:r>
              <a:r>
                <a:rPr lang="de-DE" sz="1400" dirty="0">
                  <a:solidFill>
                    <a:schemeClr val="tx1"/>
                  </a:solidFill>
                </a:rPr>
                <a:t> </a:t>
              </a:r>
              <a:r>
                <a:rPr lang="de-DE" sz="1400" dirty="0" err="1">
                  <a:solidFill>
                    <a:schemeClr val="tx1"/>
                  </a:solidFill>
                </a:rPr>
                <a:t>level</a:t>
              </a:r>
              <a:r>
                <a:rPr lang="de-DE" sz="1400" dirty="0">
                  <a:solidFill>
                    <a:schemeClr val="tx1"/>
                  </a:solidFill>
                </a:rPr>
                <a:t>)</a:t>
              </a:r>
            </a:p>
            <a:p>
              <a:pPr marL="285750" indent="-285750" algn="ctr">
                <a:buFontTx/>
                <a:buChar char="-"/>
              </a:pPr>
              <a:endParaRPr lang="LID4096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Verbinder: gewinkelt 11">
              <a:extLst>
                <a:ext uri="{FF2B5EF4-FFF2-40B4-BE49-F238E27FC236}">
                  <a16:creationId xmlns:a16="http://schemas.microsoft.com/office/drawing/2014/main" id="{C7761A78-1853-403E-900E-F39F2BC8ED9E}"/>
                </a:ext>
              </a:extLst>
            </p:cNvPr>
            <p:cNvCxnSpPr>
              <a:cxnSpLocks/>
              <a:stCxn id="93" idx="0"/>
              <a:endCxn id="367" idx="2"/>
            </p:cNvCxnSpPr>
            <p:nvPr/>
          </p:nvCxnSpPr>
          <p:spPr>
            <a:xfrm rot="16200000" flipV="1">
              <a:off x="3709758" y="3187069"/>
              <a:ext cx="918727" cy="390214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Verbinder: gewinkelt 93">
              <a:extLst>
                <a:ext uri="{FF2B5EF4-FFF2-40B4-BE49-F238E27FC236}">
                  <a16:creationId xmlns:a16="http://schemas.microsoft.com/office/drawing/2014/main" id="{3B32167F-57D9-46A7-A6E7-EF093A7230D5}"/>
                </a:ext>
              </a:extLst>
            </p:cNvPr>
            <p:cNvCxnSpPr>
              <a:cxnSpLocks/>
              <a:stCxn id="93" idx="0"/>
              <a:endCxn id="368" idx="2"/>
            </p:cNvCxnSpPr>
            <p:nvPr/>
          </p:nvCxnSpPr>
          <p:spPr>
            <a:xfrm rot="16200000" flipV="1">
              <a:off x="4488871" y="3966183"/>
              <a:ext cx="936335" cy="232630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Verbinder: gewinkelt 94">
              <a:extLst>
                <a:ext uri="{FF2B5EF4-FFF2-40B4-BE49-F238E27FC236}">
                  <a16:creationId xmlns:a16="http://schemas.microsoft.com/office/drawing/2014/main" id="{1330998F-3D0D-45A6-8FCF-EDE9C2279CC2}"/>
                </a:ext>
              </a:extLst>
            </p:cNvPr>
            <p:cNvCxnSpPr>
              <a:cxnSpLocks/>
              <a:stCxn id="93" idx="0"/>
              <a:endCxn id="358" idx="2"/>
            </p:cNvCxnSpPr>
            <p:nvPr/>
          </p:nvCxnSpPr>
          <p:spPr>
            <a:xfrm rot="16200000" flipV="1">
              <a:off x="5213703" y="4691014"/>
              <a:ext cx="949707" cy="86327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Verbinder: gewinkelt 96">
              <a:extLst>
                <a:ext uri="{FF2B5EF4-FFF2-40B4-BE49-F238E27FC236}">
                  <a16:creationId xmlns:a16="http://schemas.microsoft.com/office/drawing/2014/main" id="{5F991CBB-E09E-4A7D-B11C-5CE5F164051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992817" y="4778832"/>
              <a:ext cx="967315" cy="71256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Verbinder: gewinkelt 100">
              <a:extLst>
                <a:ext uri="{FF2B5EF4-FFF2-40B4-BE49-F238E27FC236}">
                  <a16:creationId xmlns:a16="http://schemas.microsoft.com/office/drawing/2014/main" id="{E3B15AB9-9E53-44B9-BADA-5FE1D925A7A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665808" y="4106764"/>
              <a:ext cx="966391" cy="2057623"/>
            </a:xfrm>
            <a:prstGeom prst="bentConnector3">
              <a:avLst>
                <a:gd name="adj1" fmla="val 50001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Verbinder: gewinkelt 102">
              <a:extLst>
                <a:ext uri="{FF2B5EF4-FFF2-40B4-BE49-F238E27FC236}">
                  <a16:creationId xmlns:a16="http://schemas.microsoft.com/office/drawing/2014/main" id="{1D76414F-FFE5-4D79-86D8-9B28251E1FF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44931" y="3331308"/>
              <a:ext cx="983999" cy="3633458"/>
            </a:xfrm>
            <a:prstGeom prst="bentConnector3">
              <a:avLst>
                <a:gd name="adj1" fmla="val 49999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216E445D-E3ED-458B-9AF4-23D63FDD3626}"/>
                </a:ext>
              </a:extLst>
            </p:cNvPr>
            <p:cNvSpPr txBox="1"/>
            <p:nvPr/>
          </p:nvSpPr>
          <p:spPr>
            <a:xfrm>
              <a:off x="1666815" y="5635644"/>
              <a:ext cx="29959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LID4096"/>
              </a:defPPr>
              <a:lvl1pPr>
                <a:defRPr sz="1200"/>
              </a:lvl1pPr>
            </a:lstStyle>
            <a:p>
              <a:r>
                <a:rPr lang="de-DE" dirty="0" err="1"/>
                <a:t>affects</a:t>
              </a:r>
              <a:r>
                <a:rPr lang="de-DE" dirty="0"/>
                <a:t> </a:t>
              </a:r>
              <a:r>
                <a:rPr lang="de-DE" dirty="0" err="1"/>
                <a:t>productivity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regional and </a:t>
              </a:r>
              <a:r>
                <a:rPr lang="de-DE" dirty="0" err="1"/>
                <a:t>sectoral</a:t>
              </a:r>
              <a:r>
                <a:rPr lang="de-DE" dirty="0"/>
                <a:t> </a:t>
              </a:r>
              <a:r>
                <a:rPr lang="de-DE" dirty="0" err="1"/>
                <a:t>production</a:t>
              </a:r>
              <a:r>
                <a:rPr lang="de-DE" dirty="0"/>
                <a:t> </a:t>
              </a:r>
              <a:r>
                <a:rPr lang="de-DE" dirty="0" err="1"/>
                <a:t>through</a:t>
              </a:r>
              <a:r>
                <a:rPr lang="de-DE" dirty="0"/>
                <a:t> </a:t>
              </a:r>
              <a:r>
                <a:rPr lang="de-DE" dirty="0" err="1"/>
                <a:t>damage</a:t>
              </a:r>
              <a:r>
                <a:rPr lang="de-DE" dirty="0"/>
                <a:t> </a:t>
              </a:r>
              <a:r>
                <a:rPr lang="de-DE" dirty="0" err="1"/>
                <a:t>functions</a:t>
              </a:r>
              <a:endParaRPr lang="LID4096" dirty="0"/>
            </a:p>
          </p:txBody>
        </p:sp>
        <p:cxnSp>
          <p:nvCxnSpPr>
            <p:cNvPr id="32" name="Verbinder: gewinkelt 31">
              <a:extLst>
                <a:ext uri="{FF2B5EF4-FFF2-40B4-BE49-F238E27FC236}">
                  <a16:creationId xmlns:a16="http://schemas.microsoft.com/office/drawing/2014/main" id="{677A755F-D216-4287-96E1-B651A6644EB2}"/>
                </a:ext>
              </a:extLst>
            </p:cNvPr>
            <p:cNvCxnSpPr>
              <a:cxnSpLocks/>
              <a:stCxn id="373" idx="0"/>
              <a:endCxn id="88" idx="2"/>
            </p:cNvCxnSpPr>
            <p:nvPr/>
          </p:nvCxnSpPr>
          <p:spPr>
            <a:xfrm rot="16200000" flipV="1">
              <a:off x="3390904" y="-835330"/>
              <a:ext cx="590731" cy="468986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Verbinder: gewinkelt 35">
              <a:extLst>
                <a:ext uri="{FF2B5EF4-FFF2-40B4-BE49-F238E27FC236}">
                  <a16:creationId xmlns:a16="http://schemas.microsoft.com/office/drawing/2014/main" id="{9B21EFB3-0AC4-4369-B06D-046DCA90F3F6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68351" y="-739611"/>
              <a:ext cx="618064" cy="4492362"/>
            </a:xfrm>
            <a:prstGeom prst="bentConnector3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>
              <a:extLst>
                <a:ext uri="{FF2B5EF4-FFF2-40B4-BE49-F238E27FC236}">
                  <a16:creationId xmlns:a16="http://schemas.microsoft.com/office/drawing/2014/main" id="{FB249313-8B01-4691-BEB7-E70EFE636E0D}"/>
                </a:ext>
              </a:extLst>
            </p:cNvPr>
            <p:cNvCxnSpPr>
              <a:cxnSpLocks/>
              <a:stCxn id="373" idx="0"/>
              <a:endCxn id="87" idx="2"/>
            </p:cNvCxnSpPr>
            <p:nvPr/>
          </p:nvCxnSpPr>
          <p:spPr>
            <a:xfrm flipV="1">
              <a:off x="6031202" y="1181056"/>
              <a:ext cx="1673" cy="62391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mit Pfeil 44">
              <a:extLst>
                <a:ext uri="{FF2B5EF4-FFF2-40B4-BE49-F238E27FC236}">
                  <a16:creationId xmlns:a16="http://schemas.microsoft.com/office/drawing/2014/main" id="{9D5F965D-13B0-488A-ACDD-4EB6764EDDD8}"/>
                </a:ext>
              </a:extLst>
            </p:cNvPr>
            <p:cNvCxnSpPr>
              <a:stCxn id="88" idx="3"/>
              <a:endCxn id="87" idx="1"/>
            </p:cNvCxnSpPr>
            <p:nvPr/>
          </p:nvCxnSpPr>
          <p:spPr>
            <a:xfrm flipV="1">
              <a:off x="2376335" y="821056"/>
              <a:ext cx="2621540" cy="3318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956B7688-0A07-42BA-B779-79FFC57A3DF9}"/>
                </a:ext>
              </a:extLst>
            </p:cNvPr>
            <p:cNvCxnSpPr>
              <a:cxnSpLocks/>
              <a:stCxn id="87" idx="3"/>
              <a:endCxn id="56" idx="1"/>
            </p:cNvCxnSpPr>
            <p:nvPr/>
          </p:nvCxnSpPr>
          <p:spPr>
            <a:xfrm>
              <a:off x="7067875" y="821056"/>
              <a:ext cx="2421662" cy="58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Verbinder: gewinkelt 48">
              <a:extLst>
                <a:ext uri="{FF2B5EF4-FFF2-40B4-BE49-F238E27FC236}">
                  <a16:creationId xmlns:a16="http://schemas.microsoft.com/office/drawing/2014/main" id="{8CCDED93-0D85-4C02-AABF-07054E441E2B}"/>
                </a:ext>
              </a:extLst>
            </p:cNvPr>
            <p:cNvCxnSpPr>
              <a:cxnSpLocks/>
              <a:stCxn id="56" idx="3"/>
              <a:endCxn id="350" idx="3"/>
            </p:cNvCxnSpPr>
            <p:nvPr/>
          </p:nvCxnSpPr>
          <p:spPr>
            <a:xfrm flipH="1">
              <a:off x="10299635" y="826905"/>
              <a:ext cx="1257956" cy="3457267"/>
            </a:xfrm>
            <a:prstGeom prst="bentConnector3">
              <a:avLst>
                <a:gd name="adj1" fmla="val -18172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Verbinder: gewinkelt 109">
              <a:extLst>
                <a:ext uri="{FF2B5EF4-FFF2-40B4-BE49-F238E27FC236}">
                  <a16:creationId xmlns:a16="http://schemas.microsoft.com/office/drawing/2014/main" id="{D1271906-9719-47FD-B081-9D685B7172D9}"/>
                </a:ext>
              </a:extLst>
            </p:cNvPr>
            <p:cNvCxnSpPr>
              <a:cxnSpLocks/>
              <a:stCxn id="88" idx="0"/>
              <a:endCxn id="56" idx="0"/>
            </p:cNvCxnSpPr>
            <p:nvPr/>
          </p:nvCxnSpPr>
          <p:spPr>
            <a:xfrm rot="5400000" flipH="1" flipV="1">
              <a:off x="5918783" y="-4110542"/>
              <a:ext cx="27333" cy="9182229"/>
            </a:xfrm>
            <a:prstGeom prst="bentConnector3">
              <a:avLst>
                <a:gd name="adj1" fmla="val 780752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Verbinder: gewinkelt 115">
              <a:extLst>
                <a:ext uri="{FF2B5EF4-FFF2-40B4-BE49-F238E27FC236}">
                  <a16:creationId xmlns:a16="http://schemas.microsoft.com/office/drawing/2014/main" id="{B3C758CD-1FF5-4C6C-91AB-EFBD11E31909}"/>
                </a:ext>
              </a:extLst>
            </p:cNvPr>
            <p:cNvCxnSpPr>
              <a:cxnSpLocks/>
              <a:stCxn id="88" idx="1"/>
              <a:endCxn id="367" idx="1"/>
            </p:cNvCxnSpPr>
            <p:nvPr/>
          </p:nvCxnSpPr>
          <p:spPr>
            <a:xfrm rot="10800000" flipH="1" flipV="1">
              <a:off x="306335" y="854238"/>
              <a:ext cx="1365728" cy="3495206"/>
            </a:xfrm>
            <a:prstGeom prst="bentConnector3">
              <a:avLst>
                <a:gd name="adj1" fmla="val -16738"/>
              </a:avLst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5" name="Gruppieren 374">
              <a:extLst>
                <a:ext uri="{FF2B5EF4-FFF2-40B4-BE49-F238E27FC236}">
                  <a16:creationId xmlns:a16="http://schemas.microsoft.com/office/drawing/2014/main" id="{B3B5446A-1FA5-4488-BA52-24E085073318}"/>
                </a:ext>
              </a:extLst>
            </p:cNvPr>
            <p:cNvGrpSpPr/>
            <p:nvPr/>
          </p:nvGrpSpPr>
          <p:grpSpPr>
            <a:xfrm>
              <a:off x="1672063" y="1804969"/>
              <a:ext cx="8627572" cy="2873808"/>
              <a:chOff x="270614" y="2063434"/>
              <a:chExt cx="11353952" cy="2680526"/>
            </a:xfrm>
          </p:grpSpPr>
          <p:cxnSp>
            <p:nvCxnSpPr>
              <p:cNvPr id="21" name="Verbinder: gewinkelt 20">
                <a:extLst>
                  <a:ext uri="{FF2B5EF4-FFF2-40B4-BE49-F238E27FC236}">
                    <a16:creationId xmlns:a16="http://schemas.microsoft.com/office/drawing/2014/main" id="{DE15940F-0362-4576-B0A7-A6D893CB3E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995061" y="1117153"/>
                <a:ext cx="586861" cy="3125401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2" name="Gruppieren 331">
                <a:extLst>
                  <a:ext uri="{FF2B5EF4-FFF2-40B4-BE49-F238E27FC236}">
                    <a16:creationId xmlns:a16="http://schemas.microsoft.com/office/drawing/2014/main" id="{AE34E955-79DB-4054-9F65-31798A87D463}"/>
                  </a:ext>
                </a:extLst>
              </p:cNvPr>
              <p:cNvGrpSpPr/>
              <p:nvPr/>
            </p:nvGrpSpPr>
            <p:grpSpPr>
              <a:xfrm>
                <a:off x="270614" y="2973284"/>
                <a:ext cx="11353952" cy="1770676"/>
                <a:chOff x="270609" y="2973284"/>
                <a:chExt cx="11353952" cy="1770676"/>
              </a:xfrm>
            </p:grpSpPr>
            <p:grpSp>
              <p:nvGrpSpPr>
                <p:cNvPr id="333" name="Gruppieren 332">
                  <a:extLst>
                    <a:ext uri="{FF2B5EF4-FFF2-40B4-BE49-F238E27FC236}">
                      <a16:creationId xmlns:a16="http://schemas.microsoft.com/office/drawing/2014/main" id="{03193DDC-BEF1-4C1A-93F5-E3D0DB45AB6F}"/>
                    </a:ext>
                  </a:extLst>
                </p:cNvPr>
                <p:cNvGrpSpPr/>
                <p:nvPr/>
              </p:nvGrpSpPr>
              <p:grpSpPr>
                <a:xfrm>
                  <a:off x="270609" y="3017742"/>
                  <a:ext cx="3510853" cy="1726218"/>
                  <a:chOff x="320512" y="3366944"/>
                  <a:chExt cx="4790391" cy="2807613"/>
                </a:xfrm>
              </p:grpSpPr>
              <p:sp>
                <p:nvSpPr>
                  <p:cNvPr id="364" name="Rechteck: abgerundete Ecken 363">
                    <a:extLst>
                      <a:ext uri="{FF2B5EF4-FFF2-40B4-BE49-F238E27FC236}">
                        <a16:creationId xmlns:a16="http://schemas.microsoft.com/office/drawing/2014/main" id="{79FA9C43-78CD-4A00-A0CC-6051154B2609}"/>
                      </a:ext>
                    </a:extLst>
                  </p:cNvPr>
                  <p:cNvSpPr/>
                  <p:nvPr/>
                </p:nvSpPr>
                <p:spPr>
                  <a:xfrm>
                    <a:off x="1710837" y="336694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firms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sector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1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5" name="Verbinder: gewinkelt 364">
                    <a:extLst>
                      <a:ext uri="{FF2B5EF4-FFF2-40B4-BE49-F238E27FC236}">
                        <a16:creationId xmlns:a16="http://schemas.microsoft.com/office/drawing/2014/main" id="{8359B3AE-0EE0-4385-B54C-85A502D8D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3019661" y="4048890"/>
                    <a:ext cx="782419" cy="1439289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6" name="Gruppieren 365">
                    <a:extLst>
                      <a:ext uri="{FF2B5EF4-FFF2-40B4-BE49-F238E27FC236}">
                        <a16:creationId xmlns:a16="http://schemas.microsoft.com/office/drawing/2014/main" id="{941EF21F-0ADD-40D2-9139-9536D12AA850}"/>
                      </a:ext>
                    </a:extLst>
                  </p:cNvPr>
                  <p:cNvGrpSpPr/>
                  <p:nvPr/>
                </p:nvGrpSpPr>
                <p:grpSpPr>
                  <a:xfrm>
                    <a:off x="2406609" y="5589902"/>
                    <a:ext cx="651117" cy="133206"/>
                    <a:chOff x="5110902" y="3157979"/>
                    <a:chExt cx="651117" cy="133206"/>
                  </a:xfrm>
                </p:grpSpPr>
                <p:sp>
                  <p:nvSpPr>
                    <p:cNvPr id="370" name="Ellipse 369">
                      <a:extLst>
                        <a:ext uri="{FF2B5EF4-FFF2-40B4-BE49-F238E27FC236}">
                          <a16:creationId xmlns:a16="http://schemas.microsoft.com/office/drawing/2014/main" id="{A1E456F8-C9CC-4EEA-B213-562D9BD47F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0902" y="3157979"/>
                      <a:ext cx="151762" cy="1202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sz="1400"/>
                    </a:p>
                  </p:txBody>
                </p:sp>
                <p:sp>
                  <p:nvSpPr>
                    <p:cNvPr id="371" name="Ellipse 370">
                      <a:extLst>
                        <a:ext uri="{FF2B5EF4-FFF2-40B4-BE49-F238E27FC236}">
                          <a16:creationId xmlns:a16="http://schemas.microsoft.com/office/drawing/2014/main" id="{D3BA4F1F-5F3C-42BE-857F-A53B980BA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1124" y="3164462"/>
                      <a:ext cx="151762" cy="1202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sz="1400"/>
                    </a:p>
                  </p:txBody>
                </p:sp>
                <p:sp>
                  <p:nvSpPr>
                    <p:cNvPr id="372" name="Ellipse 371">
                      <a:extLst>
                        <a:ext uri="{FF2B5EF4-FFF2-40B4-BE49-F238E27FC236}">
                          <a16:creationId xmlns:a16="http://schemas.microsoft.com/office/drawing/2014/main" id="{58E90459-7BFB-4501-8E44-2EDF9C939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0257" y="3170943"/>
                      <a:ext cx="151762" cy="1202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sz="1400"/>
                    </a:p>
                  </p:txBody>
                </p:sp>
              </p:grpSp>
              <p:sp>
                <p:nvSpPr>
                  <p:cNvPr id="367" name="Rechteck: abgerundete Ecken 366">
                    <a:extLst>
                      <a:ext uri="{FF2B5EF4-FFF2-40B4-BE49-F238E27FC236}">
                        <a16:creationId xmlns:a16="http://schemas.microsoft.com/office/drawing/2014/main" id="{A553059C-EB3B-4436-BBAF-E8D2D26F57CD}"/>
                      </a:ext>
                    </a:extLst>
                  </p:cNvPr>
                  <p:cNvSpPr/>
                  <p:nvPr/>
                </p:nvSpPr>
                <p:spPr>
                  <a:xfrm>
                    <a:off x="320512" y="5175316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1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8" name="Rechteck: abgerundete Ecken 367">
                    <a:extLst>
                      <a:ext uri="{FF2B5EF4-FFF2-40B4-BE49-F238E27FC236}">
                        <a16:creationId xmlns:a16="http://schemas.microsoft.com/office/drawing/2014/main" id="{67F749D0-9790-47B7-A176-88676FECE7E2}"/>
                      </a:ext>
                    </a:extLst>
                  </p:cNvPr>
                  <p:cNvSpPr/>
                  <p:nvPr/>
                </p:nvSpPr>
                <p:spPr>
                  <a:xfrm>
                    <a:off x="3150128" y="514860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R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9" name="Verbinder: gewinkelt 368">
                    <a:extLst>
                      <a:ext uri="{FF2B5EF4-FFF2-40B4-BE49-F238E27FC236}">
                        <a16:creationId xmlns:a16="http://schemas.microsoft.com/office/drawing/2014/main" id="{C40CD3A8-B61C-4E46-A9B7-C6968F1CEA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1591500" y="4075588"/>
                    <a:ext cx="809131" cy="1390326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4" name="Gruppieren 333">
                  <a:extLst>
                    <a:ext uri="{FF2B5EF4-FFF2-40B4-BE49-F238E27FC236}">
                      <a16:creationId xmlns:a16="http://schemas.microsoft.com/office/drawing/2014/main" id="{B2A8FB55-28B7-4130-BB36-546F7CA73B01}"/>
                    </a:ext>
                  </a:extLst>
                </p:cNvPr>
                <p:cNvGrpSpPr/>
                <p:nvPr/>
              </p:nvGrpSpPr>
              <p:grpSpPr>
                <a:xfrm>
                  <a:off x="4269785" y="2988846"/>
                  <a:ext cx="3510853" cy="1726218"/>
                  <a:chOff x="320512" y="3366944"/>
                  <a:chExt cx="4790391" cy="2807613"/>
                </a:xfrm>
              </p:grpSpPr>
              <p:sp>
                <p:nvSpPr>
                  <p:cNvPr id="355" name="Rechteck: abgerundete Ecken 354">
                    <a:extLst>
                      <a:ext uri="{FF2B5EF4-FFF2-40B4-BE49-F238E27FC236}">
                        <a16:creationId xmlns:a16="http://schemas.microsoft.com/office/drawing/2014/main" id="{CFA0A963-2B31-47D6-9D8B-C8C3F6E97986}"/>
                      </a:ext>
                    </a:extLst>
                  </p:cNvPr>
                  <p:cNvSpPr/>
                  <p:nvPr/>
                </p:nvSpPr>
                <p:spPr>
                  <a:xfrm>
                    <a:off x="1710837" y="336694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firms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sector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k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6" name="Verbinder: gewinkelt 355">
                    <a:extLst>
                      <a:ext uri="{FF2B5EF4-FFF2-40B4-BE49-F238E27FC236}">
                        <a16:creationId xmlns:a16="http://schemas.microsoft.com/office/drawing/2014/main" id="{15FB64C3-8331-4B93-9675-7E2C72FC00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3019661" y="4048890"/>
                    <a:ext cx="782419" cy="1439289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7" name="Gruppieren 356">
                    <a:extLst>
                      <a:ext uri="{FF2B5EF4-FFF2-40B4-BE49-F238E27FC236}">
                        <a16:creationId xmlns:a16="http://schemas.microsoft.com/office/drawing/2014/main" id="{B2F028B9-0DCE-4131-9115-0B2715193F48}"/>
                      </a:ext>
                    </a:extLst>
                  </p:cNvPr>
                  <p:cNvGrpSpPr/>
                  <p:nvPr/>
                </p:nvGrpSpPr>
                <p:grpSpPr>
                  <a:xfrm>
                    <a:off x="2406609" y="5589902"/>
                    <a:ext cx="651117" cy="133206"/>
                    <a:chOff x="5110902" y="3157979"/>
                    <a:chExt cx="651117" cy="133206"/>
                  </a:xfrm>
                </p:grpSpPr>
                <p:sp>
                  <p:nvSpPr>
                    <p:cNvPr id="361" name="Ellipse 360">
                      <a:extLst>
                        <a:ext uri="{FF2B5EF4-FFF2-40B4-BE49-F238E27FC236}">
                          <a16:creationId xmlns:a16="http://schemas.microsoft.com/office/drawing/2014/main" id="{D2D28E7F-0DCD-44F2-9B6B-27A173E3D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0902" y="3157979"/>
                      <a:ext cx="151762" cy="1202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sz="1400"/>
                    </a:p>
                  </p:txBody>
                </p:sp>
                <p:sp>
                  <p:nvSpPr>
                    <p:cNvPr id="362" name="Ellipse 361">
                      <a:extLst>
                        <a:ext uri="{FF2B5EF4-FFF2-40B4-BE49-F238E27FC236}">
                          <a16:creationId xmlns:a16="http://schemas.microsoft.com/office/drawing/2014/main" id="{7E5B018A-DCB4-4BE7-9A1C-3444A61F8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1124" y="3164462"/>
                      <a:ext cx="151762" cy="1202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sz="1400"/>
                    </a:p>
                  </p:txBody>
                </p:sp>
                <p:sp>
                  <p:nvSpPr>
                    <p:cNvPr id="363" name="Ellipse 362">
                      <a:extLst>
                        <a:ext uri="{FF2B5EF4-FFF2-40B4-BE49-F238E27FC236}">
                          <a16:creationId xmlns:a16="http://schemas.microsoft.com/office/drawing/2014/main" id="{324CEC34-4CAC-4AFC-8BCD-DEB37C6AE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0257" y="3170943"/>
                      <a:ext cx="151762" cy="1202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sz="1400"/>
                    </a:p>
                  </p:txBody>
                </p:sp>
              </p:grpSp>
              <p:sp>
                <p:nvSpPr>
                  <p:cNvPr id="358" name="Rechteck: abgerundete Ecken 357">
                    <a:extLst>
                      <a:ext uri="{FF2B5EF4-FFF2-40B4-BE49-F238E27FC236}">
                        <a16:creationId xmlns:a16="http://schemas.microsoft.com/office/drawing/2014/main" id="{408A63A1-F405-4C8A-9FA2-74192805CBBB}"/>
                      </a:ext>
                    </a:extLst>
                  </p:cNvPr>
                  <p:cNvSpPr/>
                  <p:nvPr/>
                </p:nvSpPr>
                <p:spPr>
                  <a:xfrm>
                    <a:off x="320512" y="5175316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1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9" name="Rechteck: abgerundete Ecken 358">
                    <a:extLst>
                      <a:ext uri="{FF2B5EF4-FFF2-40B4-BE49-F238E27FC236}">
                        <a16:creationId xmlns:a16="http://schemas.microsoft.com/office/drawing/2014/main" id="{A6312E4C-57A7-4218-BD31-340DF1237A34}"/>
                      </a:ext>
                    </a:extLst>
                  </p:cNvPr>
                  <p:cNvSpPr/>
                  <p:nvPr/>
                </p:nvSpPr>
                <p:spPr>
                  <a:xfrm>
                    <a:off x="3150128" y="514860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R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60" name="Verbinder: gewinkelt 359">
                    <a:extLst>
                      <a:ext uri="{FF2B5EF4-FFF2-40B4-BE49-F238E27FC236}">
                        <a16:creationId xmlns:a16="http://schemas.microsoft.com/office/drawing/2014/main" id="{B357FEDE-F664-4485-8A07-48BB163D7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1591500" y="4075588"/>
                    <a:ext cx="809131" cy="1390326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5" name="Gruppieren 334">
                  <a:extLst>
                    <a:ext uri="{FF2B5EF4-FFF2-40B4-BE49-F238E27FC236}">
                      <a16:creationId xmlns:a16="http://schemas.microsoft.com/office/drawing/2014/main" id="{F6494996-9FC4-48D5-9F37-EBE3A684E22C}"/>
                    </a:ext>
                  </a:extLst>
                </p:cNvPr>
                <p:cNvGrpSpPr/>
                <p:nvPr/>
              </p:nvGrpSpPr>
              <p:grpSpPr>
                <a:xfrm>
                  <a:off x="8113708" y="2973284"/>
                  <a:ext cx="3510853" cy="1726218"/>
                  <a:chOff x="320512" y="3366944"/>
                  <a:chExt cx="4790391" cy="2807613"/>
                </a:xfrm>
              </p:grpSpPr>
              <p:sp>
                <p:nvSpPr>
                  <p:cNvPr id="346" name="Rechteck: abgerundete Ecken 345">
                    <a:extLst>
                      <a:ext uri="{FF2B5EF4-FFF2-40B4-BE49-F238E27FC236}">
                        <a16:creationId xmlns:a16="http://schemas.microsoft.com/office/drawing/2014/main" id="{E7D76AC0-2454-44E3-9EE1-BFA665A745A6}"/>
                      </a:ext>
                    </a:extLst>
                  </p:cNvPr>
                  <p:cNvSpPr/>
                  <p:nvPr/>
                </p:nvSpPr>
                <p:spPr>
                  <a:xfrm>
                    <a:off x="1710837" y="336694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firms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sector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K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47" name="Verbinder: gewinkelt 346">
                    <a:extLst>
                      <a:ext uri="{FF2B5EF4-FFF2-40B4-BE49-F238E27FC236}">
                        <a16:creationId xmlns:a16="http://schemas.microsoft.com/office/drawing/2014/main" id="{81C0503B-73EB-429A-99C1-B9687A414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 flipV="1">
                    <a:off x="3019661" y="4060029"/>
                    <a:ext cx="782419" cy="1439289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48" name="Gruppieren 347">
                    <a:extLst>
                      <a:ext uri="{FF2B5EF4-FFF2-40B4-BE49-F238E27FC236}">
                        <a16:creationId xmlns:a16="http://schemas.microsoft.com/office/drawing/2014/main" id="{6EDC08F8-E399-4C16-A740-6251153EADB0}"/>
                      </a:ext>
                    </a:extLst>
                  </p:cNvPr>
                  <p:cNvGrpSpPr/>
                  <p:nvPr/>
                </p:nvGrpSpPr>
                <p:grpSpPr>
                  <a:xfrm>
                    <a:off x="2406609" y="5589902"/>
                    <a:ext cx="651117" cy="133206"/>
                    <a:chOff x="5110902" y="3157979"/>
                    <a:chExt cx="651117" cy="133206"/>
                  </a:xfrm>
                </p:grpSpPr>
                <p:sp>
                  <p:nvSpPr>
                    <p:cNvPr id="352" name="Ellipse 351">
                      <a:extLst>
                        <a:ext uri="{FF2B5EF4-FFF2-40B4-BE49-F238E27FC236}">
                          <a16:creationId xmlns:a16="http://schemas.microsoft.com/office/drawing/2014/main" id="{3DEC459F-5721-44F2-80CE-F93460270B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10902" y="3157979"/>
                      <a:ext cx="151762" cy="1202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sz="1400"/>
                    </a:p>
                  </p:txBody>
                </p:sp>
                <p:sp>
                  <p:nvSpPr>
                    <p:cNvPr id="353" name="Ellipse 352">
                      <a:extLst>
                        <a:ext uri="{FF2B5EF4-FFF2-40B4-BE49-F238E27FC236}">
                          <a16:creationId xmlns:a16="http://schemas.microsoft.com/office/drawing/2014/main" id="{1444B958-6FC0-4E47-AC41-BECB8FAC36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41124" y="3164462"/>
                      <a:ext cx="151762" cy="1202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sz="1400"/>
                    </a:p>
                  </p:txBody>
                </p:sp>
                <p:sp>
                  <p:nvSpPr>
                    <p:cNvPr id="354" name="Ellipse 353">
                      <a:extLst>
                        <a:ext uri="{FF2B5EF4-FFF2-40B4-BE49-F238E27FC236}">
                          <a16:creationId xmlns:a16="http://schemas.microsoft.com/office/drawing/2014/main" id="{A4E730AC-B075-4A69-A260-A63FFB5894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10257" y="3170943"/>
                      <a:ext cx="151762" cy="120242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LID4096" sz="1400"/>
                    </a:p>
                  </p:txBody>
                </p:sp>
              </p:grpSp>
              <p:sp>
                <p:nvSpPr>
                  <p:cNvPr id="349" name="Rechteck: abgerundete Ecken 348">
                    <a:extLst>
                      <a:ext uri="{FF2B5EF4-FFF2-40B4-BE49-F238E27FC236}">
                        <a16:creationId xmlns:a16="http://schemas.microsoft.com/office/drawing/2014/main" id="{01BAB112-0C05-42E5-8735-7C32D7A76DD4}"/>
                      </a:ext>
                    </a:extLst>
                  </p:cNvPr>
                  <p:cNvSpPr/>
                  <p:nvPr/>
                </p:nvSpPr>
                <p:spPr>
                  <a:xfrm>
                    <a:off x="320512" y="5175316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1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0" name="Rechteck: abgerundete Ecken 349">
                    <a:extLst>
                      <a:ext uri="{FF2B5EF4-FFF2-40B4-BE49-F238E27FC236}">
                        <a16:creationId xmlns:a16="http://schemas.microsoft.com/office/drawing/2014/main" id="{983BF632-B51A-4300-A45F-1944099FBAF3}"/>
                      </a:ext>
                    </a:extLst>
                  </p:cNvPr>
                  <p:cNvSpPr/>
                  <p:nvPr/>
                </p:nvSpPr>
                <p:spPr>
                  <a:xfrm>
                    <a:off x="3150128" y="5148604"/>
                    <a:ext cx="1960775" cy="999241"/>
                  </a:xfrm>
                  <a:prstGeom prst="round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production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in </a:t>
                    </a:r>
                    <a:r>
                      <a:rPr lang="de-DE" sz="1200" dirty="0" err="1">
                        <a:solidFill>
                          <a:schemeClr val="tx1"/>
                        </a:solidFill>
                      </a:rPr>
                      <a:t>region</a:t>
                    </a:r>
                    <a:r>
                      <a:rPr lang="de-DE" sz="1200" dirty="0">
                        <a:solidFill>
                          <a:schemeClr val="tx1"/>
                        </a:solidFill>
                      </a:rPr>
                      <a:t> R</a:t>
                    </a:r>
                    <a:endParaRPr lang="LID4096" sz="12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1" name="Verbinder: gewinkelt 350">
                    <a:extLst>
                      <a:ext uri="{FF2B5EF4-FFF2-40B4-BE49-F238E27FC236}">
                        <a16:creationId xmlns:a16="http://schemas.microsoft.com/office/drawing/2014/main" id="{4EF955DE-FAAD-4D99-9C7B-2EA3A52BB7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1591500" y="4075588"/>
                    <a:ext cx="809131" cy="1390326"/>
                  </a:xfrm>
                  <a:prstGeom prst="bentConnector3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6" name="Gruppieren 335">
                  <a:extLst>
                    <a:ext uri="{FF2B5EF4-FFF2-40B4-BE49-F238E27FC236}">
                      <a16:creationId xmlns:a16="http://schemas.microsoft.com/office/drawing/2014/main" id="{8464E5FD-E026-427E-BA18-1EE426745882}"/>
                    </a:ext>
                  </a:extLst>
                </p:cNvPr>
                <p:cNvGrpSpPr/>
                <p:nvPr/>
              </p:nvGrpSpPr>
              <p:grpSpPr>
                <a:xfrm>
                  <a:off x="3659643" y="3235371"/>
                  <a:ext cx="742823" cy="141640"/>
                  <a:chOff x="4327606" y="4336182"/>
                  <a:chExt cx="538203" cy="119479"/>
                </a:xfrm>
              </p:grpSpPr>
              <p:sp>
                <p:nvSpPr>
                  <p:cNvPr id="343" name="Ellipse 342">
                    <a:extLst>
                      <a:ext uri="{FF2B5EF4-FFF2-40B4-BE49-F238E27FC236}">
                        <a16:creationId xmlns:a16="http://schemas.microsoft.com/office/drawing/2014/main" id="{08A6E863-95F7-4A8F-A88B-6175D2B0F699}"/>
                      </a:ext>
                    </a:extLst>
                  </p:cNvPr>
                  <p:cNvSpPr/>
                  <p:nvPr/>
                </p:nvSpPr>
                <p:spPr>
                  <a:xfrm>
                    <a:off x="4327606" y="4336182"/>
                    <a:ext cx="125444" cy="10785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44" name="Ellipse 343">
                    <a:extLst>
                      <a:ext uri="{FF2B5EF4-FFF2-40B4-BE49-F238E27FC236}">
                        <a16:creationId xmlns:a16="http://schemas.microsoft.com/office/drawing/2014/main" id="{5C81DB4A-5786-4A9B-B8AD-22ABCE539321}"/>
                      </a:ext>
                    </a:extLst>
                  </p:cNvPr>
                  <p:cNvSpPr/>
                  <p:nvPr/>
                </p:nvSpPr>
                <p:spPr>
                  <a:xfrm>
                    <a:off x="4517904" y="4341997"/>
                    <a:ext cx="125444" cy="10785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45" name="Ellipse 344">
                    <a:extLst>
                      <a:ext uri="{FF2B5EF4-FFF2-40B4-BE49-F238E27FC236}">
                        <a16:creationId xmlns:a16="http://schemas.microsoft.com/office/drawing/2014/main" id="{A79F16DD-98AD-4B35-A490-EE9FBF406764}"/>
                      </a:ext>
                    </a:extLst>
                  </p:cNvPr>
                  <p:cNvSpPr/>
                  <p:nvPr/>
                </p:nvSpPr>
                <p:spPr>
                  <a:xfrm>
                    <a:off x="4740365" y="4347810"/>
                    <a:ext cx="125444" cy="10785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</p:grpSp>
            <p:grpSp>
              <p:nvGrpSpPr>
                <p:cNvPr id="337" name="Gruppieren 336">
                  <a:extLst>
                    <a:ext uri="{FF2B5EF4-FFF2-40B4-BE49-F238E27FC236}">
                      <a16:creationId xmlns:a16="http://schemas.microsoft.com/office/drawing/2014/main" id="{F3E5B7DD-B22A-41CC-BFA3-E906DF38AF51}"/>
                    </a:ext>
                  </a:extLst>
                </p:cNvPr>
                <p:cNvGrpSpPr/>
                <p:nvPr/>
              </p:nvGrpSpPr>
              <p:grpSpPr>
                <a:xfrm>
                  <a:off x="7589822" y="3199809"/>
                  <a:ext cx="742823" cy="141640"/>
                  <a:chOff x="4327606" y="4336182"/>
                  <a:chExt cx="538203" cy="119479"/>
                </a:xfrm>
              </p:grpSpPr>
              <p:sp>
                <p:nvSpPr>
                  <p:cNvPr id="340" name="Ellipse 339">
                    <a:extLst>
                      <a:ext uri="{FF2B5EF4-FFF2-40B4-BE49-F238E27FC236}">
                        <a16:creationId xmlns:a16="http://schemas.microsoft.com/office/drawing/2014/main" id="{95DC1CF0-CEEE-4AA4-AB2B-CB21A1B960C4}"/>
                      </a:ext>
                    </a:extLst>
                  </p:cNvPr>
                  <p:cNvSpPr/>
                  <p:nvPr/>
                </p:nvSpPr>
                <p:spPr>
                  <a:xfrm>
                    <a:off x="4327606" y="4336182"/>
                    <a:ext cx="125444" cy="10785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41" name="Ellipse 340">
                    <a:extLst>
                      <a:ext uri="{FF2B5EF4-FFF2-40B4-BE49-F238E27FC236}">
                        <a16:creationId xmlns:a16="http://schemas.microsoft.com/office/drawing/2014/main" id="{6AF7B71E-5BA3-4F1B-A404-F8B9C1666B6A}"/>
                      </a:ext>
                    </a:extLst>
                  </p:cNvPr>
                  <p:cNvSpPr/>
                  <p:nvPr/>
                </p:nvSpPr>
                <p:spPr>
                  <a:xfrm>
                    <a:off x="4517904" y="4341997"/>
                    <a:ext cx="125444" cy="10785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  <p:sp>
                <p:nvSpPr>
                  <p:cNvPr id="342" name="Ellipse 341">
                    <a:extLst>
                      <a:ext uri="{FF2B5EF4-FFF2-40B4-BE49-F238E27FC236}">
                        <a16:creationId xmlns:a16="http://schemas.microsoft.com/office/drawing/2014/main" id="{70D54D4C-41F4-4697-A64A-2C37869BA77D}"/>
                      </a:ext>
                    </a:extLst>
                  </p:cNvPr>
                  <p:cNvSpPr/>
                  <p:nvPr/>
                </p:nvSpPr>
                <p:spPr>
                  <a:xfrm>
                    <a:off x="4740365" y="4347810"/>
                    <a:ext cx="125444" cy="107851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1400"/>
                  </a:p>
                </p:txBody>
              </p:sp>
            </p:grpSp>
            <p:sp>
              <p:nvSpPr>
                <p:cNvPr id="338" name="Textfeld 337">
                  <a:extLst>
                    <a:ext uri="{FF2B5EF4-FFF2-40B4-BE49-F238E27FC236}">
                      <a16:creationId xmlns:a16="http://schemas.microsoft.com/office/drawing/2014/main" id="{A4DE445E-7F6E-49CD-9C0A-DAD7575E79C0}"/>
                    </a:ext>
                  </a:extLst>
                </p:cNvPr>
                <p:cNvSpPr txBox="1"/>
                <p:nvPr/>
              </p:nvSpPr>
              <p:spPr>
                <a:xfrm>
                  <a:off x="7178851" y="3392039"/>
                  <a:ext cx="1885383" cy="387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LID4096"/>
                  </a:defPPr>
                  <a:lvl1pPr>
                    <a:defRPr sz="1200"/>
                  </a:lvl1pPr>
                </a:lstStyle>
                <a:p>
                  <a:r>
                    <a:rPr lang="de-DE" sz="1050" dirty="0"/>
                    <a:t>CES </a:t>
                  </a:r>
                  <a:r>
                    <a:rPr lang="de-DE" sz="1050" dirty="0" err="1"/>
                    <a:t>sectoral</a:t>
                  </a:r>
                  <a:r>
                    <a:rPr lang="de-DE" sz="1050" dirty="0"/>
                    <a:t> </a:t>
                  </a:r>
                  <a:r>
                    <a:rPr lang="de-DE" sz="1050" dirty="0" err="1"/>
                    <a:t>production</a:t>
                  </a:r>
                  <a:r>
                    <a:rPr lang="de-DE" sz="1050" dirty="0"/>
                    <a:t> </a:t>
                  </a:r>
                  <a:r>
                    <a:rPr lang="de-DE" sz="1050" dirty="0" err="1"/>
                    <a:t>function</a:t>
                  </a:r>
                  <a:endParaRPr lang="LID4096" sz="1050" dirty="0"/>
                </a:p>
              </p:txBody>
            </p:sp>
            <p:sp>
              <p:nvSpPr>
                <p:cNvPr id="339" name="Textfeld 338">
                  <a:extLst>
                    <a:ext uri="{FF2B5EF4-FFF2-40B4-BE49-F238E27FC236}">
                      <a16:creationId xmlns:a16="http://schemas.microsoft.com/office/drawing/2014/main" id="{8344BE87-11BB-43AE-BF19-9115714915F5}"/>
                    </a:ext>
                  </a:extLst>
                </p:cNvPr>
                <p:cNvSpPr txBox="1"/>
                <p:nvPr/>
              </p:nvSpPr>
              <p:spPr>
                <a:xfrm>
                  <a:off x="3137210" y="3409210"/>
                  <a:ext cx="1885383" cy="3875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LID4096"/>
                  </a:defPPr>
                  <a:lvl1pPr>
                    <a:defRPr sz="1200"/>
                  </a:lvl1pPr>
                </a:lstStyle>
                <a:p>
                  <a:r>
                    <a:rPr lang="de-DE" sz="1050" dirty="0"/>
                    <a:t>CES </a:t>
                  </a:r>
                  <a:r>
                    <a:rPr lang="de-DE" sz="1050" dirty="0" err="1"/>
                    <a:t>sectoral</a:t>
                  </a:r>
                  <a:r>
                    <a:rPr lang="de-DE" sz="1050" dirty="0"/>
                    <a:t> </a:t>
                  </a:r>
                  <a:r>
                    <a:rPr lang="de-DE" sz="1050" dirty="0" err="1"/>
                    <a:t>production</a:t>
                  </a:r>
                  <a:r>
                    <a:rPr lang="de-DE" sz="1050" dirty="0"/>
                    <a:t> </a:t>
                  </a:r>
                  <a:r>
                    <a:rPr lang="de-DE" sz="1050" dirty="0" err="1"/>
                    <a:t>function</a:t>
                  </a:r>
                  <a:endParaRPr lang="LID4096" sz="1050" dirty="0"/>
                </a:p>
              </p:txBody>
            </p:sp>
          </p:grpSp>
          <p:sp>
            <p:nvSpPr>
              <p:cNvPr id="373" name="Rechteck: abgerundete Ecken 372">
                <a:extLst>
                  <a:ext uri="{FF2B5EF4-FFF2-40B4-BE49-F238E27FC236}">
                    <a16:creationId xmlns:a16="http://schemas.microsoft.com/office/drawing/2014/main" id="{99A605E8-03D5-41DB-8CC3-1DB77222C054}"/>
                  </a:ext>
                </a:extLst>
              </p:cNvPr>
              <p:cNvSpPr/>
              <p:nvPr/>
            </p:nvSpPr>
            <p:spPr>
              <a:xfrm>
                <a:off x="5288753" y="2063434"/>
                <a:ext cx="1437042" cy="645978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chemeClr val="tx1"/>
                    </a:solidFill>
                  </a:rPr>
                  <a:t>final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good</a:t>
                </a:r>
                <a:r>
                  <a:rPr lang="de-DE" sz="1200" dirty="0">
                    <a:solidFill>
                      <a:schemeClr val="tx1"/>
                    </a:solidFill>
                  </a:rPr>
                  <a:t> </a:t>
                </a:r>
                <a:r>
                  <a:rPr lang="de-DE" sz="1200" dirty="0" err="1">
                    <a:solidFill>
                      <a:schemeClr val="tx1"/>
                    </a:solidFill>
                  </a:rPr>
                  <a:t>producer</a:t>
                </a:r>
                <a:endParaRPr lang="LID4096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4" name="Verbinder: gewinkelt 373">
                <a:extLst>
                  <a:ext uri="{FF2B5EF4-FFF2-40B4-BE49-F238E27FC236}">
                    <a16:creationId xmlns:a16="http://schemas.microsoft.com/office/drawing/2014/main" id="{E9D0C9C5-6009-442B-A1EE-5DF8D476D2D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3332768" y="1061755"/>
                <a:ext cx="631319" cy="3280656"/>
              </a:xfrm>
              <a:prstGeom prst="bentConnector2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1" name="Textfeld 440">
              <a:extLst>
                <a:ext uri="{FF2B5EF4-FFF2-40B4-BE49-F238E27FC236}">
                  <a16:creationId xmlns:a16="http://schemas.microsoft.com/office/drawing/2014/main" id="{96B4137C-FE7A-4358-BE18-F7942047980B}"/>
                </a:ext>
              </a:extLst>
            </p:cNvPr>
            <p:cNvSpPr txBox="1"/>
            <p:nvPr/>
          </p:nvSpPr>
          <p:spPr>
            <a:xfrm>
              <a:off x="2931737" y="505059"/>
              <a:ext cx="1447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Imports and </a:t>
              </a:r>
              <a:r>
                <a:rPr lang="de-DE" sz="1200" dirty="0" err="1"/>
                <a:t>exports</a:t>
              </a:r>
              <a:endParaRPr lang="LID4096" sz="1200" dirty="0"/>
            </a:p>
          </p:txBody>
        </p:sp>
        <p:sp>
          <p:nvSpPr>
            <p:cNvPr id="442" name="Textfeld 441">
              <a:extLst>
                <a:ext uri="{FF2B5EF4-FFF2-40B4-BE49-F238E27FC236}">
                  <a16:creationId xmlns:a16="http://schemas.microsoft.com/office/drawing/2014/main" id="{8F93E7C6-DBCD-4AD7-8E31-E517BE8B1860}"/>
                </a:ext>
              </a:extLst>
            </p:cNvPr>
            <p:cNvSpPr txBox="1"/>
            <p:nvPr/>
          </p:nvSpPr>
          <p:spPr>
            <a:xfrm>
              <a:off x="2945908" y="848848"/>
              <a:ext cx="1098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trade </a:t>
              </a:r>
              <a:r>
                <a:rPr lang="de-DE" sz="1200" dirty="0" err="1"/>
                <a:t>of</a:t>
              </a:r>
              <a:r>
                <a:rPr lang="de-DE" sz="1200" dirty="0"/>
                <a:t> </a:t>
              </a:r>
              <a:r>
                <a:rPr lang="de-DE" sz="1200" dirty="0" err="1"/>
                <a:t>bonds</a:t>
              </a:r>
              <a:endParaRPr lang="LID4096" sz="1200" dirty="0"/>
            </a:p>
          </p:txBody>
        </p:sp>
        <p:sp>
          <p:nvSpPr>
            <p:cNvPr id="443" name="Textfeld 442">
              <a:extLst>
                <a:ext uri="{FF2B5EF4-FFF2-40B4-BE49-F238E27FC236}">
                  <a16:creationId xmlns:a16="http://schemas.microsoft.com/office/drawing/2014/main" id="{0F9EA501-5A99-48FB-95E2-579268D88C15}"/>
                </a:ext>
              </a:extLst>
            </p:cNvPr>
            <p:cNvSpPr txBox="1"/>
            <p:nvPr/>
          </p:nvSpPr>
          <p:spPr>
            <a:xfrm>
              <a:off x="7776644" y="873653"/>
              <a:ext cx="1098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trade </a:t>
              </a:r>
              <a:r>
                <a:rPr lang="de-DE" sz="1200" dirty="0" err="1"/>
                <a:t>of</a:t>
              </a:r>
              <a:r>
                <a:rPr lang="de-DE" sz="1200" dirty="0"/>
                <a:t> </a:t>
              </a:r>
              <a:r>
                <a:rPr lang="de-DE" sz="1200" dirty="0" err="1"/>
                <a:t>bonds</a:t>
              </a:r>
              <a:endParaRPr lang="LID4096" sz="1200" dirty="0"/>
            </a:p>
          </p:txBody>
        </p:sp>
        <p:sp>
          <p:nvSpPr>
            <p:cNvPr id="444" name="Textfeld 443">
              <a:extLst>
                <a:ext uri="{FF2B5EF4-FFF2-40B4-BE49-F238E27FC236}">
                  <a16:creationId xmlns:a16="http://schemas.microsoft.com/office/drawing/2014/main" id="{D239F784-D7F7-4467-9DE5-84B66776E965}"/>
                </a:ext>
              </a:extLst>
            </p:cNvPr>
            <p:cNvSpPr txBox="1"/>
            <p:nvPr/>
          </p:nvSpPr>
          <p:spPr>
            <a:xfrm>
              <a:off x="7698681" y="519233"/>
              <a:ext cx="14471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Imports and </a:t>
              </a:r>
              <a:r>
                <a:rPr lang="de-DE" sz="1200" dirty="0" err="1"/>
                <a:t>exports</a:t>
              </a:r>
              <a:endParaRPr lang="LID4096" sz="1200" dirty="0"/>
            </a:p>
          </p:txBody>
        </p:sp>
        <p:sp>
          <p:nvSpPr>
            <p:cNvPr id="445" name="Textfeld 444">
              <a:extLst>
                <a:ext uri="{FF2B5EF4-FFF2-40B4-BE49-F238E27FC236}">
                  <a16:creationId xmlns:a16="http://schemas.microsoft.com/office/drawing/2014/main" id="{22C0647E-5518-4CBF-A2FC-7EFB5DD916AF}"/>
                </a:ext>
              </a:extLst>
            </p:cNvPr>
            <p:cNvSpPr txBox="1"/>
            <p:nvPr/>
          </p:nvSpPr>
          <p:spPr>
            <a:xfrm>
              <a:off x="5338242" y="-1760"/>
              <a:ext cx="1382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taxes</a:t>
              </a:r>
              <a:r>
                <a:rPr lang="de-DE" sz="1200" dirty="0"/>
                <a:t> and </a:t>
              </a:r>
              <a:r>
                <a:rPr lang="de-DE" sz="1200" dirty="0" err="1"/>
                <a:t>subsidies</a:t>
              </a:r>
              <a:endParaRPr lang="LID4096" sz="1200" dirty="0"/>
            </a:p>
          </p:txBody>
        </p:sp>
        <p:sp>
          <p:nvSpPr>
            <p:cNvPr id="446" name="Textfeld 445">
              <a:extLst>
                <a:ext uri="{FF2B5EF4-FFF2-40B4-BE49-F238E27FC236}">
                  <a16:creationId xmlns:a16="http://schemas.microsoft.com/office/drawing/2014/main" id="{9D7C32D6-FC1C-4FDE-AD96-64D029415D8B}"/>
                </a:ext>
              </a:extLst>
            </p:cNvPr>
            <p:cNvSpPr txBox="1"/>
            <p:nvPr/>
          </p:nvSpPr>
          <p:spPr>
            <a:xfrm>
              <a:off x="4072963" y="1529329"/>
              <a:ext cx="19339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provides</a:t>
              </a:r>
              <a:r>
                <a:rPr lang="de-DE" sz="1200" dirty="0"/>
                <a:t> </a:t>
              </a:r>
              <a:r>
                <a:rPr lang="de-DE" sz="1200" dirty="0" err="1"/>
                <a:t>goods</a:t>
              </a:r>
              <a:r>
                <a:rPr lang="de-DE" sz="1200" dirty="0"/>
                <a:t> and </a:t>
              </a:r>
              <a:r>
                <a:rPr lang="de-DE" sz="1200" dirty="0" err="1"/>
                <a:t>services</a:t>
              </a:r>
              <a:endParaRPr lang="LID4096" sz="1200" dirty="0"/>
            </a:p>
          </p:txBody>
        </p:sp>
        <p:sp>
          <p:nvSpPr>
            <p:cNvPr id="448" name="Textfeld 447">
              <a:extLst>
                <a:ext uri="{FF2B5EF4-FFF2-40B4-BE49-F238E27FC236}">
                  <a16:creationId xmlns:a16="http://schemas.microsoft.com/office/drawing/2014/main" id="{CF7AAED8-BC47-42BC-B7E3-DF7E268F5536}"/>
                </a:ext>
              </a:extLst>
            </p:cNvPr>
            <p:cNvSpPr txBox="1"/>
            <p:nvPr/>
          </p:nvSpPr>
          <p:spPr>
            <a:xfrm>
              <a:off x="5012181" y="2468544"/>
              <a:ext cx="17770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/>
                <a:t>CES </a:t>
              </a:r>
              <a:r>
                <a:rPr lang="de-DE" sz="1200" dirty="0" err="1"/>
                <a:t>composiiton</a:t>
              </a:r>
              <a:r>
                <a:rPr lang="de-DE" sz="1200" dirty="0"/>
                <a:t> </a:t>
              </a:r>
              <a:r>
                <a:rPr lang="de-DE" sz="1200" dirty="0" err="1"/>
                <a:t>function</a:t>
              </a:r>
              <a:endParaRPr lang="LID4096" sz="1200" dirty="0"/>
            </a:p>
          </p:txBody>
        </p:sp>
        <p:sp>
          <p:nvSpPr>
            <p:cNvPr id="449" name="Textfeld 448">
              <a:extLst>
                <a:ext uri="{FF2B5EF4-FFF2-40B4-BE49-F238E27FC236}">
                  <a16:creationId xmlns:a16="http://schemas.microsoft.com/office/drawing/2014/main" id="{22B5E757-1026-4339-AF77-72E47D751C27}"/>
                </a:ext>
              </a:extLst>
            </p:cNvPr>
            <p:cNvSpPr txBox="1"/>
            <p:nvPr/>
          </p:nvSpPr>
          <p:spPr>
            <a:xfrm>
              <a:off x="10299635" y="1955510"/>
              <a:ext cx="14765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invests</a:t>
              </a:r>
              <a:r>
                <a:rPr lang="de-DE" sz="1200" dirty="0"/>
                <a:t> in </a:t>
              </a:r>
              <a:r>
                <a:rPr lang="de-DE" sz="1200" dirty="0" err="1"/>
                <a:t>adaptation</a:t>
              </a:r>
              <a:endParaRPr lang="de-DE" sz="1200" dirty="0"/>
            </a:p>
            <a:p>
              <a:r>
                <a:rPr lang="de-DE" sz="1200" dirty="0" err="1"/>
                <a:t>collects</a:t>
              </a:r>
              <a:r>
                <a:rPr lang="de-DE" sz="1200" dirty="0"/>
                <a:t> </a:t>
              </a:r>
              <a:r>
                <a:rPr lang="de-DE" sz="1200" dirty="0" err="1"/>
                <a:t>taxes</a:t>
              </a:r>
              <a:endParaRPr lang="de-DE" sz="1200" dirty="0"/>
            </a:p>
            <a:p>
              <a:r>
                <a:rPr lang="de-DE" sz="1200" dirty="0" err="1"/>
                <a:t>pays</a:t>
              </a:r>
              <a:r>
                <a:rPr lang="de-DE" sz="1200" dirty="0"/>
                <a:t> </a:t>
              </a:r>
              <a:r>
                <a:rPr lang="de-DE" sz="1200" dirty="0" err="1"/>
                <a:t>subsidies</a:t>
              </a:r>
              <a:endParaRPr lang="LID4096" sz="1200" dirty="0"/>
            </a:p>
          </p:txBody>
        </p:sp>
        <p:sp>
          <p:nvSpPr>
            <p:cNvPr id="450" name="Textfeld 449">
              <a:extLst>
                <a:ext uri="{FF2B5EF4-FFF2-40B4-BE49-F238E27FC236}">
                  <a16:creationId xmlns:a16="http://schemas.microsoft.com/office/drawing/2014/main" id="{18CF337A-BB87-4324-B61A-19DAFE35009C}"/>
                </a:ext>
              </a:extLst>
            </p:cNvPr>
            <p:cNvSpPr txBox="1"/>
            <p:nvPr/>
          </p:nvSpPr>
          <p:spPr>
            <a:xfrm>
              <a:off x="106522" y="1969683"/>
              <a:ext cx="18742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err="1"/>
                <a:t>provides</a:t>
              </a:r>
              <a:r>
                <a:rPr lang="de-DE" sz="1200" dirty="0"/>
                <a:t> </a:t>
              </a:r>
              <a:r>
                <a:rPr lang="de-DE" sz="1200" dirty="0" err="1"/>
                <a:t>capital</a:t>
              </a:r>
              <a:r>
                <a:rPr lang="de-DE" sz="1200" dirty="0"/>
                <a:t> and </a:t>
              </a:r>
              <a:r>
                <a:rPr lang="de-DE" sz="1200" dirty="0" err="1"/>
                <a:t>labour</a:t>
              </a:r>
              <a:endParaRPr lang="de-DE" sz="1200" dirty="0"/>
            </a:p>
            <a:p>
              <a:r>
                <a:rPr lang="de-DE" sz="1200" dirty="0" err="1"/>
                <a:t>receives</a:t>
              </a:r>
              <a:r>
                <a:rPr lang="de-DE" sz="1200" dirty="0"/>
                <a:t> </a:t>
              </a:r>
              <a:r>
                <a:rPr lang="de-DE" sz="1200" dirty="0" err="1"/>
                <a:t>factor</a:t>
              </a:r>
              <a:r>
                <a:rPr lang="de-DE" sz="1200" dirty="0"/>
                <a:t> </a:t>
              </a:r>
              <a:r>
                <a:rPr lang="de-DE" sz="1200" dirty="0" err="1"/>
                <a:t>income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133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115</Words>
  <Application>Microsoft Office PowerPoint</Application>
  <PresentationFormat>Breitbild</PresentationFormat>
  <Paragraphs>31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Schult</dc:creator>
  <cp:lastModifiedBy>Christoph Schult</cp:lastModifiedBy>
  <cp:revision>16</cp:revision>
  <dcterms:created xsi:type="dcterms:W3CDTF">2020-03-05T07:22:07Z</dcterms:created>
  <dcterms:modified xsi:type="dcterms:W3CDTF">2020-04-13T11:44:55Z</dcterms:modified>
</cp:coreProperties>
</file>