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5765800" cy="3244850"/>
  <p:notesSz cx="5765800" cy="32448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80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ult" userId="3a2c93ce427878e7" providerId="LiveId" clId="{84C606FB-EEE5-4FBE-885E-54414269E698}"/>
    <pc:docChg chg="modSld">
      <pc:chgData name="Christoph Schult" userId="3a2c93ce427878e7" providerId="LiveId" clId="{84C606FB-EEE5-4FBE-885E-54414269E698}" dt="2020-08-16T15:14:54.163" v="34" actId="20577"/>
      <pc:docMkLst>
        <pc:docMk/>
      </pc:docMkLst>
      <pc:sldChg chg="modSp mod">
        <pc:chgData name="Christoph Schult" userId="3a2c93ce427878e7" providerId="LiveId" clId="{84C606FB-EEE5-4FBE-885E-54414269E698}" dt="2020-08-16T15:14:54.163" v="34" actId="20577"/>
        <pc:sldMkLst>
          <pc:docMk/>
          <pc:sldMk cId="0" sldId="277"/>
        </pc:sldMkLst>
        <pc:spChg chg="mod">
          <ac:chgData name="Christoph Schult" userId="3a2c93ce427878e7" providerId="LiveId" clId="{84C606FB-EEE5-4FBE-885E-54414269E698}" dt="2020-08-16T15:14:54.163" v="34" actId="20577"/>
          <ac:spMkLst>
            <pc:docMk/>
            <pc:sldMk cId="0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88076" y="3016526"/>
            <a:ext cx="359947" cy="216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88076" y="3060973"/>
            <a:ext cx="359854" cy="99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3553" y="1032932"/>
            <a:ext cx="2858693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07" y="574088"/>
            <a:ext cx="4985384" cy="224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7294" y="3105632"/>
            <a:ext cx="273050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</a:t>
            </a:r>
            <a:fld id="{81D60167-4931-47E6-BA6A-407CBD079E47}" type="slidenum">
              <a:rPr spc="-5" dirty="0"/>
              <a:t>‹Nr.›</a:t>
            </a:fld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slide" Target="slide1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slide" Target="slide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slide" Target="slide23.xml"/><Relationship Id="rId5" Type="http://schemas.openxmlformats.org/officeDocument/2006/relationships/image" Target="../media/image11.png"/><Relationship Id="rId10" Type="http://schemas.openxmlformats.org/officeDocument/2006/relationships/slide" Target="slide22.xml"/><Relationship Id="rId4" Type="http://schemas.openxmlformats.org/officeDocument/2006/relationships/image" Target="../media/image26.png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9.png"/><Relationship Id="rId7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70" y="35994"/>
            <a:ext cx="5616067" cy="226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20">
              <a:lnSpc>
                <a:spcPct val="128099"/>
              </a:lnSpc>
              <a:spcBef>
                <a:spcPts val="90"/>
              </a:spcBef>
            </a:pPr>
            <a:r>
              <a:rPr spc="20" dirty="0"/>
              <a:t>DGE–CRED </a:t>
            </a:r>
            <a:r>
              <a:rPr spc="15" dirty="0"/>
              <a:t>Practice Session 1:  Installation </a:t>
            </a:r>
            <a:r>
              <a:rPr spc="20" dirty="0"/>
              <a:t>and Usage </a:t>
            </a:r>
            <a:r>
              <a:rPr spc="15" dirty="0"/>
              <a:t>of</a:t>
            </a:r>
            <a:r>
              <a:rPr spc="-114" dirty="0"/>
              <a:t> </a:t>
            </a:r>
            <a:r>
              <a:rPr spc="20" dirty="0"/>
              <a:t>Dynare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992509"/>
            <a:ext cx="2316480" cy="23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Andrej Drygalla, Katja Heinisch and Christoph Schult* </a:t>
            </a:r>
            <a:r>
              <a:rPr sz="600" i="1" spc="-50" dirty="0">
                <a:latin typeface="Verdana"/>
                <a:cs typeface="Verdana"/>
              </a:rPr>
              <a:t>| </a:t>
            </a:r>
            <a:r>
              <a:rPr sz="600" spc="-5" dirty="0">
                <a:latin typeface="Arial"/>
                <a:cs typeface="Arial"/>
              </a:rPr>
              <a:t>August 2020  Halle Institute for Economic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595103"/>
            <a:ext cx="1439798" cy="397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9317" y="2595127"/>
            <a:ext cx="1433327" cy="41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4403" y="2307120"/>
            <a:ext cx="1440009" cy="860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3093495"/>
            <a:ext cx="1701800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Arial"/>
                <a:cs typeface="Arial"/>
              </a:rPr>
              <a:t>* </a:t>
            </a:r>
            <a:r>
              <a:rPr sz="400" spc="15" dirty="0">
                <a:latin typeface="Arial"/>
                <a:cs typeface="Arial"/>
              </a:rPr>
              <a:t>Research assistance </a:t>
            </a:r>
            <a:r>
              <a:rPr sz="400" spc="10" dirty="0">
                <a:latin typeface="Arial"/>
                <a:cs typeface="Arial"/>
              </a:rPr>
              <a:t>by Yoshiki </a:t>
            </a:r>
            <a:r>
              <a:rPr sz="400" spc="15" dirty="0">
                <a:latin typeface="Arial"/>
                <a:cs typeface="Arial"/>
              </a:rPr>
              <a:t>Wiskamp </a:t>
            </a:r>
            <a:r>
              <a:rPr sz="400" spc="10" dirty="0">
                <a:latin typeface="Arial"/>
                <a:cs typeface="Arial"/>
              </a:rPr>
              <a:t>is greatly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15" dirty="0">
                <a:latin typeface="Arial"/>
                <a:cs typeface="Arial"/>
              </a:rPr>
              <a:t>acknowledged.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1.3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20" dirty="0">
                <a:latin typeface="Arial"/>
                <a:cs typeface="Arial"/>
              </a:rPr>
              <a:t>macOS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59153"/>
            <a:ext cx="244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following page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84630"/>
            <a:ext cx="3250120" cy="137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989698"/>
            <a:ext cx="0" cy="1367790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136771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35993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450616"/>
            <a:ext cx="4276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spc="-10" dirty="0">
                <a:latin typeface="Arial"/>
                <a:cs typeface="Arial"/>
              </a:rPr>
              <a:t>on “Dynare </a:t>
            </a:r>
            <a:r>
              <a:rPr sz="1100" spc="-5" dirty="0">
                <a:latin typeface="Arial"/>
                <a:cs typeface="Arial"/>
              </a:rPr>
              <a:t>4.6.1 </a:t>
            </a:r>
            <a:r>
              <a:rPr sz="1100" spc="-10" dirty="0">
                <a:latin typeface="Arial"/>
                <a:cs typeface="Arial"/>
              </a:rPr>
              <a:t>(pkg)”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download the </a:t>
            </a:r>
            <a:r>
              <a:rPr sz="1100" spc="-5" dirty="0">
                <a:latin typeface="Arial"/>
                <a:cs typeface="Arial"/>
              </a:rPr>
              <a:t>installation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package.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p.7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1.3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20" dirty="0">
                <a:latin typeface="Arial"/>
                <a:cs typeface="Arial"/>
              </a:rPr>
              <a:t>macOS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0171"/>
            <a:ext cx="4271645" cy="514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Open the downloaded </a:t>
            </a:r>
            <a:r>
              <a:rPr sz="1100" spc="-5" dirty="0">
                <a:latin typeface="Arial"/>
                <a:cs typeface="Arial"/>
              </a:rPr>
              <a:t>installation </a:t>
            </a:r>
            <a:r>
              <a:rPr sz="1100" spc="-10" dirty="0">
                <a:latin typeface="Arial"/>
                <a:cs typeface="Arial"/>
              </a:rPr>
              <a:t>package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“</a:t>
            </a:r>
            <a:r>
              <a:rPr sz="1100" spc="-10" dirty="0">
                <a:latin typeface="Courier New"/>
                <a:cs typeface="Courier New"/>
              </a:rPr>
              <a:t>dynare-4.6.1.pkg</a:t>
            </a:r>
            <a:r>
              <a:rPr sz="1100" spc="-10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In case </a:t>
            </a:r>
            <a:r>
              <a:rPr sz="1100" spc="-10" dirty="0">
                <a:latin typeface="Arial"/>
                <a:cs typeface="Arial"/>
              </a:rPr>
              <a:t>that the following </a:t>
            </a:r>
            <a:r>
              <a:rPr sz="1100" spc="-5" dirty="0">
                <a:latin typeface="Arial"/>
                <a:cs typeface="Arial"/>
              </a:rPr>
              <a:t>security notification 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1278293"/>
            <a:ext cx="2170125" cy="100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71" y="1283347"/>
            <a:ext cx="0" cy="1002030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72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3486" y="228760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805" y="2391300"/>
            <a:ext cx="4679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>
                <a:latin typeface="Arial"/>
                <a:cs typeface="Arial"/>
              </a:rPr>
              <a:t>Access: </a:t>
            </a:r>
            <a:r>
              <a:rPr sz="1000" spc="-10" dirty="0">
                <a:latin typeface="Arial"/>
                <a:cs typeface="Arial"/>
              </a:rPr>
              <a:t>“System Preferences” </a:t>
            </a:r>
            <a:r>
              <a:rPr sz="1000" spc="-5" dirty="0">
                <a:latin typeface="Arial"/>
                <a:cs typeface="Arial"/>
              </a:rPr>
              <a:t>–&gt; “Security &amp; Privacy” –&gt; press: “Open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Anyway”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p.8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1.3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20" dirty="0">
                <a:latin typeface="Arial"/>
                <a:cs typeface="Arial"/>
              </a:rPr>
              <a:t>macOS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4112"/>
            <a:ext cx="2466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following window </a:t>
            </a:r>
            <a:r>
              <a:rPr sz="1100" spc="-5" dirty="0">
                <a:latin typeface="Arial"/>
                <a:cs typeface="Arial"/>
              </a:rPr>
              <a:t>should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appear: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929589"/>
            <a:ext cx="2170125" cy="1510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71" y="934656"/>
            <a:ext cx="0" cy="1505585"/>
          </a:xfrm>
          <a:custGeom>
            <a:avLst/>
            <a:gdLst/>
            <a:ahLst/>
            <a:cxnLst/>
            <a:rect l="l" t="t" r="r" b="b"/>
            <a:pathLst>
              <a:path h="1505585">
                <a:moveTo>
                  <a:pt x="0" y="150531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3486" y="244250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533178"/>
            <a:ext cx="22237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5" dirty="0">
                <a:latin typeface="Arial"/>
                <a:cs typeface="Arial"/>
              </a:rPr>
              <a:t>Follow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displayed </a:t>
            </a:r>
            <a:r>
              <a:rPr sz="1100" spc="-5" dirty="0">
                <a:latin typeface="Arial"/>
                <a:cs typeface="Arial"/>
              </a:rPr>
              <a:t>instructions.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p.9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1.3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20" dirty="0">
                <a:latin typeface="Arial"/>
                <a:cs typeface="Arial"/>
              </a:rPr>
              <a:t>macOS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22476"/>
            <a:ext cx="4211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installation </a:t>
            </a:r>
            <a:r>
              <a:rPr sz="1100" spc="-15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successful </a:t>
            </a:r>
            <a:r>
              <a:rPr sz="1100" spc="-10" dirty="0">
                <a:latin typeface="Arial"/>
                <a:cs typeface="Arial"/>
              </a:rPr>
              <a:t>the following window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appear: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747953"/>
            <a:ext cx="2170125" cy="152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71" y="753008"/>
            <a:ext cx="0" cy="1516380"/>
          </a:xfrm>
          <a:custGeom>
            <a:avLst/>
            <a:gdLst/>
            <a:ahLst/>
            <a:cxnLst/>
            <a:rect l="l" t="t" r="r" b="b"/>
            <a:pathLst>
              <a:path h="1516380">
                <a:moveTo>
                  <a:pt x="0" y="15158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3486" y="227136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283838"/>
            <a:ext cx="3898265" cy="7213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Dynare folder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5" dirty="0">
                <a:latin typeface="Arial"/>
                <a:cs typeface="Arial"/>
              </a:rPr>
              <a:t>now </a:t>
            </a:r>
            <a:r>
              <a:rPr sz="1100" spc="-10" dirty="0">
                <a:latin typeface="Arial"/>
                <a:cs typeface="Arial"/>
              </a:rPr>
              <a:t>be listed </a:t>
            </a:r>
            <a:r>
              <a:rPr sz="1100" spc="-5" dirty="0">
                <a:latin typeface="Arial"/>
                <a:cs typeface="Arial"/>
              </a:rPr>
              <a:t>under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“Applications”.</a:t>
            </a:r>
            <a:endParaRPr sz="1100">
              <a:latin typeface="Arial"/>
              <a:cs typeface="Arial"/>
            </a:endParaRPr>
          </a:p>
          <a:p>
            <a:pPr marL="189230" marR="272415" indent="-176530">
              <a:lnSpc>
                <a:spcPct val="123200"/>
              </a:lnSpc>
              <a:spcBef>
                <a:spcPts val="3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Dynare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now </a:t>
            </a:r>
            <a:r>
              <a:rPr sz="1100" spc="-10" dirty="0">
                <a:latin typeface="Arial"/>
                <a:cs typeface="Arial"/>
              </a:rPr>
              <a:t>ready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use </a:t>
            </a:r>
            <a:r>
              <a:rPr sz="1100" spc="-10" dirty="0">
                <a:latin typeface="Arial"/>
                <a:cs typeface="Arial"/>
              </a:rPr>
              <a:t>and the </a:t>
            </a:r>
            <a:r>
              <a:rPr sz="1100" spc="-5" dirty="0">
                <a:latin typeface="Arial"/>
                <a:cs typeface="Arial"/>
              </a:rPr>
              <a:t>installation </a:t>
            </a:r>
            <a:r>
              <a:rPr sz="1100" spc="-10" dirty="0">
                <a:latin typeface="Arial"/>
                <a:cs typeface="Arial"/>
              </a:rPr>
              <a:t>package  “</a:t>
            </a:r>
            <a:r>
              <a:rPr sz="1100" spc="-10" dirty="0">
                <a:latin typeface="Courier New"/>
                <a:cs typeface="Courier New"/>
              </a:rPr>
              <a:t>dynare-4.6.1.pkg</a:t>
            </a:r>
            <a:r>
              <a:rPr sz="1100" spc="-10" dirty="0">
                <a:latin typeface="Arial"/>
                <a:cs typeface="Arial"/>
              </a:rPr>
              <a:t>”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deleted.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p.10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1117663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838" y="11316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38408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772" y="159057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3509" y="1068880"/>
            <a:ext cx="2785110" cy="645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  <a:hlinkClick r:id="rId4" action="ppaction://hlinksldjump"/>
              </a:rPr>
              <a:t>Set path </a:t>
            </a:r>
            <a:r>
              <a:rPr sz="1100" spc="-15" dirty="0">
                <a:latin typeface="Arial"/>
                <a:cs typeface="Arial"/>
                <a:hlinkClick r:id="rId4" action="ppaction://hlinksldjump"/>
              </a:rPr>
              <a:t>to </a:t>
            </a:r>
            <a:r>
              <a:rPr sz="1100" spc="-10" dirty="0">
                <a:latin typeface="Arial"/>
                <a:cs typeface="Arial"/>
                <a:hlinkClick r:id="rId4" action="ppaction://hlinksldjump"/>
              </a:rPr>
              <a:t>Dynare </a:t>
            </a:r>
            <a:r>
              <a:rPr sz="1100" spc="-5" dirty="0">
                <a:latin typeface="Arial"/>
                <a:cs typeface="Arial"/>
                <a:hlinkClick r:id="rId4" action="ppaction://hlinksldjump"/>
              </a:rPr>
              <a:t>in</a:t>
            </a:r>
            <a:r>
              <a:rPr sz="11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100" spc="-5" dirty="0">
                <a:latin typeface="Arial"/>
                <a:cs typeface="Arial"/>
                <a:hlinkClick r:id="rId4" action="ppaction://hlinksldjump"/>
              </a:rPr>
              <a:t>Matlab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sz="1100" spc="-10" dirty="0">
                <a:latin typeface="Arial"/>
                <a:cs typeface="Arial"/>
                <a:hlinkClick r:id="rId5" action="ppaction://hlinksldjump"/>
              </a:rPr>
              <a:t>Set path </a:t>
            </a:r>
            <a:r>
              <a:rPr sz="1100" spc="-15" dirty="0">
                <a:latin typeface="Arial"/>
                <a:cs typeface="Arial"/>
                <a:hlinkClick r:id="rId5" action="ppaction://hlinksldjump"/>
              </a:rPr>
              <a:t>to </a:t>
            </a:r>
            <a:r>
              <a:rPr sz="1100" spc="-10" dirty="0">
                <a:latin typeface="Arial"/>
                <a:cs typeface="Arial"/>
                <a:hlinkClick r:id="rId5" action="ppaction://hlinksldjump"/>
              </a:rPr>
              <a:t>Dynare </a:t>
            </a:r>
            <a:r>
              <a:rPr sz="1100" spc="-5" dirty="0">
                <a:latin typeface="Arial"/>
                <a:cs typeface="Arial"/>
                <a:hlinkClick r:id="rId5" action="ppaction://hlinksldjump"/>
              </a:rPr>
              <a:t>in Matlab: </a:t>
            </a:r>
            <a:r>
              <a:rPr sz="1100" spc="-10" dirty="0">
                <a:latin typeface="Arial"/>
                <a:cs typeface="Arial"/>
                <a:hlinkClick r:id="rId5" action="ppaction://hlinksldjump"/>
              </a:rPr>
              <a:t>permanently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  <a:hlinkClick r:id="rId6" action="ppaction://hlinksldjump"/>
              </a:rPr>
              <a:t>Set path </a:t>
            </a:r>
            <a:r>
              <a:rPr sz="1100" spc="-15" dirty="0">
                <a:latin typeface="Arial"/>
                <a:cs typeface="Arial"/>
                <a:hlinkClick r:id="rId6" action="ppaction://hlinksldjump"/>
              </a:rPr>
              <a:t>to </a:t>
            </a:r>
            <a:r>
              <a:rPr sz="1100" spc="-10" dirty="0">
                <a:latin typeface="Arial"/>
                <a:cs typeface="Arial"/>
                <a:hlinkClick r:id="rId6" action="ppaction://hlinksldjump"/>
              </a:rPr>
              <a:t>Dynare </a:t>
            </a:r>
            <a:r>
              <a:rPr sz="1100" spc="-5" dirty="0">
                <a:latin typeface="Arial"/>
                <a:cs typeface="Arial"/>
                <a:hlinkClick r:id="rId6" action="ppaction://hlinksldjump"/>
              </a:rPr>
              <a:t>in Matlab:</a:t>
            </a:r>
            <a:r>
              <a:rPr sz="1100" spc="7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6" action="ppaction://hlinksldjump"/>
              </a:rPr>
              <a:t>temporarily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4020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2.1 </a:t>
            </a:r>
            <a:r>
              <a:rPr b="0" spc="10" dirty="0">
                <a:latin typeface="Arial"/>
                <a:cs typeface="Arial"/>
              </a:rPr>
              <a:t>Set path </a:t>
            </a:r>
            <a:r>
              <a:rPr b="0" spc="5" dirty="0">
                <a:latin typeface="Arial"/>
                <a:cs typeface="Arial"/>
              </a:rPr>
              <a:t>to </a:t>
            </a:r>
            <a:r>
              <a:rPr b="0" spc="15" dirty="0">
                <a:latin typeface="Arial"/>
                <a:cs typeface="Arial"/>
              </a:rPr>
              <a:t>Dynare </a:t>
            </a:r>
            <a:r>
              <a:rPr b="0" spc="10" dirty="0">
                <a:latin typeface="Arial"/>
                <a:cs typeface="Arial"/>
              </a:rPr>
              <a:t>in </a:t>
            </a:r>
            <a:r>
              <a:rPr b="0" spc="15" dirty="0">
                <a:latin typeface="Arial"/>
                <a:cs typeface="Arial"/>
              </a:rPr>
              <a:t>Matlab: permanently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24394"/>
            <a:ext cx="4650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On the </a:t>
            </a:r>
            <a:r>
              <a:rPr sz="1100" spc="-25" dirty="0">
                <a:latin typeface="Arial"/>
                <a:cs typeface="Arial"/>
              </a:rPr>
              <a:t>MATLAB </a:t>
            </a:r>
            <a:r>
              <a:rPr sz="1100" spc="-10" dirty="0">
                <a:latin typeface="Arial"/>
                <a:cs typeface="Arial"/>
              </a:rPr>
              <a:t>Home </a:t>
            </a:r>
            <a:r>
              <a:rPr sz="1100" spc="-5" dirty="0">
                <a:latin typeface="Arial"/>
                <a:cs typeface="Arial"/>
              </a:rPr>
              <a:t>tab, in </a:t>
            </a:r>
            <a:r>
              <a:rPr sz="1100" spc="-10" dirty="0">
                <a:latin typeface="Arial"/>
                <a:cs typeface="Arial"/>
              </a:rPr>
              <a:t>the Environment </a:t>
            </a:r>
            <a:r>
              <a:rPr sz="1100" spc="-5" dirty="0">
                <a:latin typeface="Arial"/>
                <a:cs typeface="Arial"/>
              </a:rPr>
              <a:t>section, click </a:t>
            </a:r>
            <a:r>
              <a:rPr sz="1100" spc="-10" dirty="0">
                <a:latin typeface="Arial"/>
                <a:cs typeface="Arial"/>
              </a:rPr>
              <a:t>on Set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41285"/>
            <a:ext cx="3250120" cy="1741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946340"/>
            <a:ext cx="0" cy="1736725"/>
          </a:xfrm>
          <a:custGeom>
            <a:avLst/>
            <a:gdLst/>
            <a:ahLst/>
            <a:cxnLst/>
            <a:rect l="l" t="t" r="r" b="b"/>
            <a:pathLst>
              <a:path h="1736725">
                <a:moveTo>
                  <a:pt x="0" y="173633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68519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4020820" cy="581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6230" lvl="1" indent="-3035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16865" algn="l"/>
              </a:tabLst>
            </a:pPr>
            <a:r>
              <a:rPr sz="1400" spc="10" dirty="0">
                <a:latin typeface="Arial"/>
                <a:cs typeface="Arial"/>
              </a:rPr>
              <a:t>Set path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Dynare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Matlab: permanently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(2)</a:t>
            </a:r>
            <a:endParaRPr sz="1400">
              <a:latin typeface="Arial"/>
              <a:cs typeface="Arial"/>
            </a:endParaRPr>
          </a:p>
          <a:p>
            <a:pPr marL="541655" lvl="2" indent="-177165">
              <a:lnSpc>
                <a:spcPct val="100000"/>
              </a:lnSpc>
              <a:spcBef>
                <a:spcPts val="1340"/>
              </a:spcBef>
              <a:buClr>
                <a:srgbClr val="C80E0E"/>
              </a:buClr>
              <a:buFont typeface="Lucida Sans Unicode"/>
              <a:buChar char="■"/>
              <a:tabLst>
                <a:tab pos="54229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spc="-10" dirty="0">
                <a:latin typeface="Arial"/>
                <a:cs typeface="Arial"/>
              </a:rPr>
              <a:t>Add Folder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482" y="695020"/>
            <a:ext cx="3250120" cy="233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1075" y="700074"/>
            <a:ext cx="0" cy="2327275"/>
          </a:xfrm>
          <a:custGeom>
            <a:avLst/>
            <a:gdLst/>
            <a:ahLst/>
            <a:cxnLst/>
            <a:rect l="l" t="t" r="r" b="b"/>
            <a:pathLst>
              <a:path h="2327275">
                <a:moveTo>
                  <a:pt x="0" y="23270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482" y="3029661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4020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2.1 </a:t>
            </a:r>
            <a:r>
              <a:rPr b="0" spc="10" dirty="0">
                <a:latin typeface="Arial"/>
                <a:cs typeface="Arial"/>
              </a:rPr>
              <a:t>Set path </a:t>
            </a:r>
            <a:r>
              <a:rPr b="0" spc="5" dirty="0">
                <a:latin typeface="Arial"/>
                <a:cs typeface="Arial"/>
              </a:rPr>
              <a:t>to </a:t>
            </a:r>
            <a:r>
              <a:rPr b="0" spc="15" dirty="0">
                <a:latin typeface="Arial"/>
                <a:cs typeface="Arial"/>
              </a:rPr>
              <a:t>Dynare </a:t>
            </a:r>
            <a:r>
              <a:rPr b="0" spc="10" dirty="0">
                <a:latin typeface="Arial"/>
                <a:cs typeface="Arial"/>
              </a:rPr>
              <a:t>in </a:t>
            </a:r>
            <a:r>
              <a:rPr b="0" spc="15" dirty="0">
                <a:latin typeface="Arial"/>
                <a:cs typeface="Arial"/>
              </a:rPr>
              <a:t>Matlab: permanently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01610"/>
            <a:ext cx="3702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Select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matlab subdirectory of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Dynare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installation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727087"/>
            <a:ext cx="3250120" cy="204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732142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80">
                <a:moveTo>
                  <a:pt x="0" y="203681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771482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862146"/>
            <a:ext cx="178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select </a:t>
            </a:r>
            <a:r>
              <a:rPr sz="1100" spc="-10" dirty="0">
                <a:latin typeface="Arial"/>
                <a:cs typeface="Arial"/>
              </a:rPr>
              <a:t>choose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folder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40208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6230" lvl="1" indent="-3035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16865" algn="l"/>
              </a:tabLst>
            </a:pPr>
            <a:r>
              <a:rPr sz="1400" spc="10" dirty="0">
                <a:latin typeface="Arial"/>
                <a:cs typeface="Arial"/>
              </a:rPr>
              <a:t>Set path </a:t>
            </a:r>
            <a:r>
              <a:rPr sz="1400" spc="5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Dynare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Matlab: permanently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(4)</a:t>
            </a:r>
            <a:endParaRPr sz="1400">
              <a:latin typeface="Arial"/>
              <a:cs typeface="Arial"/>
            </a:endParaRPr>
          </a:p>
          <a:p>
            <a:pPr marL="541655" lvl="2" indent="-177165">
              <a:lnSpc>
                <a:spcPct val="100000"/>
              </a:lnSpc>
              <a:spcBef>
                <a:spcPts val="1330"/>
              </a:spcBef>
              <a:buClr>
                <a:srgbClr val="C80E0E"/>
              </a:buClr>
              <a:buFont typeface="Lucida Sans Unicode"/>
              <a:buChar char="■"/>
              <a:tabLst>
                <a:tab pos="542290" algn="l"/>
              </a:tabLst>
            </a:pPr>
            <a:r>
              <a:rPr sz="1100" spc="-10" dirty="0">
                <a:latin typeface="Arial"/>
                <a:cs typeface="Arial"/>
              </a:rPr>
              <a:t>Apply the setting </a:t>
            </a:r>
            <a:r>
              <a:rPr sz="1100" spc="-15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clicking </a:t>
            </a:r>
            <a:r>
              <a:rPr sz="1100" spc="-20" dirty="0">
                <a:latin typeface="Arial"/>
                <a:cs typeface="Arial"/>
              </a:rPr>
              <a:t>Save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482" y="718616"/>
            <a:ext cx="3250120" cy="231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1075" y="723671"/>
            <a:ext cx="0" cy="2306320"/>
          </a:xfrm>
          <a:custGeom>
            <a:avLst/>
            <a:gdLst/>
            <a:ahLst/>
            <a:cxnLst/>
            <a:rect l="l" t="t" r="r" b="b"/>
            <a:pathLst>
              <a:path h="2306320">
                <a:moveTo>
                  <a:pt x="0" y="230588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482" y="3032086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64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2.2 </a:t>
            </a:r>
            <a:r>
              <a:rPr b="0" spc="10" dirty="0">
                <a:latin typeface="Arial"/>
                <a:cs typeface="Arial"/>
              </a:rPr>
              <a:t>Set path </a:t>
            </a:r>
            <a:r>
              <a:rPr b="0" spc="5" dirty="0">
                <a:latin typeface="Arial"/>
                <a:cs typeface="Arial"/>
              </a:rPr>
              <a:t>to </a:t>
            </a:r>
            <a:r>
              <a:rPr b="0" spc="15" dirty="0">
                <a:latin typeface="Arial"/>
                <a:cs typeface="Arial"/>
              </a:rPr>
              <a:t>Dynare </a:t>
            </a:r>
            <a:r>
              <a:rPr b="0" spc="10" dirty="0">
                <a:latin typeface="Arial"/>
                <a:cs typeface="Arial"/>
              </a:rPr>
              <a:t>in </a:t>
            </a:r>
            <a:r>
              <a:rPr b="0" spc="15" dirty="0">
                <a:latin typeface="Arial"/>
                <a:cs typeface="Arial"/>
              </a:rPr>
              <a:t>Matlab: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temporarily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39569"/>
            <a:ext cx="4161790" cy="10655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55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5" dirty="0">
                <a:latin typeface="Arial"/>
                <a:cs typeface="Arial"/>
              </a:rPr>
              <a:t>Alternatively, </a:t>
            </a:r>
            <a:r>
              <a:rPr sz="1100" spc="-10" dirty="0">
                <a:latin typeface="Arial"/>
                <a:cs typeface="Arial"/>
              </a:rPr>
              <a:t>the path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Dynare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set </a:t>
            </a:r>
            <a:r>
              <a:rPr sz="1100" i="1" spc="-10" dirty="0">
                <a:latin typeface="Arial"/>
                <a:cs typeface="Arial"/>
              </a:rPr>
              <a:t>temporarily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Matlab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14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allows to </a:t>
            </a:r>
            <a:r>
              <a:rPr sz="1000" spc="-5" dirty="0">
                <a:latin typeface="Arial"/>
                <a:cs typeface="Arial"/>
              </a:rPr>
              <a:t>switch </a:t>
            </a:r>
            <a:r>
              <a:rPr sz="1000" spc="-10" dirty="0">
                <a:latin typeface="Arial"/>
                <a:cs typeface="Arial"/>
              </a:rPr>
              <a:t>between </a:t>
            </a:r>
            <a:r>
              <a:rPr sz="1000" spc="-5" dirty="0">
                <a:latin typeface="Arial"/>
                <a:cs typeface="Arial"/>
              </a:rPr>
              <a:t>different versions of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Dynare</a:t>
            </a:r>
            <a:endParaRPr sz="10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43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following command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entered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Matlab: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1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10" dirty="0">
                <a:latin typeface="Arial"/>
                <a:cs typeface="Arial"/>
              </a:rPr>
              <a:t>Windows: </a:t>
            </a:r>
            <a:r>
              <a:rPr sz="1000" spc="-5" dirty="0">
                <a:latin typeface="Courier New"/>
                <a:cs typeface="Courier New"/>
              </a:rPr>
              <a:t>addpath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C:\dynare\4.6.1\matlab</a:t>
            </a:r>
            <a:endParaRPr sz="1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23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>
                <a:latin typeface="Arial"/>
                <a:cs typeface="Arial"/>
              </a:rPr>
              <a:t>macOS: </a:t>
            </a:r>
            <a:r>
              <a:rPr sz="1000" spc="-5" dirty="0">
                <a:latin typeface="Courier New"/>
                <a:cs typeface="Courier New"/>
              </a:rPr>
              <a:t>addpath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/Applications/Dynare/4.X.Y/matlab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920" y="998905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838" y="101286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09" y="990357"/>
            <a:ext cx="1325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/>
                <a:cs typeface="Arial"/>
                <a:hlinkClick r:id="rId3" action="ppaction://hlinksldjump"/>
              </a:rPr>
              <a:t>Installation of</a:t>
            </a:r>
            <a:r>
              <a:rPr sz="1100" spc="-7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3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920" y="1413217"/>
            <a:ext cx="185508" cy="18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838" y="142717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21" y="1404669"/>
            <a:ext cx="1776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  <a:hlinkClick r:id="rId5" action="ppaction://hlinksldjump"/>
              </a:rPr>
              <a:t>Set path </a:t>
            </a:r>
            <a:r>
              <a:rPr sz="1100" spc="-15" dirty="0">
                <a:latin typeface="Arial"/>
                <a:cs typeface="Arial"/>
                <a:hlinkClick r:id="rId5" action="ppaction://hlinksldjump"/>
              </a:rPr>
              <a:t>to </a:t>
            </a:r>
            <a:r>
              <a:rPr sz="1100" spc="-10" dirty="0">
                <a:latin typeface="Arial"/>
                <a:cs typeface="Arial"/>
                <a:hlinkClick r:id="rId5" action="ppaction://hlinksldjump"/>
              </a:rPr>
              <a:t>Dynare </a:t>
            </a:r>
            <a:r>
              <a:rPr sz="1100" spc="-5" dirty="0">
                <a:latin typeface="Arial"/>
                <a:cs typeface="Arial"/>
                <a:hlinkClick r:id="rId5" action="ppaction://hlinksldjump"/>
              </a:rPr>
              <a:t>in</a:t>
            </a:r>
            <a:r>
              <a:rPr sz="1100" spc="-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5" dirty="0">
                <a:latin typeface="Arial"/>
                <a:cs typeface="Arial"/>
                <a:hlinkClick r:id="rId5" action="ppaction://hlinksldjump"/>
              </a:rPr>
              <a:t>Matlab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920" y="1827529"/>
            <a:ext cx="185508" cy="18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838" y="18402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21" y="1818981"/>
            <a:ext cx="1063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  <a:hlinkClick r:id="rId7" action="ppaction://hlinksldjump"/>
              </a:rPr>
              <a:t>Usage </a:t>
            </a:r>
            <a:r>
              <a:rPr sz="1100" spc="-5" dirty="0">
                <a:latin typeface="Arial"/>
                <a:cs typeface="Arial"/>
                <a:hlinkClick r:id="rId7" action="ppaction://hlinksldjump"/>
              </a:rPr>
              <a:t>of</a:t>
            </a:r>
            <a:r>
              <a:rPr sz="1100" spc="-5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7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881672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838" y="89437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148105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772" y="1354594"/>
            <a:ext cx="75628" cy="75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72" y="1561083"/>
            <a:ext cx="75628" cy="75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772" y="176757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772" y="1974062"/>
            <a:ext cx="75628" cy="75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772" y="2180539"/>
            <a:ext cx="75628" cy="75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509" y="832889"/>
            <a:ext cx="1472565" cy="147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413384" indent="-160655">
              <a:lnSpc>
                <a:spcPct val="1232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  <a:hlinkClick r:id="rId8" action="ppaction://hlinksldjump"/>
              </a:rPr>
              <a:t>Usage </a:t>
            </a:r>
            <a:r>
              <a:rPr sz="1100" spc="-5" dirty="0">
                <a:latin typeface="Arial"/>
                <a:cs typeface="Arial"/>
                <a:hlinkClick r:id="rId8" action="ppaction://hlinksldjump"/>
              </a:rPr>
              <a:t>of</a:t>
            </a:r>
            <a:r>
              <a:rPr sz="1100" spc="-6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8" action="ppaction://hlinksldjump"/>
              </a:rPr>
              <a:t>Dynare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  <a:hlinkClick r:id="rId9" action="ppaction://hlinksldjump"/>
              </a:rPr>
              <a:t>Examples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sz="1100" spc="-15" dirty="0">
                <a:latin typeface="Arial"/>
                <a:cs typeface="Arial"/>
                <a:hlinkClick r:id="rId10" action="ppaction://hlinksldjump"/>
              </a:rPr>
              <a:t>Run </a:t>
            </a:r>
            <a:r>
              <a:rPr sz="1100" spc="-10" dirty="0">
                <a:latin typeface="Arial"/>
                <a:cs typeface="Arial"/>
                <a:hlinkClick r:id="rId10" action="ppaction://hlinksldjump"/>
              </a:rPr>
              <a:t>a Mod File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  <a:hlinkClick r:id="rId11" action="ppaction://hlinksldjump"/>
              </a:rPr>
              <a:t>Preprocessor </a:t>
            </a:r>
            <a:r>
              <a:rPr sz="1100" spc="-10" dirty="0">
                <a:latin typeface="Arial"/>
                <a:cs typeface="Arial"/>
                <a:hlinkClick r:id="rId12" action="ppaction://hlinksldjump"/>
              </a:rPr>
              <a:t> Steady State</a:t>
            </a:r>
            <a:r>
              <a:rPr sz="1100" spc="-75" dirty="0">
                <a:latin typeface="Arial"/>
                <a:cs typeface="Arial"/>
                <a:hlinkClick r:id="rId12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12" action="ppaction://hlinksldjump"/>
              </a:rPr>
              <a:t>Results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  <a:hlinkClick r:id="rId13" action="ppaction://hlinksldjump"/>
              </a:rPr>
              <a:t>Stability of </a:t>
            </a:r>
            <a:r>
              <a:rPr sz="1100" spc="-10" dirty="0">
                <a:latin typeface="Arial"/>
                <a:cs typeface="Arial"/>
                <a:hlinkClick r:id="rId13" action="ppaction://hlinksldjump"/>
              </a:rPr>
              <a:t>the</a:t>
            </a:r>
            <a:r>
              <a:rPr sz="1100" spc="-65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13" action="ppaction://hlinksldjump"/>
              </a:rPr>
              <a:t>Model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  <a:hlinkClick r:id="rId14" action="ppaction://hlinksldjump"/>
              </a:rPr>
              <a:t>Output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1125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3.1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p.16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64206"/>
            <a:ext cx="4192904" cy="10033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dynare path </a:t>
            </a:r>
            <a:r>
              <a:rPr sz="1100" spc="-5" dirty="0">
                <a:latin typeface="Arial"/>
                <a:cs typeface="Arial"/>
              </a:rPr>
              <a:t>contains </a:t>
            </a:r>
            <a:r>
              <a:rPr sz="1100" spc="-10" dirty="0">
                <a:latin typeface="Arial"/>
                <a:cs typeface="Arial"/>
              </a:rPr>
              <a:t>a folder with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examples.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First </a:t>
            </a:r>
            <a:r>
              <a:rPr sz="1100" spc="-20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15" dirty="0">
                <a:latin typeface="Arial"/>
                <a:cs typeface="Arial"/>
              </a:rPr>
              <a:t>to create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20" dirty="0">
                <a:latin typeface="Arial"/>
                <a:cs typeface="Arial"/>
              </a:rPr>
              <a:t>folder, </a:t>
            </a:r>
            <a:r>
              <a:rPr sz="1100" spc="-5" dirty="0">
                <a:latin typeface="Arial"/>
                <a:cs typeface="Arial"/>
              </a:rPr>
              <a:t>e.g. </a:t>
            </a:r>
            <a:r>
              <a:rPr sz="1100" spc="-10" dirty="0">
                <a:latin typeface="Courier New"/>
                <a:cs typeface="Courier New"/>
              </a:rPr>
              <a:t>NK Baseline</a:t>
            </a:r>
            <a:r>
              <a:rPr sz="1100" spc="204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Model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copy one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example </a:t>
            </a:r>
            <a:r>
              <a:rPr sz="1100" spc="-10" dirty="0">
                <a:latin typeface="Arial"/>
                <a:cs typeface="Arial"/>
              </a:rPr>
              <a:t>mod </a:t>
            </a:r>
            <a:r>
              <a:rPr sz="1100" spc="-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use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5" dirty="0">
                <a:latin typeface="Arial"/>
                <a:cs typeface="Arial"/>
              </a:rPr>
              <a:t>Note </a:t>
            </a:r>
            <a:r>
              <a:rPr sz="1100" spc="-10" dirty="0">
                <a:latin typeface="Arial"/>
                <a:cs typeface="Arial"/>
              </a:rPr>
              <a:t>the name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completely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arbitrary.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350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3.2 </a:t>
            </a:r>
            <a:r>
              <a:rPr b="0" spc="10" dirty="0">
                <a:latin typeface="Arial"/>
                <a:cs typeface="Arial"/>
              </a:rPr>
              <a:t>Run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20" dirty="0">
                <a:latin typeface="Courier New"/>
                <a:cs typeface="Courier New"/>
              </a:rPr>
              <a:t>NK_Baseline.mod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p.17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81606"/>
            <a:ext cx="4231005" cy="137537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5" dirty="0">
                <a:latin typeface="Arial"/>
                <a:cs typeface="Arial"/>
              </a:rPr>
              <a:t>Copy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file </a:t>
            </a:r>
            <a:r>
              <a:rPr sz="1100" spc="-10" dirty="0">
                <a:latin typeface="Courier New"/>
                <a:cs typeface="Courier New"/>
              </a:rPr>
              <a:t>NK_Baseline.mod</a:t>
            </a:r>
            <a:r>
              <a:rPr sz="1100" spc="-295" dirty="0">
                <a:latin typeface="Courier New"/>
                <a:cs typeface="Courier New"/>
              </a:rPr>
              <a:t> </a:t>
            </a:r>
            <a:r>
              <a:rPr lang="de-DE" sz="1100" spc="-10" dirty="0">
                <a:latin typeface="Arial"/>
                <a:cs typeface="Arial"/>
              </a:rPr>
              <a:t>and </a:t>
            </a:r>
            <a:r>
              <a:rPr lang="de-DE" sz="1100" spc="-10" dirty="0" err="1">
                <a:latin typeface="Courier New"/>
                <a:cs typeface="Courier New"/>
              </a:rPr>
              <a:t>NK_Baseline_steadystate.m</a:t>
            </a:r>
            <a:r>
              <a:rPr lang="de-DE" sz="1100" spc="-10" dirty="0">
                <a:latin typeface="Courier New"/>
                <a:cs typeface="Courier New"/>
              </a:rPr>
              <a:t> </a:t>
            </a:r>
            <a:r>
              <a:rPr lang="de-DE" sz="1100" spc="-10" dirty="0">
                <a:latin typeface="Arial"/>
                <a:cs typeface="Arial"/>
              </a:rPr>
              <a:t>i</a:t>
            </a:r>
            <a:r>
              <a:rPr sz="1100" spc="-10" dirty="0" err="1">
                <a:latin typeface="Arial"/>
                <a:cs typeface="Arial"/>
              </a:rPr>
              <a:t>nto</a:t>
            </a:r>
            <a:r>
              <a:rPr sz="1100" spc="-10" dirty="0">
                <a:latin typeface="Arial"/>
                <a:cs typeface="Arial"/>
              </a:rPr>
              <a:t> the newly created </a:t>
            </a:r>
            <a:r>
              <a:rPr sz="1100" spc="-20" dirty="0">
                <a:latin typeface="Arial"/>
                <a:cs typeface="Arial"/>
              </a:rPr>
              <a:t>folder.</a:t>
            </a:r>
            <a:endParaRPr sz="1100" dirty="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Enter the following command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command window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Matlab:</a:t>
            </a:r>
            <a:endParaRPr sz="1100" dirty="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05"/>
              </a:spcBef>
            </a:pPr>
            <a:r>
              <a:rPr sz="1100" spc="-10" dirty="0">
                <a:latin typeface="Courier New"/>
                <a:cs typeface="Courier New"/>
              </a:rPr>
              <a:t>dynare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NK_Baseline</a:t>
            </a:r>
            <a:endParaRPr sz="1100" dirty="0">
              <a:latin typeface="Courier New"/>
              <a:cs typeface="Courier New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copy one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example </a:t>
            </a:r>
            <a:r>
              <a:rPr sz="1100" spc="-10" dirty="0">
                <a:latin typeface="Arial"/>
                <a:cs typeface="Arial"/>
              </a:rPr>
              <a:t>mod </a:t>
            </a:r>
            <a:r>
              <a:rPr sz="1100" spc="-5" dirty="0">
                <a:latin typeface="Arial"/>
                <a:cs typeface="Arial"/>
              </a:rPr>
              <a:t>files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use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them.</a:t>
            </a:r>
            <a:endParaRPr sz="1100" dirty="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First, </a:t>
            </a:r>
            <a:r>
              <a:rPr sz="1100" spc="-20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need </a:t>
            </a:r>
            <a:r>
              <a:rPr sz="1100" spc="-15" dirty="0">
                <a:latin typeface="Arial"/>
                <a:cs typeface="Arial"/>
              </a:rPr>
              <a:t>to create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20" dirty="0">
                <a:latin typeface="Arial"/>
                <a:cs typeface="Arial"/>
              </a:rPr>
              <a:t>folder, </a:t>
            </a:r>
            <a:r>
              <a:rPr sz="1100" spc="-5" dirty="0">
                <a:latin typeface="Arial"/>
                <a:cs typeface="Arial"/>
              </a:rPr>
              <a:t>e.g. </a:t>
            </a:r>
            <a:r>
              <a:rPr sz="1100" spc="-10" dirty="0">
                <a:latin typeface="Courier New"/>
                <a:cs typeface="Courier New"/>
              </a:rPr>
              <a:t>NK Baseline</a:t>
            </a:r>
            <a:r>
              <a:rPr sz="1100" spc="2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Model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1410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3.3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Preprocessor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56536"/>
            <a:ext cx="482282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command window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15" dirty="0">
                <a:latin typeface="Arial"/>
                <a:cs typeface="Arial"/>
              </a:rPr>
              <a:t>shows you </a:t>
            </a:r>
            <a:r>
              <a:rPr sz="1100" spc="-10" dirty="0">
                <a:latin typeface="Arial"/>
                <a:cs typeface="Arial"/>
              </a:rPr>
              <a:t>that the preprocessor </a:t>
            </a:r>
            <a:r>
              <a:rPr sz="1100" spc="-15" dirty="0">
                <a:latin typeface="Arial"/>
                <a:cs typeface="Arial"/>
              </a:rPr>
              <a:t>worked </a:t>
            </a:r>
            <a:r>
              <a:rPr sz="1100" spc="-5" dirty="0">
                <a:latin typeface="Arial"/>
                <a:cs typeface="Arial"/>
              </a:rPr>
              <a:t>fine </a:t>
            </a:r>
            <a:r>
              <a:rPr sz="1100" spc="-1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our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example.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24307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67" y="12456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95" y="1245603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001" y="12456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489" y="1243075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607" y="128609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0489" y="128609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139236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95" y="1392364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489" y="139236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607" y="149865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0489" y="149865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607" y="160492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0489" y="160492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71121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0489" y="171121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81749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489" y="181749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607" y="192377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0489" y="192377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607" y="203005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0489" y="203005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607" y="213633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0489" y="213633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607" y="224261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0489" y="224261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607" y="234889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0489" y="2348890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9178" y="1256684"/>
            <a:ext cx="2094230" cy="11950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215"/>
              </a:spcBef>
            </a:pPr>
            <a:r>
              <a:rPr sz="600" spc="30" dirty="0">
                <a:latin typeface="Arial"/>
                <a:cs typeface="Arial"/>
              </a:rPr>
              <a:t>Using </a:t>
            </a:r>
            <a:r>
              <a:rPr sz="600" spc="-10" dirty="0">
                <a:latin typeface="Arial"/>
                <a:cs typeface="Arial"/>
              </a:rPr>
              <a:t>64</a:t>
            </a:r>
            <a:r>
              <a:rPr sz="600" i="1" spc="-10" dirty="0">
                <a:latin typeface="Verdana"/>
                <a:cs typeface="Verdana"/>
              </a:rPr>
              <a:t>− </a:t>
            </a:r>
            <a:r>
              <a:rPr sz="600" spc="-5" dirty="0">
                <a:latin typeface="Arial"/>
                <a:cs typeface="Arial"/>
              </a:rPr>
              <a:t>b i t</a:t>
            </a:r>
            <a:r>
              <a:rPr sz="600" spc="95" dirty="0">
                <a:latin typeface="Arial"/>
                <a:cs typeface="Arial"/>
              </a:rPr>
              <a:t> </a:t>
            </a:r>
            <a:r>
              <a:rPr sz="600" spc="50" dirty="0">
                <a:latin typeface="Arial"/>
                <a:cs typeface="Arial"/>
              </a:rPr>
              <a:t>preprocessor</a:t>
            </a:r>
            <a:endParaRPr sz="600">
              <a:latin typeface="Arial"/>
              <a:cs typeface="Arial"/>
            </a:endParaRPr>
          </a:p>
          <a:p>
            <a:pPr marL="8890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latin typeface="Arial"/>
                <a:cs typeface="Arial"/>
              </a:rPr>
              <a:t>S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g</a:t>
            </a:r>
            <a:r>
              <a:rPr sz="600" spc="15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Dynare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(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55" dirty="0">
                <a:latin typeface="Arial"/>
                <a:cs typeface="Arial"/>
              </a:rPr>
              <a:t>version</a:t>
            </a:r>
            <a:r>
              <a:rPr sz="600" spc="1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4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6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1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)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8255">
              <a:lnSpc>
                <a:spcPct val="100000"/>
              </a:lnSpc>
              <a:spcBef>
                <a:spcPts val="114"/>
              </a:spcBef>
            </a:pPr>
            <a:r>
              <a:rPr sz="600" spc="-5" dirty="0">
                <a:latin typeface="Arial"/>
                <a:cs typeface="Arial"/>
              </a:rPr>
              <a:t>C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l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l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g</a:t>
            </a:r>
            <a:r>
              <a:rPr sz="600" spc="150" dirty="0">
                <a:latin typeface="Arial"/>
                <a:cs typeface="Arial"/>
              </a:rPr>
              <a:t> </a:t>
            </a:r>
            <a:r>
              <a:rPr sz="600" spc="20" dirty="0">
                <a:latin typeface="Arial"/>
                <a:cs typeface="Arial"/>
              </a:rPr>
              <a:t>Dynare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w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h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spc="30" dirty="0">
                <a:latin typeface="Arial"/>
                <a:cs typeface="Arial"/>
              </a:rPr>
              <a:t>arguments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:</a:t>
            </a:r>
            <a:r>
              <a:rPr sz="600" spc="15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none</a:t>
            </a:r>
            <a:endParaRPr sz="600">
              <a:latin typeface="Arial"/>
              <a:cs typeface="Arial"/>
            </a:endParaRPr>
          </a:p>
          <a:p>
            <a:pPr marR="102235" indent="8890">
              <a:lnSpc>
                <a:spcPct val="116199"/>
              </a:lnSpc>
            </a:pPr>
            <a:r>
              <a:rPr sz="600" spc="-5" dirty="0">
                <a:latin typeface="Arial"/>
                <a:cs typeface="Arial"/>
              </a:rPr>
              <a:t>S t a r t i n g </a:t>
            </a:r>
            <a:r>
              <a:rPr sz="600" spc="55" dirty="0">
                <a:latin typeface="Arial"/>
                <a:cs typeface="Arial"/>
              </a:rPr>
              <a:t>preprocessing </a:t>
            </a:r>
            <a:r>
              <a:rPr sz="600" spc="30" dirty="0">
                <a:latin typeface="Arial"/>
                <a:cs typeface="Arial"/>
              </a:rPr>
              <a:t>of </a:t>
            </a:r>
            <a:r>
              <a:rPr sz="600" spc="35" dirty="0">
                <a:latin typeface="Arial"/>
                <a:cs typeface="Arial"/>
              </a:rPr>
              <a:t>the </a:t>
            </a:r>
            <a:r>
              <a:rPr sz="600" spc="15" dirty="0">
                <a:latin typeface="Arial"/>
                <a:cs typeface="Arial"/>
              </a:rPr>
              <a:t>model</a:t>
            </a:r>
            <a:r>
              <a:rPr sz="600" spc="1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f i l 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 . .  </a:t>
            </a:r>
            <a:r>
              <a:rPr sz="600" spc="10" dirty="0">
                <a:latin typeface="Arial"/>
                <a:cs typeface="Arial"/>
              </a:rPr>
              <a:t>Found </a:t>
            </a:r>
            <a:r>
              <a:rPr sz="600" spc="5" dirty="0">
                <a:latin typeface="Arial"/>
                <a:cs typeface="Arial"/>
              </a:rPr>
              <a:t>28 </a:t>
            </a:r>
            <a:r>
              <a:rPr sz="600" spc="50" dirty="0">
                <a:latin typeface="Arial"/>
                <a:cs typeface="Arial"/>
              </a:rPr>
              <a:t>equation </a:t>
            </a:r>
            <a:r>
              <a:rPr sz="600" spc="-5" dirty="0">
                <a:latin typeface="Arial"/>
                <a:cs typeface="Arial"/>
              </a:rPr>
              <a:t>( s )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6985">
              <a:lnSpc>
                <a:spcPct val="100000"/>
              </a:lnSpc>
              <a:spcBef>
                <a:spcPts val="114"/>
              </a:spcBef>
            </a:pPr>
            <a:r>
              <a:rPr sz="600" spc="60" dirty="0">
                <a:latin typeface="Arial"/>
                <a:cs typeface="Arial"/>
              </a:rPr>
              <a:t>Evaluating </a:t>
            </a:r>
            <a:r>
              <a:rPr sz="600" spc="50" dirty="0">
                <a:latin typeface="Arial"/>
                <a:cs typeface="Arial"/>
              </a:rPr>
              <a:t>expressions </a:t>
            </a:r>
            <a:r>
              <a:rPr sz="600" spc="-5" dirty="0">
                <a:latin typeface="Arial"/>
                <a:cs typeface="Arial"/>
              </a:rPr>
              <a:t>. . .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done</a:t>
            </a:r>
            <a:endParaRPr sz="600">
              <a:latin typeface="Arial"/>
              <a:cs typeface="Arial"/>
            </a:endParaRPr>
          </a:p>
          <a:p>
            <a:pPr marL="1905" marR="5080">
              <a:lnSpc>
                <a:spcPct val="116199"/>
              </a:lnSpc>
            </a:pPr>
            <a:r>
              <a:rPr sz="600" spc="25" dirty="0">
                <a:latin typeface="Arial"/>
                <a:cs typeface="Arial"/>
              </a:rPr>
              <a:t>Computing</a:t>
            </a:r>
            <a:r>
              <a:rPr sz="600" spc="14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model</a:t>
            </a:r>
            <a:r>
              <a:rPr sz="600" spc="12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(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50" dirty="0">
                <a:latin typeface="Arial"/>
                <a:cs typeface="Arial"/>
              </a:rPr>
              <a:t>order</a:t>
            </a:r>
            <a:r>
              <a:rPr sz="600" spc="10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1</a:t>
            </a:r>
            <a:r>
              <a:rPr sz="600" spc="-10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)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  </a:t>
            </a:r>
            <a:r>
              <a:rPr sz="600" spc="25" dirty="0">
                <a:latin typeface="Arial"/>
                <a:cs typeface="Arial"/>
              </a:rPr>
              <a:t>Computing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dynamic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model</a:t>
            </a:r>
            <a:r>
              <a:rPr sz="600" spc="12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(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50" dirty="0">
                <a:latin typeface="Arial"/>
                <a:cs typeface="Arial"/>
              </a:rPr>
              <a:t>order</a:t>
            </a:r>
            <a:r>
              <a:rPr sz="600" spc="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1</a:t>
            </a:r>
            <a:r>
              <a:rPr sz="600" spc="-10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)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  </a:t>
            </a:r>
            <a:r>
              <a:rPr sz="600" spc="45" dirty="0">
                <a:latin typeface="Arial"/>
                <a:cs typeface="Arial"/>
              </a:rPr>
              <a:t>Processing </a:t>
            </a:r>
            <a:r>
              <a:rPr sz="600" spc="50" dirty="0">
                <a:latin typeface="Arial"/>
                <a:cs typeface="Arial"/>
              </a:rPr>
              <a:t>outputs </a:t>
            </a:r>
            <a:r>
              <a:rPr sz="600" spc="-5" dirty="0">
                <a:latin typeface="Arial"/>
                <a:cs typeface="Arial"/>
              </a:rPr>
              <a:t>. .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done</a:t>
            </a:r>
            <a:endParaRPr sz="600">
              <a:latin typeface="Arial"/>
              <a:cs typeface="Arial"/>
            </a:endParaRPr>
          </a:p>
          <a:p>
            <a:pPr marL="5080">
              <a:lnSpc>
                <a:spcPct val="100000"/>
              </a:lnSpc>
              <a:spcBef>
                <a:spcPts val="114"/>
              </a:spcBef>
            </a:pPr>
            <a:r>
              <a:rPr sz="600" spc="50" dirty="0">
                <a:latin typeface="Arial"/>
                <a:cs typeface="Arial"/>
              </a:rPr>
              <a:t>Preprocessing </a:t>
            </a:r>
            <a:r>
              <a:rPr sz="600" spc="35" dirty="0">
                <a:latin typeface="Arial"/>
                <a:cs typeface="Arial"/>
              </a:rPr>
              <a:t>completed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6607" y="245518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067" y="249566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95" y="2495664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0001" y="249566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40489" y="2455189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p.18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021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3.4 </a:t>
            </a:r>
            <a:r>
              <a:rPr b="0" spc="10" dirty="0">
                <a:latin typeface="Arial"/>
                <a:cs typeface="Arial"/>
              </a:rPr>
              <a:t>Steady State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44624"/>
            <a:ext cx="4369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New Keynesian </a:t>
            </a:r>
            <a:r>
              <a:rPr sz="1100" spc="-5" dirty="0">
                <a:latin typeface="Arial"/>
                <a:cs typeface="Arial"/>
              </a:rPr>
              <a:t>baseline </a:t>
            </a:r>
            <a:r>
              <a:rPr sz="1100" spc="-10" dirty="0">
                <a:latin typeface="Arial"/>
                <a:cs typeface="Arial"/>
              </a:rPr>
              <a:t>model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a well </a:t>
            </a:r>
            <a:r>
              <a:rPr sz="1100" spc="-5" dirty="0">
                <a:latin typeface="Arial"/>
                <a:cs typeface="Arial"/>
              </a:rPr>
              <a:t>defined </a:t>
            </a:r>
            <a:r>
              <a:rPr sz="1100" spc="-10" dirty="0">
                <a:latin typeface="Arial"/>
                <a:cs typeface="Arial"/>
              </a:rPr>
              <a:t>steady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18444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67" y="118696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95" y="1186967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001" y="118696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489" y="118444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607" y="122744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0489" y="122744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0585" y="1213236"/>
            <a:ext cx="974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latin typeface="Arial"/>
                <a:cs typeface="Arial"/>
              </a:rPr>
              <a:t>STEADY</a:t>
            </a:r>
            <a:r>
              <a:rPr sz="600" i="1" spc="-45" dirty="0">
                <a:latin typeface="Verdana"/>
                <a:cs typeface="Verdana"/>
              </a:rPr>
              <a:t>−</a:t>
            </a:r>
            <a:r>
              <a:rPr sz="600" spc="-45" dirty="0">
                <a:latin typeface="Arial"/>
                <a:cs typeface="Arial"/>
              </a:rPr>
              <a:t>STATE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RESULTS: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607" y="133372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333728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489" y="133372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07" y="144000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0489" y="144000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607" y="154628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0489" y="154628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64792" y="1410620"/>
            <a:ext cx="337185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sz="600" spc="30" dirty="0">
                <a:latin typeface="Arial"/>
                <a:cs typeface="Arial"/>
              </a:rPr>
              <a:t>0.40819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607" y="165257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489" y="1652574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6059" y="1410620"/>
            <a:ext cx="186690" cy="34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123825" indent="-2540">
              <a:lnSpc>
                <a:spcPct val="116199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d  c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sz="600" spc="-5" dirty="0">
                <a:latin typeface="Arial"/>
                <a:cs typeface="Arial"/>
              </a:rPr>
              <a:t>. . .</a:t>
            </a:r>
            <a:r>
              <a:rPr sz="600" spc="-10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6607" y="175886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067" y="17993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095" y="1799348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00001" y="17993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0489" y="175886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7357" y="1849777"/>
            <a:ext cx="4368800" cy="514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concept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steady state </a:t>
            </a:r>
            <a:r>
              <a:rPr sz="1100" spc="-5" dirty="0">
                <a:latin typeface="Arial"/>
                <a:cs typeface="Arial"/>
              </a:rPr>
              <a:t>is defined in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next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sessions.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Each endogenous model variable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a corresponding steady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p.19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01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3.5 </a:t>
            </a:r>
            <a:r>
              <a:rPr b="0" spc="10" dirty="0">
                <a:latin typeface="Arial"/>
                <a:cs typeface="Arial"/>
              </a:rPr>
              <a:t>Stability of the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78279"/>
            <a:ext cx="4777105" cy="7213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Another </a:t>
            </a:r>
            <a:r>
              <a:rPr sz="1100" spc="-5" dirty="0">
                <a:latin typeface="Arial"/>
                <a:cs typeface="Arial"/>
              </a:rPr>
              <a:t>important issue is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stability of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 marL="189230" marR="5080" indent="-176530">
              <a:lnSpc>
                <a:spcPct val="123200"/>
              </a:lnSpc>
              <a:spcBef>
                <a:spcPts val="3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Dynare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the command </a:t>
            </a:r>
            <a:r>
              <a:rPr sz="1100" spc="-10" dirty="0">
                <a:latin typeface="Courier New"/>
                <a:cs typeface="Courier New"/>
              </a:rPr>
              <a:t>check</a:t>
            </a:r>
            <a:r>
              <a:rPr sz="1100" spc="-250" dirty="0">
                <a:latin typeface="Courier New"/>
                <a:cs typeface="Courier New"/>
              </a:rPr>
              <a:t>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verify that the model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unique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stable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34722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67" y="13497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095" y="1349755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001" y="13497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489" y="134722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607" y="139024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0489" y="139024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6607" y="149651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0489" y="1496517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4199" y="1360836"/>
            <a:ext cx="740410" cy="238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600" spc="-20" dirty="0">
                <a:latin typeface="Arial"/>
                <a:cs typeface="Arial"/>
              </a:rPr>
              <a:t>EIGENVALUES:</a:t>
            </a:r>
            <a:endParaRPr sz="600">
              <a:latin typeface="Arial"/>
              <a:cs typeface="Arial"/>
            </a:endParaRPr>
          </a:p>
          <a:p>
            <a:pPr marL="416559">
              <a:lnSpc>
                <a:spcPct val="100000"/>
              </a:lnSpc>
              <a:spcBef>
                <a:spcPts val="120"/>
              </a:spcBef>
            </a:pPr>
            <a:r>
              <a:rPr sz="600" spc="20" dirty="0">
                <a:latin typeface="Arial"/>
                <a:cs typeface="Arial"/>
              </a:rPr>
              <a:t>Modulus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3240" y="1482310"/>
            <a:ext cx="184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35" dirty="0">
                <a:latin typeface="Arial"/>
                <a:cs typeface="Arial"/>
              </a:rPr>
              <a:t>Rea</a:t>
            </a:r>
            <a:r>
              <a:rPr sz="600" spc="-5" dirty="0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2261" y="1482310"/>
            <a:ext cx="407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55" dirty="0">
                <a:latin typeface="Arial"/>
                <a:cs typeface="Arial"/>
              </a:rPr>
              <a:t>Imaginar</a:t>
            </a:r>
            <a:r>
              <a:rPr sz="600" spc="-5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6607" y="160280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0489" y="160280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607" y="170908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0489" y="170908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607" y="181536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95" y="1815363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0489" y="181536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6607" y="192164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0489" y="192164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5421" y="1679683"/>
            <a:ext cx="728980" cy="3448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600" spc="40" dirty="0">
                <a:latin typeface="Arial"/>
                <a:cs typeface="Arial"/>
              </a:rPr>
              <a:t>1.04</a:t>
            </a:r>
            <a:r>
              <a:rPr sz="600" spc="-5" dirty="0">
                <a:latin typeface="Arial"/>
                <a:cs typeface="Arial"/>
              </a:rPr>
              <a:t>4</a:t>
            </a:r>
            <a:r>
              <a:rPr sz="600" spc="-1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e</a:t>
            </a:r>
            <a:r>
              <a:rPr sz="600" i="1" spc="35" dirty="0">
                <a:latin typeface="Verdana"/>
                <a:cs typeface="Verdana"/>
              </a:rPr>
              <a:t>−</a:t>
            </a:r>
            <a:r>
              <a:rPr sz="600" spc="-50" dirty="0">
                <a:latin typeface="Arial"/>
                <a:cs typeface="Arial"/>
              </a:rPr>
              <a:t>1</a:t>
            </a:r>
            <a:r>
              <a:rPr sz="600" spc="-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latin typeface="Arial"/>
                <a:cs typeface="Arial"/>
              </a:rPr>
              <a:t>. .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14"/>
              </a:spcBef>
            </a:pPr>
            <a:r>
              <a:rPr sz="600" spc="-5" dirty="0">
                <a:latin typeface="Arial"/>
                <a:cs typeface="Arial"/>
              </a:rPr>
              <a:t>I</a:t>
            </a:r>
            <a:r>
              <a:rPr sz="600" spc="-1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1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7296" y="1694870"/>
            <a:ext cx="4711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90" dirty="0">
                <a:latin typeface="Verdana"/>
                <a:cs typeface="Verdana"/>
              </a:rPr>
              <a:t>−</a:t>
            </a:r>
            <a:r>
              <a:rPr sz="600" spc="5" dirty="0">
                <a:latin typeface="Arial"/>
                <a:cs typeface="Arial"/>
              </a:rPr>
              <a:t>1.04</a:t>
            </a:r>
            <a:r>
              <a:rPr sz="600" spc="10" dirty="0">
                <a:latin typeface="Arial"/>
                <a:cs typeface="Arial"/>
              </a:rPr>
              <a:t>4</a:t>
            </a:r>
            <a:r>
              <a:rPr sz="600" spc="-30" dirty="0">
                <a:latin typeface="Arial"/>
                <a:cs typeface="Arial"/>
              </a:rPr>
              <a:t>e</a:t>
            </a:r>
            <a:r>
              <a:rPr sz="600" i="1" spc="35" dirty="0">
                <a:latin typeface="Verdana"/>
                <a:cs typeface="Verdana"/>
              </a:rPr>
              <a:t>−</a:t>
            </a:r>
            <a:r>
              <a:rPr sz="600" spc="-50" dirty="0">
                <a:latin typeface="Arial"/>
                <a:cs typeface="Arial"/>
              </a:rPr>
              <a:t>1</a:t>
            </a:r>
            <a:r>
              <a:rPr sz="600" spc="-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955"/>
              </a:spcBef>
            </a:pPr>
            <a:r>
              <a:rPr sz="600" i="1" spc="55" dirty="0">
                <a:latin typeface="Verdana"/>
                <a:cs typeface="Verdana"/>
              </a:rPr>
              <a:t>−</a:t>
            </a:r>
            <a:r>
              <a:rPr sz="600" spc="55" dirty="0">
                <a:latin typeface="Arial"/>
                <a:cs typeface="Arial"/>
              </a:rPr>
              <a:t>I</a:t>
            </a:r>
            <a:r>
              <a:rPr sz="600" spc="-1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1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0682" y="1694870"/>
            <a:ext cx="5524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607" y="202792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95" y="2027923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0489" y="202792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607" y="213420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0489" y="213420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607" y="224048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0489" y="2240483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607" y="234676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0489" y="234676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607" y="245305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7095" y="2453055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0489" y="245305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607" y="255932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0489" y="2559329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8555" y="2211101"/>
            <a:ext cx="2330450" cy="45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marR="5080" indent="-7620">
              <a:lnSpc>
                <a:spcPct val="116199"/>
              </a:lnSpc>
              <a:spcBef>
                <a:spcPts val="100"/>
              </a:spcBef>
            </a:pPr>
            <a:r>
              <a:rPr sz="600" spc="25" dirty="0">
                <a:latin typeface="Arial"/>
                <a:cs typeface="Arial"/>
              </a:rPr>
              <a:t>There </a:t>
            </a:r>
            <a:r>
              <a:rPr sz="600" spc="30" dirty="0">
                <a:latin typeface="Arial"/>
                <a:cs typeface="Arial"/>
              </a:rPr>
              <a:t>are </a:t>
            </a:r>
            <a:r>
              <a:rPr sz="600" spc="5" dirty="0">
                <a:latin typeface="Arial"/>
                <a:cs typeface="Arial"/>
              </a:rPr>
              <a:t>15 </a:t>
            </a:r>
            <a:r>
              <a:rPr sz="600" spc="50" dirty="0">
                <a:latin typeface="Arial"/>
                <a:cs typeface="Arial"/>
              </a:rPr>
              <a:t>eigenvalue </a:t>
            </a:r>
            <a:r>
              <a:rPr sz="600" spc="-5" dirty="0">
                <a:latin typeface="Arial"/>
                <a:cs typeface="Arial"/>
              </a:rPr>
              <a:t>( s ) l a r g e r </a:t>
            </a:r>
            <a:r>
              <a:rPr sz="600" spc="35" dirty="0">
                <a:latin typeface="Arial"/>
                <a:cs typeface="Arial"/>
              </a:rPr>
              <a:t>than </a:t>
            </a:r>
            <a:r>
              <a:rPr sz="600" spc="-5" dirty="0">
                <a:latin typeface="Arial"/>
                <a:cs typeface="Arial"/>
              </a:rPr>
              <a:t>1 i n </a:t>
            </a:r>
            <a:r>
              <a:rPr sz="600" spc="20" dirty="0">
                <a:latin typeface="Arial"/>
                <a:cs typeface="Arial"/>
              </a:rPr>
              <a:t>modulus  </a:t>
            </a:r>
            <a:r>
              <a:rPr sz="600" spc="-5" dirty="0">
                <a:latin typeface="Arial"/>
                <a:cs typeface="Arial"/>
              </a:rPr>
              <a:t>f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15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40" dirty="0">
                <a:latin typeface="Arial"/>
                <a:cs typeface="Arial"/>
              </a:rPr>
              <a:t>forward</a:t>
            </a:r>
            <a:r>
              <a:rPr sz="600" i="1" spc="40" dirty="0">
                <a:latin typeface="Verdana"/>
                <a:cs typeface="Verdana"/>
              </a:rPr>
              <a:t>−</a:t>
            </a:r>
            <a:r>
              <a:rPr sz="600" spc="40" dirty="0">
                <a:latin typeface="Arial"/>
                <a:cs typeface="Arial"/>
              </a:rPr>
              <a:t>l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k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9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a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b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l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 (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-6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r>
              <a:rPr sz="600" spc="5" dirty="0">
                <a:latin typeface="Arial"/>
                <a:cs typeface="Arial"/>
              </a:rPr>
              <a:t>The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35" dirty="0">
                <a:latin typeface="Arial"/>
                <a:cs typeface="Arial"/>
              </a:rPr>
              <a:t>rank</a:t>
            </a:r>
            <a:r>
              <a:rPr sz="600" spc="12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c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t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o</a:t>
            </a:r>
            <a:r>
              <a:rPr sz="600" spc="-8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7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v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r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f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i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e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607" y="266562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067" y="27061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7095" y="2706103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00001" y="27061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0489" y="2665628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p.20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876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3.6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spc="15" dirty="0">
                <a:latin typeface="Arial"/>
                <a:cs typeface="Arial"/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p.21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66429"/>
            <a:ext cx="4041140" cy="12477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results are </a:t>
            </a:r>
            <a:r>
              <a:rPr sz="1100" spc="-15" dirty="0">
                <a:latin typeface="Arial"/>
                <a:cs typeface="Arial"/>
              </a:rPr>
              <a:t>stored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file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NK_baseline_results.mat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structure </a:t>
            </a:r>
            <a:r>
              <a:rPr sz="1100" spc="-10" dirty="0">
                <a:latin typeface="Courier New"/>
                <a:cs typeface="Courier New"/>
              </a:rPr>
              <a:t>oo_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all computation </a:t>
            </a:r>
            <a:r>
              <a:rPr sz="1100" spc="-10" dirty="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structure </a:t>
            </a:r>
            <a:r>
              <a:rPr sz="1100" spc="-10" dirty="0">
                <a:latin typeface="Courier New"/>
                <a:cs typeface="Courier New"/>
              </a:rPr>
              <a:t>M_</a:t>
            </a:r>
            <a:r>
              <a:rPr sz="1100" spc="-3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</a:t>
            </a:r>
            <a:r>
              <a:rPr sz="1100" spc="-10" dirty="0">
                <a:latin typeface="Arial"/>
                <a:cs typeface="Arial"/>
              </a:rPr>
              <a:t>the corresponding model setup.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structure </a:t>
            </a:r>
            <a:r>
              <a:rPr sz="1100" spc="-10" dirty="0">
                <a:latin typeface="Courier New"/>
                <a:cs typeface="Courier New"/>
              </a:rPr>
              <a:t>options_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contains </a:t>
            </a:r>
            <a:r>
              <a:rPr sz="1100" spc="-10" dirty="0">
                <a:latin typeface="Arial"/>
                <a:cs typeface="Arial"/>
              </a:rPr>
              <a:t>the used </a:t>
            </a:r>
            <a:r>
              <a:rPr sz="1100" spc="-5" dirty="0">
                <a:latin typeface="Arial"/>
                <a:cs typeface="Arial"/>
              </a:rPr>
              <a:t>options.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A folder </a:t>
            </a:r>
            <a:r>
              <a:rPr sz="1100" spc="-10" dirty="0">
                <a:latin typeface="Courier New"/>
                <a:cs typeface="Courier New"/>
              </a:rPr>
              <a:t>NK_baseline</a:t>
            </a:r>
            <a:r>
              <a:rPr sz="1100" spc="-34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created with </a:t>
            </a:r>
            <a:r>
              <a:rPr sz="1100" spc="-5" dirty="0">
                <a:latin typeface="Arial"/>
                <a:cs typeface="Arial"/>
              </a:rPr>
              <a:t>optional output.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1058672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838" y="107262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F9E6E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325092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772" y="1531581"/>
            <a:ext cx="75628" cy="75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772" y="1738071"/>
            <a:ext cx="75628" cy="75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3509" y="1009888"/>
            <a:ext cx="2295525" cy="8515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5" dirty="0">
                <a:latin typeface="Arial"/>
                <a:cs typeface="Arial"/>
                <a:hlinkClick r:id="rId6" action="ppaction://hlinksldjump"/>
              </a:rPr>
              <a:t>Installation of</a:t>
            </a:r>
            <a:r>
              <a:rPr sz="1100" spc="-1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6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sz="1100" spc="-5" dirty="0">
                <a:latin typeface="Arial"/>
                <a:cs typeface="Arial"/>
                <a:hlinkClick r:id="rId7" action="ppaction://hlinksldjump"/>
              </a:rPr>
              <a:t>Installation of </a:t>
            </a:r>
            <a:r>
              <a:rPr sz="1100" spc="-10" dirty="0">
                <a:latin typeface="Arial"/>
                <a:cs typeface="Arial"/>
                <a:hlinkClick r:id="rId7" action="ppaction://hlinksldjump"/>
              </a:rPr>
              <a:t>Dynare: </a:t>
            </a:r>
            <a:r>
              <a:rPr sz="1100" spc="-5" dirty="0">
                <a:latin typeface="Arial"/>
                <a:cs typeface="Arial"/>
                <a:hlinkClick r:id="rId7" action="ppaction://hlinksldjump"/>
              </a:rPr>
              <a:t>Introduction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  <a:hlinkClick r:id="rId8" action="ppaction://hlinksldjump"/>
              </a:rPr>
              <a:t>Installation of </a:t>
            </a:r>
            <a:r>
              <a:rPr sz="1100" spc="-10" dirty="0">
                <a:latin typeface="Arial"/>
                <a:cs typeface="Arial"/>
                <a:hlinkClick r:id="rId8" action="ppaction://hlinksldjump"/>
              </a:rPr>
              <a:t>Dynare: Windows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  <a:hlinkClick r:id="rId9" action="ppaction://hlinksldjump"/>
              </a:rPr>
              <a:t>Installation of </a:t>
            </a:r>
            <a:r>
              <a:rPr sz="1100" spc="-10" dirty="0">
                <a:latin typeface="Arial"/>
                <a:cs typeface="Arial"/>
                <a:hlinkClick r:id="rId9" action="ppaction://hlinksldjump"/>
              </a:rPr>
              <a:t>Dynare:</a:t>
            </a:r>
            <a:r>
              <a:rPr sz="1100" spc="5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latin typeface="Arial"/>
                <a:cs typeface="Arial"/>
                <a:hlinkClick r:id="rId9" action="ppaction://hlinksldjump"/>
              </a:rPr>
              <a:t>macOS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03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1.1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</a:t>
            </a:r>
            <a:r>
              <a:rPr b="0" spc="8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p.1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5745" indent="-176530">
              <a:lnSpc>
                <a:spcPct val="100000"/>
              </a:lnSpc>
              <a:spcBef>
                <a:spcPts val="550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spc="-10" dirty="0"/>
              <a:t>Packaged versions </a:t>
            </a:r>
            <a:r>
              <a:rPr spc="-5" dirty="0"/>
              <a:t>of </a:t>
            </a:r>
            <a:r>
              <a:rPr spc="-10" dirty="0"/>
              <a:t>Dynare are available</a:t>
            </a:r>
            <a:r>
              <a:rPr spc="10" dirty="0"/>
              <a:t> </a:t>
            </a:r>
            <a:r>
              <a:rPr spc="-15" dirty="0"/>
              <a:t>for:</a:t>
            </a:r>
          </a:p>
          <a:p>
            <a:pPr marL="355600">
              <a:lnSpc>
                <a:spcPct val="100000"/>
              </a:lnSpc>
              <a:spcBef>
                <a:spcPts val="414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10" dirty="0"/>
              <a:t>Windows </a:t>
            </a:r>
            <a:r>
              <a:rPr sz="1000" spc="-5" dirty="0"/>
              <a:t>(7, 8.1,</a:t>
            </a:r>
            <a:r>
              <a:rPr sz="1000" spc="-65" dirty="0"/>
              <a:t> </a:t>
            </a:r>
            <a:r>
              <a:rPr sz="1000" spc="-5" dirty="0"/>
              <a:t>10)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10" dirty="0"/>
              <a:t>Several </a:t>
            </a:r>
            <a:r>
              <a:rPr sz="1000" spc="-5" dirty="0"/>
              <a:t>GNU/Linux distributions (Debian, Ubuntu, Linux Mint, Arch</a:t>
            </a:r>
            <a:r>
              <a:rPr sz="1000" spc="-20" dirty="0"/>
              <a:t> </a:t>
            </a:r>
            <a:r>
              <a:rPr sz="1000" spc="-5" dirty="0"/>
              <a:t>Linux)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3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/>
              <a:t>macOS 10.11 or</a:t>
            </a:r>
            <a:r>
              <a:rPr sz="1000" spc="-70" dirty="0"/>
              <a:t> </a:t>
            </a:r>
            <a:r>
              <a:rPr sz="1000" spc="-5" dirty="0"/>
              <a:t>later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3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/>
              <a:t>Should work on </a:t>
            </a:r>
            <a:r>
              <a:rPr sz="1000" spc="-10" dirty="0"/>
              <a:t>other systems, </a:t>
            </a:r>
            <a:r>
              <a:rPr sz="1000" spc="-5" dirty="0"/>
              <a:t>but some compilation </a:t>
            </a:r>
            <a:r>
              <a:rPr sz="1000" spc="-10" dirty="0"/>
              <a:t>steps are</a:t>
            </a:r>
            <a:r>
              <a:rPr sz="1000" spc="-15" dirty="0"/>
              <a:t> </a:t>
            </a:r>
            <a:r>
              <a:rPr sz="1000" dirty="0"/>
              <a:t>necessary</a:t>
            </a:r>
            <a:endParaRPr sz="1000">
              <a:latin typeface="Lucida Sans Unicode"/>
              <a:cs typeface="Lucida Sans Unicode"/>
            </a:endParaRPr>
          </a:p>
          <a:p>
            <a:pPr marL="245745" indent="-176530">
              <a:lnSpc>
                <a:spcPct val="100000"/>
              </a:lnSpc>
              <a:spcBef>
                <a:spcPts val="434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spc="-5" dirty="0"/>
              <a:t>In order </a:t>
            </a:r>
            <a:r>
              <a:rPr spc="-15" dirty="0"/>
              <a:t>to </a:t>
            </a:r>
            <a:r>
              <a:rPr spc="-5" dirty="0"/>
              <a:t>run </a:t>
            </a:r>
            <a:r>
              <a:rPr spc="-10" dirty="0"/>
              <a:t>Dynare, </a:t>
            </a:r>
            <a:r>
              <a:rPr spc="-15" dirty="0"/>
              <a:t>you </a:t>
            </a:r>
            <a:r>
              <a:rPr spc="-10" dirty="0"/>
              <a:t>need one </a:t>
            </a:r>
            <a:r>
              <a:rPr spc="-5" dirty="0"/>
              <a:t>of </a:t>
            </a:r>
            <a:r>
              <a:rPr spc="-10" dirty="0"/>
              <a:t>the</a:t>
            </a:r>
            <a:r>
              <a:rPr spc="30" dirty="0"/>
              <a:t> </a:t>
            </a:r>
            <a:r>
              <a:rPr spc="-10" dirty="0"/>
              <a:t>following:</a:t>
            </a:r>
          </a:p>
          <a:p>
            <a:pPr marL="355600">
              <a:lnSpc>
                <a:spcPct val="100000"/>
              </a:lnSpc>
              <a:spcBef>
                <a:spcPts val="415"/>
              </a:spcBef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20" dirty="0"/>
              <a:t>MATLAB </a:t>
            </a:r>
            <a:r>
              <a:rPr sz="1000" spc="-5" dirty="0"/>
              <a:t>version 7.9 (R2009b) or</a:t>
            </a:r>
            <a:r>
              <a:rPr sz="1000" spc="-55" dirty="0"/>
              <a:t> </a:t>
            </a:r>
            <a:r>
              <a:rPr sz="1000" spc="-15" dirty="0"/>
              <a:t>above</a:t>
            </a:r>
            <a:endParaRPr sz="1000">
              <a:latin typeface="Lucida Sans Unicode"/>
              <a:cs typeface="Lucida Sans Unicode"/>
            </a:endParaRPr>
          </a:p>
          <a:p>
            <a:pPr marL="523240" marR="635635" indent="-168275">
              <a:lnSpc>
                <a:spcPct val="119600"/>
              </a:lnSpc>
            </a:pPr>
            <a:r>
              <a:rPr sz="1000" spc="-114" dirty="0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sz="1000" spc="-5" dirty="0"/>
              <a:t>GNU </a:t>
            </a:r>
            <a:r>
              <a:rPr sz="1000" spc="-10" dirty="0"/>
              <a:t>Octave </a:t>
            </a:r>
            <a:r>
              <a:rPr sz="1000" spc="-5" dirty="0"/>
              <a:t>version 4.2.1 or </a:t>
            </a:r>
            <a:r>
              <a:rPr sz="1000" spc="-10" dirty="0"/>
              <a:t>above, </a:t>
            </a:r>
            <a:r>
              <a:rPr sz="1000" spc="-5" dirty="0"/>
              <a:t>with the statistics package from  </a:t>
            </a:r>
            <a:r>
              <a:rPr sz="1000" spc="-10" dirty="0"/>
              <a:t>Octave-Forge</a:t>
            </a:r>
            <a:endParaRPr sz="1000">
              <a:latin typeface="Lucida Sans Unicode"/>
              <a:cs typeface="Lucida Sans Unicode"/>
            </a:endParaRPr>
          </a:p>
          <a:p>
            <a:pPr marL="245745" marR="5080" indent="-176530">
              <a:lnSpc>
                <a:spcPct val="123200"/>
              </a:lnSpc>
              <a:spcBef>
                <a:spcPts val="315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spc="-15" dirty="0"/>
              <a:t>For </a:t>
            </a:r>
            <a:r>
              <a:rPr spc="-10" dirty="0"/>
              <a:t>the DGE–CRED model only Dynare </a:t>
            </a:r>
            <a:r>
              <a:rPr spc="-5" dirty="0"/>
              <a:t>4.6 </a:t>
            </a:r>
            <a:r>
              <a:rPr spc="-10" dirty="0"/>
              <a:t>and the latest </a:t>
            </a:r>
            <a:r>
              <a:rPr spc="-15" dirty="0"/>
              <a:t>Octave </a:t>
            </a:r>
            <a:r>
              <a:rPr spc="-10" dirty="0"/>
              <a:t>version are  </a:t>
            </a:r>
            <a:r>
              <a:rPr spc="-5" dirty="0"/>
              <a:t>suitable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1.2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10" dirty="0">
                <a:latin typeface="Arial"/>
                <a:cs typeface="Arial"/>
              </a:rPr>
              <a:t>Windows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21929"/>
            <a:ext cx="472884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Access the Dynare </a:t>
            </a:r>
            <a:r>
              <a:rPr sz="1100" spc="-15" dirty="0">
                <a:latin typeface="Arial"/>
                <a:cs typeface="Arial"/>
              </a:rPr>
              <a:t>web </a:t>
            </a:r>
            <a:r>
              <a:rPr sz="1100" spc="-10" dirty="0">
                <a:latin typeface="Arial"/>
                <a:cs typeface="Arial"/>
              </a:rPr>
              <a:t>page (</a:t>
            </a:r>
            <a:r>
              <a:rPr sz="1100" spc="-10" dirty="0">
                <a:latin typeface="Courier New"/>
                <a:cs typeface="Courier New"/>
              </a:rPr>
              <a:t>https://www.dynare.org</a:t>
            </a:r>
            <a:r>
              <a:rPr sz="1100" spc="-10" dirty="0">
                <a:latin typeface="Arial"/>
                <a:cs typeface="Arial"/>
              </a:rPr>
              <a:t>) and </a:t>
            </a: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spc="-10" dirty="0">
                <a:latin typeface="Arial"/>
                <a:cs typeface="Arial"/>
              </a:rPr>
              <a:t>on  “Download </a:t>
            </a:r>
            <a:r>
              <a:rPr sz="1100" spc="-5" dirty="0">
                <a:latin typeface="Arial"/>
                <a:cs typeface="Arial"/>
              </a:rPr>
              <a:t>v4.6.1”: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1068908"/>
            <a:ext cx="3250120" cy="170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1073962"/>
            <a:ext cx="0" cy="1702435"/>
          </a:xfrm>
          <a:custGeom>
            <a:avLst/>
            <a:gdLst/>
            <a:ahLst/>
            <a:cxnLst/>
            <a:rect l="l" t="t" r="r" b="b"/>
            <a:pathLst>
              <a:path h="1702435">
                <a:moveTo>
                  <a:pt x="0" y="170206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77856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p.2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1.2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10" dirty="0">
                <a:latin typeface="Arial"/>
                <a:cs typeface="Arial"/>
              </a:rPr>
              <a:t>Windows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9819"/>
            <a:ext cx="244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The following page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75296"/>
            <a:ext cx="3250120" cy="13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980363"/>
            <a:ext cx="0" cy="1391285"/>
          </a:xfrm>
          <a:custGeom>
            <a:avLst/>
            <a:gdLst/>
            <a:ahLst/>
            <a:cxnLst/>
            <a:rect l="l" t="t" r="r" b="b"/>
            <a:pathLst>
              <a:path h="1391285">
                <a:moveTo>
                  <a:pt x="0" y="139104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373934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464611"/>
            <a:ext cx="4222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spc="-10" dirty="0">
                <a:latin typeface="Arial"/>
                <a:cs typeface="Arial"/>
              </a:rPr>
              <a:t>on “Dynare </a:t>
            </a:r>
            <a:r>
              <a:rPr sz="1100" spc="-5" dirty="0">
                <a:latin typeface="Arial"/>
                <a:cs typeface="Arial"/>
              </a:rPr>
              <a:t>4.6.1 </a:t>
            </a:r>
            <a:r>
              <a:rPr sz="1100" spc="-20" dirty="0">
                <a:latin typeface="Arial"/>
                <a:cs typeface="Arial"/>
              </a:rPr>
              <a:t>(exe)”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download the </a:t>
            </a:r>
            <a:r>
              <a:rPr sz="1100" spc="-15" dirty="0">
                <a:latin typeface="Arial"/>
                <a:cs typeface="Arial"/>
              </a:rPr>
              <a:t>executable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installer.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p.3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1.2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10" dirty="0">
                <a:latin typeface="Arial"/>
                <a:cs typeface="Arial"/>
              </a:rPr>
              <a:t>Windows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99449"/>
            <a:ext cx="4232910" cy="514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Open the downloaded </a:t>
            </a:r>
            <a:r>
              <a:rPr sz="1100" spc="-15" dirty="0">
                <a:latin typeface="Arial"/>
                <a:cs typeface="Arial"/>
              </a:rPr>
              <a:t>executable </a:t>
            </a:r>
            <a:r>
              <a:rPr sz="1100" spc="-5" dirty="0">
                <a:latin typeface="Arial"/>
                <a:cs typeface="Arial"/>
              </a:rPr>
              <a:t>installer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“</a:t>
            </a:r>
            <a:r>
              <a:rPr sz="1100" spc="-10" dirty="0">
                <a:latin typeface="Courier New"/>
                <a:cs typeface="Courier New"/>
              </a:rPr>
              <a:t>dynare-4.6.1.exe</a:t>
            </a:r>
            <a:r>
              <a:rPr sz="1100" spc="-10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5" dirty="0">
                <a:latin typeface="Arial"/>
                <a:cs typeface="Arial"/>
              </a:rPr>
              <a:t>Follow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displayed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instructions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1347571"/>
            <a:ext cx="2170125" cy="1105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71" y="1352626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5">
                <a:moveTo>
                  <a:pt x="0" y="110017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3486" y="245532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p.4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1.2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10" dirty="0">
                <a:latin typeface="Arial"/>
                <a:cs typeface="Arial"/>
              </a:rPr>
              <a:t>Windows</a:t>
            </a:r>
            <a:r>
              <a:rPr b="0" spc="70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03375"/>
            <a:ext cx="3182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20" dirty="0">
                <a:latin typeface="Arial"/>
                <a:cs typeface="Arial"/>
              </a:rPr>
              <a:t>Finally, </a:t>
            </a:r>
            <a:r>
              <a:rPr sz="1100" spc="-10" dirty="0">
                <a:latin typeface="Arial"/>
                <a:cs typeface="Arial"/>
              </a:rPr>
              <a:t>choose a folder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which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install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Dynare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828852"/>
            <a:ext cx="2170125" cy="1762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1071" y="833907"/>
            <a:ext cx="0" cy="1757680"/>
          </a:xfrm>
          <a:custGeom>
            <a:avLst/>
            <a:gdLst/>
            <a:ahLst/>
            <a:cxnLst/>
            <a:rect l="l" t="t" r="r" b="b"/>
            <a:pathLst>
              <a:path h="1757680">
                <a:moveTo>
                  <a:pt x="0" y="175715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3486" y="259360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357" y="2684270"/>
            <a:ext cx="4391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40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will </a:t>
            </a:r>
            <a:r>
              <a:rPr sz="1100" spc="-10" dirty="0">
                <a:latin typeface="Arial"/>
                <a:cs typeface="Arial"/>
              </a:rPr>
              <a:t>later need </a:t>
            </a:r>
            <a:r>
              <a:rPr sz="1100" spc="-1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tell </a:t>
            </a:r>
            <a:r>
              <a:rPr sz="1100" spc="-25" dirty="0">
                <a:latin typeface="Arial"/>
                <a:cs typeface="Arial"/>
              </a:rPr>
              <a:t>MATLAB </a:t>
            </a:r>
            <a:r>
              <a:rPr sz="1100" spc="-10" dirty="0">
                <a:latin typeface="Arial"/>
                <a:cs typeface="Arial"/>
              </a:rPr>
              <a:t>the path where Dynare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installed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p.5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15" dirty="0">
                <a:latin typeface="Arial"/>
                <a:cs typeface="Arial"/>
              </a:rPr>
              <a:t>1.3 </a:t>
            </a:r>
            <a:r>
              <a:rPr b="0" spc="10" dirty="0">
                <a:latin typeface="Arial"/>
                <a:cs typeface="Arial"/>
              </a:rPr>
              <a:t>Installation of </a:t>
            </a:r>
            <a:r>
              <a:rPr b="0" spc="15" dirty="0">
                <a:latin typeface="Arial"/>
                <a:cs typeface="Arial"/>
              </a:rPr>
              <a:t>Dynare: </a:t>
            </a:r>
            <a:r>
              <a:rPr b="0" spc="20" dirty="0">
                <a:latin typeface="Arial"/>
                <a:cs typeface="Arial"/>
              </a:rPr>
              <a:t>macOS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0720"/>
            <a:ext cx="472884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sz="1100" spc="-10" dirty="0">
                <a:latin typeface="Arial"/>
                <a:cs typeface="Arial"/>
              </a:rPr>
              <a:t>Access the Dynare </a:t>
            </a:r>
            <a:r>
              <a:rPr sz="1100" spc="-15" dirty="0">
                <a:latin typeface="Arial"/>
                <a:cs typeface="Arial"/>
              </a:rPr>
              <a:t>web </a:t>
            </a:r>
            <a:r>
              <a:rPr sz="1100" spc="-10" dirty="0">
                <a:latin typeface="Arial"/>
                <a:cs typeface="Arial"/>
              </a:rPr>
              <a:t>page (</a:t>
            </a:r>
            <a:r>
              <a:rPr sz="1100" spc="-10" dirty="0">
                <a:latin typeface="Courier New"/>
                <a:cs typeface="Courier New"/>
              </a:rPr>
              <a:t>https://www.dynare.org</a:t>
            </a:r>
            <a:r>
              <a:rPr sz="1100" spc="-10" dirty="0">
                <a:latin typeface="Arial"/>
                <a:cs typeface="Arial"/>
              </a:rPr>
              <a:t>) and </a:t>
            </a: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spc="-10" dirty="0">
                <a:latin typeface="Arial"/>
                <a:cs typeface="Arial"/>
              </a:rPr>
              <a:t>on  “Download </a:t>
            </a:r>
            <a:r>
              <a:rPr sz="1100" spc="-5" dirty="0">
                <a:latin typeface="Arial"/>
                <a:cs typeface="Arial"/>
              </a:rPr>
              <a:t>v4.6.1”: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1147698"/>
            <a:ext cx="3250120" cy="151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1075" y="1152753"/>
            <a:ext cx="0" cy="1505585"/>
          </a:xfrm>
          <a:custGeom>
            <a:avLst/>
            <a:gdLst/>
            <a:ahLst/>
            <a:cxnLst/>
            <a:rect l="l" t="t" r="r" b="b"/>
            <a:pathLst>
              <a:path h="1505585">
                <a:moveTo>
                  <a:pt x="0" y="150508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482" y="2660370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i="1" spc="-50" dirty="0">
                <a:latin typeface="Verdana"/>
                <a:cs typeface="Verdana"/>
              </a:rPr>
              <a:t>| </a:t>
            </a:r>
            <a:r>
              <a:rPr spc="-5" dirty="0"/>
              <a:t>p.6</a:t>
            </a:r>
            <a:r>
              <a:rPr spc="-60" dirty="0"/>
              <a:t> </a:t>
            </a:r>
            <a:r>
              <a:rPr i="1" spc="-50" dirty="0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1247</Words>
  <Application>Microsoft Office PowerPoint</Application>
  <PresentationFormat>Benutzerdefiniert</PresentationFormat>
  <Paragraphs>143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Lucida Sans Unicode</vt:lpstr>
      <vt:lpstr>Times New Roman</vt:lpstr>
      <vt:lpstr>Verdana</vt:lpstr>
      <vt:lpstr>Office Theme</vt:lpstr>
      <vt:lpstr>DGE–CRED Practice Session 1:  Installation and Usage of Dynare</vt:lpstr>
      <vt:lpstr>PowerPoint-Präsentation</vt:lpstr>
      <vt:lpstr>Outline</vt:lpstr>
      <vt:lpstr>1.1 Installation of Dynare: Introduction</vt:lpstr>
      <vt:lpstr>1.2 Installation of Dynare: Windows (1)</vt:lpstr>
      <vt:lpstr>1.2 Installation of Dynare: Windows (2)</vt:lpstr>
      <vt:lpstr>1.2 Installation of Dynare: Windows (3)</vt:lpstr>
      <vt:lpstr>1.2 Installation of Dynare: Windows (4)</vt:lpstr>
      <vt:lpstr>1.3 Installation of Dynare: macOS (1)</vt:lpstr>
      <vt:lpstr>1.3 Installation of Dynare: macOS (2)</vt:lpstr>
      <vt:lpstr>1.3 Installation of Dynare: macOS (3)</vt:lpstr>
      <vt:lpstr>1.3 Installation of Dynare: macOS (4)</vt:lpstr>
      <vt:lpstr>1.3 Installation of Dynare: macOS (5)</vt:lpstr>
      <vt:lpstr>Outline</vt:lpstr>
      <vt:lpstr>2.1 Set path to Dynare in Matlab: permanently (1)</vt:lpstr>
      <vt:lpstr>PowerPoint-Präsentation</vt:lpstr>
      <vt:lpstr>2.1 Set path to Dynare in Matlab: permanently (3)</vt:lpstr>
      <vt:lpstr>PowerPoint-Präsentation</vt:lpstr>
      <vt:lpstr>2.2 Set path to Dynare in Matlab: temporarily</vt:lpstr>
      <vt:lpstr>Outline</vt:lpstr>
      <vt:lpstr>3.1 Examples</vt:lpstr>
      <vt:lpstr>3.2 Run NK_Baseline.mod</vt:lpstr>
      <vt:lpstr>3.3 Preprocessor</vt:lpstr>
      <vt:lpstr>3.4 Steady State Results</vt:lpstr>
      <vt:lpstr>3.5 Stability of the Model</vt:lpstr>
      <vt:lpstr>3.6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DGE–CRED Practice Session 1:   Installation and Usage of Dynare</dc:title>
  <dc:creator>Andrej Drygalla, Katja Heinisch and Christoph Schult*</dc:creator>
  <cp:lastModifiedBy>Christoph Schult</cp:lastModifiedBy>
  <cp:revision>1</cp:revision>
  <dcterms:created xsi:type="dcterms:W3CDTF">2020-07-24T09:22:08Z</dcterms:created>
  <dcterms:modified xsi:type="dcterms:W3CDTF">2020-08-16T15:14:59Z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2020-07-24T00:00:00Z</vt:filetime>
  </property>
</Properties>
</file>