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507" r:id="rId5"/>
    <p:sldId id="608" r:id="rId6"/>
    <p:sldId id="609" r:id="rId7"/>
    <p:sldId id="605" r:id="rId8"/>
    <p:sldId id="606" r:id="rId9"/>
    <p:sldId id="607" r:id="rId10"/>
    <p:sldId id="610" r:id="rId11"/>
    <p:sldId id="624" r:id="rId12"/>
    <p:sldId id="619" r:id="rId13"/>
    <p:sldId id="620" r:id="rId14"/>
    <p:sldId id="621" r:id="rId15"/>
    <p:sldId id="614" r:id="rId16"/>
    <p:sldId id="622" r:id="rId17"/>
    <p:sldId id="623" r:id="rId18"/>
    <p:sldId id="611" r:id="rId19"/>
    <p:sldId id="595" r:id="rId20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903" userDrawn="1">
          <p15:clr>
            <a:srgbClr val="A4A3A4"/>
          </p15:clr>
        </p15:guide>
        <p15:guide id="5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chsel, Julia GIZ" initials="DJG" lastIdx="1" clrIdx="0">
    <p:extLst>
      <p:ext uri="{19B8F6BF-5375-455C-9EA6-DF929625EA0E}">
        <p15:presenceInfo xmlns:p15="http://schemas.microsoft.com/office/powerpoint/2012/main" userId="S-1-5-21-3211005450-2565063988-1429816208-98754" providerId="AD"/>
      </p:ext>
    </p:extLst>
  </p:cmAuthor>
  <p:cmAuthor id="2" name="Strobel, Chiara GIZ" initials="SCG" lastIdx="15" clrIdx="1">
    <p:extLst>
      <p:ext uri="{19B8F6BF-5375-455C-9EA6-DF929625EA0E}">
        <p15:presenceInfo xmlns:p15="http://schemas.microsoft.com/office/powerpoint/2012/main" userId="S-1-5-21-3211005450-2565063988-1429816208-146432" providerId="AD"/>
      </p:ext>
    </p:extLst>
  </p:cmAuthor>
  <p:cmAuthor id="3" name="Bauer, Vanessa GIZ" initials="BVG" lastIdx="18" clrIdx="2">
    <p:extLst>
      <p:ext uri="{19B8F6BF-5375-455C-9EA6-DF929625EA0E}">
        <p15:presenceInfo xmlns:p15="http://schemas.microsoft.com/office/powerpoint/2012/main" userId="S-1-5-21-3211005450-2565063988-1429816208-97333" providerId="AD"/>
      </p:ext>
    </p:extLst>
  </p:cmAuthor>
  <p:cmAuthor id="4" name="Homm, Sebastian GIZ" initials="HSG" lastIdx="5" clrIdx="3">
    <p:extLst>
      <p:ext uri="{19B8F6BF-5375-455C-9EA6-DF929625EA0E}">
        <p15:presenceInfo xmlns:p15="http://schemas.microsoft.com/office/powerpoint/2012/main" userId="S-1-5-21-3211005450-2565063988-1429816208-1405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CCCC"/>
    <a:srgbClr val="EF9C88"/>
    <a:srgbClr val="C80F0F"/>
    <a:srgbClr val="F5E7E7"/>
    <a:srgbClr val="E6E6E6"/>
    <a:srgbClr val="7C7C7C"/>
    <a:srgbClr val="E7E6E6"/>
    <a:srgbClr val="F6B859"/>
    <a:srgbClr val="F8E94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0FBCA-3AC9-4899-BAD6-819829C5DC51}" v="9" dt="2020-03-04T17:55:1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pos="2903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Schult" userId="3a2c93ce427878e7" providerId="LiveId" clId="{B810FBCA-3AC9-4899-BAD6-819829C5DC51}"/>
    <pc:docChg chg="modSld">
      <pc:chgData name="Christoph Schult" userId="3a2c93ce427878e7" providerId="LiveId" clId="{B810FBCA-3AC9-4899-BAD6-819829C5DC51}" dt="2020-03-04T17:55:16.347" v="4"/>
      <pc:docMkLst>
        <pc:docMk/>
      </pc:docMkLst>
      <pc:sldChg chg="modSp">
        <pc:chgData name="Christoph Schult" userId="3a2c93ce427878e7" providerId="LiveId" clId="{B810FBCA-3AC9-4899-BAD6-819829C5DC51}" dt="2020-03-04T17:54:53.739" v="1"/>
        <pc:sldMkLst>
          <pc:docMk/>
          <pc:sldMk cId="637051217" sldId="619"/>
        </pc:sldMkLst>
        <pc:spChg chg="mod">
          <ac:chgData name="Christoph Schult" userId="3a2c93ce427878e7" providerId="LiveId" clId="{B810FBCA-3AC9-4899-BAD6-819829C5DC51}" dt="2020-03-04T17:54:53.739" v="1"/>
          <ac:spMkLst>
            <pc:docMk/>
            <pc:sldMk cId="637051217" sldId="619"/>
            <ac:spMk id="5" creationId="{00000000-0000-0000-0000-000000000000}"/>
          </ac:spMkLst>
        </pc:spChg>
      </pc:sldChg>
      <pc:sldChg chg="modSp">
        <pc:chgData name="Christoph Schult" userId="3a2c93ce427878e7" providerId="LiveId" clId="{B810FBCA-3AC9-4899-BAD6-819829C5DC51}" dt="2020-03-04T17:54:57.349" v="2"/>
        <pc:sldMkLst>
          <pc:docMk/>
          <pc:sldMk cId="368001028" sldId="620"/>
        </pc:sldMkLst>
        <pc:spChg chg="mod">
          <ac:chgData name="Christoph Schult" userId="3a2c93ce427878e7" providerId="LiveId" clId="{B810FBCA-3AC9-4899-BAD6-819829C5DC51}" dt="2020-03-04T17:54:57.349" v="2"/>
          <ac:spMkLst>
            <pc:docMk/>
            <pc:sldMk cId="368001028" sldId="620"/>
            <ac:spMk id="5" creationId="{00000000-0000-0000-0000-000000000000}"/>
          </ac:spMkLst>
        </pc:spChg>
      </pc:sldChg>
      <pc:sldChg chg="modSp">
        <pc:chgData name="Christoph Schult" userId="3a2c93ce427878e7" providerId="LiveId" clId="{B810FBCA-3AC9-4899-BAD6-819829C5DC51}" dt="2020-03-04T17:55:01.271" v="3"/>
        <pc:sldMkLst>
          <pc:docMk/>
          <pc:sldMk cId="11034499" sldId="621"/>
        </pc:sldMkLst>
        <pc:spChg chg="mod">
          <ac:chgData name="Christoph Schult" userId="3a2c93ce427878e7" providerId="LiveId" clId="{B810FBCA-3AC9-4899-BAD6-819829C5DC51}" dt="2020-03-04T17:55:01.271" v="3"/>
          <ac:spMkLst>
            <pc:docMk/>
            <pc:sldMk cId="11034499" sldId="621"/>
            <ac:spMk id="5" creationId="{00000000-0000-0000-0000-000000000000}"/>
          </ac:spMkLst>
        </pc:spChg>
      </pc:sldChg>
      <pc:sldChg chg="modSp">
        <pc:chgData name="Christoph Schult" userId="3a2c93ce427878e7" providerId="LiveId" clId="{B810FBCA-3AC9-4899-BAD6-819829C5DC51}" dt="2020-03-04T17:55:16.347" v="4"/>
        <pc:sldMkLst>
          <pc:docMk/>
          <pc:sldMk cId="31427840" sldId="623"/>
        </pc:sldMkLst>
        <pc:spChg chg="mod">
          <ac:chgData name="Christoph Schult" userId="3a2c93ce427878e7" providerId="LiveId" clId="{B810FBCA-3AC9-4899-BAD6-819829C5DC51}" dt="2020-03-04T17:55:16.347" v="4"/>
          <ac:spMkLst>
            <pc:docMk/>
            <pc:sldMk cId="31427840" sldId="623"/>
            <ac:spMk id="5" creationId="{00000000-0000-0000-0000-000000000000}"/>
          </ac:spMkLst>
        </pc:spChg>
      </pc:sldChg>
      <pc:sldChg chg="modSp">
        <pc:chgData name="Christoph Schult" userId="3a2c93ce427878e7" providerId="LiveId" clId="{B810FBCA-3AC9-4899-BAD6-819829C5DC51}" dt="2020-03-04T17:54:48.922" v="0"/>
        <pc:sldMkLst>
          <pc:docMk/>
          <pc:sldMk cId="2584846744" sldId="624"/>
        </pc:sldMkLst>
        <pc:spChg chg="mod">
          <ac:chgData name="Christoph Schult" userId="3a2c93ce427878e7" providerId="LiveId" clId="{B810FBCA-3AC9-4899-BAD6-819829C5DC51}" dt="2020-03-04T17:54:48.922" v="0"/>
          <ac:spMkLst>
            <pc:docMk/>
            <pc:sldMk cId="2584846744" sldId="624"/>
            <ac:spMk id="5" creationId="{00000000-0000-0000-0000-000000000000}"/>
          </ac:spMkLst>
        </pc:spChg>
      </pc:sldChg>
    </pc:docChg>
  </pc:docChgLst>
  <pc:docChgLst>
    <pc:chgData name="Yermolyonok, Dana GIZ KZ" userId="S::dana.yermolyonok@giz.de::a969f33b-3aba-45e1-b5a2-b8db4132198f" providerId="AD" clId="Web-{49A49B14-441F-4FDA-AC9C-C5B924FCC26C}"/>
    <pc:docChg chg="modSld">
      <pc:chgData name="Yermolyonok, Dana GIZ KZ" userId="S::dana.yermolyonok@giz.de::a969f33b-3aba-45e1-b5a2-b8db4132198f" providerId="AD" clId="Web-{49A49B14-441F-4FDA-AC9C-C5B924FCC26C}" dt="2019-09-12T11:41:41.884" v="1"/>
      <pc:docMkLst>
        <pc:docMk/>
      </pc:docMkLst>
      <pc:sldChg chg="addSp delSp">
        <pc:chgData name="Yermolyonok, Dana GIZ KZ" userId="S::dana.yermolyonok@giz.de::a969f33b-3aba-45e1-b5a2-b8db4132198f" providerId="AD" clId="Web-{49A49B14-441F-4FDA-AC9C-C5B924FCC26C}" dt="2019-09-12T11:41:41.884" v="1"/>
        <pc:sldMkLst>
          <pc:docMk/>
          <pc:sldMk cId="1730070569" sldId="577"/>
        </pc:sldMkLst>
        <pc:picChg chg="add del">
          <ac:chgData name="Yermolyonok, Dana GIZ KZ" userId="S::dana.yermolyonok@giz.de::a969f33b-3aba-45e1-b5a2-b8db4132198f" providerId="AD" clId="Web-{49A49B14-441F-4FDA-AC9C-C5B924FCC26C}" dt="2019-09-12T11:41:41.884" v="1"/>
          <ac:picMkLst>
            <pc:docMk/>
            <pc:sldMk cId="1730070569" sldId="577"/>
            <ac:picMk id="314" creationId="{00000000-0000-0000-0000-000000000000}"/>
          </ac:picMkLst>
        </pc:picChg>
      </pc:sldChg>
    </pc:docChg>
  </pc:docChgLst>
  <pc:docChgLst>
    <pc:chgData name="Springorum, Stefanie GIZ" userId="S::stefanie.springorum@giz.de::8b6677d0-f6d6-4b69-b5a1-8a4637393e9d" providerId="AD" clId="Web-{AF69C519-C8BB-43C9-9AF9-E119E432F56B}"/>
    <pc:docChg chg="modSld">
      <pc:chgData name="Springorum, Stefanie GIZ" userId="S::stefanie.springorum@giz.de::8b6677d0-f6d6-4b69-b5a1-8a4637393e9d" providerId="AD" clId="Web-{AF69C519-C8BB-43C9-9AF9-E119E432F56B}" dt="2019-09-10T11:39:45.676" v="1"/>
      <pc:docMkLst>
        <pc:docMk/>
      </pc:docMkLst>
      <pc:sldChg chg="addSp delSp modSp">
        <pc:chgData name="Springorum, Stefanie GIZ" userId="S::stefanie.springorum@giz.de::8b6677d0-f6d6-4b69-b5a1-8a4637393e9d" providerId="AD" clId="Web-{AF69C519-C8BB-43C9-9AF9-E119E432F56B}" dt="2019-09-10T11:39:45.676" v="1"/>
        <pc:sldMkLst>
          <pc:docMk/>
          <pc:sldMk cId="3673035564" sldId="507"/>
        </pc:sldMkLst>
        <pc:picChg chg="add del mod">
          <ac:chgData name="Springorum, Stefanie GIZ" userId="S::stefanie.springorum@giz.de::8b6677d0-f6d6-4b69-b5a1-8a4637393e9d" providerId="AD" clId="Web-{AF69C519-C8BB-43C9-9AF9-E119E432F56B}" dt="2019-09-10T11:39:45.676" v="1"/>
          <ac:picMkLst>
            <pc:docMk/>
            <pc:sldMk cId="3673035564" sldId="507"/>
            <ac:picMk id="4" creationId="{3C211857-302C-4CCC-9F7B-A0795D6EA0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7AC83-2B3F-4285-A703-EC4CF0789D44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CFF0C-A530-4916-96BB-A91E399680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571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3BDE53C-E68A-42E6-AFB0-AF5C1BDE8E3C}" type="datetimeFigureOut">
              <a:rPr lang="de-DE" smtClean="0"/>
              <a:pPr/>
              <a:t>04.03.2020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045F879-0589-40D4-B0E5-B74D0CAD5C6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9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4F92-661F-4424-ADED-7D3829A4203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654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NDC: Anforderungen an die Länder aus dem</a:t>
            </a:r>
            <a:r>
              <a:rPr lang="de-DE" baseline="0" dirty="0"/>
              <a:t> Paris</a:t>
            </a:r>
            <a:r>
              <a:rPr lang="de-DE" dirty="0"/>
              <a:t> Abkommen 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0.1: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Insgesamt 12 Entscheidungsträger auf Leitungsebene aus Fachreferaten in den für wirtschaftliche Entwicklung zuständigen Ministerien und an der NDC Umsetzung beteiligten </a:t>
            </a:r>
            <a:r>
              <a:rPr lang="de-DE" dirty="0" err="1"/>
              <a:t>Sektorministerien</a:t>
            </a:r>
            <a:r>
              <a:rPr lang="de-DE" dirty="0"/>
              <a:t> in drei Ländern bestätigen den Nutzen der angewandten Methoden und Instrumente für die Analyse und Planung einer </a:t>
            </a:r>
            <a:r>
              <a:rPr lang="de-DE" dirty="0" err="1"/>
              <a:t>klimaresilienten</a:t>
            </a:r>
            <a:r>
              <a:rPr lang="de-DE" dirty="0"/>
              <a:t> Wirtschaftsentwicklung unter Nennung von konkreten Beispielen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0.2: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Mit fünf anderen Regierungen, EZ-Akteuren und/oder internationalen Organisationen hat auf deren Nachfrage und in Abstimmung mit dem BMU ein Erfahrungsaustausch zur Durchführung und Verwertung der Ergebnisse von ökonomischen Modellierungen von Klimawandelauswirkungen stattgefunden.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4F92-661F-4424-ADED-7D3829A4203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829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NDC: Anforderungen an die Länder aus dem</a:t>
            </a:r>
            <a:r>
              <a:rPr lang="de-DE" baseline="0" dirty="0"/>
              <a:t> Paris</a:t>
            </a:r>
            <a:r>
              <a:rPr lang="de-DE" dirty="0"/>
              <a:t> Abkommen 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0.1: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Insgesamt 12 Entscheidungsträger auf Leitungsebene aus Fachreferaten in den für wirtschaftliche Entwicklung zuständigen Ministerien und an der NDC Umsetzung beteiligten </a:t>
            </a:r>
            <a:r>
              <a:rPr lang="de-DE" dirty="0" err="1"/>
              <a:t>Sektorministerien</a:t>
            </a:r>
            <a:r>
              <a:rPr lang="de-DE" dirty="0"/>
              <a:t> in drei Ländern bestätigen den Nutzen der angewandten Methoden und Instrumente für die Analyse und Planung einer </a:t>
            </a:r>
            <a:r>
              <a:rPr lang="de-DE" dirty="0" err="1"/>
              <a:t>klimaresilienten</a:t>
            </a:r>
            <a:r>
              <a:rPr lang="de-DE" dirty="0"/>
              <a:t> Wirtschaftsentwicklung unter Nennung von konkreten Beispielen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0.2: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Mit fünf anderen Regierungen, EZ-Akteuren und/oder internationalen Organisationen hat auf deren Nachfrage und in Abstimmung mit dem BMU ein Erfahrungsaustausch zur Durchführung und Verwertung der Ergebnisse von ökonomischen Modellierungen von Klimawandelauswirkungen stattgefunden.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4F92-661F-4424-ADED-7D3829A4203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92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NDC: Anforderungen an die Länder aus dem</a:t>
            </a:r>
            <a:r>
              <a:rPr lang="de-DE" baseline="0" dirty="0"/>
              <a:t> Paris</a:t>
            </a:r>
            <a:r>
              <a:rPr lang="de-DE" dirty="0"/>
              <a:t> Abkommen 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0.1: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Insgesamt 12 Entscheidungsträger auf Leitungsebene aus Fachreferaten in den für wirtschaftliche Entwicklung zuständigen Ministerien und an der NDC Umsetzung beteiligten </a:t>
            </a:r>
            <a:r>
              <a:rPr lang="de-DE" dirty="0" err="1"/>
              <a:t>Sektorministerien</a:t>
            </a:r>
            <a:r>
              <a:rPr lang="de-DE" dirty="0"/>
              <a:t> in drei Ländern bestätigen den Nutzen der angewandten Methoden und Instrumente für die Analyse und Planung einer </a:t>
            </a:r>
            <a:r>
              <a:rPr lang="de-DE" dirty="0" err="1"/>
              <a:t>klimaresilienten</a:t>
            </a:r>
            <a:r>
              <a:rPr lang="de-DE" dirty="0"/>
              <a:t> Wirtschaftsentwicklung unter Nennung von konkreten Beispielen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0.2: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Mit fünf anderen Regierungen, EZ-Akteuren und/oder internationalen Organisationen hat auf deren Nachfrage und in Abstimmung mit dem BMU ein Erfahrungsaustausch zur Durchführung und Verwertung der Ergebnisse von ökonomischen Modellierungen von Klimawandelauswirkungen stattgefunden.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4F92-661F-4424-ADED-7D3829A4203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14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NDC: Anforderungen an die Länder aus dem</a:t>
            </a:r>
            <a:r>
              <a:rPr lang="de-DE" baseline="0" dirty="0"/>
              <a:t> Paris</a:t>
            </a:r>
            <a:r>
              <a:rPr lang="de-DE" dirty="0"/>
              <a:t> Abkommen 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0.1: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Insgesamt 12 Entscheidungsträger auf Leitungsebene aus Fachreferaten in den für wirtschaftliche Entwicklung zuständigen Ministerien und an der NDC Umsetzung beteiligten </a:t>
            </a:r>
            <a:r>
              <a:rPr lang="de-DE" dirty="0" err="1"/>
              <a:t>Sektorministerien</a:t>
            </a:r>
            <a:r>
              <a:rPr lang="de-DE" dirty="0"/>
              <a:t> in drei Ländern bestätigen den Nutzen der angewandten Methoden und Instrumente für die Analyse und Planung einer </a:t>
            </a:r>
            <a:r>
              <a:rPr lang="de-DE" dirty="0" err="1"/>
              <a:t>klimaresilienten</a:t>
            </a:r>
            <a:r>
              <a:rPr lang="de-DE" dirty="0"/>
              <a:t> Wirtschaftsentwicklung unter Nennung von konkreten Beispielen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0.2: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Mit fünf anderen Regierungen, EZ-Akteuren und/oder internationalen Organisationen hat auf deren Nachfrage und in Abstimmung mit dem BMU ein Erfahrungsaustausch zur Durchführung und Verwertung der Ergebnisse von ökonomischen Modellierungen von Klimawandelauswirkungen stattgefunden.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4F92-661F-4424-ADED-7D3829A4203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52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4F92-661F-4424-ADED-7D3829A4203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58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NDC: Anforderungen an die Länder aus dem</a:t>
            </a:r>
            <a:r>
              <a:rPr lang="de-DE" baseline="0" dirty="0"/>
              <a:t> Paris</a:t>
            </a:r>
            <a:r>
              <a:rPr lang="de-DE" dirty="0"/>
              <a:t> Abkommen 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0.1: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Insgesamt 12 Entscheidungsträger auf Leitungsebene aus Fachreferaten in den für wirtschaftliche Entwicklung zuständigen Ministerien und an der NDC Umsetzung beteiligten </a:t>
            </a:r>
            <a:r>
              <a:rPr lang="de-DE" dirty="0" err="1"/>
              <a:t>Sektorministerien</a:t>
            </a:r>
            <a:r>
              <a:rPr lang="de-DE" dirty="0"/>
              <a:t> in drei Ländern bestätigen den Nutzen der angewandten Methoden und Instrumente für die Analyse und Planung einer </a:t>
            </a:r>
            <a:r>
              <a:rPr lang="de-DE" dirty="0" err="1"/>
              <a:t>klimaresilienten</a:t>
            </a:r>
            <a:r>
              <a:rPr lang="de-DE" dirty="0"/>
              <a:t> Wirtschaftsentwicklung unter Nennung von konkreten Beispielen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0.2: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Mit fünf anderen Regierungen, EZ-Akteuren und/oder internationalen Organisationen hat auf deren Nachfrage und in Abstimmung mit dem BMU ein Erfahrungsaustausch zur Durchführung und Verwertung der Ergebnisse von ökonomischen Modellierungen von Klimawandelauswirkungen stattgefunden.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4F92-661F-4424-ADED-7D3829A4203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11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NDC: Anforderungen an die Länder aus dem</a:t>
            </a:r>
            <a:r>
              <a:rPr lang="de-DE" baseline="0" dirty="0"/>
              <a:t> Paris</a:t>
            </a:r>
            <a:r>
              <a:rPr lang="de-DE" dirty="0"/>
              <a:t> Abkommen 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0.1: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Insgesamt 12 Entscheidungsträger auf Leitungsebene aus Fachreferaten in den für wirtschaftliche Entwicklung zuständigen Ministerien und an der NDC Umsetzung beteiligten </a:t>
            </a:r>
            <a:r>
              <a:rPr lang="de-DE" dirty="0" err="1"/>
              <a:t>Sektorministerien</a:t>
            </a:r>
            <a:r>
              <a:rPr lang="de-DE" dirty="0"/>
              <a:t> in drei Ländern bestätigen den Nutzen der angewandten Methoden und Instrumente für die Analyse und Planung einer </a:t>
            </a:r>
            <a:r>
              <a:rPr lang="de-DE" dirty="0" err="1"/>
              <a:t>klimaresilienten</a:t>
            </a:r>
            <a:r>
              <a:rPr lang="de-DE" dirty="0"/>
              <a:t> Wirtschaftsentwicklung unter Nennung von konkreten Beispielen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0.2: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Mit fünf anderen Regierungen, EZ-Akteuren und/oder internationalen Organisationen hat auf deren Nachfrage und in Abstimmung mit dem BMU ein Erfahrungsaustausch zur Durchführung und Verwertung der Ergebnisse von ökonomischen Modellierungen von Klimawandelauswirkungen stattgefunden.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4F92-661F-4424-ADED-7D3829A4203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47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4F92-661F-4424-ADED-7D3829A4203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373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NDC: Anforderungen an die Länder aus dem</a:t>
            </a:r>
            <a:r>
              <a:rPr lang="de-DE" baseline="0" dirty="0"/>
              <a:t> Paris</a:t>
            </a:r>
            <a:r>
              <a:rPr lang="de-DE" dirty="0"/>
              <a:t> Abkommen 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0.1: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Insgesamt 12 Entscheidungsträger auf Leitungsebene aus Fachreferaten in den für wirtschaftliche Entwicklung zuständigen Ministerien und an der NDC Umsetzung beteiligten </a:t>
            </a:r>
            <a:r>
              <a:rPr lang="de-DE" dirty="0" err="1"/>
              <a:t>Sektorministerien</a:t>
            </a:r>
            <a:r>
              <a:rPr lang="de-DE" dirty="0"/>
              <a:t> in drei Ländern bestätigen den Nutzen der angewandten Methoden und Instrumente für die Analyse und Planung einer </a:t>
            </a:r>
            <a:r>
              <a:rPr lang="de-DE" dirty="0" err="1"/>
              <a:t>klimaresilienten</a:t>
            </a:r>
            <a:r>
              <a:rPr lang="de-DE" dirty="0"/>
              <a:t> Wirtschaftsentwicklung unter Nennung von konkreten Beispielen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0.2: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Mit fünf anderen Regierungen, EZ-Akteuren und/oder internationalen Organisationen hat auf deren Nachfrage und in Abstimmung mit dem BMU ein Erfahrungsaustausch zur Durchführung und Verwertung der Ergebnisse von ökonomischen Modellierungen von Klimawandelauswirkungen stattgefunden.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4F92-661F-4424-ADED-7D3829A4203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25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NDC: Anforderungen an die Länder aus dem</a:t>
            </a:r>
            <a:r>
              <a:rPr lang="de-DE" baseline="0" dirty="0"/>
              <a:t> Paris</a:t>
            </a:r>
            <a:r>
              <a:rPr lang="de-DE" dirty="0"/>
              <a:t> Abkommen 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0.1: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Insgesamt 12 Entscheidungsträger auf Leitungsebene aus Fachreferaten in den für wirtschaftliche Entwicklung zuständigen Ministerien und an der NDC Umsetzung beteiligten </a:t>
            </a:r>
            <a:r>
              <a:rPr lang="de-DE" dirty="0" err="1"/>
              <a:t>Sektorministerien</a:t>
            </a:r>
            <a:r>
              <a:rPr lang="de-DE" dirty="0"/>
              <a:t> in drei Ländern bestätigen den Nutzen der angewandten Methoden und Instrumente für die Analyse und Planung einer </a:t>
            </a:r>
            <a:r>
              <a:rPr lang="de-DE" dirty="0" err="1"/>
              <a:t>klimaresilienten</a:t>
            </a:r>
            <a:r>
              <a:rPr lang="de-DE" dirty="0"/>
              <a:t> Wirtschaftsentwicklung unter Nennung von konkreten Beispielen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0.2: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Mit fünf anderen Regierungen, EZ-Akteuren und/oder internationalen Organisationen hat auf deren Nachfrage und in Abstimmung mit dem BMU ein Erfahrungsaustausch zur Durchführung und Verwertung der Ergebnisse von ökonomischen Modellierungen von Klimawandelauswirkungen stattgefunden.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4F92-661F-4424-ADED-7D3829A4203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9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NDC: Anforderungen an die Länder aus dem</a:t>
            </a:r>
            <a:r>
              <a:rPr lang="de-DE" baseline="0" dirty="0"/>
              <a:t> Paris</a:t>
            </a:r>
            <a:r>
              <a:rPr lang="de-DE" dirty="0"/>
              <a:t> Abkommen 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0.1: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Insgesamt 12 Entscheidungsträger auf Leitungsebene aus Fachreferaten in den für wirtschaftliche Entwicklung zuständigen Ministerien und an der NDC Umsetzung beteiligten </a:t>
            </a:r>
            <a:r>
              <a:rPr lang="de-DE" dirty="0" err="1"/>
              <a:t>Sektorministerien</a:t>
            </a:r>
            <a:r>
              <a:rPr lang="de-DE" dirty="0"/>
              <a:t> in drei Ländern bestätigen den Nutzen der angewandten Methoden und Instrumente für die Analyse und Planung einer </a:t>
            </a:r>
            <a:r>
              <a:rPr lang="de-DE" dirty="0" err="1"/>
              <a:t>klimaresilienten</a:t>
            </a:r>
            <a:r>
              <a:rPr lang="de-DE" dirty="0"/>
              <a:t> Wirtschaftsentwicklung unter Nennung von konkreten Beispielen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0.2: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Mit fünf anderen Regierungen, EZ-Akteuren und/oder internationalen Organisationen hat auf deren Nachfrage und in Abstimmung mit dem BMU ein Erfahrungsaustausch zur Durchführung und Verwertung der Ergebnisse von ökonomischen Modellierungen von Klimawandelauswirkungen stattgefunden.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4F92-661F-4424-ADED-7D3829A4203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19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NDC: Anforderungen an die Länder aus dem</a:t>
            </a:r>
            <a:r>
              <a:rPr lang="de-DE" baseline="0" dirty="0"/>
              <a:t> Paris</a:t>
            </a:r>
            <a:r>
              <a:rPr lang="de-DE" dirty="0"/>
              <a:t> Abkommen 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0.1: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Insgesamt 12 Entscheidungsträger auf Leitungsebene aus Fachreferaten in den für wirtschaftliche Entwicklung zuständigen Ministerien und an der NDC Umsetzung beteiligten </a:t>
            </a:r>
            <a:r>
              <a:rPr lang="de-DE" dirty="0" err="1"/>
              <a:t>Sektorministerien</a:t>
            </a:r>
            <a:r>
              <a:rPr lang="de-DE" dirty="0"/>
              <a:t> in drei Ländern bestätigen den Nutzen der angewandten Methoden und Instrumente für die Analyse und Planung einer </a:t>
            </a:r>
            <a:r>
              <a:rPr lang="de-DE" dirty="0" err="1"/>
              <a:t>klimaresilienten</a:t>
            </a:r>
            <a:r>
              <a:rPr lang="de-DE" dirty="0"/>
              <a:t> Wirtschaftsentwicklung unter Nennung von konkreten Beispielen</a:t>
            </a:r>
          </a:p>
          <a:p>
            <a:r>
              <a:rPr lang="de-DE" dirty="0">
                <a:solidFill>
                  <a:srgbClr val="C80F0F"/>
                </a:solidFill>
              </a:rPr>
              <a:t>Outcome Indikator 0.2: </a:t>
            </a:r>
            <a:endParaRPr lang="de-DE" i="1" dirty="0">
              <a:solidFill>
                <a:srgbClr val="C80F0F"/>
              </a:solidFill>
            </a:endParaRPr>
          </a:p>
          <a:p>
            <a:r>
              <a:rPr lang="de-DE" dirty="0"/>
              <a:t>Mit fünf anderen Regierungen, EZ-Akteuren und/oder internationalen Organisationen hat auf deren Nachfrage und in Abstimmung mit dem BMU ein Erfahrungsaustausch zur Durchführung und Verwertung der Ergebnisse von ökonomischen Modellierungen von Klimawandelauswirkungen stattgefunden.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4F92-661F-4424-ADED-7D3829A4203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58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far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 descr="Ein Bild, das Kette enthält.&#10;&#10;Automatisch generierte Beschreibung">
            <a:extLst>
              <a:ext uri="{FF2B5EF4-FFF2-40B4-BE49-F238E27FC236}">
                <a16:creationId xmlns:a16="http://schemas.microsoft.com/office/drawing/2014/main" id="{82995FEF-F44E-4720-98FA-B2AE557B1183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t="233" b="26747"/>
          <a:stretch/>
        </p:blipFill>
        <p:spPr bwMode="gray">
          <a:xfrm>
            <a:off x="123135" y="123825"/>
            <a:ext cx="8893865" cy="3541395"/>
          </a:xfrm>
          <a:prstGeom prst="rect">
            <a:avLst/>
          </a:prstGeom>
        </p:spPr>
      </p:pic>
      <p:pic>
        <p:nvPicPr>
          <p:cNvPr id="18" name="Grafik 17" descr="Ein Bild, das Säge enthält.&#10;&#10;Automatisch generierte Beschreibung">
            <a:extLst>
              <a:ext uri="{FF2B5EF4-FFF2-40B4-BE49-F238E27FC236}">
                <a16:creationId xmlns:a16="http://schemas.microsoft.com/office/drawing/2014/main" id="{57A5703D-6864-419D-AAFF-48396C4B22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123135" y="635156"/>
            <a:ext cx="8895600" cy="3030064"/>
          </a:xfrm>
          <a:prstGeom prst="rect">
            <a:avLst/>
          </a:prstGeom>
        </p:spPr>
      </p:pic>
      <p:sp>
        <p:nvSpPr>
          <p:cNvPr id="5" name="Headline">
            <a:extLst>
              <a:ext uri="{FF2B5EF4-FFF2-40B4-BE49-F238E27FC236}">
                <a16:creationId xmlns:a16="http://schemas.microsoft.com/office/drawing/2014/main" id="{4ECCE95F-3D45-442B-95A6-78CBB31D3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9848" y="1906648"/>
            <a:ext cx="7971711" cy="7201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Titelfolie / </a:t>
            </a:r>
            <a:r>
              <a:rPr lang="de-DE" noProof="0"/>
              <a:t>Headline</a:t>
            </a:r>
            <a:br>
              <a:rPr lang="de-DE" noProof="0"/>
            </a:br>
            <a:r>
              <a:rPr lang="de-DE" noProof="0"/>
              <a:t>mit farbigem GIZ Key Visual</a:t>
            </a:r>
            <a:endParaRPr lang="de-DE"/>
          </a:p>
        </p:txBody>
      </p:sp>
      <p:sp>
        <p:nvSpPr>
          <p:cNvPr id="19" name="Subline">
            <a:extLst>
              <a:ext uri="{FF2B5EF4-FFF2-40B4-BE49-F238E27FC236}">
                <a16:creationId xmlns:a16="http://schemas.microsoft.com/office/drawing/2014/main" id="{31A5E120-96AF-40F6-98D7-8A2FD24C32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9848" y="2775458"/>
            <a:ext cx="7970837" cy="592470"/>
          </a:xfrm>
        </p:spPr>
        <p:txBody>
          <a:bodyPr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Dies ist die </a:t>
            </a:r>
            <a:r>
              <a:rPr lang="de-DE" err="1"/>
              <a:t>Subline</a:t>
            </a:r>
            <a:endParaRPr lang="de-DE"/>
          </a:p>
          <a:p>
            <a:pPr lvl="0"/>
            <a:r>
              <a:rPr lang="de-DE"/>
              <a:t>Projektname | Datum  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BB915B2F-F90E-4740-9ADA-291A0E63BDE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7149" y="4066683"/>
            <a:ext cx="2311296" cy="637918"/>
          </a:xfrm>
          <a:prstGeom prst="rect">
            <a:avLst/>
          </a:prstGeom>
        </p:spPr>
      </p:pic>
      <p:sp>
        <p:nvSpPr>
          <p:cNvPr id="13" name="Bar">
            <a:extLst>
              <a:ext uri="{FF2B5EF4-FFF2-40B4-BE49-F238E27FC236}">
                <a16:creationId xmlns:a16="http://schemas.microsoft.com/office/drawing/2014/main" id="{BD21318B-3022-42D5-AB5E-3CB62091D006}"/>
              </a:ext>
            </a:extLst>
          </p:cNvPr>
          <p:cNvSpPr/>
          <p:nvPr userDrawn="1"/>
        </p:nvSpPr>
        <p:spPr bwMode="gray">
          <a:xfrm>
            <a:off x="5369092" y="3665220"/>
            <a:ext cx="3647908" cy="22284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err="1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140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tartfolie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line">
            <a:extLst>
              <a:ext uri="{FF2B5EF4-FFF2-40B4-BE49-F238E27FC236}">
                <a16:creationId xmlns:a16="http://schemas.microsoft.com/office/drawing/2014/main" id="{31A5E120-96AF-40F6-98D7-8A2FD24C32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9848" y="2775458"/>
            <a:ext cx="7970837" cy="219291"/>
          </a:xfrm>
        </p:spPr>
        <p:txBody>
          <a:bodyPr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Dies ist die </a:t>
            </a:r>
            <a:r>
              <a:rPr lang="de-DE" err="1"/>
              <a:t>Subline</a:t>
            </a:r>
            <a:endParaRPr lang="de-DE"/>
          </a:p>
        </p:txBody>
      </p:sp>
      <p:sp>
        <p:nvSpPr>
          <p:cNvPr id="5" name="Headline">
            <a:extLst>
              <a:ext uri="{FF2B5EF4-FFF2-40B4-BE49-F238E27FC236}">
                <a16:creationId xmlns:a16="http://schemas.microsoft.com/office/drawing/2014/main" id="{4ECCE95F-3D45-442B-95A6-78CBB31D3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9848" y="1906648"/>
            <a:ext cx="7971711" cy="7201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de-DE"/>
              <a:t>Kapitel- Startfolie</a:t>
            </a:r>
            <a:br>
              <a:rPr lang="de-DE"/>
            </a:br>
            <a:r>
              <a:rPr lang="de-DE"/>
              <a:t>Diese kann auch zweizeilig sein</a:t>
            </a:r>
          </a:p>
        </p:txBody>
      </p:sp>
      <p:grpSp>
        <p:nvGrpSpPr>
          <p:cNvPr id="8" name="Key Visual">
            <a:extLst>
              <a:ext uri="{FF2B5EF4-FFF2-40B4-BE49-F238E27FC236}">
                <a16:creationId xmlns:a16="http://schemas.microsoft.com/office/drawing/2014/main" id="{1E0F1E1C-CA23-484C-B4BB-7C7FB71D6C86}"/>
              </a:ext>
            </a:extLst>
          </p:cNvPr>
          <p:cNvGrpSpPr/>
          <p:nvPr userDrawn="1"/>
        </p:nvGrpSpPr>
        <p:grpSpPr bwMode="gray">
          <a:xfrm>
            <a:off x="123135" y="123825"/>
            <a:ext cx="3783013" cy="1005693"/>
            <a:chOff x="4846637" y="119557"/>
            <a:chExt cx="3783013" cy="1005693"/>
          </a:xfrm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361BEDD0-CC28-449C-8AF8-28ECB9820DCA}"/>
                </a:ext>
              </a:extLst>
            </p:cNvPr>
            <p:cNvSpPr/>
            <p:nvPr userDrawn="1"/>
          </p:nvSpPr>
          <p:spPr bwMode="gray">
            <a:xfrm>
              <a:off x="4846637" y="119557"/>
              <a:ext cx="3783013" cy="1003198"/>
            </a:xfrm>
            <a:custGeom>
              <a:avLst/>
              <a:gdLst>
                <a:gd name="connsiteX0" fmla="*/ 0 w 6644156"/>
                <a:gd name="connsiteY0" fmla="*/ 0 h 1761930"/>
                <a:gd name="connsiteX1" fmla="*/ 6644156 w 6644156"/>
                <a:gd name="connsiteY1" fmla="*/ 0 h 1761930"/>
                <a:gd name="connsiteX2" fmla="*/ 5593080 w 6644156"/>
                <a:gd name="connsiteY2" fmla="*/ 838200 h 1761930"/>
                <a:gd name="connsiteX3" fmla="*/ 4465320 w 6644156"/>
                <a:gd name="connsiteY3" fmla="*/ 426720 h 1761930"/>
                <a:gd name="connsiteX4" fmla="*/ 934433 w 6644156"/>
                <a:gd name="connsiteY4" fmla="*/ 1761930 h 1761930"/>
                <a:gd name="connsiteX5" fmla="*/ 0 w 6644156"/>
                <a:gd name="connsiteY5" fmla="*/ 1052662 h 176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4156" h="1761930">
                  <a:moveTo>
                    <a:pt x="0" y="0"/>
                  </a:moveTo>
                  <a:lnTo>
                    <a:pt x="6644156" y="0"/>
                  </a:lnTo>
                  <a:lnTo>
                    <a:pt x="5593080" y="838200"/>
                  </a:lnTo>
                  <a:lnTo>
                    <a:pt x="4465320" y="426720"/>
                  </a:lnTo>
                  <a:lnTo>
                    <a:pt x="934433" y="1761930"/>
                  </a:lnTo>
                  <a:lnTo>
                    <a:pt x="0" y="1052662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225" r="-22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AF78ACF-6170-47AC-80E0-F6021AD8B19F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1036212" cy="1005693"/>
            </a:xfrm>
            <a:custGeom>
              <a:avLst/>
              <a:gdLst>
                <a:gd name="connsiteX0" fmla="*/ 0 w 1978500"/>
                <a:gd name="connsiteY0" fmla="*/ 0 h 1920227"/>
                <a:gd name="connsiteX1" fmla="*/ 1978500 w 1978500"/>
                <a:gd name="connsiteY1" fmla="*/ 0 h 1920227"/>
                <a:gd name="connsiteX2" fmla="*/ 876998 w 1978500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500" h="1920227">
                  <a:moveTo>
                    <a:pt x="0" y="0"/>
                  </a:moveTo>
                  <a:lnTo>
                    <a:pt x="1978500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5BAE5611-256D-4234-B00F-EB779B3EA961}"/>
                </a:ext>
              </a:extLst>
            </p:cNvPr>
            <p:cNvSpPr/>
            <p:nvPr userDrawn="1"/>
          </p:nvSpPr>
          <p:spPr bwMode="gray">
            <a:xfrm>
              <a:off x="7610197" y="119557"/>
              <a:ext cx="508146" cy="477657"/>
            </a:xfrm>
            <a:custGeom>
              <a:avLst/>
              <a:gdLst>
                <a:gd name="connsiteX0" fmla="*/ 0 w 970232"/>
                <a:gd name="connsiteY0" fmla="*/ 0 h 912018"/>
                <a:gd name="connsiteX1" fmla="*/ 970232 w 970232"/>
                <a:gd name="connsiteY1" fmla="*/ 0 h 912018"/>
                <a:gd name="connsiteX2" fmla="*/ 804720 w 970232"/>
                <a:gd name="connsiteY2" fmla="*/ 912018 h 91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0232" h="912018">
                  <a:moveTo>
                    <a:pt x="0" y="0"/>
                  </a:moveTo>
                  <a:lnTo>
                    <a:pt x="970232" y="0"/>
                  </a:lnTo>
                  <a:lnTo>
                    <a:pt x="804720" y="912018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D32235C7-71CD-4034-844A-03FD0D112CE2}"/>
                </a:ext>
              </a:extLst>
            </p:cNvPr>
            <p:cNvSpPr/>
            <p:nvPr userDrawn="1"/>
          </p:nvSpPr>
          <p:spPr bwMode="gray">
            <a:xfrm flipH="1">
              <a:off x="7164646" y="119557"/>
              <a:ext cx="951008" cy="481890"/>
            </a:xfrm>
            <a:custGeom>
              <a:avLst/>
              <a:gdLst>
                <a:gd name="connsiteX0" fmla="*/ 1815814 w 1815814"/>
                <a:gd name="connsiteY0" fmla="*/ 0 h 920101"/>
                <a:gd name="connsiteX1" fmla="*/ 0 w 1815814"/>
                <a:gd name="connsiteY1" fmla="*/ 0 h 920101"/>
                <a:gd name="connsiteX2" fmla="*/ 161054 w 1815814"/>
                <a:gd name="connsiteY2" fmla="*/ 920101 h 92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814" h="920101">
                  <a:moveTo>
                    <a:pt x="1815814" y="0"/>
                  </a:moveTo>
                  <a:lnTo>
                    <a:pt x="0" y="0"/>
                  </a:lnTo>
                  <a:lnTo>
                    <a:pt x="161054" y="920101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717CA073-D9FE-4EFD-801F-27AB9308B312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2146640" cy="1005693"/>
            </a:xfrm>
            <a:custGeom>
              <a:avLst/>
              <a:gdLst>
                <a:gd name="connsiteX0" fmla="*/ 0 w 4098704"/>
                <a:gd name="connsiteY0" fmla="*/ 0 h 1920227"/>
                <a:gd name="connsiteX1" fmla="*/ 4098704 w 4098704"/>
                <a:gd name="connsiteY1" fmla="*/ 0 h 1920227"/>
                <a:gd name="connsiteX2" fmla="*/ 876998 w 4098704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704" h="1920227">
                  <a:moveTo>
                    <a:pt x="0" y="0"/>
                  </a:moveTo>
                  <a:lnTo>
                    <a:pt x="4098704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DA937B-815A-4937-A580-EB446EC1E29C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942E59C-AC97-41B3-ABAB-8677CC794DDC}" type="datetime1">
              <a:rPr lang="de-DE" smtClean="0"/>
              <a:t>04.03.2020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79C62A-D416-4679-A185-87D192D151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4C1EF2-B6DF-42B8-821B-BF76B5E14A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64290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s/w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F58C217-C4E2-448E-B6B5-E56CEFB6D358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t="234" b="7466"/>
          <a:stretch/>
        </p:blipFill>
        <p:spPr bwMode="gray">
          <a:xfrm>
            <a:off x="123135" y="123825"/>
            <a:ext cx="8893865" cy="447649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3E3E95-0AFA-477F-B88E-9AEDC037418E}"/>
              </a:ext>
            </a:extLst>
          </p:cNvPr>
          <p:cNvSpPr>
            <a:spLocks/>
          </p:cNvSpPr>
          <p:nvPr userDrawn="1"/>
        </p:nvSpPr>
        <p:spPr bwMode="gray">
          <a:xfrm>
            <a:off x="123135" y="123825"/>
            <a:ext cx="8893865" cy="447649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Headline">
            <a:extLst>
              <a:ext uri="{FF2B5EF4-FFF2-40B4-BE49-F238E27FC236}">
                <a16:creationId xmlns:a16="http://schemas.microsoft.com/office/drawing/2014/main" id="{4ECCE95F-3D45-442B-95A6-78CBB31D3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35699" y="2052949"/>
            <a:ext cx="7472602" cy="38010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Zwischenfolie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5FAA2D-10D4-4CD9-B9B7-92585570EFD8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A5CD28C-3D02-4CA4-866D-C0735475202B}" type="datetime1">
              <a:rPr lang="de-DE" smtClean="0"/>
              <a:t>04.03.2020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246DFF-FEF2-46ED-9853-DC7A06FF89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55B516-5F12-4FE2-A6E7-8A95B57A8A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30236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line">
            <a:extLst>
              <a:ext uri="{FF2B5EF4-FFF2-40B4-BE49-F238E27FC236}">
                <a16:creationId xmlns:a16="http://schemas.microsoft.com/office/drawing/2014/main" id="{4ECCE95F-3D45-442B-95A6-78CBB31D3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35699" y="2052949"/>
            <a:ext cx="7472602" cy="38010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Zwischenfolie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5FAA2D-10D4-4CD9-B9B7-92585570EFD8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62488E8-2596-48AD-BD75-AC19DC21EF5D}" type="datetime1">
              <a:rPr lang="de-DE" smtClean="0"/>
              <a:t>04.03.2020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246DFF-FEF2-46ED-9853-DC7A06FF89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55B516-5F12-4FE2-A6E7-8A95B57A8A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835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weiß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line">
            <a:extLst>
              <a:ext uri="{FF2B5EF4-FFF2-40B4-BE49-F238E27FC236}">
                <a16:creationId xmlns:a16="http://schemas.microsoft.com/office/drawing/2014/main" id="{4ECCE95F-3D45-442B-95A6-78CBB31D3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35699" y="2052949"/>
            <a:ext cx="7472602" cy="38010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Zwischenfolie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5FAA2D-10D4-4CD9-B9B7-92585570EFD8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E0D1A2E-C819-45C7-9466-A5488CE00815}" type="datetime1">
              <a:rPr lang="de-DE" smtClean="0"/>
              <a:t>04.03.2020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246DFF-FEF2-46ED-9853-DC7A06FF89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55B516-5F12-4FE2-A6E7-8A95B57A8A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grpSp>
        <p:nvGrpSpPr>
          <p:cNvPr id="12" name="Key Visual">
            <a:extLst>
              <a:ext uri="{FF2B5EF4-FFF2-40B4-BE49-F238E27FC236}">
                <a16:creationId xmlns:a16="http://schemas.microsoft.com/office/drawing/2014/main" id="{D9D8699C-EAEE-4654-9DB5-5DBEA94DFD69}"/>
              </a:ext>
            </a:extLst>
          </p:cNvPr>
          <p:cNvGrpSpPr/>
          <p:nvPr userDrawn="1"/>
        </p:nvGrpSpPr>
        <p:grpSpPr bwMode="gray">
          <a:xfrm flipV="1">
            <a:off x="123134" y="3393907"/>
            <a:ext cx="4538033" cy="1206411"/>
            <a:chOff x="4846637" y="119557"/>
            <a:chExt cx="3783013" cy="1005693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57ACA972-95E7-4330-A959-68C656E58B90}"/>
                </a:ext>
              </a:extLst>
            </p:cNvPr>
            <p:cNvSpPr/>
            <p:nvPr userDrawn="1"/>
          </p:nvSpPr>
          <p:spPr bwMode="gray">
            <a:xfrm>
              <a:off x="4846637" y="119557"/>
              <a:ext cx="3783013" cy="1003198"/>
            </a:xfrm>
            <a:custGeom>
              <a:avLst/>
              <a:gdLst>
                <a:gd name="connsiteX0" fmla="*/ 0 w 6644156"/>
                <a:gd name="connsiteY0" fmla="*/ 0 h 1761930"/>
                <a:gd name="connsiteX1" fmla="*/ 6644156 w 6644156"/>
                <a:gd name="connsiteY1" fmla="*/ 0 h 1761930"/>
                <a:gd name="connsiteX2" fmla="*/ 5593080 w 6644156"/>
                <a:gd name="connsiteY2" fmla="*/ 838200 h 1761930"/>
                <a:gd name="connsiteX3" fmla="*/ 4465320 w 6644156"/>
                <a:gd name="connsiteY3" fmla="*/ 426720 h 1761930"/>
                <a:gd name="connsiteX4" fmla="*/ 934433 w 6644156"/>
                <a:gd name="connsiteY4" fmla="*/ 1761930 h 1761930"/>
                <a:gd name="connsiteX5" fmla="*/ 0 w 6644156"/>
                <a:gd name="connsiteY5" fmla="*/ 1052662 h 176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4156" h="1761930">
                  <a:moveTo>
                    <a:pt x="0" y="0"/>
                  </a:moveTo>
                  <a:lnTo>
                    <a:pt x="6644156" y="0"/>
                  </a:lnTo>
                  <a:lnTo>
                    <a:pt x="5593080" y="838200"/>
                  </a:lnTo>
                  <a:lnTo>
                    <a:pt x="4465320" y="426720"/>
                  </a:lnTo>
                  <a:lnTo>
                    <a:pt x="934433" y="1761930"/>
                  </a:lnTo>
                  <a:lnTo>
                    <a:pt x="0" y="1052662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225" r="-22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EF93F907-303A-4592-848E-F1A7AFDDDD4A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1036212" cy="1005693"/>
            </a:xfrm>
            <a:custGeom>
              <a:avLst/>
              <a:gdLst>
                <a:gd name="connsiteX0" fmla="*/ 0 w 1978500"/>
                <a:gd name="connsiteY0" fmla="*/ 0 h 1920227"/>
                <a:gd name="connsiteX1" fmla="*/ 1978500 w 1978500"/>
                <a:gd name="connsiteY1" fmla="*/ 0 h 1920227"/>
                <a:gd name="connsiteX2" fmla="*/ 876998 w 1978500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500" h="1920227">
                  <a:moveTo>
                    <a:pt x="0" y="0"/>
                  </a:moveTo>
                  <a:lnTo>
                    <a:pt x="1978500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C8AAE6CE-CD01-4233-9E65-D495D92CF161}"/>
                </a:ext>
              </a:extLst>
            </p:cNvPr>
            <p:cNvSpPr/>
            <p:nvPr userDrawn="1"/>
          </p:nvSpPr>
          <p:spPr bwMode="gray">
            <a:xfrm>
              <a:off x="7610197" y="119557"/>
              <a:ext cx="508146" cy="477657"/>
            </a:xfrm>
            <a:custGeom>
              <a:avLst/>
              <a:gdLst>
                <a:gd name="connsiteX0" fmla="*/ 0 w 970232"/>
                <a:gd name="connsiteY0" fmla="*/ 0 h 912018"/>
                <a:gd name="connsiteX1" fmla="*/ 970232 w 970232"/>
                <a:gd name="connsiteY1" fmla="*/ 0 h 912018"/>
                <a:gd name="connsiteX2" fmla="*/ 804720 w 970232"/>
                <a:gd name="connsiteY2" fmla="*/ 912018 h 91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0232" h="912018">
                  <a:moveTo>
                    <a:pt x="0" y="0"/>
                  </a:moveTo>
                  <a:lnTo>
                    <a:pt x="970232" y="0"/>
                  </a:lnTo>
                  <a:lnTo>
                    <a:pt x="804720" y="912018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AAC9A52-2206-4D16-A752-9C733CC5CB7F}"/>
                </a:ext>
              </a:extLst>
            </p:cNvPr>
            <p:cNvSpPr/>
            <p:nvPr userDrawn="1"/>
          </p:nvSpPr>
          <p:spPr bwMode="gray">
            <a:xfrm flipH="1">
              <a:off x="7164646" y="119557"/>
              <a:ext cx="951008" cy="481890"/>
            </a:xfrm>
            <a:custGeom>
              <a:avLst/>
              <a:gdLst>
                <a:gd name="connsiteX0" fmla="*/ 1815814 w 1815814"/>
                <a:gd name="connsiteY0" fmla="*/ 0 h 920101"/>
                <a:gd name="connsiteX1" fmla="*/ 0 w 1815814"/>
                <a:gd name="connsiteY1" fmla="*/ 0 h 920101"/>
                <a:gd name="connsiteX2" fmla="*/ 161054 w 1815814"/>
                <a:gd name="connsiteY2" fmla="*/ 920101 h 92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814" h="920101">
                  <a:moveTo>
                    <a:pt x="1815814" y="0"/>
                  </a:moveTo>
                  <a:lnTo>
                    <a:pt x="0" y="0"/>
                  </a:lnTo>
                  <a:lnTo>
                    <a:pt x="161054" y="920101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8D075FE9-0EDA-4BE2-B2C1-22DF2B8842B2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2146640" cy="1005693"/>
            </a:xfrm>
            <a:custGeom>
              <a:avLst/>
              <a:gdLst>
                <a:gd name="connsiteX0" fmla="*/ 0 w 4098704"/>
                <a:gd name="connsiteY0" fmla="*/ 0 h 1920227"/>
                <a:gd name="connsiteX1" fmla="*/ 4098704 w 4098704"/>
                <a:gd name="connsiteY1" fmla="*/ 0 h 1920227"/>
                <a:gd name="connsiteX2" fmla="*/ 876998 w 4098704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704" h="1920227">
                  <a:moveTo>
                    <a:pt x="0" y="0"/>
                  </a:moveTo>
                  <a:lnTo>
                    <a:pt x="4098704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" name="Key Visual">
            <a:extLst>
              <a:ext uri="{FF2B5EF4-FFF2-40B4-BE49-F238E27FC236}">
                <a16:creationId xmlns:a16="http://schemas.microsoft.com/office/drawing/2014/main" id="{C7D69FF2-A45A-405D-BC43-69B4E925551F}"/>
              </a:ext>
            </a:extLst>
          </p:cNvPr>
          <p:cNvGrpSpPr/>
          <p:nvPr userDrawn="1"/>
        </p:nvGrpSpPr>
        <p:grpSpPr bwMode="gray">
          <a:xfrm flipH="1">
            <a:off x="6701037" y="123825"/>
            <a:ext cx="2315963" cy="615686"/>
            <a:chOff x="4846637" y="119557"/>
            <a:chExt cx="3783013" cy="1005693"/>
          </a:xfrm>
        </p:grpSpPr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67E195A5-1DB2-4051-897C-B5E84120B476}"/>
                </a:ext>
              </a:extLst>
            </p:cNvPr>
            <p:cNvSpPr/>
            <p:nvPr userDrawn="1"/>
          </p:nvSpPr>
          <p:spPr bwMode="gray">
            <a:xfrm>
              <a:off x="4846637" y="119557"/>
              <a:ext cx="3783013" cy="1003198"/>
            </a:xfrm>
            <a:custGeom>
              <a:avLst/>
              <a:gdLst>
                <a:gd name="connsiteX0" fmla="*/ 0 w 6644156"/>
                <a:gd name="connsiteY0" fmla="*/ 0 h 1761930"/>
                <a:gd name="connsiteX1" fmla="*/ 6644156 w 6644156"/>
                <a:gd name="connsiteY1" fmla="*/ 0 h 1761930"/>
                <a:gd name="connsiteX2" fmla="*/ 5593080 w 6644156"/>
                <a:gd name="connsiteY2" fmla="*/ 838200 h 1761930"/>
                <a:gd name="connsiteX3" fmla="*/ 4465320 w 6644156"/>
                <a:gd name="connsiteY3" fmla="*/ 426720 h 1761930"/>
                <a:gd name="connsiteX4" fmla="*/ 934433 w 6644156"/>
                <a:gd name="connsiteY4" fmla="*/ 1761930 h 1761930"/>
                <a:gd name="connsiteX5" fmla="*/ 0 w 6644156"/>
                <a:gd name="connsiteY5" fmla="*/ 1052662 h 176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4156" h="1761930">
                  <a:moveTo>
                    <a:pt x="0" y="0"/>
                  </a:moveTo>
                  <a:lnTo>
                    <a:pt x="6644156" y="0"/>
                  </a:lnTo>
                  <a:lnTo>
                    <a:pt x="5593080" y="838200"/>
                  </a:lnTo>
                  <a:lnTo>
                    <a:pt x="4465320" y="426720"/>
                  </a:lnTo>
                  <a:lnTo>
                    <a:pt x="934433" y="1761930"/>
                  </a:lnTo>
                  <a:lnTo>
                    <a:pt x="0" y="1052662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225" r="-22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9234AB9A-5088-479E-92C2-4F81972E1E55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1036212" cy="1005693"/>
            </a:xfrm>
            <a:custGeom>
              <a:avLst/>
              <a:gdLst>
                <a:gd name="connsiteX0" fmla="*/ 0 w 1978500"/>
                <a:gd name="connsiteY0" fmla="*/ 0 h 1920227"/>
                <a:gd name="connsiteX1" fmla="*/ 1978500 w 1978500"/>
                <a:gd name="connsiteY1" fmla="*/ 0 h 1920227"/>
                <a:gd name="connsiteX2" fmla="*/ 876998 w 1978500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500" h="1920227">
                  <a:moveTo>
                    <a:pt x="0" y="0"/>
                  </a:moveTo>
                  <a:lnTo>
                    <a:pt x="1978500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5FBB400A-FFCE-4E88-B1BF-846AC7A46F8E}"/>
                </a:ext>
              </a:extLst>
            </p:cNvPr>
            <p:cNvSpPr/>
            <p:nvPr userDrawn="1"/>
          </p:nvSpPr>
          <p:spPr bwMode="gray">
            <a:xfrm>
              <a:off x="7610197" y="119557"/>
              <a:ext cx="508146" cy="477657"/>
            </a:xfrm>
            <a:custGeom>
              <a:avLst/>
              <a:gdLst>
                <a:gd name="connsiteX0" fmla="*/ 0 w 970232"/>
                <a:gd name="connsiteY0" fmla="*/ 0 h 912018"/>
                <a:gd name="connsiteX1" fmla="*/ 970232 w 970232"/>
                <a:gd name="connsiteY1" fmla="*/ 0 h 912018"/>
                <a:gd name="connsiteX2" fmla="*/ 804720 w 970232"/>
                <a:gd name="connsiteY2" fmla="*/ 912018 h 91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0232" h="912018">
                  <a:moveTo>
                    <a:pt x="0" y="0"/>
                  </a:moveTo>
                  <a:lnTo>
                    <a:pt x="970232" y="0"/>
                  </a:lnTo>
                  <a:lnTo>
                    <a:pt x="804720" y="912018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4A214495-DB26-435D-9164-4A350ECF0071}"/>
                </a:ext>
              </a:extLst>
            </p:cNvPr>
            <p:cNvSpPr/>
            <p:nvPr userDrawn="1"/>
          </p:nvSpPr>
          <p:spPr bwMode="gray">
            <a:xfrm flipH="1">
              <a:off x="7164646" y="119557"/>
              <a:ext cx="951008" cy="481890"/>
            </a:xfrm>
            <a:custGeom>
              <a:avLst/>
              <a:gdLst>
                <a:gd name="connsiteX0" fmla="*/ 1815814 w 1815814"/>
                <a:gd name="connsiteY0" fmla="*/ 0 h 920101"/>
                <a:gd name="connsiteX1" fmla="*/ 0 w 1815814"/>
                <a:gd name="connsiteY1" fmla="*/ 0 h 920101"/>
                <a:gd name="connsiteX2" fmla="*/ 161054 w 1815814"/>
                <a:gd name="connsiteY2" fmla="*/ 920101 h 92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814" h="920101">
                  <a:moveTo>
                    <a:pt x="1815814" y="0"/>
                  </a:moveTo>
                  <a:lnTo>
                    <a:pt x="0" y="0"/>
                  </a:lnTo>
                  <a:lnTo>
                    <a:pt x="161054" y="920101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AD46CA09-12E7-4803-A8A0-CC8821A2FBF3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2146640" cy="1005693"/>
            </a:xfrm>
            <a:custGeom>
              <a:avLst/>
              <a:gdLst>
                <a:gd name="connsiteX0" fmla="*/ 0 w 4098704"/>
                <a:gd name="connsiteY0" fmla="*/ 0 h 1920227"/>
                <a:gd name="connsiteX1" fmla="*/ 4098704 w 4098704"/>
                <a:gd name="connsiteY1" fmla="*/ 0 h 1920227"/>
                <a:gd name="connsiteX2" fmla="*/ 876998 w 4098704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704" h="1920227">
                  <a:moveTo>
                    <a:pt x="0" y="0"/>
                  </a:moveTo>
                  <a:lnTo>
                    <a:pt x="4098704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8784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">
            <a:extLst>
              <a:ext uri="{FF2B5EF4-FFF2-40B4-BE49-F238E27FC236}">
                <a16:creationId xmlns:a16="http://schemas.microsoft.com/office/drawing/2014/main" id="{670A352A-9075-4383-BC37-7EF209BB4A7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23135" y="123825"/>
            <a:ext cx="8893865" cy="4476494"/>
          </a:xfrm>
          <a:noFill/>
        </p:spPr>
        <p:txBody>
          <a:bodyPr tIns="720000" rIns="0"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00">
                <a:solidFill>
                  <a:schemeClr val="accent1"/>
                </a:solidFill>
              </a:defRPr>
            </a:lvl1pPr>
          </a:lstStyle>
          <a:p>
            <a:r>
              <a:rPr lang="de-DE"/>
              <a:t>.</a:t>
            </a:r>
          </a:p>
        </p:txBody>
      </p:sp>
      <p:sp>
        <p:nvSpPr>
          <p:cNvPr id="3" name="1.">
            <a:extLst>
              <a:ext uri="{FF2B5EF4-FFF2-40B4-BE49-F238E27FC236}">
                <a16:creationId xmlns:a16="http://schemas.microsoft.com/office/drawing/2014/main" id="{6C4143CA-4DB1-41D8-8702-2CD00961FDB5}"/>
              </a:ext>
            </a:extLst>
          </p:cNvPr>
          <p:cNvSpPr/>
          <p:nvPr userDrawn="1"/>
        </p:nvSpPr>
        <p:spPr bwMode="gray">
          <a:xfrm>
            <a:off x="4092742" y="128165"/>
            <a:ext cx="147637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Auf dieses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 klicken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neues Fotos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einzufügen</a:t>
            </a:r>
          </a:p>
        </p:txBody>
      </p:sp>
      <p:sp>
        <p:nvSpPr>
          <p:cNvPr id="16" name="2.">
            <a:extLst>
              <a:ext uri="{FF2B5EF4-FFF2-40B4-BE49-F238E27FC236}">
                <a16:creationId xmlns:a16="http://schemas.microsoft.com/office/drawing/2014/main" id="{8F222F02-A2DC-42E9-84D4-4ACEFEE70A4D}"/>
              </a:ext>
            </a:extLst>
          </p:cNvPr>
          <p:cNvSpPr/>
          <p:nvPr userDrawn="1"/>
        </p:nvSpPr>
        <p:spPr bwMode="gray">
          <a:xfrm>
            <a:off x="5501862" y="128165"/>
            <a:ext cx="147637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Folie wieder zurücksetzen</a:t>
            </a:r>
          </a:p>
        </p:txBody>
      </p:sp>
      <p:sp>
        <p:nvSpPr>
          <p:cNvPr id="23" name="3.">
            <a:extLst>
              <a:ext uri="{FF2B5EF4-FFF2-40B4-BE49-F238E27FC236}">
                <a16:creationId xmlns:a16="http://schemas.microsoft.com/office/drawing/2014/main" id="{C15972D1-066C-49B6-94E5-4A7A0A3B2587}"/>
              </a:ext>
            </a:extLst>
          </p:cNvPr>
          <p:cNvSpPr/>
          <p:nvPr userDrawn="1"/>
        </p:nvSpPr>
        <p:spPr bwMode="gray">
          <a:xfrm>
            <a:off x="7427969" y="128165"/>
            <a:ext cx="169708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ggfs. mit „Zuschneiden“ den Ausschnitt verändern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E685868-EA5A-4891-A28F-04F16BEAED38}"/>
              </a:ext>
            </a:extLst>
          </p:cNvPr>
          <p:cNvCxnSpPr/>
          <p:nvPr userDrawn="1"/>
        </p:nvCxnSpPr>
        <p:spPr bwMode="gray">
          <a:xfrm>
            <a:off x="4572000" y="933450"/>
            <a:ext cx="0" cy="685800"/>
          </a:xfrm>
          <a:prstGeom prst="straightConnector1">
            <a:avLst/>
          </a:prstGeom>
          <a:ln w="127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ow">
            <a:extLst>
              <a:ext uri="{FF2B5EF4-FFF2-40B4-BE49-F238E27FC236}">
                <a16:creationId xmlns:a16="http://schemas.microsoft.com/office/drawing/2014/main" id="{B4432FF7-B852-4F03-B6BA-EEC7AD563D82}"/>
              </a:ext>
            </a:extLst>
          </p:cNvPr>
          <p:cNvSpPr txBox="1"/>
          <p:nvPr userDrawn="1"/>
        </p:nvSpPr>
        <p:spPr bwMode="gray">
          <a:xfrm>
            <a:off x="-2902281" y="177800"/>
            <a:ext cx="284116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Auf Bild oberhalb der Transparenz klicken.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Bild mit Taste ENTF löschen.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 Auf kleines Symbol in der Mitte der Seite klicken.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Foto auswählen.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Unter „Start/Folie zurücksetzen“.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Bei Bedarf unter „Format/ Schneidewerkzeug“ </a:t>
            </a:r>
            <a:br>
              <a:rPr lang="de-DE" sz="900" b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Ausschnitt bearbeiten.</a:t>
            </a:r>
          </a:p>
        </p:txBody>
      </p:sp>
      <p:sp>
        <p:nvSpPr>
          <p:cNvPr id="10" name="Dreieck">
            <a:extLst>
              <a:ext uri="{FF2B5EF4-FFF2-40B4-BE49-F238E27FC236}">
                <a16:creationId xmlns:a16="http://schemas.microsoft.com/office/drawing/2014/main" id="{22DB09A9-BCD0-4F35-8DC4-DDFE9DE6C2F9}"/>
              </a:ext>
            </a:extLst>
          </p:cNvPr>
          <p:cNvSpPr/>
          <p:nvPr userDrawn="1"/>
        </p:nvSpPr>
        <p:spPr bwMode="gray">
          <a:xfrm rot="5400000">
            <a:off x="-166847" y="421640"/>
            <a:ext cx="211456" cy="4572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Headline">
            <a:extLst>
              <a:ext uri="{FF2B5EF4-FFF2-40B4-BE49-F238E27FC236}">
                <a16:creationId xmlns:a16="http://schemas.microsoft.com/office/drawing/2014/main" id="{F8646EF2-FE73-41DC-B654-C5012A372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23135" y="1570255"/>
            <a:ext cx="8893865" cy="3030064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 l="-10" r="-10"/>
            </a:stretch>
          </a:blipFill>
        </p:spPr>
        <p:txBody>
          <a:bodyPr wrap="square" lIns="900000" bIns="684000" anchor="b"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Zwischenfolie mit Hintergrundfoto </a:t>
            </a:r>
            <a:br>
              <a:rPr lang="de-DE"/>
            </a:br>
            <a:r>
              <a:rPr lang="de-DE"/>
              <a:t>(austauschbar) </a:t>
            </a:r>
          </a:p>
        </p:txBody>
      </p:sp>
      <p:pic>
        <p:nvPicPr>
          <p:cNvPr id="26" name="Beispiel" descr="Ein Bild, das Wand, Gebäude enthält.&#10;&#10;Automatisch generierte Beschreibung">
            <a:extLst>
              <a:ext uri="{FF2B5EF4-FFF2-40B4-BE49-F238E27FC236}">
                <a16:creationId xmlns:a16="http://schemas.microsoft.com/office/drawing/2014/main" id="{317CFD46-37B5-4632-BBA4-3F2278F98B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7497022" y="1475105"/>
            <a:ext cx="1246909" cy="86036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D79862-8BF3-4D14-AF58-2F22BF60427E}"/>
              </a:ext>
            </a:extLst>
          </p:cNvPr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fld id="{E9558D3E-0607-4249-9FD4-FAC6E0052890}" type="datetime1">
              <a:rPr lang="de-DE" smtClean="0"/>
              <a:t>04.03.2020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B5F56C-6422-4495-9DA4-2AF22406E26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7E061E-EDDF-4769-84B3-644BEC3FD70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pic>
        <p:nvPicPr>
          <p:cNvPr id="28" name="Grafik 2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DBC752-EBBC-4263-9446-7AAD2ADD5B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60723"/>
          <a:stretch/>
        </p:blipFill>
        <p:spPr>
          <a:xfrm>
            <a:off x="7500969" y="852600"/>
            <a:ext cx="465722" cy="563519"/>
          </a:xfrm>
          <a:prstGeom prst="rect">
            <a:avLst/>
          </a:prstGeom>
        </p:spPr>
      </p:pic>
      <p:pic>
        <p:nvPicPr>
          <p:cNvPr id="29" name="Grafik 2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F7AF15A-C526-4954-8322-2AC54E413E9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589808" y="852600"/>
            <a:ext cx="1584898" cy="563519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529302A3-2D45-4FC1-BF49-971AA95174F2}"/>
              </a:ext>
            </a:extLst>
          </p:cNvPr>
          <p:cNvSpPr/>
          <p:nvPr userDrawn="1"/>
        </p:nvSpPr>
        <p:spPr bwMode="gray">
          <a:xfrm>
            <a:off x="6550855" y="1131977"/>
            <a:ext cx="633229" cy="14349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">
            <a:extLst>
              <a:ext uri="{FF2B5EF4-FFF2-40B4-BE49-F238E27FC236}">
                <a16:creationId xmlns:a16="http://schemas.microsoft.com/office/drawing/2014/main" id="{59E4E17F-B8C7-48BE-82D7-2110F53F1AF1}"/>
              </a:ext>
            </a:extLst>
          </p:cNvPr>
          <p:cNvSpPr/>
          <p:nvPr userDrawn="1"/>
        </p:nvSpPr>
        <p:spPr bwMode="gray">
          <a:xfrm>
            <a:off x="7525347" y="1030092"/>
            <a:ext cx="431966" cy="33813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9782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F0F476-FCB1-4FAD-A333-9C951E2B5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49818" y="1020969"/>
            <a:ext cx="7172684" cy="34954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37597-8BB0-4750-8FAD-2528677210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8567183" cy="54054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2559455E-6B70-4588-AFBF-EB669FCD02E7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3975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Standard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726EAD89-A3DC-4500-9071-F28C7DB87EC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64027"/>
            <a:ext cx="8567183" cy="27056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7BDDDF81-EBEA-4C88-AA55-681A5710CA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49263" y="581026"/>
            <a:ext cx="8567737" cy="376238"/>
          </a:xfrm>
        </p:spPr>
        <p:txBody>
          <a:bodyPr vert="horz" lIns="0" tIns="0" rIns="72000" bIns="0" rtlCol="0" anchor="t">
            <a:noAutofit/>
          </a:bodyPr>
          <a:lstStyle>
            <a:lvl1pPr>
              <a:defRPr lang="de-DE" sz="1400" b="0" cap="none" baseline="0" smtClean="0">
                <a:latin typeface="+mj-lt"/>
                <a:ea typeface="+mj-ea"/>
                <a:cs typeface="+mj-cs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F0F476-FCB1-4FAD-A333-9C951E2B5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49817" y="1020969"/>
            <a:ext cx="7172683" cy="34954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79E4D01-6EB0-496C-A42E-EE8B9EC6518F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2358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Standard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F0F476-FCB1-4FAD-A333-9C951E2B5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49818" y="1020969"/>
            <a:ext cx="7172684" cy="28398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37597-8BB0-4750-8FAD-2528677210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8567183" cy="54054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156449E-7348-4286-827F-3AF82199E5B9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grpSp>
        <p:nvGrpSpPr>
          <p:cNvPr id="20" name="Key Visual">
            <a:extLst>
              <a:ext uri="{FF2B5EF4-FFF2-40B4-BE49-F238E27FC236}">
                <a16:creationId xmlns:a16="http://schemas.microsoft.com/office/drawing/2014/main" id="{BCBD8A78-7D69-4DFD-B354-CF36A84705CB}"/>
              </a:ext>
            </a:extLst>
          </p:cNvPr>
          <p:cNvGrpSpPr/>
          <p:nvPr userDrawn="1"/>
        </p:nvGrpSpPr>
        <p:grpSpPr bwMode="gray">
          <a:xfrm flipV="1">
            <a:off x="123135" y="3983338"/>
            <a:ext cx="2320828" cy="616979"/>
            <a:chOff x="4846637" y="119557"/>
            <a:chExt cx="3783013" cy="1005693"/>
          </a:xfrm>
        </p:grpSpPr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E45BEDC0-179F-43C1-A606-AFD62A6A063E}"/>
                </a:ext>
              </a:extLst>
            </p:cNvPr>
            <p:cNvSpPr/>
            <p:nvPr userDrawn="1"/>
          </p:nvSpPr>
          <p:spPr bwMode="gray">
            <a:xfrm>
              <a:off x="4846637" y="119557"/>
              <a:ext cx="3783013" cy="1003198"/>
            </a:xfrm>
            <a:custGeom>
              <a:avLst/>
              <a:gdLst>
                <a:gd name="connsiteX0" fmla="*/ 0 w 6644156"/>
                <a:gd name="connsiteY0" fmla="*/ 0 h 1761930"/>
                <a:gd name="connsiteX1" fmla="*/ 6644156 w 6644156"/>
                <a:gd name="connsiteY1" fmla="*/ 0 h 1761930"/>
                <a:gd name="connsiteX2" fmla="*/ 5593080 w 6644156"/>
                <a:gd name="connsiteY2" fmla="*/ 838200 h 1761930"/>
                <a:gd name="connsiteX3" fmla="*/ 4465320 w 6644156"/>
                <a:gd name="connsiteY3" fmla="*/ 426720 h 1761930"/>
                <a:gd name="connsiteX4" fmla="*/ 934433 w 6644156"/>
                <a:gd name="connsiteY4" fmla="*/ 1761930 h 1761930"/>
                <a:gd name="connsiteX5" fmla="*/ 0 w 6644156"/>
                <a:gd name="connsiteY5" fmla="*/ 1052662 h 176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4156" h="1761930">
                  <a:moveTo>
                    <a:pt x="0" y="0"/>
                  </a:moveTo>
                  <a:lnTo>
                    <a:pt x="6644156" y="0"/>
                  </a:lnTo>
                  <a:lnTo>
                    <a:pt x="5593080" y="838200"/>
                  </a:lnTo>
                  <a:lnTo>
                    <a:pt x="4465320" y="426720"/>
                  </a:lnTo>
                  <a:lnTo>
                    <a:pt x="934433" y="1761930"/>
                  </a:lnTo>
                  <a:lnTo>
                    <a:pt x="0" y="1052662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225" r="-22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F6CCD5CC-5505-4485-9297-BB0A34EBB2F6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1036212" cy="1005693"/>
            </a:xfrm>
            <a:custGeom>
              <a:avLst/>
              <a:gdLst>
                <a:gd name="connsiteX0" fmla="*/ 0 w 1978500"/>
                <a:gd name="connsiteY0" fmla="*/ 0 h 1920227"/>
                <a:gd name="connsiteX1" fmla="*/ 1978500 w 1978500"/>
                <a:gd name="connsiteY1" fmla="*/ 0 h 1920227"/>
                <a:gd name="connsiteX2" fmla="*/ 876998 w 1978500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500" h="1920227">
                  <a:moveTo>
                    <a:pt x="0" y="0"/>
                  </a:moveTo>
                  <a:lnTo>
                    <a:pt x="1978500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18541086-C56A-406D-91E6-D3E933CF7BA3}"/>
                </a:ext>
              </a:extLst>
            </p:cNvPr>
            <p:cNvSpPr/>
            <p:nvPr userDrawn="1"/>
          </p:nvSpPr>
          <p:spPr bwMode="gray">
            <a:xfrm>
              <a:off x="7610197" y="119557"/>
              <a:ext cx="508146" cy="477657"/>
            </a:xfrm>
            <a:custGeom>
              <a:avLst/>
              <a:gdLst>
                <a:gd name="connsiteX0" fmla="*/ 0 w 970232"/>
                <a:gd name="connsiteY0" fmla="*/ 0 h 912018"/>
                <a:gd name="connsiteX1" fmla="*/ 970232 w 970232"/>
                <a:gd name="connsiteY1" fmla="*/ 0 h 912018"/>
                <a:gd name="connsiteX2" fmla="*/ 804720 w 970232"/>
                <a:gd name="connsiteY2" fmla="*/ 912018 h 91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0232" h="912018">
                  <a:moveTo>
                    <a:pt x="0" y="0"/>
                  </a:moveTo>
                  <a:lnTo>
                    <a:pt x="970232" y="0"/>
                  </a:lnTo>
                  <a:lnTo>
                    <a:pt x="804720" y="912018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1B8A9566-A588-4E4A-8143-1CBDC9C30D67}"/>
                </a:ext>
              </a:extLst>
            </p:cNvPr>
            <p:cNvSpPr/>
            <p:nvPr userDrawn="1"/>
          </p:nvSpPr>
          <p:spPr bwMode="gray">
            <a:xfrm flipH="1">
              <a:off x="7164646" y="119557"/>
              <a:ext cx="951008" cy="481890"/>
            </a:xfrm>
            <a:custGeom>
              <a:avLst/>
              <a:gdLst>
                <a:gd name="connsiteX0" fmla="*/ 1815814 w 1815814"/>
                <a:gd name="connsiteY0" fmla="*/ 0 h 920101"/>
                <a:gd name="connsiteX1" fmla="*/ 0 w 1815814"/>
                <a:gd name="connsiteY1" fmla="*/ 0 h 920101"/>
                <a:gd name="connsiteX2" fmla="*/ 161054 w 1815814"/>
                <a:gd name="connsiteY2" fmla="*/ 920101 h 92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814" h="920101">
                  <a:moveTo>
                    <a:pt x="1815814" y="0"/>
                  </a:moveTo>
                  <a:lnTo>
                    <a:pt x="0" y="0"/>
                  </a:lnTo>
                  <a:lnTo>
                    <a:pt x="161054" y="920101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6FDDC1A6-3462-4813-8D80-9E642D617983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2146640" cy="1005693"/>
            </a:xfrm>
            <a:custGeom>
              <a:avLst/>
              <a:gdLst>
                <a:gd name="connsiteX0" fmla="*/ 0 w 4098704"/>
                <a:gd name="connsiteY0" fmla="*/ 0 h 1920227"/>
                <a:gd name="connsiteX1" fmla="*/ 4098704 w 4098704"/>
                <a:gd name="connsiteY1" fmla="*/ 0 h 1920227"/>
                <a:gd name="connsiteX2" fmla="*/ 876998 w 4098704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704" h="1920227">
                  <a:moveTo>
                    <a:pt x="0" y="0"/>
                  </a:moveTo>
                  <a:lnTo>
                    <a:pt x="4098704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85970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F0F476-FCB1-4FAD-A333-9C951E2B5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49818" y="1020969"/>
            <a:ext cx="4122182" cy="34954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37597-8BB0-4750-8FAD-2528677210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8560833" cy="54054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074BE6E-27A0-44CC-8F09-8DC9C437BB24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22732D1C-05D1-4A5F-B576-23063E1D7B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888468" y="1020969"/>
            <a:ext cx="4122182" cy="34954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9789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284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ein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F0F476-FCB1-4FAD-A333-9C951E2B5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49818" y="1020968"/>
            <a:ext cx="4122182" cy="34954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37597-8BB0-4750-8FAD-2528677210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8567183" cy="54054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8A81B2A-F639-4D0C-95BF-310B659FC489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3206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84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/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F0DB5C6-9E74-4378-9827-68473EFA35F3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t="233" b="26747"/>
          <a:stretch/>
        </p:blipFill>
        <p:spPr bwMode="gray">
          <a:xfrm>
            <a:off x="123135" y="123825"/>
            <a:ext cx="8893865" cy="3541396"/>
          </a:xfrm>
          <a:prstGeom prst="rect">
            <a:avLst/>
          </a:prstGeom>
        </p:spPr>
      </p:pic>
      <p:pic>
        <p:nvPicPr>
          <p:cNvPr id="15" name="Grafik 14" descr="Ein Bild, das Säge enthält.&#10;&#10;Automatisch generierte Beschreibung">
            <a:extLst>
              <a:ext uri="{FF2B5EF4-FFF2-40B4-BE49-F238E27FC236}">
                <a16:creationId xmlns:a16="http://schemas.microsoft.com/office/drawing/2014/main" id="{31687CA2-4830-4EA3-B6BE-4D04E1B836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123135" y="635156"/>
            <a:ext cx="8895600" cy="3030064"/>
          </a:xfrm>
          <a:prstGeom prst="rect">
            <a:avLst/>
          </a:prstGeom>
        </p:spPr>
      </p:pic>
      <p:pic>
        <p:nvPicPr>
          <p:cNvPr id="10" name="logo">
            <a:extLst>
              <a:ext uri="{FF2B5EF4-FFF2-40B4-BE49-F238E27FC236}">
                <a16:creationId xmlns:a16="http://schemas.microsoft.com/office/drawing/2014/main" id="{5020DAB1-6624-4F6F-85BE-D8BE78A1A5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7149" y="4066683"/>
            <a:ext cx="2311296" cy="637918"/>
          </a:xfrm>
          <a:prstGeom prst="rect">
            <a:avLst/>
          </a:prstGeom>
        </p:spPr>
      </p:pic>
      <p:sp>
        <p:nvSpPr>
          <p:cNvPr id="13" name="Bar">
            <a:extLst>
              <a:ext uri="{FF2B5EF4-FFF2-40B4-BE49-F238E27FC236}">
                <a16:creationId xmlns:a16="http://schemas.microsoft.com/office/drawing/2014/main" id="{8C59F0BE-E094-4F6F-B663-07A571A19A62}"/>
              </a:ext>
            </a:extLst>
          </p:cNvPr>
          <p:cNvSpPr/>
          <p:nvPr userDrawn="1"/>
        </p:nvSpPr>
        <p:spPr bwMode="gray">
          <a:xfrm>
            <a:off x="5369092" y="3665220"/>
            <a:ext cx="3647908" cy="22284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err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" name="Subline">
            <a:extLst>
              <a:ext uri="{FF2B5EF4-FFF2-40B4-BE49-F238E27FC236}">
                <a16:creationId xmlns:a16="http://schemas.microsoft.com/office/drawing/2014/main" id="{31A5E120-96AF-40F6-98D7-8A2FD24C32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9848" y="2775458"/>
            <a:ext cx="7970837" cy="592470"/>
          </a:xfrm>
        </p:spPr>
        <p:txBody>
          <a:bodyPr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Dies ist die </a:t>
            </a:r>
            <a:r>
              <a:rPr lang="de-DE" err="1"/>
              <a:t>Subline</a:t>
            </a:r>
            <a:endParaRPr lang="de-DE"/>
          </a:p>
          <a:p>
            <a:pPr lvl="0"/>
            <a:r>
              <a:rPr lang="de-DE"/>
              <a:t>Projektname | Datum</a:t>
            </a:r>
          </a:p>
        </p:txBody>
      </p:sp>
      <p:sp>
        <p:nvSpPr>
          <p:cNvPr id="5" name="Headline">
            <a:extLst>
              <a:ext uri="{FF2B5EF4-FFF2-40B4-BE49-F238E27FC236}">
                <a16:creationId xmlns:a16="http://schemas.microsoft.com/office/drawing/2014/main" id="{4ECCE95F-3D45-442B-95A6-78CBB31D3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9848" y="1906648"/>
            <a:ext cx="7971711" cy="7201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Titelfolie / Headline</a:t>
            </a:r>
            <a:br>
              <a:rPr lang="de-DE"/>
            </a:br>
            <a:r>
              <a:rPr lang="de-DE"/>
              <a:t>mit s/w GIZ Key Visual</a:t>
            </a:r>
          </a:p>
        </p:txBody>
      </p:sp>
    </p:spTree>
    <p:extLst>
      <p:ext uri="{BB962C8B-B14F-4D97-AF65-F5344CB8AC3E}">
        <p14:creationId xmlns:p14="http://schemas.microsoft.com/office/powerpoint/2010/main" val="429146694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1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D865FD3-1198-4DEC-9CE4-A71B7C84CD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5528944" y="125629"/>
            <a:ext cx="3490261" cy="4474945"/>
          </a:xfrm>
          <a:solidFill>
            <a:schemeClr val="bg2"/>
          </a:solidFill>
        </p:spPr>
        <p:txBody>
          <a:bodyPr tIns="1440000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F0F476-FCB1-4FAD-A333-9C951E2B5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49818" y="1020968"/>
            <a:ext cx="4839634" cy="35796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8E8D3C1-FB79-426A-89F7-AC7EF1C03F03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EA27159-D449-4E61-9234-12331EF2588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7" y="240212"/>
            <a:ext cx="4839634" cy="54054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9548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1 Foto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D865FD3-1198-4DEC-9CE4-A71B7C84CD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5528944" y="125629"/>
            <a:ext cx="3490261" cy="4474945"/>
          </a:xfrm>
          <a:solidFill>
            <a:schemeClr val="bg2"/>
          </a:solidFill>
        </p:spPr>
        <p:txBody>
          <a:bodyPr vert="horz" lIns="36000" tIns="1440000" rIns="36000" bIns="36000" rtlCol="0">
            <a:noAutofit/>
          </a:bodyPr>
          <a:lstStyle>
            <a:lvl1pPr algn="ctr"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F0F476-FCB1-4FAD-A333-9C951E2B5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49818" y="1020968"/>
            <a:ext cx="4839634" cy="2849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26A122A-31BC-4B97-BD21-3378AA2334A8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grpSp>
        <p:nvGrpSpPr>
          <p:cNvPr id="9" name="Key Visual">
            <a:extLst>
              <a:ext uri="{FF2B5EF4-FFF2-40B4-BE49-F238E27FC236}">
                <a16:creationId xmlns:a16="http://schemas.microsoft.com/office/drawing/2014/main" id="{0AED28BE-BD58-4C37-99C9-6DDD5906BC8A}"/>
              </a:ext>
            </a:extLst>
          </p:cNvPr>
          <p:cNvGrpSpPr/>
          <p:nvPr userDrawn="1"/>
        </p:nvGrpSpPr>
        <p:grpSpPr bwMode="gray">
          <a:xfrm flipV="1">
            <a:off x="123135" y="3983338"/>
            <a:ext cx="2320828" cy="616979"/>
            <a:chOff x="4846637" y="119557"/>
            <a:chExt cx="3783013" cy="1005693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BC779D39-D9BE-456C-932C-90157753B824}"/>
                </a:ext>
              </a:extLst>
            </p:cNvPr>
            <p:cNvSpPr/>
            <p:nvPr userDrawn="1"/>
          </p:nvSpPr>
          <p:spPr bwMode="gray">
            <a:xfrm>
              <a:off x="4846637" y="119557"/>
              <a:ext cx="3783013" cy="1003198"/>
            </a:xfrm>
            <a:custGeom>
              <a:avLst/>
              <a:gdLst>
                <a:gd name="connsiteX0" fmla="*/ 0 w 6644156"/>
                <a:gd name="connsiteY0" fmla="*/ 0 h 1761930"/>
                <a:gd name="connsiteX1" fmla="*/ 6644156 w 6644156"/>
                <a:gd name="connsiteY1" fmla="*/ 0 h 1761930"/>
                <a:gd name="connsiteX2" fmla="*/ 5593080 w 6644156"/>
                <a:gd name="connsiteY2" fmla="*/ 838200 h 1761930"/>
                <a:gd name="connsiteX3" fmla="*/ 4465320 w 6644156"/>
                <a:gd name="connsiteY3" fmla="*/ 426720 h 1761930"/>
                <a:gd name="connsiteX4" fmla="*/ 934433 w 6644156"/>
                <a:gd name="connsiteY4" fmla="*/ 1761930 h 1761930"/>
                <a:gd name="connsiteX5" fmla="*/ 0 w 6644156"/>
                <a:gd name="connsiteY5" fmla="*/ 1052662 h 176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4156" h="1761930">
                  <a:moveTo>
                    <a:pt x="0" y="0"/>
                  </a:moveTo>
                  <a:lnTo>
                    <a:pt x="6644156" y="0"/>
                  </a:lnTo>
                  <a:lnTo>
                    <a:pt x="5593080" y="838200"/>
                  </a:lnTo>
                  <a:lnTo>
                    <a:pt x="4465320" y="426720"/>
                  </a:lnTo>
                  <a:lnTo>
                    <a:pt x="934433" y="1761930"/>
                  </a:lnTo>
                  <a:lnTo>
                    <a:pt x="0" y="1052662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225" r="-22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B50BB92C-06E3-4F21-96E2-B587EED5161E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1036212" cy="1005693"/>
            </a:xfrm>
            <a:custGeom>
              <a:avLst/>
              <a:gdLst>
                <a:gd name="connsiteX0" fmla="*/ 0 w 1978500"/>
                <a:gd name="connsiteY0" fmla="*/ 0 h 1920227"/>
                <a:gd name="connsiteX1" fmla="*/ 1978500 w 1978500"/>
                <a:gd name="connsiteY1" fmla="*/ 0 h 1920227"/>
                <a:gd name="connsiteX2" fmla="*/ 876998 w 1978500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500" h="1920227">
                  <a:moveTo>
                    <a:pt x="0" y="0"/>
                  </a:moveTo>
                  <a:lnTo>
                    <a:pt x="1978500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855BC612-A565-4995-974E-DBAC4B729050}"/>
                </a:ext>
              </a:extLst>
            </p:cNvPr>
            <p:cNvSpPr/>
            <p:nvPr userDrawn="1"/>
          </p:nvSpPr>
          <p:spPr bwMode="gray">
            <a:xfrm>
              <a:off x="7610197" y="119557"/>
              <a:ext cx="508146" cy="477657"/>
            </a:xfrm>
            <a:custGeom>
              <a:avLst/>
              <a:gdLst>
                <a:gd name="connsiteX0" fmla="*/ 0 w 970232"/>
                <a:gd name="connsiteY0" fmla="*/ 0 h 912018"/>
                <a:gd name="connsiteX1" fmla="*/ 970232 w 970232"/>
                <a:gd name="connsiteY1" fmla="*/ 0 h 912018"/>
                <a:gd name="connsiteX2" fmla="*/ 804720 w 970232"/>
                <a:gd name="connsiteY2" fmla="*/ 912018 h 91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0232" h="912018">
                  <a:moveTo>
                    <a:pt x="0" y="0"/>
                  </a:moveTo>
                  <a:lnTo>
                    <a:pt x="970232" y="0"/>
                  </a:lnTo>
                  <a:lnTo>
                    <a:pt x="804720" y="912018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44462D1D-D151-4AD3-A2DA-8257376E401D}"/>
                </a:ext>
              </a:extLst>
            </p:cNvPr>
            <p:cNvSpPr/>
            <p:nvPr userDrawn="1"/>
          </p:nvSpPr>
          <p:spPr bwMode="gray">
            <a:xfrm flipH="1">
              <a:off x="7164646" y="119557"/>
              <a:ext cx="951008" cy="481890"/>
            </a:xfrm>
            <a:custGeom>
              <a:avLst/>
              <a:gdLst>
                <a:gd name="connsiteX0" fmla="*/ 1815814 w 1815814"/>
                <a:gd name="connsiteY0" fmla="*/ 0 h 920101"/>
                <a:gd name="connsiteX1" fmla="*/ 0 w 1815814"/>
                <a:gd name="connsiteY1" fmla="*/ 0 h 920101"/>
                <a:gd name="connsiteX2" fmla="*/ 161054 w 1815814"/>
                <a:gd name="connsiteY2" fmla="*/ 920101 h 92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814" h="920101">
                  <a:moveTo>
                    <a:pt x="1815814" y="0"/>
                  </a:moveTo>
                  <a:lnTo>
                    <a:pt x="0" y="0"/>
                  </a:lnTo>
                  <a:lnTo>
                    <a:pt x="161054" y="920101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07239E2B-B3C5-44BB-B6DD-DB8BC01E6601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2146640" cy="1005693"/>
            </a:xfrm>
            <a:custGeom>
              <a:avLst/>
              <a:gdLst>
                <a:gd name="connsiteX0" fmla="*/ 0 w 4098704"/>
                <a:gd name="connsiteY0" fmla="*/ 0 h 1920227"/>
                <a:gd name="connsiteX1" fmla="*/ 4098704 w 4098704"/>
                <a:gd name="connsiteY1" fmla="*/ 0 h 1920227"/>
                <a:gd name="connsiteX2" fmla="*/ 876998 w 4098704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704" h="1920227">
                  <a:moveTo>
                    <a:pt x="0" y="0"/>
                  </a:moveTo>
                  <a:lnTo>
                    <a:pt x="4098704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itel 1">
            <a:extLst>
              <a:ext uri="{FF2B5EF4-FFF2-40B4-BE49-F238E27FC236}">
                <a16:creationId xmlns:a16="http://schemas.microsoft.com/office/drawing/2014/main" id="{7204390B-3D37-494E-81FF-E1335F27C2A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7" y="240212"/>
            <a:ext cx="4839634" cy="54054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61331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D865FD3-1198-4DEC-9CE4-A71B7C84CD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5528944" y="125629"/>
            <a:ext cx="3490261" cy="2145545"/>
          </a:xfrm>
          <a:solidFill>
            <a:schemeClr val="bg2"/>
          </a:solidFill>
        </p:spPr>
        <p:txBody>
          <a:bodyPr vert="horz" lIns="36000" tIns="1440000" rIns="36000" bIns="36000" rtlCol="0">
            <a:noAutofit/>
          </a:bodyPr>
          <a:lstStyle>
            <a:lvl1pPr algn="ctr"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F0F476-FCB1-4FAD-A333-9C951E2B5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49818" y="1020968"/>
            <a:ext cx="4839634" cy="35796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5307B3F0-BF1C-4195-8734-FA9B6A5F788F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sp>
        <p:nvSpPr>
          <p:cNvPr id="18" name="Bildplatzhalter 5">
            <a:extLst>
              <a:ext uri="{FF2B5EF4-FFF2-40B4-BE49-F238E27FC236}">
                <a16:creationId xmlns:a16="http://schemas.microsoft.com/office/drawing/2014/main" id="{BD74B354-F270-4422-B8BC-EE20D478AA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5528944" y="2455029"/>
            <a:ext cx="3490261" cy="2145545"/>
          </a:xfrm>
          <a:solidFill>
            <a:schemeClr val="bg2"/>
          </a:solidFill>
        </p:spPr>
        <p:txBody>
          <a:bodyPr vert="horz" lIns="36000" tIns="1440000" rIns="36000" bIns="36000" rtlCol="0">
            <a:noAutofit/>
          </a:bodyPr>
          <a:lstStyle>
            <a:lvl1pPr algn="ctr"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E5EE29FF-B139-4CD9-A32C-25A2CCBFB41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4839635" cy="54054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69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2 Fotos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D865FD3-1198-4DEC-9CE4-A71B7C84CD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5528944" y="125629"/>
            <a:ext cx="3490261" cy="2145545"/>
          </a:xfrm>
          <a:solidFill>
            <a:schemeClr val="bg2"/>
          </a:solidFill>
        </p:spPr>
        <p:txBody>
          <a:bodyPr vert="horz" lIns="36000" tIns="1440000" rIns="36000" bIns="36000" rtlCol="0">
            <a:noAutofit/>
          </a:bodyPr>
          <a:lstStyle>
            <a:lvl1pPr algn="ctr"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F0F476-FCB1-4FAD-A333-9C951E2B5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49818" y="1020968"/>
            <a:ext cx="4839634" cy="2849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87B85B9-A16B-4363-A586-E03FF37DC2F0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grpSp>
        <p:nvGrpSpPr>
          <p:cNvPr id="9" name="Key Visual">
            <a:extLst>
              <a:ext uri="{FF2B5EF4-FFF2-40B4-BE49-F238E27FC236}">
                <a16:creationId xmlns:a16="http://schemas.microsoft.com/office/drawing/2014/main" id="{0AED28BE-BD58-4C37-99C9-6DDD5906BC8A}"/>
              </a:ext>
            </a:extLst>
          </p:cNvPr>
          <p:cNvGrpSpPr/>
          <p:nvPr userDrawn="1"/>
        </p:nvGrpSpPr>
        <p:grpSpPr bwMode="gray">
          <a:xfrm flipV="1">
            <a:off x="123135" y="3983338"/>
            <a:ext cx="2320828" cy="616979"/>
            <a:chOff x="4846637" y="119557"/>
            <a:chExt cx="3783013" cy="1005693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BC779D39-D9BE-456C-932C-90157753B824}"/>
                </a:ext>
              </a:extLst>
            </p:cNvPr>
            <p:cNvSpPr/>
            <p:nvPr userDrawn="1"/>
          </p:nvSpPr>
          <p:spPr bwMode="gray">
            <a:xfrm>
              <a:off x="4846637" y="119557"/>
              <a:ext cx="3783013" cy="1003198"/>
            </a:xfrm>
            <a:custGeom>
              <a:avLst/>
              <a:gdLst>
                <a:gd name="connsiteX0" fmla="*/ 0 w 6644156"/>
                <a:gd name="connsiteY0" fmla="*/ 0 h 1761930"/>
                <a:gd name="connsiteX1" fmla="*/ 6644156 w 6644156"/>
                <a:gd name="connsiteY1" fmla="*/ 0 h 1761930"/>
                <a:gd name="connsiteX2" fmla="*/ 5593080 w 6644156"/>
                <a:gd name="connsiteY2" fmla="*/ 838200 h 1761930"/>
                <a:gd name="connsiteX3" fmla="*/ 4465320 w 6644156"/>
                <a:gd name="connsiteY3" fmla="*/ 426720 h 1761930"/>
                <a:gd name="connsiteX4" fmla="*/ 934433 w 6644156"/>
                <a:gd name="connsiteY4" fmla="*/ 1761930 h 1761930"/>
                <a:gd name="connsiteX5" fmla="*/ 0 w 6644156"/>
                <a:gd name="connsiteY5" fmla="*/ 1052662 h 176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4156" h="1761930">
                  <a:moveTo>
                    <a:pt x="0" y="0"/>
                  </a:moveTo>
                  <a:lnTo>
                    <a:pt x="6644156" y="0"/>
                  </a:lnTo>
                  <a:lnTo>
                    <a:pt x="5593080" y="838200"/>
                  </a:lnTo>
                  <a:lnTo>
                    <a:pt x="4465320" y="426720"/>
                  </a:lnTo>
                  <a:lnTo>
                    <a:pt x="934433" y="1761930"/>
                  </a:lnTo>
                  <a:lnTo>
                    <a:pt x="0" y="1052662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225" r="-22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B50BB92C-06E3-4F21-96E2-B587EED5161E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1036212" cy="1005693"/>
            </a:xfrm>
            <a:custGeom>
              <a:avLst/>
              <a:gdLst>
                <a:gd name="connsiteX0" fmla="*/ 0 w 1978500"/>
                <a:gd name="connsiteY0" fmla="*/ 0 h 1920227"/>
                <a:gd name="connsiteX1" fmla="*/ 1978500 w 1978500"/>
                <a:gd name="connsiteY1" fmla="*/ 0 h 1920227"/>
                <a:gd name="connsiteX2" fmla="*/ 876998 w 1978500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500" h="1920227">
                  <a:moveTo>
                    <a:pt x="0" y="0"/>
                  </a:moveTo>
                  <a:lnTo>
                    <a:pt x="1978500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855BC612-A565-4995-974E-DBAC4B729050}"/>
                </a:ext>
              </a:extLst>
            </p:cNvPr>
            <p:cNvSpPr/>
            <p:nvPr userDrawn="1"/>
          </p:nvSpPr>
          <p:spPr bwMode="gray">
            <a:xfrm>
              <a:off x="7610197" y="119557"/>
              <a:ext cx="508146" cy="477657"/>
            </a:xfrm>
            <a:custGeom>
              <a:avLst/>
              <a:gdLst>
                <a:gd name="connsiteX0" fmla="*/ 0 w 970232"/>
                <a:gd name="connsiteY0" fmla="*/ 0 h 912018"/>
                <a:gd name="connsiteX1" fmla="*/ 970232 w 970232"/>
                <a:gd name="connsiteY1" fmla="*/ 0 h 912018"/>
                <a:gd name="connsiteX2" fmla="*/ 804720 w 970232"/>
                <a:gd name="connsiteY2" fmla="*/ 912018 h 91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0232" h="912018">
                  <a:moveTo>
                    <a:pt x="0" y="0"/>
                  </a:moveTo>
                  <a:lnTo>
                    <a:pt x="970232" y="0"/>
                  </a:lnTo>
                  <a:lnTo>
                    <a:pt x="804720" y="912018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44462D1D-D151-4AD3-A2DA-8257376E401D}"/>
                </a:ext>
              </a:extLst>
            </p:cNvPr>
            <p:cNvSpPr/>
            <p:nvPr userDrawn="1"/>
          </p:nvSpPr>
          <p:spPr bwMode="gray">
            <a:xfrm flipH="1">
              <a:off x="7164646" y="119557"/>
              <a:ext cx="951008" cy="481890"/>
            </a:xfrm>
            <a:custGeom>
              <a:avLst/>
              <a:gdLst>
                <a:gd name="connsiteX0" fmla="*/ 1815814 w 1815814"/>
                <a:gd name="connsiteY0" fmla="*/ 0 h 920101"/>
                <a:gd name="connsiteX1" fmla="*/ 0 w 1815814"/>
                <a:gd name="connsiteY1" fmla="*/ 0 h 920101"/>
                <a:gd name="connsiteX2" fmla="*/ 161054 w 1815814"/>
                <a:gd name="connsiteY2" fmla="*/ 920101 h 92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814" h="920101">
                  <a:moveTo>
                    <a:pt x="1815814" y="0"/>
                  </a:moveTo>
                  <a:lnTo>
                    <a:pt x="0" y="0"/>
                  </a:lnTo>
                  <a:lnTo>
                    <a:pt x="161054" y="920101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07239E2B-B3C5-44BB-B6DD-DB8BC01E6601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2146640" cy="1005693"/>
            </a:xfrm>
            <a:custGeom>
              <a:avLst/>
              <a:gdLst>
                <a:gd name="connsiteX0" fmla="*/ 0 w 4098704"/>
                <a:gd name="connsiteY0" fmla="*/ 0 h 1920227"/>
                <a:gd name="connsiteX1" fmla="*/ 4098704 w 4098704"/>
                <a:gd name="connsiteY1" fmla="*/ 0 h 1920227"/>
                <a:gd name="connsiteX2" fmla="*/ 876998 w 4098704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704" h="1920227">
                  <a:moveTo>
                    <a:pt x="0" y="0"/>
                  </a:moveTo>
                  <a:lnTo>
                    <a:pt x="4098704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Bildplatzhalter 5">
            <a:extLst>
              <a:ext uri="{FF2B5EF4-FFF2-40B4-BE49-F238E27FC236}">
                <a16:creationId xmlns:a16="http://schemas.microsoft.com/office/drawing/2014/main" id="{BD74B354-F270-4422-B8BC-EE20D478AA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5528944" y="2455029"/>
            <a:ext cx="3490261" cy="2145545"/>
          </a:xfrm>
          <a:solidFill>
            <a:schemeClr val="bg2"/>
          </a:solidFill>
        </p:spPr>
        <p:txBody>
          <a:bodyPr vert="horz" lIns="36000" tIns="1440000" rIns="36000" bIns="36000" rtlCol="0">
            <a:noAutofit/>
          </a:bodyPr>
          <a:lstStyle>
            <a:lvl1pPr algn="ctr"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0DB39AEE-4D7E-4227-8B8B-6259DA49FDB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7" y="240212"/>
            <a:ext cx="4839634" cy="54054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207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2 Fotos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6AFC61C6-D36D-49CC-A15E-B4D2086BCD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728155" y="2444751"/>
            <a:ext cx="4288845" cy="2155568"/>
          </a:xfrm>
          <a:solidFill>
            <a:schemeClr val="bg2"/>
          </a:solidFill>
        </p:spPr>
        <p:txBody>
          <a:bodyPr vert="horz" lIns="36000" tIns="1440000" rIns="36000" bIns="36000" rtlCol="0">
            <a:noAutofit/>
          </a:bodyPr>
          <a:lstStyle>
            <a:lvl1pPr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04CC61FD-96E9-460E-816E-FA87841093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123134" y="2444751"/>
            <a:ext cx="4288845" cy="2155568"/>
          </a:xfrm>
          <a:solidFill>
            <a:schemeClr val="bg2"/>
          </a:solidFill>
        </p:spPr>
        <p:txBody>
          <a:bodyPr vert="horz" lIns="36000" tIns="1440000" rIns="36000" bIns="36000" rtlCol="0">
            <a:noAutofit/>
          </a:bodyPr>
          <a:lstStyle>
            <a:lvl1pPr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F0F476-FCB1-4FAD-A333-9C951E2B5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49818" y="1020969"/>
            <a:ext cx="3962161" cy="12497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37597-8BB0-4750-8FAD-2528677210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8560833" cy="54054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D524CD3-387C-4DD7-B7F1-6B6F89966087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22732D1C-05D1-4A5F-B576-23063E1D7B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055732" y="1020969"/>
            <a:ext cx="3954917" cy="12497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594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3 Fotos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6AFC61C6-D36D-49CC-A15E-B4D2086BCD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140868" y="2994718"/>
            <a:ext cx="2858400" cy="1605600"/>
          </a:xfrm>
          <a:solidFill>
            <a:schemeClr val="bg2"/>
          </a:solidFill>
        </p:spPr>
        <p:txBody>
          <a:bodyPr vert="horz" lIns="36000" tIns="1080000" rIns="36000" bIns="36000" rtlCol="0">
            <a:noAutofit/>
          </a:bodyPr>
          <a:lstStyle>
            <a:lvl1pPr algn="ctr"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04CC61FD-96E9-460E-816E-FA87841093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123135" y="2994718"/>
            <a:ext cx="2858400" cy="1605600"/>
          </a:xfrm>
          <a:solidFill>
            <a:schemeClr val="bg2"/>
          </a:solidFill>
        </p:spPr>
        <p:txBody>
          <a:bodyPr vert="horz" lIns="36000" tIns="1080000" rIns="36000" bIns="36000" rtlCol="0">
            <a:noAutofit/>
          </a:bodyPr>
          <a:lstStyle>
            <a:lvl1pPr algn="ctr"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F0F476-FCB1-4FAD-A333-9C951E2B5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49818" y="1020969"/>
            <a:ext cx="2531717" cy="17691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37597-8BB0-4750-8FAD-2528677210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8560833" cy="54054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18038F0-B54B-4601-B766-9E0613780BC7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22732D1C-05D1-4A5F-B576-23063E1D7B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467551" y="1020969"/>
            <a:ext cx="2531717" cy="17691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AB38192C-6783-4C98-AB15-3A38EFFC1B0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6158600" y="2994718"/>
            <a:ext cx="2858400" cy="1605600"/>
          </a:xfrm>
          <a:solidFill>
            <a:schemeClr val="bg2"/>
          </a:solidFill>
        </p:spPr>
        <p:txBody>
          <a:bodyPr vert="horz" lIns="36000" tIns="1080000" rIns="36000" bIns="36000" rtlCol="0">
            <a:noAutofit/>
          </a:bodyPr>
          <a:lstStyle>
            <a:lvl1pPr algn="ctr"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DED8696E-3F6E-4312-8474-D7B6C988FD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485284" y="1020969"/>
            <a:ext cx="2531717" cy="17691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923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D865FD3-1198-4DEC-9CE4-A71B7C84CD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460375" y="3112887"/>
            <a:ext cx="2645076" cy="1487687"/>
          </a:xfrm>
          <a:solidFill>
            <a:schemeClr val="bg2"/>
          </a:solidFill>
        </p:spPr>
        <p:txBody>
          <a:bodyPr vert="horz" lIns="36000" tIns="1152000" rIns="36000" bIns="36000" rtlCol="0">
            <a:noAutofit/>
          </a:bodyPr>
          <a:lstStyle>
            <a:lvl1pPr algn="ctr"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FE0F192-365F-4B9B-9AE5-A8DCD077B27C}"/>
              </a:ext>
            </a:extLst>
          </p:cNvPr>
          <p:cNvSpPr/>
          <p:nvPr userDrawn="1"/>
        </p:nvSpPr>
        <p:spPr bwMode="gray">
          <a:xfrm>
            <a:off x="460374" y="970671"/>
            <a:ext cx="2644776" cy="13900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err="1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D20B6CE-6FB5-47BE-ACA3-1FADB18A5F9F}"/>
              </a:ext>
            </a:extLst>
          </p:cNvPr>
          <p:cNvSpPr/>
          <p:nvPr userDrawn="1"/>
        </p:nvSpPr>
        <p:spPr bwMode="gray">
          <a:xfrm>
            <a:off x="460374" y="2421711"/>
            <a:ext cx="2644776" cy="6343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err="1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F0F476-FCB1-4FAD-A333-9C951E2B5D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374" y="2417530"/>
            <a:ext cx="2644776" cy="212006"/>
          </a:xfrm>
          <a:noFill/>
        </p:spPr>
        <p:txBody>
          <a:bodyPr vert="horz" lIns="72000" tIns="36000" rIns="72000" bIns="36000" rtlCol="0" anchor="ctr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000" b="1" baseline="0" dirty="0">
                <a:solidFill>
                  <a:schemeClr val="bg1"/>
                </a:solidFill>
              </a:defRPr>
            </a:lvl1pPr>
            <a:lvl2pPr>
              <a:defRPr lang="de-DE" dirty="0"/>
            </a:lvl2pPr>
            <a:lvl3pPr>
              <a:defRPr lang="en-GB" dirty="0"/>
            </a:lvl3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Name des Partners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9DA9F0D-94AE-4E92-86B0-618D3DD780BC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E5EE29FF-B139-4CD9-A32C-25A2CCBFB41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4839635" cy="54054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40AE37FF-8E79-4DC2-894F-409F5F1424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0374" y="2649415"/>
            <a:ext cx="2644776" cy="394453"/>
          </a:xfrm>
          <a:noFill/>
        </p:spPr>
        <p:txBody>
          <a:bodyPr lIns="72000" anchor="t"/>
          <a:lstStyle>
            <a:lvl1pPr>
              <a:lnSpc>
                <a:spcPct val="100000"/>
              </a:lnSpc>
              <a:spcBef>
                <a:spcPts val="0"/>
              </a:spcBef>
              <a:defRPr sz="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MM/JJJJ – MM/JJJJ</a:t>
            </a:r>
            <a:br>
              <a:rPr lang="de-DE"/>
            </a:br>
            <a:r>
              <a:rPr lang="de-DE"/>
              <a:t>Volumen: 00 Mio. €</a:t>
            </a:r>
            <a:br>
              <a:rPr lang="de-DE"/>
            </a:br>
            <a:r>
              <a:rPr lang="de-DE"/>
              <a:t>Öffentlicher Beitrag: 000.000 €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133FB7B2-F1B0-4BE4-A9A1-2AA5AD68EB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60374" y="971310"/>
            <a:ext cx="2644776" cy="271797"/>
          </a:xfrm>
          <a:noFill/>
        </p:spPr>
        <p:txBody>
          <a:bodyPr lIns="72000" tIns="36000" bIns="36000" anchor="ctr"/>
          <a:lstStyle>
            <a:lvl1pPr>
              <a:defRPr sz="11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Name des Landes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0874649-3395-4A9D-A057-03A867415B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60374" y="1243108"/>
            <a:ext cx="2644776" cy="1117616"/>
          </a:xfrm>
          <a:noFill/>
        </p:spPr>
        <p:txBody>
          <a:bodyPr lIns="72000" tIns="0" bIns="36000" anchor="t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0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/>
              <a:t>Text mit dem Namen des Landes.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7B8F238-9E4D-4367-BF20-CAA4F4E82F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3310597" y="1020763"/>
            <a:ext cx="5717516" cy="35798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90030578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F58C217-C4E2-448E-B6B5-E56CEFB6D358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t="234" b="7466"/>
          <a:stretch/>
        </p:blipFill>
        <p:spPr bwMode="gray">
          <a:xfrm>
            <a:off x="123135" y="123825"/>
            <a:ext cx="8893865" cy="447649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3E3E95-0AFA-477F-B88E-9AEDC037418E}"/>
              </a:ext>
            </a:extLst>
          </p:cNvPr>
          <p:cNvSpPr>
            <a:spLocks/>
          </p:cNvSpPr>
          <p:nvPr userDrawn="1"/>
        </p:nvSpPr>
        <p:spPr bwMode="gray">
          <a:xfrm>
            <a:off x="123135" y="123825"/>
            <a:ext cx="8893865" cy="447649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5FAA2D-10D4-4CD9-B9B7-92585570EFD8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>
          <a:xfrm>
            <a:off x="1059417" y="4926383"/>
            <a:ext cx="533639" cy="92333"/>
          </a:xfrm>
        </p:spPr>
        <p:txBody>
          <a:bodyPr/>
          <a:lstStyle/>
          <a:p>
            <a:fld id="{2862E0BB-2052-46E5-8DCF-51DF2E18179A}" type="datetime1">
              <a:rPr lang="de-DE" smtClean="0"/>
              <a:t>04.03.2020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246DFF-FEF2-46ED-9853-DC7A06FF89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gray">
          <a:xfrm>
            <a:off x="1783022" y="4926384"/>
            <a:ext cx="5839479" cy="92333"/>
          </a:xfrm>
        </p:spPr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55B516-5F12-4FE2-A6E7-8A95B57A8A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gray">
          <a:xfrm>
            <a:off x="449817" y="4926383"/>
            <a:ext cx="450850" cy="92333"/>
          </a:xfrm>
        </p:spPr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B6C23A5-1B72-42F2-B92F-DC68B632F6B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7" y="240212"/>
            <a:ext cx="8342492" cy="540544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F0C65784-9410-409B-82EA-6584D4732C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140284" y="2070719"/>
            <a:ext cx="3369561" cy="102503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r>
              <a:rPr lang="fr-FR"/>
              <a:t>vorname.nachname@giz.de</a:t>
            </a:r>
          </a:p>
          <a:p>
            <a:r>
              <a:rPr lang="fr-FR"/>
              <a:t>T +49 (0) x xx </a:t>
            </a:r>
            <a:r>
              <a:rPr lang="fr-FR" err="1"/>
              <a:t>xx</a:t>
            </a:r>
            <a:r>
              <a:rPr lang="fr-FR"/>
              <a:t> </a:t>
            </a:r>
            <a:r>
              <a:rPr lang="fr-FR" err="1"/>
              <a:t>xx</a:t>
            </a:r>
            <a:r>
              <a:rPr lang="fr-FR"/>
              <a:t> </a:t>
            </a:r>
          </a:p>
          <a:p>
            <a:r>
              <a:rPr lang="fr-FR"/>
              <a:t>F +49 (0) x xx </a:t>
            </a:r>
            <a:r>
              <a:rPr lang="fr-FR" err="1"/>
              <a:t>xx</a:t>
            </a:r>
            <a:r>
              <a:rPr lang="fr-FR"/>
              <a:t> </a:t>
            </a:r>
            <a:r>
              <a:rPr lang="fr-FR" err="1"/>
              <a:t>xx</a:t>
            </a:r>
            <a:endParaRPr lang="fr-FR"/>
          </a:p>
        </p:txBody>
      </p:sp>
      <p:sp>
        <p:nvSpPr>
          <p:cNvPr id="20" name="Textplatzhalter 29">
            <a:extLst>
              <a:ext uri="{FF2B5EF4-FFF2-40B4-BE49-F238E27FC236}">
                <a16:creationId xmlns:a16="http://schemas.microsoft.com/office/drawing/2014/main" id="{85761457-A63B-46F2-99C5-E217A1E0A7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2140284" y="1392861"/>
            <a:ext cx="3369561" cy="176276"/>
          </a:xfrm>
        </p:spPr>
        <p:txBody>
          <a:bodyPr/>
          <a:lstStyle>
            <a:lvl1pPr>
              <a:defRPr sz="1200" b="1"/>
            </a:lvl1pPr>
          </a:lstStyle>
          <a:p>
            <a:r>
              <a:rPr lang="de-DE"/>
              <a:t>Vorname Nachname</a:t>
            </a:r>
            <a:endParaRPr lang="en-GB"/>
          </a:p>
        </p:txBody>
      </p:sp>
      <p:sp>
        <p:nvSpPr>
          <p:cNvPr id="21" name="Textplatzhalter 30">
            <a:extLst>
              <a:ext uri="{FF2B5EF4-FFF2-40B4-BE49-F238E27FC236}">
                <a16:creationId xmlns:a16="http://schemas.microsoft.com/office/drawing/2014/main" id="{CB52D947-0416-4964-B28D-129580E477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140284" y="1635978"/>
            <a:ext cx="3369561" cy="176276"/>
          </a:xfrm>
        </p:spPr>
        <p:txBody>
          <a:bodyPr/>
          <a:lstStyle>
            <a:lvl1pPr>
              <a:defRPr sz="1200"/>
            </a:lvl1pPr>
          </a:lstStyle>
          <a:p>
            <a:r>
              <a:rPr lang="de-DE"/>
              <a:t>Funktion, Ort</a:t>
            </a:r>
          </a:p>
        </p:txBody>
      </p:sp>
      <p:sp>
        <p:nvSpPr>
          <p:cNvPr id="35" name="Bildplatzhalter 6">
            <a:extLst>
              <a:ext uri="{FF2B5EF4-FFF2-40B4-BE49-F238E27FC236}">
                <a16:creationId xmlns:a16="http://schemas.microsoft.com/office/drawing/2014/main" id="{FC763A8F-9E6C-4EEB-90DC-0F65B80379C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449816" y="1392861"/>
            <a:ext cx="1468079" cy="1702892"/>
          </a:xfrm>
          <a:solidFill>
            <a:schemeClr val="bg2"/>
          </a:solidFill>
        </p:spPr>
        <p:txBody>
          <a:bodyPr vert="horz" lIns="36000" tIns="1080000" rIns="36000" bIns="36000" rtlCol="0">
            <a:noAutofit/>
          </a:bodyPr>
          <a:lstStyle>
            <a:lvl1pPr algn="ctr"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A45E5920-77D2-4E1E-832E-8A215D8A1078}"/>
              </a:ext>
            </a:extLst>
          </p:cNvPr>
          <p:cNvSpPr txBox="1"/>
          <p:nvPr userDrawn="1"/>
        </p:nvSpPr>
        <p:spPr bwMode="gray">
          <a:xfrm>
            <a:off x="784636" y="4052697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  <a:buClr>
                <a:srgbClr val="C00000"/>
              </a:buClr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</a:rPr>
              <a:t>www.giz.de</a:t>
            </a:r>
          </a:p>
        </p:txBody>
      </p:sp>
      <p:pic>
        <p:nvPicPr>
          <p:cNvPr id="38" name="Grafik 37" descr="Ein Bild, das Axt, Werkzeug enthält.&#10;&#10;Mit sehr hoher Zuverlässigkeit generierte Beschreibung">
            <a:extLst>
              <a:ext uri="{FF2B5EF4-FFF2-40B4-BE49-F238E27FC236}">
                <a16:creationId xmlns:a16="http://schemas.microsoft.com/office/drawing/2014/main" id="{195D3B85-8F61-41B8-939D-6F7806BB04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2273484" y="4081945"/>
            <a:ext cx="290728" cy="236458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E3F751BB-E4FA-4732-80BD-F94670E22B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gray">
          <a:xfrm>
            <a:off x="4961178" y="4056187"/>
            <a:ext cx="234516" cy="234514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58EDDA33-F3A1-4081-87DD-3B5C06FD4DD3}"/>
              </a:ext>
            </a:extLst>
          </p:cNvPr>
          <p:cNvGrpSpPr/>
          <p:nvPr userDrawn="1"/>
        </p:nvGrpSpPr>
        <p:grpSpPr bwMode="gray">
          <a:xfrm>
            <a:off x="444492" y="4029252"/>
            <a:ext cx="262622" cy="297258"/>
            <a:chOff x="4933951" y="-41275"/>
            <a:chExt cx="2130425" cy="2411413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29CE574A-E366-49FD-9460-14AADB765FE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945063" y="1435100"/>
              <a:ext cx="2114550" cy="935038"/>
            </a:xfrm>
            <a:custGeom>
              <a:avLst/>
              <a:gdLst>
                <a:gd name="T0" fmla="*/ 287 w 425"/>
                <a:gd name="T1" fmla="*/ 25 h 188"/>
                <a:gd name="T2" fmla="*/ 297 w 425"/>
                <a:gd name="T3" fmla="*/ 2 h 188"/>
                <a:gd name="T4" fmla="*/ 325 w 425"/>
                <a:gd name="T5" fmla="*/ 0 h 188"/>
                <a:gd name="T6" fmla="*/ 321 w 425"/>
                <a:gd name="T7" fmla="*/ 23 h 188"/>
                <a:gd name="T8" fmla="*/ 382 w 425"/>
                <a:gd name="T9" fmla="*/ 25 h 188"/>
                <a:gd name="T10" fmla="*/ 394 w 425"/>
                <a:gd name="T11" fmla="*/ 2 h 188"/>
                <a:gd name="T12" fmla="*/ 423 w 425"/>
                <a:gd name="T13" fmla="*/ 0 h 188"/>
                <a:gd name="T14" fmla="*/ 307 w 425"/>
                <a:gd name="T15" fmla="*/ 135 h 188"/>
                <a:gd name="T16" fmla="*/ 0 w 425"/>
                <a:gd name="T17" fmla="*/ 2 h 188"/>
                <a:gd name="T18" fmla="*/ 28 w 425"/>
                <a:gd name="T19" fmla="*/ 0 h 188"/>
                <a:gd name="T20" fmla="*/ 40 w 425"/>
                <a:gd name="T21" fmla="*/ 23 h 188"/>
                <a:gd name="T22" fmla="*/ 101 w 425"/>
                <a:gd name="T23" fmla="*/ 25 h 188"/>
                <a:gd name="T24" fmla="*/ 97 w 425"/>
                <a:gd name="T25" fmla="*/ 3 h 188"/>
                <a:gd name="T26" fmla="*/ 125 w 425"/>
                <a:gd name="T27" fmla="*/ 0 h 188"/>
                <a:gd name="T28" fmla="*/ 134 w 425"/>
                <a:gd name="T29" fmla="*/ 23 h 188"/>
                <a:gd name="T30" fmla="*/ 192 w 425"/>
                <a:gd name="T31" fmla="*/ 25 h 188"/>
                <a:gd name="T32" fmla="*/ 194 w 425"/>
                <a:gd name="T33" fmla="*/ 2 h 188"/>
                <a:gd name="T34" fmla="*/ 221 w 425"/>
                <a:gd name="T35" fmla="*/ 0 h 188"/>
                <a:gd name="T36" fmla="*/ 224 w 425"/>
                <a:gd name="T37" fmla="*/ 23 h 188"/>
                <a:gd name="T38" fmla="*/ 256 w 425"/>
                <a:gd name="T39" fmla="*/ 25 h 188"/>
                <a:gd name="T40" fmla="*/ 362 w 425"/>
                <a:gd name="T41" fmla="*/ 55 h 188"/>
                <a:gd name="T42" fmla="*/ 307 w 425"/>
                <a:gd name="T43" fmla="*/ 56 h 188"/>
                <a:gd name="T44" fmla="*/ 256 w 425"/>
                <a:gd name="T45" fmla="*/ 121 h 188"/>
                <a:gd name="T46" fmla="*/ 363 w 425"/>
                <a:gd name="T47" fmla="*/ 56 h 188"/>
                <a:gd name="T48" fmla="*/ 87 w 425"/>
                <a:gd name="T49" fmla="*/ 55 h 188"/>
                <a:gd name="T50" fmla="*/ 61 w 425"/>
                <a:gd name="T51" fmla="*/ 55 h 188"/>
                <a:gd name="T52" fmla="*/ 155 w 425"/>
                <a:gd name="T53" fmla="*/ 118 h 188"/>
                <a:gd name="T54" fmla="*/ 156 w 425"/>
                <a:gd name="T55" fmla="*/ 117 h 188"/>
                <a:gd name="T56" fmla="*/ 111 w 425"/>
                <a:gd name="T57" fmla="*/ 55 h 188"/>
                <a:gd name="T58" fmla="*/ 224 w 425"/>
                <a:gd name="T59" fmla="*/ 81 h 188"/>
                <a:gd name="T60" fmla="*/ 224 w 425"/>
                <a:gd name="T61" fmla="*/ 108 h 188"/>
                <a:gd name="T62" fmla="*/ 273 w 425"/>
                <a:gd name="T63" fmla="*/ 56 h 188"/>
                <a:gd name="T64" fmla="*/ 225 w 425"/>
                <a:gd name="T65" fmla="*/ 55 h 188"/>
                <a:gd name="T66" fmla="*/ 224 w 425"/>
                <a:gd name="T67" fmla="*/ 81 h 188"/>
                <a:gd name="T68" fmla="*/ 194 w 425"/>
                <a:gd name="T69" fmla="*/ 56 h 188"/>
                <a:gd name="T70" fmla="*/ 148 w 425"/>
                <a:gd name="T71" fmla="*/ 55 h 188"/>
                <a:gd name="T72" fmla="*/ 192 w 425"/>
                <a:gd name="T73" fmla="*/ 109 h 188"/>
                <a:gd name="T74" fmla="*/ 194 w 425"/>
                <a:gd name="T75" fmla="*/ 10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5" h="188">
                  <a:moveTo>
                    <a:pt x="256" y="25"/>
                  </a:moveTo>
                  <a:cubicBezTo>
                    <a:pt x="267" y="25"/>
                    <a:pt x="277" y="25"/>
                    <a:pt x="287" y="25"/>
                  </a:cubicBezTo>
                  <a:cubicBezTo>
                    <a:pt x="288" y="25"/>
                    <a:pt x="290" y="24"/>
                    <a:pt x="290" y="23"/>
                  </a:cubicBezTo>
                  <a:cubicBezTo>
                    <a:pt x="292" y="16"/>
                    <a:pt x="294" y="9"/>
                    <a:pt x="297" y="2"/>
                  </a:cubicBezTo>
                  <a:cubicBezTo>
                    <a:pt x="297" y="2"/>
                    <a:pt x="298" y="0"/>
                    <a:pt x="299" y="0"/>
                  </a:cubicBezTo>
                  <a:cubicBezTo>
                    <a:pt x="308" y="0"/>
                    <a:pt x="316" y="0"/>
                    <a:pt x="325" y="0"/>
                  </a:cubicBezTo>
                  <a:cubicBezTo>
                    <a:pt x="326" y="0"/>
                    <a:pt x="327" y="2"/>
                    <a:pt x="326" y="2"/>
                  </a:cubicBezTo>
                  <a:cubicBezTo>
                    <a:pt x="325" y="9"/>
                    <a:pt x="323" y="16"/>
                    <a:pt x="321" y="23"/>
                  </a:cubicBezTo>
                  <a:cubicBezTo>
                    <a:pt x="321" y="23"/>
                    <a:pt x="322" y="25"/>
                    <a:pt x="322" y="25"/>
                  </a:cubicBezTo>
                  <a:cubicBezTo>
                    <a:pt x="342" y="25"/>
                    <a:pt x="362" y="25"/>
                    <a:pt x="382" y="25"/>
                  </a:cubicBezTo>
                  <a:cubicBezTo>
                    <a:pt x="383" y="25"/>
                    <a:pt x="384" y="24"/>
                    <a:pt x="384" y="23"/>
                  </a:cubicBezTo>
                  <a:cubicBezTo>
                    <a:pt x="388" y="16"/>
                    <a:pt x="391" y="9"/>
                    <a:pt x="394" y="2"/>
                  </a:cubicBezTo>
                  <a:cubicBezTo>
                    <a:pt x="394" y="1"/>
                    <a:pt x="395" y="0"/>
                    <a:pt x="396" y="0"/>
                  </a:cubicBezTo>
                  <a:cubicBezTo>
                    <a:pt x="405" y="0"/>
                    <a:pt x="414" y="0"/>
                    <a:pt x="423" y="0"/>
                  </a:cubicBezTo>
                  <a:cubicBezTo>
                    <a:pt x="424" y="0"/>
                    <a:pt x="425" y="2"/>
                    <a:pt x="425" y="3"/>
                  </a:cubicBezTo>
                  <a:cubicBezTo>
                    <a:pt x="405" y="64"/>
                    <a:pt x="365" y="108"/>
                    <a:pt x="307" y="135"/>
                  </a:cubicBezTo>
                  <a:cubicBezTo>
                    <a:pt x="195" y="188"/>
                    <a:pt x="60" y="139"/>
                    <a:pt x="10" y="28"/>
                  </a:cubicBezTo>
                  <a:cubicBezTo>
                    <a:pt x="6" y="20"/>
                    <a:pt x="3" y="11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9" y="0"/>
                    <a:pt x="30" y="1"/>
                    <a:pt x="31" y="2"/>
                  </a:cubicBezTo>
                  <a:cubicBezTo>
                    <a:pt x="34" y="9"/>
                    <a:pt x="37" y="16"/>
                    <a:pt x="40" y="23"/>
                  </a:cubicBezTo>
                  <a:cubicBezTo>
                    <a:pt x="41" y="24"/>
                    <a:pt x="42" y="25"/>
                    <a:pt x="43" y="25"/>
                  </a:cubicBezTo>
                  <a:cubicBezTo>
                    <a:pt x="62" y="25"/>
                    <a:pt x="81" y="25"/>
                    <a:pt x="101" y="25"/>
                  </a:cubicBezTo>
                  <a:cubicBezTo>
                    <a:pt x="101" y="25"/>
                    <a:pt x="102" y="23"/>
                    <a:pt x="102" y="23"/>
                  </a:cubicBezTo>
                  <a:cubicBezTo>
                    <a:pt x="101" y="16"/>
                    <a:pt x="99" y="9"/>
                    <a:pt x="97" y="3"/>
                  </a:cubicBezTo>
                  <a:cubicBezTo>
                    <a:pt x="97" y="2"/>
                    <a:pt x="98" y="0"/>
                    <a:pt x="99" y="0"/>
                  </a:cubicBezTo>
                  <a:cubicBezTo>
                    <a:pt x="108" y="0"/>
                    <a:pt x="116" y="0"/>
                    <a:pt x="125" y="0"/>
                  </a:cubicBezTo>
                  <a:cubicBezTo>
                    <a:pt x="126" y="0"/>
                    <a:pt x="127" y="1"/>
                    <a:pt x="127" y="2"/>
                  </a:cubicBezTo>
                  <a:cubicBezTo>
                    <a:pt x="130" y="9"/>
                    <a:pt x="131" y="16"/>
                    <a:pt x="134" y="23"/>
                  </a:cubicBezTo>
                  <a:cubicBezTo>
                    <a:pt x="134" y="24"/>
                    <a:pt x="135" y="25"/>
                    <a:pt x="136" y="25"/>
                  </a:cubicBezTo>
                  <a:cubicBezTo>
                    <a:pt x="155" y="25"/>
                    <a:pt x="173" y="25"/>
                    <a:pt x="192" y="25"/>
                  </a:cubicBezTo>
                  <a:cubicBezTo>
                    <a:pt x="193" y="25"/>
                    <a:pt x="194" y="24"/>
                    <a:pt x="194" y="23"/>
                  </a:cubicBezTo>
                  <a:cubicBezTo>
                    <a:pt x="194" y="16"/>
                    <a:pt x="194" y="9"/>
                    <a:pt x="194" y="2"/>
                  </a:cubicBezTo>
                  <a:cubicBezTo>
                    <a:pt x="194" y="2"/>
                    <a:pt x="195" y="0"/>
                    <a:pt x="196" y="0"/>
                  </a:cubicBezTo>
                  <a:cubicBezTo>
                    <a:pt x="205" y="0"/>
                    <a:pt x="213" y="0"/>
                    <a:pt x="221" y="0"/>
                  </a:cubicBezTo>
                  <a:cubicBezTo>
                    <a:pt x="222" y="0"/>
                    <a:pt x="223" y="2"/>
                    <a:pt x="223" y="3"/>
                  </a:cubicBezTo>
                  <a:cubicBezTo>
                    <a:pt x="224" y="9"/>
                    <a:pt x="223" y="16"/>
                    <a:pt x="224" y="23"/>
                  </a:cubicBezTo>
                  <a:cubicBezTo>
                    <a:pt x="224" y="23"/>
                    <a:pt x="225" y="25"/>
                    <a:pt x="226" y="25"/>
                  </a:cubicBezTo>
                  <a:cubicBezTo>
                    <a:pt x="236" y="25"/>
                    <a:pt x="246" y="25"/>
                    <a:pt x="256" y="25"/>
                  </a:cubicBezTo>
                  <a:close/>
                  <a:moveTo>
                    <a:pt x="364" y="55"/>
                  </a:moveTo>
                  <a:cubicBezTo>
                    <a:pt x="363" y="55"/>
                    <a:pt x="363" y="55"/>
                    <a:pt x="362" y="55"/>
                  </a:cubicBezTo>
                  <a:cubicBezTo>
                    <a:pt x="345" y="55"/>
                    <a:pt x="328" y="54"/>
                    <a:pt x="311" y="55"/>
                  </a:cubicBezTo>
                  <a:cubicBezTo>
                    <a:pt x="310" y="55"/>
                    <a:pt x="308" y="56"/>
                    <a:pt x="307" y="56"/>
                  </a:cubicBezTo>
                  <a:cubicBezTo>
                    <a:pt x="295" y="81"/>
                    <a:pt x="279" y="103"/>
                    <a:pt x="257" y="120"/>
                  </a:cubicBezTo>
                  <a:cubicBezTo>
                    <a:pt x="257" y="121"/>
                    <a:pt x="257" y="121"/>
                    <a:pt x="256" y="121"/>
                  </a:cubicBezTo>
                  <a:cubicBezTo>
                    <a:pt x="257" y="122"/>
                    <a:pt x="257" y="122"/>
                    <a:pt x="258" y="122"/>
                  </a:cubicBezTo>
                  <a:cubicBezTo>
                    <a:pt x="300" y="111"/>
                    <a:pt x="335" y="90"/>
                    <a:pt x="363" y="56"/>
                  </a:cubicBezTo>
                  <a:cubicBezTo>
                    <a:pt x="363" y="56"/>
                    <a:pt x="364" y="55"/>
                    <a:pt x="364" y="55"/>
                  </a:cubicBezTo>
                  <a:close/>
                  <a:moveTo>
                    <a:pt x="87" y="55"/>
                  </a:moveTo>
                  <a:cubicBezTo>
                    <a:pt x="79" y="55"/>
                    <a:pt x="71" y="54"/>
                    <a:pt x="62" y="55"/>
                  </a:cubicBezTo>
                  <a:cubicBezTo>
                    <a:pt x="62" y="55"/>
                    <a:pt x="61" y="55"/>
                    <a:pt x="61" y="55"/>
                  </a:cubicBezTo>
                  <a:cubicBezTo>
                    <a:pt x="61" y="55"/>
                    <a:pt x="61" y="56"/>
                    <a:pt x="62" y="56"/>
                  </a:cubicBezTo>
                  <a:cubicBezTo>
                    <a:pt x="86" y="86"/>
                    <a:pt x="118" y="107"/>
                    <a:pt x="155" y="118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118"/>
                    <a:pt x="156" y="118"/>
                    <a:pt x="156" y="117"/>
                  </a:cubicBezTo>
                  <a:cubicBezTo>
                    <a:pt x="137" y="100"/>
                    <a:pt x="124" y="79"/>
                    <a:pt x="114" y="56"/>
                  </a:cubicBezTo>
                  <a:cubicBezTo>
                    <a:pt x="114" y="55"/>
                    <a:pt x="112" y="55"/>
                    <a:pt x="111" y="55"/>
                  </a:cubicBezTo>
                  <a:cubicBezTo>
                    <a:pt x="103" y="54"/>
                    <a:pt x="95" y="55"/>
                    <a:pt x="87" y="55"/>
                  </a:cubicBezTo>
                  <a:close/>
                  <a:moveTo>
                    <a:pt x="224" y="81"/>
                  </a:moveTo>
                  <a:cubicBezTo>
                    <a:pt x="224" y="89"/>
                    <a:pt x="224" y="98"/>
                    <a:pt x="224" y="106"/>
                  </a:cubicBezTo>
                  <a:cubicBezTo>
                    <a:pt x="224" y="107"/>
                    <a:pt x="224" y="107"/>
                    <a:pt x="224" y="108"/>
                  </a:cubicBezTo>
                  <a:cubicBezTo>
                    <a:pt x="224" y="108"/>
                    <a:pt x="225" y="107"/>
                    <a:pt x="226" y="107"/>
                  </a:cubicBezTo>
                  <a:cubicBezTo>
                    <a:pt x="246" y="94"/>
                    <a:pt x="261" y="76"/>
                    <a:pt x="273" y="56"/>
                  </a:cubicBezTo>
                  <a:cubicBezTo>
                    <a:pt x="274" y="56"/>
                    <a:pt x="273" y="55"/>
                    <a:pt x="272" y="55"/>
                  </a:cubicBezTo>
                  <a:cubicBezTo>
                    <a:pt x="257" y="54"/>
                    <a:pt x="241" y="54"/>
                    <a:pt x="225" y="55"/>
                  </a:cubicBezTo>
                  <a:cubicBezTo>
                    <a:pt x="225" y="55"/>
                    <a:pt x="224" y="56"/>
                    <a:pt x="224" y="56"/>
                  </a:cubicBezTo>
                  <a:cubicBezTo>
                    <a:pt x="224" y="65"/>
                    <a:pt x="224" y="73"/>
                    <a:pt x="224" y="81"/>
                  </a:cubicBezTo>
                  <a:close/>
                  <a:moveTo>
                    <a:pt x="194" y="82"/>
                  </a:moveTo>
                  <a:cubicBezTo>
                    <a:pt x="194" y="73"/>
                    <a:pt x="194" y="65"/>
                    <a:pt x="194" y="56"/>
                  </a:cubicBezTo>
                  <a:cubicBezTo>
                    <a:pt x="194" y="56"/>
                    <a:pt x="193" y="55"/>
                    <a:pt x="192" y="55"/>
                  </a:cubicBezTo>
                  <a:cubicBezTo>
                    <a:pt x="178" y="54"/>
                    <a:pt x="163" y="54"/>
                    <a:pt x="148" y="55"/>
                  </a:cubicBezTo>
                  <a:cubicBezTo>
                    <a:pt x="148" y="55"/>
                    <a:pt x="147" y="56"/>
                    <a:pt x="147" y="56"/>
                  </a:cubicBezTo>
                  <a:cubicBezTo>
                    <a:pt x="158" y="77"/>
                    <a:pt x="172" y="95"/>
                    <a:pt x="192" y="109"/>
                  </a:cubicBezTo>
                  <a:cubicBezTo>
                    <a:pt x="193" y="109"/>
                    <a:pt x="193" y="109"/>
                    <a:pt x="194" y="109"/>
                  </a:cubicBezTo>
                  <a:cubicBezTo>
                    <a:pt x="194" y="109"/>
                    <a:pt x="194" y="108"/>
                    <a:pt x="194" y="108"/>
                  </a:cubicBezTo>
                  <a:cubicBezTo>
                    <a:pt x="194" y="99"/>
                    <a:pt x="194" y="91"/>
                    <a:pt x="194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38A2A830-AF34-4C5B-87EB-D628018EE32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945063" y="-41275"/>
              <a:ext cx="2108200" cy="860425"/>
            </a:xfrm>
            <a:custGeom>
              <a:avLst/>
              <a:gdLst>
                <a:gd name="T0" fmla="*/ 45 w 424"/>
                <a:gd name="T1" fmla="*/ 148 h 173"/>
                <a:gd name="T2" fmla="*/ 32 w 424"/>
                <a:gd name="T3" fmla="*/ 170 h 173"/>
                <a:gd name="T4" fmla="*/ 3 w 424"/>
                <a:gd name="T5" fmla="*/ 173 h 173"/>
                <a:gd name="T6" fmla="*/ 155 w 424"/>
                <a:gd name="T7" fmla="*/ 28 h 173"/>
                <a:gd name="T8" fmla="*/ 424 w 424"/>
                <a:gd name="T9" fmla="*/ 171 h 173"/>
                <a:gd name="T10" fmla="*/ 395 w 424"/>
                <a:gd name="T11" fmla="*/ 173 h 173"/>
                <a:gd name="T12" fmla="*/ 382 w 424"/>
                <a:gd name="T13" fmla="*/ 149 h 173"/>
                <a:gd name="T14" fmla="*/ 321 w 424"/>
                <a:gd name="T15" fmla="*/ 148 h 173"/>
                <a:gd name="T16" fmla="*/ 325 w 424"/>
                <a:gd name="T17" fmla="*/ 171 h 173"/>
                <a:gd name="T18" fmla="*/ 297 w 424"/>
                <a:gd name="T19" fmla="*/ 173 h 173"/>
                <a:gd name="T20" fmla="*/ 287 w 424"/>
                <a:gd name="T21" fmla="*/ 149 h 173"/>
                <a:gd name="T22" fmla="*/ 225 w 424"/>
                <a:gd name="T23" fmla="*/ 148 h 173"/>
                <a:gd name="T24" fmla="*/ 223 w 424"/>
                <a:gd name="T25" fmla="*/ 170 h 173"/>
                <a:gd name="T26" fmla="*/ 196 w 424"/>
                <a:gd name="T27" fmla="*/ 173 h 173"/>
                <a:gd name="T28" fmla="*/ 194 w 424"/>
                <a:gd name="T29" fmla="*/ 150 h 173"/>
                <a:gd name="T30" fmla="*/ 137 w 424"/>
                <a:gd name="T31" fmla="*/ 148 h 173"/>
                <a:gd name="T32" fmla="*/ 128 w 424"/>
                <a:gd name="T33" fmla="*/ 171 h 173"/>
                <a:gd name="T34" fmla="*/ 99 w 424"/>
                <a:gd name="T35" fmla="*/ 173 h 173"/>
                <a:gd name="T36" fmla="*/ 103 w 424"/>
                <a:gd name="T37" fmla="*/ 150 h 173"/>
                <a:gd name="T38" fmla="*/ 73 w 424"/>
                <a:gd name="T39" fmla="*/ 148 h 173"/>
                <a:gd name="T40" fmla="*/ 359 w 424"/>
                <a:gd name="T41" fmla="*/ 118 h 173"/>
                <a:gd name="T42" fmla="*/ 360 w 424"/>
                <a:gd name="T43" fmla="*/ 116 h 173"/>
                <a:gd name="T44" fmla="*/ 258 w 424"/>
                <a:gd name="T45" fmla="*/ 56 h 173"/>
                <a:gd name="T46" fmla="*/ 305 w 424"/>
                <a:gd name="T47" fmla="*/ 116 h 173"/>
                <a:gd name="T48" fmla="*/ 333 w 424"/>
                <a:gd name="T49" fmla="*/ 118 h 173"/>
                <a:gd name="T50" fmla="*/ 113 w 424"/>
                <a:gd name="T51" fmla="*/ 118 h 173"/>
                <a:gd name="T52" fmla="*/ 157 w 424"/>
                <a:gd name="T53" fmla="*/ 59 h 173"/>
                <a:gd name="T54" fmla="*/ 157 w 424"/>
                <a:gd name="T55" fmla="*/ 58 h 173"/>
                <a:gd name="T56" fmla="*/ 64 w 424"/>
                <a:gd name="T57" fmla="*/ 118 h 173"/>
                <a:gd name="T58" fmla="*/ 90 w 424"/>
                <a:gd name="T59" fmla="*/ 118 h 173"/>
                <a:gd name="T60" fmla="*/ 269 w 424"/>
                <a:gd name="T61" fmla="*/ 118 h 173"/>
                <a:gd name="T62" fmla="*/ 225 w 424"/>
                <a:gd name="T63" fmla="*/ 68 h 173"/>
                <a:gd name="T64" fmla="*/ 224 w 424"/>
                <a:gd name="T65" fmla="*/ 69 h 173"/>
                <a:gd name="T66" fmla="*/ 225 w 424"/>
                <a:gd name="T67" fmla="*/ 118 h 173"/>
                <a:gd name="T68" fmla="*/ 194 w 424"/>
                <a:gd name="T69" fmla="*/ 93 h 173"/>
                <a:gd name="T70" fmla="*/ 194 w 424"/>
                <a:gd name="T71" fmla="*/ 68 h 173"/>
                <a:gd name="T72" fmla="*/ 150 w 424"/>
                <a:gd name="T73" fmla="*/ 116 h 173"/>
                <a:gd name="T74" fmla="*/ 192 w 424"/>
                <a:gd name="T75" fmla="*/ 118 h 173"/>
                <a:gd name="T76" fmla="*/ 194 w 424"/>
                <a:gd name="T77" fmla="*/ 9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4" h="173">
                  <a:moveTo>
                    <a:pt x="73" y="148"/>
                  </a:moveTo>
                  <a:cubicBezTo>
                    <a:pt x="64" y="148"/>
                    <a:pt x="55" y="148"/>
                    <a:pt x="45" y="148"/>
                  </a:cubicBezTo>
                  <a:cubicBezTo>
                    <a:pt x="44" y="148"/>
                    <a:pt x="43" y="149"/>
                    <a:pt x="42" y="149"/>
                  </a:cubicBezTo>
                  <a:cubicBezTo>
                    <a:pt x="39" y="156"/>
                    <a:pt x="36" y="164"/>
                    <a:pt x="32" y="170"/>
                  </a:cubicBezTo>
                  <a:cubicBezTo>
                    <a:pt x="32" y="171"/>
                    <a:pt x="30" y="173"/>
                    <a:pt x="29" y="173"/>
                  </a:cubicBezTo>
                  <a:cubicBezTo>
                    <a:pt x="21" y="173"/>
                    <a:pt x="12" y="173"/>
                    <a:pt x="3" y="173"/>
                  </a:cubicBezTo>
                  <a:cubicBezTo>
                    <a:pt x="1" y="173"/>
                    <a:pt x="0" y="172"/>
                    <a:pt x="1" y="170"/>
                  </a:cubicBezTo>
                  <a:cubicBezTo>
                    <a:pt x="28" y="96"/>
                    <a:pt x="80" y="48"/>
                    <a:pt x="155" y="28"/>
                  </a:cubicBezTo>
                  <a:cubicBezTo>
                    <a:pt x="258" y="0"/>
                    <a:pt x="366" y="50"/>
                    <a:pt x="413" y="144"/>
                  </a:cubicBezTo>
                  <a:cubicBezTo>
                    <a:pt x="417" y="153"/>
                    <a:pt x="420" y="162"/>
                    <a:pt x="424" y="171"/>
                  </a:cubicBezTo>
                  <a:cubicBezTo>
                    <a:pt x="424" y="171"/>
                    <a:pt x="423" y="173"/>
                    <a:pt x="422" y="173"/>
                  </a:cubicBezTo>
                  <a:cubicBezTo>
                    <a:pt x="413" y="173"/>
                    <a:pt x="404" y="173"/>
                    <a:pt x="395" y="173"/>
                  </a:cubicBezTo>
                  <a:cubicBezTo>
                    <a:pt x="394" y="173"/>
                    <a:pt x="393" y="172"/>
                    <a:pt x="392" y="171"/>
                  </a:cubicBezTo>
                  <a:cubicBezTo>
                    <a:pt x="389" y="164"/>
                    <a:pt x="386" y="156"/>
                    <a:pt x="382" y="149"/>
                  </a:cubicBezTo>
                  <a:cubicBezTo>
                    <a:pt x="382" y="148"/>
                    <a:pt x="381" y="148"/>
                    <a:pt x="380" y="148"/>
                  </a:cubicBezTo>
                  <a:cubicBezTo>
                    <a:pt x="360" y="148"/>
                    <a:pt x="340" y="148"/>
                    <a:pt x="321" y="148"/>
                  </a:cubicBezTo>
                  <a:cubicBezTo>
                    <a:pt x="320" y="148"/>
                    <a:pt x="319" y="149"/>
                    <a:pt x="319" y="150"/>
                  </a:cubicBezTo>
                  <a:cubicBezTo>
                    <a:pt x="321" y="157"/>
                    <a:pt x="323" y="164"/>
                    <a:pt x="325" y="171"/>
                  </a:cubicBezTo>
                  <a:cubicBezTo>
                    <a:pt x="325" y="171"/>
                    <a:pt x="325" y="173"/>
                    <a:pt x="324" y="173"/>
                  </a:cubicBezTo>
                  <a:cubicBezTo>
                    <a:pt x="315" y="173"/>
                    <a:pt x="306" y="173"/>
                    <a:pt x="297" y="173"/>
                  </a:cubicBezTo>
                  <a:cubicBezTo>
                    <a:pt x="296" y="173"/>
                    <a:pt x="295" y="172"/>
                    <a:pt x="295" y="171"/>
                  </a:cubicBezTo>
                  <a:cubicBezTo>
                    <a:pt x="292" y="164"/>
                    <a:pt x="290" y="156"/>
                    <a:pt x="287" y="149"/>
                  </a:cubicBezTo>
                  <a:cubicBezTo>
                    <a:pt x="287" y="148"/>
                    <a:pt x="286" y="148"/>
                    <a:pt x="285" y="148"/>
                  </a:cubicBezTo>
                  <a:cubicBezTo>
                    <a:pt x="265" y="148"/>
                    <a:pt x="245" y="148"/>
                    <a:pt x="225" y="148"/>
                  </a:cubicBezTo>
                  <a:cubicBezTo>
                    <a:pt x="225" y="148"/>
                    <a:pt x="224" y="149"/>
                    <a:pt x="224" y="150"/>
                  </a:cubicBezTo>
                  <a:cubicBezTo>
                    <a:pt x="223" y="156"/>
                    <a:pt x="224" y="163"/>
                    <a:pt x="223" y="170"/>
                  </a:cubicBezTo>
                  <a:cubicBezTo>
                    <a:pt x="223" y="171"/>
                    <a:pt x="222" y="173"/>
                    <a:pt x="221" y="173"/>
                  </a:cubicBezTo>
                  <a:cubicBezTo>
                    <a:pt x="213" y="173"/>
                    <a:pt x="205" y="173"/>
                    <a:pt x="196" y="173"/>
                  </a:cubicBezTo>
                  <a:cubicBezTo>
                    <a:pt x="195" y="173"/>
                    <a:pt x="194" y="171"/>
                    <a:pt x="194" y="170"/>
                  </a:cubicBezTo>
                  <a:cubicBezTo>
                    <a:pt x="194" y="164"/>
                    <a:pt x="194" y="157"/>
                    <a:pt x="194" y="150"/>
                  </a:cubicBezTo>
                  <a:cubicBezTo>
                    <a:pt x="194" y="149"/>
                    <a:pt x="193" y="148"/>
                    <a:pt x="192" y="148"/>
                  </a:cubicBezTo>
                  <a:cubicBezTo>
                    <a:pt x="174" y="148"/>
                    <a:pt x="156" y="148"/>
                    <a:pt x="137" y="148"/>
                  </a:cubicBezTo>
                  <a:cubicBezTo>
                    <a:pt x="137" y="148"/>
                    <a:pt x="135" y="149"/>
                    <a:pt x="135" y="149"/>
                  </a:cubicBezTo>
                  <a:cubicBezTo>
                    <a:pt x="133" y="156"/>
                    <a:pt x="131" y="164"/>
                    <a:pt x="128" y="171"/>
                  </a:cubicBezTo>
                  <a:cubicBezTo>
                    <a:pt x="128" y="172"/>
                    <a:pt x="127" y="173"/>
                    <a:pt x="126" y="173"/>
                  </a:cubicBezTo>
                  <a:cubicBezTo>
                    <a:pt x="117" y="173"/>
                    <a:pt x="108" y="173"/>
                    <a:pt x="99" y="173"/>
                  </a:cubicBezTo>
                  <a:cubicBezTo>
                    <a:pt x="99" y="173"/>
                    <a:pt x="98" y="171"/>
                    <a:pt x="98" y="171"/>
                  </a:cubicBezTo>
                  <a:cubicBezTo>
                    <a:pt x="100" y="164"/>
                    <a:pt x="101" y="157"/>
                    <a:pt x="103" y="150"/>
                  </a:cubicBezTo>
                  <a:cubicBezTo>
                    <a:pt x="103" y="149"/>
                    <a:pt x="102" y="148"/>
                    <a:pt x="102" y="148"/>
                  </a:cubicBezTo>
                  <a:cubicBezTo>
                    <a:pt x="92" y="148"/>
                    <a:pt x="83" y="148"/>
                    <a:pt x="73" y="148"/>
                  </a:cubicBezTo>
                  <a:close/>
                  <a:moveTo>
                    <a:pt x="333" y="118"/>
                  </a:moveTo>
                  <a:cubicBezTo>
                    <a:pt x="342" y="118"/>
                    <a:pt x="350" y="118"/>
                    <a:pt x="359" y="118"/>
                  </a:cubicBezTo>
                  <a:cubicBezTo>
                    <a:pt x="359" y="118"/>
                    <a:pt x="360" y="118"/>
                    <a:pt x="360" y="118"/>
                  </a:cubicBezTo>
                  <a:cubicBezTo>
                    <a:pt x="360" y="117"/>
                    <a:pt x="360" y="117"/>
                    <a:pt x="360" y="116"/>
                  </a:cubicBezTo>
                  <a:cubicBezTo>
                    <a:pt x="332" y="86"/>
                    <a:pt x="299" y="66"/>
                    <a:pt x="259" y="56"/>
                  </a:cubicBezTo>
                  <a:cubicBezTo>
                    <a:pt x="259" y="56"/>
                    <a:pt x="258" y="56"/>
                    <a:pt x="258" y="56"/>
                  </a:cubicBezTo>
                  <a:cubicBezTo>
                    <a:pt x="258" y="56"/>
                    <a:pt x="258" y="57"/>
                    <a:pt x="259" y="57"/>
                  </a:cubicBezTo>
                  <a:cubicBezTo>
                    <a:pt x="278" y="74"/>
                    <a:pt x="293" y="94"/>
                    <a:pt x="305" y="116"/>
                  </a:cubicBezTo>
                  <a:cubicBezTo>
                    <a:pt x="305" y="117"/>
                    <a:pt x="307" y="118"/>
                    <a:pt x="308" y="118"/>
                  </a:cubicBezTo>
                  <a:cubicBezTo>
                    <a:pt x="316" y="118"/>
                    <a:pt x="325" y="118"/>
                    <a:pt x="333" y="118"/>
                  </a:cubicBezTo>
                  <a:close/>
                  <a:moveTo>
                    <a:pt x="90" y="118"/>
                  </a:moveTo>
                  <a:cubicBezTo>
                    <a:pt x="98" y="118"/>
                    <a:pt x="106" y="118"/>
                    <a:pt x="113" y="118"/>
                  </a:cubicBezTo>
                  <a:cubicBezTo>
                    <a:pt x="114" y="118"/>
                    <a:pt x="116" y="117"/>
                    <a:pt x="116" y="116"/>
                  </a:cubicBezTo>
                  <a:cubicBezTo>
                    <a:pt x="127" y="95"/>
                    <a:pt x="140" y="76"/>
                    <a:pt x="157" y="59"/>
                  </a:cubicBezTo>
                  <a:cubicBezTo>
                    <a:pt x="158" y="59"/>
                    <a:pt x="158" y="58"/>
                    <a:pt x="158" y="58"/>
                  </a:cubicBezTo>
                  <a:cubicBezTo>
                    <a:pt x="158" y="58"/>
                    <a:pt x="157" y="58"/>
                    <a:pt x="157" y="58"/>
                  </a:cubicBezTo>
                  <a:cubicBezTo>
                    <a:pt x="121" y="69"/>
                    <a:pt x="90" y="88"/>
                    <a:pt x="65" y="116"/>
                  </a:cubicBezTo>
                  <a:cubicBezTo>
                    <a:pt x="65" y="117"/>
                    <a:pt x="65" y="117"/>
                    <a:pt x="64" y="118"/>
                  </a:cubicBezTo>
                  <a:cubicBezTo>
                    <a:pt x="65" y="118"/>
                    <a:pt x="65" y="118"/>
                    <a:pt x="66" y="118"/>
                  </a:cubicBezTo>
                  <a:cubicBezTo>
                    <a:pt x="74" y="118"/>
                    <a:pt x="82" y="118"/>
                    <a:pt x="90" y="118"/>
                  </a:cubicBezTo>
                  <a:close/>
                  <a:moveTo>
                    <a:pt x="247" y="118"/>
                  </a:moveTo>
                  <a:cubicBezTo>
                    <a:pt x="255" y="118"/>
                    <a:pt x="262" y="118"/>
                    <a:pt x="269" y="118"/>
                  </a:cubicBezTo>
                  <a:cubicBezTo>
                    <a:pt x="270" y="118"/>
                    <a:pt x="270" y="117"/>
                    <a:pt x="270" y="116"/>
                  </a:cubicBezTo>
                  <a:cubicBezTo>
                    <a:pt x="258" y="98"/>
                    <a:pt x="244" y="81"/>
                    <a:pt x="225" y="68"/>
                  </a:cubicBezTo>
                  <a:cubicBezTo>
                    <a:pt x="225" y="68"/>
                    <a:pt x="224" y="68"/>
                    <a:pt x="224" y="67"/>
                  </a:cubicBezTo>
                  <a:cubicBezTo>
                    <a:pt x="224" y="68"/>
                    <a:pt x="224" y="69"/>
                    <a:pt x="224" y="69"/>
                  </a:cubicBezTo>
                  <a:cubicBezTo>
                    <a:pt x="224" y="85"/>
                    <a:pt x="224" y="100"/>
                    <a:pt x="224" y="116"/>
                  </a:cubicBezTo>
                  <a:cubicBezTo>
                    <a:pt x="224" y="117"/>
                    <a:pt x="225" y="118"/>
                    <a:pt x="225" y="118"/>
                  </a:cubicBezTo>
                  <a:cubicBezTo>
                    <a:pt x="233" y="118"/>
                    <a:pt x="240" y="118"/>
                    <a:pt x="247" y="118"/>
                  </a:cubicBezTo>
                  <a:close/>
                  <a:moveTo>
                    <a:pt x="194" y="93"/>
                  </a:moveTo>
                  <a:cubicBezTo>
                    <a:pt x="194" y="85"/>
                    <a:pt x="194" y="78"/>
                    <a:pt x="194" y="70"/>
                  </a:cubicBezTo>
                  <a:cubicBezTo>
                    <a:pt x="194" y="69"/>
                    <a:pt x="194" y="68"/>
                    <a:pt x="194" y="68"/>
                  </a:cubicBezTo>
                  <a:cubicBezTo>
                    <a:pt x="193" y="68"/>
                    <a:pt x="192" y="68"/>
                    <a:pt x="192" y="69"/>
                  </a:cubicBezTo>
                  <a:cubicBezTo>
                    <a:pt x="175" y="82"/>
                    <a:pt x="161" y="98"/>
                    <a:pt x="150" y="116"/>
                  </a:cubicBezTo>
                  <a:cubicBezTo>
                    <a:pt x="150" y="117"/>
                    <a:pt x="151" y="118"/>
                    <a:pt x="151" y="118"/>
                  </a:cubicBezTo>
                  <a:cubicBezTo>
                    <a:pt x="165" y="118"/>
                    <a:pt x="179" y="118"/>
                    <a:pt x="192" y="118"/>
                  </a:cubicBezTo>
                  <a:cubicBezTo>
                    <a:pt x="193" y="118"/>
                    <a:pt x="194" y="117"/>
                    <a:pt x="194" y="116"/>
                  </a:cubicBezTo>
                  <a:cubicBezTo>
                    <a:pt x="194" y="108"/>
                    <a:pt x="194" y="101"/>
                    <a:pt x="194" y="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EF5B3A25-E6A5-43A3-AFD2-A4D64B803FEB}"/>
                </a:ext>
              </a:extLst>
            </p:cNvPr>
            <p:cNvSpPr>
              <a:spLocks/>
            </p:cNvSpPr>
            <p:nvPr/>
          </p:nvSpPr>
          <p:spPr bwMode="gray">
            <a:xfrm>
              <a:off x="4933951" y="952500"/>
              <a:ext cx="617538" cy="363538"/>
            </a:xfrm>
            <a:custGeom>
              <a:avLst/>
              <a:gdLst>
                <a:gd name="T0" fmla="*/ 90 w 124"/>
                <a:gd name="T1" fmla="*/ 72 h 73"/>
                <a:gd name="T2" fmla="*/ 77 w 124"/>
                <a:gd name="T3" fmla="*/ 63 h 73"/>
                <a:gd name="T4" fmla="*/ 63 w 124"/>
                <a:gd name="T5" fmla="*/ 23 h 73"/>
                <a:gd name="T6" fmla="*/ 62 w 124"/>
                <a:gd name="T7" fmla="*/ 21 h 73"/>
                <a:gd name="T8" fmla="*/ 61 w 124"/>
                <a:gd name="T9" fmla="*/ 23 h 73"/>
                <a:gd name="T10" fmla="*/ 46 w 124"/>
                <a:gd name="T11" fmla="*/ 64 h 73"/>
                <a:gd name="T12" fmla="*/ 32 w 124"/>
                <a:gd name="T13" fmla="*/ 73 h 73"/>
                <a:gd name="T14" fmla="*/ 19 w 124"/>
                <a:gd name="T15" fmla="*/ 63 h 73"/>
                <a:gd name="T16" fmla="*/ 2 w 124"/>
                <a:gd name="T17" fmla="*/ 14 h 73"/>
                <a:gd name="T18" fmla="*/ 6 w 124"/>
                <a:gd name="T19" fmla="*/ 2 h 73"/>
                <a:gd name="T20" fmla="*/ 21 w 124"/>
                <a:gd name="T21" fmla="*/ 7 h 73"/>
                <a:gd name="T22" fmla="*/ 31 w 124"/>
                <a:gd name="T23" fmla="*/ 41 h 73"/>
                <a:gd name="T24" fmla="*/ 34 w 124"/>
                <a:gd name="T25" fmla="*/ 49 h 73"/>
                <a:gd name="T26" fmla="*/ 37 w 124"/>
                <a:gd name="T27" fmla="*/ 42 h 73"/>
                <a:gd name="T28" fmla="*/ 47 w 124"/>
                <a:gd name="T29" fmla="*/ 11 h 73"/>
                <a:gd name="T30" fmla="*/ 62 w 124"/>
                <a:gd name="T31" fmla="*/ 1 h 73"/>
                <a:gd name="T32" fmla="*/ 76 w 124"/>
                <a:gd name="T33" fmla="*/ 11 h 73"/>
                <a:gd name="T34" fmla="*/ 89 w 124"/>
                <a:gd name="T35" fmla="*/ 47 h 73"/>
                <a:gd name="T36" fmla="*/ 90 w 124"/>
                <a:gd name="T37" fmla="*/ 49 h 73"/>
                <a:gd name="T38" fmla="*/ 90 w 124"/>
                <a:gd name="T39" fmla="*/ 47 h 73"/>
                <a:gd name="T40" fmla="*/ 101 w 124"/>
                <a:gd name="T41" fmla="*/ 10 h 73"/>
                <a:gd name="T42" fmla="*/ 113 w 124"/>
                <a:gd name="T43" fmla="*/ 1 h 73"/>
                <a:gd name="T44" fmla="*/ 121 w 124"/>
                <a:gd name="T45" fmla="*/ 13 h 73"/>
                <a:gd name="T46" fmla="*/ 104 w 124"/>
                <a:gd name="T47" fmla="*/ 63 h 73"/>
                <a:gd name="T48" fmla="*/ 90 w 124"/>
                <a:gd name="T4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73">
                  <a:moveTo>
                    <a:pt x="90" y="72"/>
                  </a:moveTo>
                  <a:cubicBezTo>
                    <a:pt x="84" y="73"/>
                    <a:pt x="79" y="70"/>
                    <a:pt x="77" y="63"/>
                  </a:cubicBezTo>
                  <a:cubicBezTo>
                    <a:pt x="72" y="50"/>
                    <a:pt x="67" y="37"/>
                    <a:pt x="63" y="23"/>
                  </a:cubicBezTo>
                  <a:cubicBezTo>
                    <a:pt x="62" y="22"/>
                    <a:pt x="62" y="22"/>
                    <a:pt x="62" y="21"/>
                  </a:cubicBezTo>
                  <a:cubicBezTo>
                    <a:pt x="61" y="22"/>
                    <a:pt x="61" y="22"/>
                    <a:pt x="61" y="23"/>
                  </a:cubicBezTo>
                  <a:cubicBezTo>
                    <a:pt x="56" y="37"/>
                    <a:pt x="51" y="50"/>
                    <a:pt x="46" y="64"/>
                  </a:cubicBezTo>
                  <a:cubicBezTo>
                    <a:pt x="44" y="70"/>
                    <a:pt x="40" y="73"/>
                    <a:pt x="32" y="73"/>
                  </a:cubicBezTo>
                  <a:cubicBezTo>
                    <a:pt x="25" y="72"/>
                    <a:pt x="21" y="69"/>
                    <a:pt x="19" y="63"/>
                  </a:cubicBezTo>
                  <a:cubicBezTo>
                    <a:pt x="13" y="47"/>
                    <a:pt x="8" y="30"/>
                    <a:pt x="2" y="14"/>
                  </a:cubicBezTo>
                  <a:cubicBezTo>
                    <a:pt x="0" y="8"/>
                    <a:pt x="1" y="4"/>
                    <a:pt x="6" y="2"/>
                  </a:cubicBezTo>
                  <a:cubicBezTo>
                    <a:pt x="12" y="0"/>
                    <a:pt x="19" y="2"/>
                    <a:pt x="21" y="7"/>
                  </a:cubicBezTo>
                  <a:cubicBezTo>
                    <a:pt x="25" y="18"/>
                    <a:pt x="28" y="30"/>
                    <a:pt x="31" y="41"/>
                  </a:cubicBezTo>
                  <a:cubicBezTo>
                    <a:pt x="32" y="44"/>
                    <a:pt x="33" y="47"/>
                    <a:pt x="34" y="49"/>
                  </a:cubicBezTo>
                  <a:cubicBezTo>
                    <a:pt x="35" y="47"/>
                    <a:pt x="36" y="44"/>
                    <a:pt x="37" y="42"/>
                  </a:cubicBezTo>
                  <a:cubicBezTo>
                    <a:pt x="40" y="31"/>
                    <a:pt x="44" y="21"/>
                    <a:pt x="47" y="11"/>
                  </a:cubicBezTo>
                  <a:cubicBezTo>
                    <a:pt x="50" y="4"/>
                    <a:pt x="54" y="1"/>
                    <a:pt x="62" y="1"/>
                  </a:cubicBezTo>
                  <a:cubicBezTo>
                    <a:pt x="69" y="1"/>
                    <a:pt x="73" y="4"/>
                    <a:pt x="76" y="11"/>
                  </a:cubicBezTo>
                  <a:cubicBezTo>
                    <a:pt x="80" y="23"/>
                    <a:pt x="84" y="35"/>
                    <a:pt x="89" y="47"/>
                  </a:cubicBezTo>
                  <a:cubicBezTo>
                    <a:pt x="89" y="48"/>
                    <a:pt x="89" y="49"/>
                    <a:pt x="90" y="49"/>
                  </a:cubicBezTo>
                  <a:cubicBezTo>
                    <a:pt x="90" y="48"/>
                    <a:pt x="90" y="48"/>
                    <a:pt x="90" y="47"/>
                  </a:cubicBezTo>
                  <a:cubicBezTo>
                    <a:pt x="94" y="35"/>
                    <a:pt x="97" y="23"/>
                    <a:pt x="101" y="10"/>
                  </a:cubicBezTo>
                  <a:cubicBezTo>
                    <a:pt x="103" y="3"/>
                    <a:pt x="106" y="1"/>
                    <a:pt x="113" y="1"/>
                  </a:cubicBezTo>
                  <a:cubicBezTo>
                    <a:pt x="121" y="2"/>
                    <a:pt x="124" y="6"/>
                    <a:pt x="121" y="13"/>
                  </a:cubicBezTo>
                  <a:cubicBezTo>
                    <a:pt x="116" y="30"/>
                    <a:pt x="110" y="47"/>
                    <a:pt x="104" y="63"/>
                  </a:cubicBezTo>
                  <a:cubicBezTo>
                    <a:pt x="102" y="70"/>
                    <a:pt x="98" y="72"/>
                    <a:pt x="90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456DF07A-687E-4C5E-A327-5581E21105C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6838" y="952500"/>
              <a:ext cx="617538" cy="363538"/>
            </a:xfrm>
            <a:custGeom>
              <a:avLst/>
              <a:gdLst>
                <a:gd name="T0" fmla="*/ 90 w 124"/>
                <a:gd name="T1" fmla="*/ 72 h 73"/>
                <a:gd name="T2" fmla="*/ 77 w 124"/>
                <a:gd name="T3" fmla="*/ 63 h 73"/>
                <a:gd name="T4" fmla="*/ 63 w 124"/>
                <a:gd name="T5" fmla="*/ 23 h 73"/>
                <a:gd name="T6" fmla="*/ 62 w 124"/>
                <a:gd name="T7" fmla="*/ 21 h 73"/>
                <a:gd name="T8" fmla="*/ 61 w 124"/>
                <a:gd name="T9" fmla="*/ 23 h 73"/>
                <a:gd name="T10" fmla="*/ 47 w 124"/>
                <a:gd name="T11" fmla="*/ 63 h 73"/>
                <a:gd name="T12" fmla="*/ 32 w 124"/>
                <a:gd name="T13" fmla="*/ 72 h 73"/>
                <a:gd name="T14" fmla="*/ 19 w 124"/>
                <a:gd name="T15" fmla="*/ 63 h 73"/>
                <a:gd name="T16" fmla="*/ 2 w 124"/>
                <a:gd name="T17" fmla="*/ 14 h 73"/>
                <a:gd name="T18" fmla="*/ 6 w 124"/>
                <a:gd name="T19" fmla="*/ 2 h 73"/>
                <a:gd name="T20" fmla="*/ 21 w 124"/>
                <a:gd name="T21" fmla="*/ 6 h 73"/>
                <a:gd name="T22" fmla="*/ 31 w 124"/>
                <a:gd name="T23" fmla="*/ 40 h 73"/>
                <a:gd name="T24" fmla="*/ 33 w 124"/>
                <a:gd name="T25" fmla="*/ 48 h 73"/>
                <a:gd name="T26" fmla="*/ 34 w 124"/>
                <a:gd name="T27" fmla="*/ 49 h 73"/>
                <a:gd name="T28" fmla="*/ 35 w 124"/>
                <a:gd name="T29" fmla="*/ 48 h 73"/>
                <a:gd name="T30" fmla="*/ 47 w 124"/>
                <a:gd name="T31" fmla="*/ 12 h 73"/>
                <a:gd name="T32" fmla="*/ 62 w 124"/>
                <a:gd name="T33" fmla="*/ 1 h 73"/>
                <a:gd name="T34" fmla="*/ 76 w 124"/>
                <a:gd name="T35" fmla="*/ 12 h 73"/>
                <a:gd name="T36" fmla="*/ 89 w 124"/>
                <a:gd name="T37" fmla="*/ 48 h 73"/>
                <a:gd name="T38" fmla="*/ 90 w 124"/>
                <a:gd name="T39" fmla="*/ 49 h 73"/>
                <a:gd name="T40" fmla="*/ 90 w 124"/>
                <a:gd name="T41" fmla="*/ 48 h 73"/>
                <a:gd name="T42" fmla="*/ 101 w 124"/>
                <a:gd name="T43" fmla="*/ 10 h 73"/>
                <a:gd name="T44" fmla="*/ 112 w 124"/>
                <a:gd name="T45" fmla="*/ 1 h 73"/>
                <a:gd name="T46" fmla="*/ 121 w 124"/>
                <a:gd name="T47" fmla="*/ 14 h 73"/>
                <a:gd name="T48" fmla="*/ 104 w 124"/>
                <a:gd name="T49" fmla="*/ 63 h 73"/>
                <a:gd name="T50" fmla="*/ 90 w 124"/>
                <a:gd name="T51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" h="73">
                  <a:moveTo>
                    <a:pt x="90" y="72"/>
                  </a:moveTo>
                  <a:cubicBezTo>
                    <a:pt x="84" y="73"/>
                    <a:pt x="79" y="70"/>
                    <a:pt x="77" y="63"/>
                  </a:cubicBezTo>
                  <a:cubicBezTo>
                    <a:pt x="72" y="50"/>
                    <a:pt x="68" y="36"/>
                    <a:pt x="63" y="23"/>
                  </a:cubicBezTo>
                  <a:cubicBezTo>
                    <a:pt x="63" y="22"/>
                    <a:pt x="62" y="22"/>
                    <a:pt x="62" y="21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56" y="36"/>
                    <a:pt x="52" y="50"/>
                    <a:pt x="47" y="63"/>
                  </a:cubicBezTo>
                  <a:cubicBezTo>
                    <a:pt x="44" y="70"/>
                    <a:pt x="40" y="73"/>
                    <a:pt x="32" y="72"/>
                  </a:cubicBezTo>
                  <a:cubicBezTo>
                    <a:pt x="25" y="72"/>
                    <a:pt x="22" y="70"/>
                    <a:pt x="19" y="63"/>
                  </a:cubicBezTo>
                  <a:cubicBezTo>
                    <a:pt x="13" y="46"/>
                    <a:pt x="8" y="30"/>
                    <a:pt x="2" y="14"/>
                  </a:cubicBezTo>
                  <a:cubicBezTo>
                    <a:pt x="0" y="9"/>
                    <a:pt x="0" y="5"/>
                    <a:pt x="6" y="2"/>
                  </a:cubicBezTo>
                  <a:cubicBezTo>
                    <a:pt x="12" y="0"/>
                    <a:pt x="19" y="1"/>
                    <a:pt x="21" y="6"/>
                  </a:cubicBezTo>
                  <a:cubicBezTo>
                    <a:pt x="25" y="17"/>
                    <a:pt x="28" y="29"/>
                    <a:pt x="31" y="40"/>
                  </a:cubicBezTo>
                  <a:cubicBezTo>
                    <a:pt x="32" y="42"/>
                    <a:pt x="33" y="45"/>
                    <a:pt x="33" y="48"/>
                  </a:cubicBezTo>
                  <a:cubicBezTo>
                    <a:pt x="33" y="48"/>
                    <a:pt x="34" y="49"/>
                    <a:pt x="34" y="49"/>
                  </a:cubicBezTo>
                  <a:cubicBezTo>
                    <a:pt x="34" y="49"/>
                    <a:pt x="34" y="48"/>
                    <a:pt x="35" y="48"/>
                  </a:cubicBezTo>
                  <a:cubicBezTo>
                    <a:pt x="39" y="36"/>
                    <a:pt x="43" y="24"/>
                    <a:pt x="47" y="12"/>
                  </a:cubicBezTo>
                  <a:cubicBezTo>
                    <a:pt x="50" y="4"/>
                    <a:pt x="54" y="1"/>
                    <a:pt x="62" y="1"/>
                  </a:cubicBezTo>
                  <a:cubicBezTo>
                    <a:pt x="70" y="1"/>
                    <a:pt x="73" y="4"/>
                    <a:pt x="76" y="12"/>
                  </a:cubicBezTo>
                  <a:cubicBezTo>
                    <a:pt x="81" y="23"/>
                    <a:pt x="85" y="36"/>
                    <a:pt x="89" y="48"/>
                  </a:cubicBezTo>
                  <a:cubicBezTo>
                    <a:pt x="89" y="48"/>
                    <a:pt x="90" y="49"/>
                    <a:pt x="90" y="49"/>
                  </a:cubicBezTo>
                  <a:cubicBezTo>
                    <a:pt x="90" y="49"/>
                    <a:pt x="90" y="48"/>
                    <a:pt x="90" y="48"/>
                  </a:cubicBezTo>
                  <a:cubicBezTo>
                    <a:pt x="94" y="35"/>
                    <a:pt x="98" y="23"/>
                    <a:pt x="101" y="10"/>
                  </a:cubicBezTo>
                  <a:cubicBezTo>
                    <a:pt x="103" y="5"/>
                    <a:pt x="106" y="2"/>
                    <a:pt x="112" y="1"/>
                  </a:cubicBezTo>
                  <a:cubicBezTo>
                    <a:pt x="121" y="1"/>
                    <a:pt x="124" y="6"/>
                    <a:pt x="121" y="14"/>
                  </a:cubicBezTo>
                  <a:cubicBezTo>
                    <a:pt x="116" y="31"/>
                    <a:pt x="110" y="47"/>
                    <a:pt x="104" y="63"/>
                  </a:cubicBezTo>
                  <a:cubicBezTo>
                    <a:pt x="102" y="70"/>
                    <a:pt x="98" y="72"/>
                    <a:pt x="90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A1EFA999-3BA8-4B1E-B6F4-0A44A111E24E}"/>
                </a:ext>
              </a:extLst>
            </p:cNvPr>
            <p:cNvSpPr>
              <a:spLocks/>
            </p:cNvSpPr>
            <p:nvPr/>
          </p:nvSpPr>
          <p:spPr bwMode="gray">
            <a:xfrm>
              <a:off x="5691188" y="952500"/>
              <a:ext cx="615950" cy="363538"/>
            </a:xfrm>
            <a:custGeom>
              <a:avLst/>
              <a:gdLst>
                <a:gd name="T0" fmla="*/ 90 w 124"/>
                <a:gd name="T1" fmla="*/ 72 h 73"/>
                <a:gd name="T2" fmla="*/ 77 w 124"/>
                <a:gd name="T3" fmla="*/ 64 h 73"/>
                <a:gd name="T4" fmla="*/ 63 w 124"/>
                <a:gd name="T5" fmla="*/ 23 h 73"/>
                <a:gd name="T6" fmla="*/ 62 w 124"/>
                <a:gd name="T7" fmla="*/ 21 h 73"/>
                <a:gd name="T8" fmla="*/ 61 w 124"/>
                <a:gd name="T9" fmla="*/ 23 h 73"/>
                <a:gd name="T10" fmla="*/ 46 w 124"/>
                <a:gd name="T11" fmla="*/ 63 h 73"/>
                <a:gd name="T12" fmla="*/ 32 w 124"/>
                <a:gd name="T13" fmla="*/ 72 h 73"/>
                <a:gd name="T14" fmla="*/ 19 w 124"/>
                <a:gd name="T15" fmla="*/ 63 h 73"/>
                <a:gd name="T16" fmla="*/ 2 w 124"/>
                <a:gd name="T17" fmla="*/ 14 h 73"/>
                <a:gd name="T18" fmla="*/ 6 w 124"/>
                <a:gd name="T19" fmla="*/ 2 h 73"/>
                <a:gd name="T20" fmla="*/ 21 w 124"/>
                <a:gd name="T21" fmla="*/ 7 h 73"/>
                <a:gd name="T22" fmla="*/ 31 w 124"/>
                <a:gd name="T23" fmla="*/ 42 h 73"/>
                <a:gd name="T24" fmla="*/ 34 w 124"/>
                <a:gd name="T25" fmla="*/ 49 h 73"/>
                <a:gd name="T26" fmla="*/ 37 w 124"/>
                <a:gd name="T27" fmla="*/ 42 h 73"/>
                <a:gd name="T28" fmla="*/ 48 w 124"/>
                <a:gd name="T29" fmla="*/ 10 h 73"/>
                <a:gd name="T30" fmla="*/ 62 w 124"/>
                <a:gd name="T31" fmla="*/ 1 h 73"/>
                <a:gd name="T32" fmla="*/ 76 w 124"/>
                <a:gd name="T33" fmla="*/ 10 h 73"/>
                <a:gd name="T34" fmla="*/ 89 w 124"/>
                <a:gd name="T35" fmla="*/ 47 h 73"/>
                <a:gd name="T36" fmla="*/ 90 w 124"/>
                <a:gd name="T37" fmla="*/ 49 h 73"/>
                <a:gd name="T38" fmla="*/ 91 w 124"/>
                <a:gd name="T39" fmla="*/ 47 h 73"/>
                <a:gd name="T40" fmla="*/ 101 w 124"/>
                <a:gd name="T41" fmla="*/ 10 h 73"/>
                <a:gd name="T42" fmla="*/ 116 w 124"/>
                <a:gd name="T43" fmla="*/ 2 h 73"/>
                <a:gd name="T44" fmla="*/ 122 w 124"/>
                <a:gd name="T45" fmla="*/ 12 h 73"/>
                <a:gd name="T46" fmla="*/ 104 w 124"/>
                <a:gd name="T47" fmla="*/ 65 h 73"/>
                <a:gd name="T48" fmla="*/ 90 w 124"/>
                <a:gd name="T4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73">
                  <a:moveTo>
                    <a:pt x="90" y="72"/>
                  </a:moveTo>
                  <a:cubicBezTo>
                    <a:pt x="84" y="73"/>
                    <a:pt x="79" y="70"/>
                    <a:pt x="77" y="64"/>
                  </a:cubicBezTo>
                  <a:cubicBezTo>
                    <a:pt x="72" y="50"/>
                    <a:pt x="68" y="36"/>
                    <a:pt x="63" y="23"/>
                  </a:cubicBezTo>
                  <a:cubicBezTo>
                    <a:pt x="62" y="22"/>
                    <a:pt x="62" y="22"/>
                    <a:pt x="62" y="21"/>
                  </a:cubicBezTo>
                  <a:cubicBezTo>
                    <a:pt x="61" y="22"/>
                    <a:pt x="61" y="22"/>
                    <a:pt x="61" y="23"/>
                  </a:cubicBezTo>
                  <a:cubicBezTo>
                    <a:pt x="56" y="36"/>
                    <a:pt x="51" y="50"/>
                    <a:pt x="46" y="63"/>
                  </a:cubicBezTo>
                  <a:cubicBezTo>
                    <a:pt x="44" y="70"/>
                    <a:pt x="40" y="73"/>
                    <a:pt x="32" y="72"/>
                  </a:cubicBezTo>
                  <a:cubicBezTo>
                    <a:pt x="25" y="72"/>
                    <a:pt x="22" y="70"/>
                    <a:pt x="19" y="63"/>
                  </a:cubicBezTo>
                  <a:cubicBezTo>
                    <a:pt x="13" y="46"/>
                    <a:pt x="8" y="30"/>
                    <a:pt x="2" y="14"/>
                  </a:cubicBezTo>
                  <a:cubicBezTo>
                    <a:pt x="0" y="7"/>
                    <a:pt x="1" y="4"/>
                    <a:pt x="6" y="2"/>
                  </a:cubicBezTo>
                  <a:cubicBezTo>
                    <a:pt x="12" y="0"/>
                    <a:pt x="19" y="2"/>
                    <a:pt x="21" y="7"/>
                  </a:cubicBezTo>
                  <a:cubicBezTo>
                    <a:pt x="25" y="19"/>
                    <a:pt x="28" y="30"/>
                    <a:pt x="31" y="42"/>
                  </a:cubicBezTo>
                  <a:cubicBezTo>
                    <a:pt x="32" y="44"/>
                    <a:pt x="33" y="47"/>
                    <a:pt x="34" y="49"/>
                  </a:cubicBezTo>
                  <a:cubicBezTo>
                    <a:pt x="35" y="47"/>
                    <a:pt x="36" y="44"/>
                    <a:pt x="37" y="42"/>
                  </a:cubicBezTo>
                  <a:cubicBezTo>
                    <a:pt x="40" y="31"/>
                    <a:pt x="44" y="21"/>
                    <a:pt x="48" y="10"/>
                  </a:cubicBezTo>
                  <a:cubicBezTo>
                    <a:pt x="50" y="3"/>
                    <a:pt x="55" y="1"/>
                    <a:pt x="62" y="1"/>
                  </a:cubicBezTo>
                  <a:cubicBezTo>
                    <a:pt x="69" y="1"/>
                    <a:pt x="73" y="4"/>
                    <a:pt x="76" y="10"/>
                  </a:cubicBezTo>
                  <a:cubicBezTo>
                    <a:pt x="80" y="23"/>
                    <a:pt x="84" y="35"/>
                    <a:pt x="89" y="47"/>
                  </a:cubicBezTo>
                  <a:cubicBezTo>
                    <a:pt x="89" y="48"/>
                    <a:pt x="89" y="48"/>
                    <a:pt x="90" y="49"/>
                  </a:cubicBezTo>
                  <a:cubicBezTo>
                    <a:pt x="90" y="48"/>
                    <a:pt x="90" y="48"/>
                    <a:pt x="91" y="47"/>
                  </a:cubicBezTo>
                  <a:cubicBezTo>
                    <a:pt x="94" y="35"/>
                    <a:pt x="98" y="22"/>
                    <a:pt x="101" y="10"/>
                  </a:cubicBezTo>
                  <a:cubicBezTo>
                    <a:pt x="103" y="3"/>
                    <a:pt x="108" y="0"/>
                    <a:pt x="116" y="2"/>
                  </a:cubicBezTo>
                  <a:cubicBezTo>
                    <a:pt x="121" y="3"/>
                    <a:pt x="124" y="7"/>
                    <a:pt x="122" y="12"/>
                  </a:cubicBezTo>
                  <a:cubicBezTo>
                    <a:pt x="116" y="30"/>
                    <a:pt x="110" y="47"/>
                    <a:pt x="104" y="65"/>
                  </a:cubicBezTo>
                  <a:cubicBezTo>
                    <a:pt x="101" y="71"/>
                    <a:pt x="97" y="73"/>
                    <a:pt x="90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6" name="TextBox 7">
            <a:extLst>
              <a:ext uri="{FF2B5EF4-FFF2-40B4-BE49-F238E27FC236}">
                <a16:creationId xmlns:a16="http://schemas.microsoft.com/office/drawing/2014/main" id="{AB1D21B3-5EA8-4583-8B39-5C5D45B4127F}"/>
              </a:ext>
            </a:extLst>
          </p:cNvPr>
          <p:cNvSpPr txBox="1"/>
          <p:nvPr userDrawn="1"/>
        </p:nvSpPr>
        <p:spPr bwMode="gray">
          <a:xfrm>
            <a:off x="2622199" y="4052697"/>
            <a:ext cx="1773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  <a:buClr>
                <a:srgbClr val="C00000"/>
              </a:buClr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</a:rPr>
              <a:t>https://twitter.com/giz_gmbh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143F2906-482C-48A6-8D87-67C6BCEBAF88}"/>
              </a:ext>
            </a:extLst>
          </p:cNvPr>
          <p:cNvSpPr txBox="1"/>
          <p:nvPr userDrawn="1"/>
        </p:nvSpPr>
        <p:spPr bwMode="gray">
          <a:xfrm>
            <a:off x="5253681" y="405269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  <a:buClr>
                <a:srgbClr val="C00000"/>
              </a:buClr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https://www.facebook.com/gizprofile/</a:t>
            </a:r>
          </a:p>
        </p:txBody>
      </p:sp>
    </p:spTree>
    <p:extLst>
      <p:ext uri="{BB962C8B-B14F-4D97-AF65-F5344CB8AC3E}">
        <p14:creationId xmlns:p14="http://schemas.microsoft.com/office/powerpoint/2010/main" val="140540611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F58C217-C4E2-448E-B6B5-E56CEFB6D358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t="234" b="7466"/>
          <a:stretch/>
        </p:blipFill>
        <p:spPr bwMode="gray">
          <a:xfrm>
            <a:off x="123135" y="123825"/>
            <a:ext cx="8893865" cy="447649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3E3E95-0AFA-477F-B88E-9AEDC037418E}"/>
              </a:ext>
            </a:extLst>
          </p:cNvPr>
          <p:cNvSpPr>
            <a:spLocks/>
          </p:cNvSpPr>
          <p:nvPr userDrawn="1"/>
        </p:nvSpPr>
        <p:spPr bwMode="gray">
          <a:xfrm>
            <a:off x="123135" y="123825"/>
            <a:ext cx="8893865" cy="447649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5FAA2D-10D4-4CD9-B9B7-92585570EFD8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>
          <a:xfrm>
            <a:off x="1059417" y="4926383"/>
            <a:ext cx="533639" cy="92333"/>
          </a:xfrm>
        </p:spPr>
        <p:txBody>
          <a:bodyPr/>
          <a:lstStyle/>
          <a:p>
            <a:fld id="{550D88A9-BFF3-4DEE-823F-95A424A35386}" type="datetime1">
              <a:rPr lang="de-DE" smtClean="0"/>
              <a:t>04.03.2020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246DFF-FEF2-46ED-9853-DC7A06FF89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gray">
          <a:xfrm>
            <a:off x="1783022" y="4926384"/>
            <a:ext cx="5839479" cy="92333"/>
          </a:xfrm>
        </p:spPr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55B516-5F12-4FE2-A6E7-8A95B57A8A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gray">
          <a:xfrm>
            <a:off x="449817" y="4926383"/>
            <a:ext cx="450850" cy="92333"/>
          </a:xfrm>
        </p:spPr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0ACBC6BD-AF1C-4AC3-B989-7C0851FD4A36}"/>
              </a:ext>
            </a:extLst>
          </p:cNvPr>
          <p:cNvSpPr txBox="1"/>
          <p:nvPr userDrawn="1"/>
        </p:nvSpPr>
        <p:spPr bwMode="gray">
          <a:xfrm>
            <a:off x="784636" y="4052697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  <a:buClr>
                <a:srgbClr val="C00000"/>
              </a:buClr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</a:rPr>
              <a:t>www.giz.de</a:t>
            </a:r>
          </a:p>
        </p:txBody>
      </p:sp>
      <p:pic>
        <p:nvPicPr>
          <p:cNvPr id="43" name="Grafik 42" descr="Ein Bild, das Axt, Werkzeug enthält.&#10;&#10;Mit sehr hoher Zuverlässigkeit generierte Beschreibung">
            <a:extLst>
              <a:ext uri="{FF2B5EF4-FFF2-40B4-BE49-F238E27FC236}">
                <a16:creationId xmlns:a16="http://schemas.microsoft.com/office/drawing/2014/main" id="{1409F6AC-26EC-4924-85C7-7C52829EA0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2273484" y="4081945"/>
            <a:ext cx="290728" cy="236458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5D9641D-18D8-4757-B59C-824BED8ECD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gray">
          <a:xfrm>
            <a:off x="4961178" y="4056187"/>
            <a:ext cx="234516" cy="234514"/>
          </a:xfrm>
          <a:prstGeom prst="rect">
            <a:avLst/>
          </a:prstGeom>
        </p:spPr>
      </p:pic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7EA8DE-E5C0-4542-A14B-2F893BDFC8D1}"/>
              </a:ext>
            </a:extLst>
          </p:cNvPr>
          <p:cNvGrpSpPr/>
          <p:nvPr userDrawn="1"/>
        </p:nvGrpSpPr>
        <p:grpSpPr bwMode="gray">
          <a:xfrm>
            <a:off x="444492" y="4029252"/>
            <a:ext cx="262622" cy="297258"/>
            <a:chOff x="4933951" y="-41275"/>
            <a:chExt cx="2130425" cy="2411413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05EE60F5-13C7-4FF2-87FA-B42FCFE9CCF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945063" y="1435100"/>
              <a:ext cx="2114550" cy="935038"/>
            </a:xfrm>
            <a:custGeom>
              <a:avLst/>
              <a:gdLst>
                <a:gd name="T0" fmla="*/ 287 w 425"/>
                <a:gd name="T1" fmla="*/ 25 h 188"/>
                <a:gd name="T2" fmla="*/ 297 w 425"/>
                <a:gd name="T3" fmla="*/ 2 h 188"/>
                <a:gd name="T4" fmla="*/ 325 w 425"/>
                <a:gd name="T5" fmla="*/ 0 h 188"/>
                <a:gd name="T6" fmla="*/ 321 w 425"/>
                <a:gd name="T7" fmla="*/ 23 h 188"/>
                <a:gd name="T8" fmla="*/ 382 w 425"/>
                <a:gd name="T9" fmla="*/ 25 h 188"/>
                <a:gd name="T10" fmla="*/ 394 w 425"/>
                <a:gd name="T11" fmla="*/ 2 h 188"/>
                <a:gd name="T12" fmla="*/ 423 w 425"/>
                <a:gd name="T13" fmla="*/ 0 h 188"/>
                <a:gd name="T14" fmla="*/ 307 w 425"/>
                <a:gd name="T15" fmla="*/ 135 h 188"/>
                <a:gd name="T16" fmla="*/ 0 w 425"/>
                <a:gd name="T17" fmla="*/ 2 h 188"/>
                <a:gd name="T18" fmla="*/ 28 w 425"/>
                <a:gd name="T19" fmla="*/ 0 h 188"/>
                <a:gd name="T20" fmla="*/ 40 w 425"/>
                <a:gd name="T21" fmla="*/ 23 h 188"/>
                <a:gd name="T22" fmla="*/ 101 w 425"/>
                <a:gd name="T23" fmla="*/ 25 h 188"/>
                <a:gd name="T24" fmla="*/ 97 w 425"/>
                <a:gd name="T25" fmla="*/ 3 h 188"/>
                <a:gd name="T26" fmla="*/ 125 w 425"/>
                <a:gd name="T27" fmla="*/ 0 h 188"/>
                <a:gd name="T28" fmla="*/ 134 w 425"/>
                <a:gd name="T29" fmla="*/ 23 h 188"/>
                <a:gd name="T30" fmla="*/ 192 w 425"/>
                <a:gd name="T31" fmla="*/ 25 h 188"/>
                <a:gd name="T32" fmla="*/ 194 w 425"/>
                <a:gd name="T33" fmla="*/ 2 h 188"/>
                <a:gd name="T34" fmla="*/ 221 w 425"/>
                <a:gd name="T35" fmla="*/ 0 h 188"/>
                <a:gd name="T36" fmla="*/ 224 w 425"/>
                <a:gd name="T37" fmla="*/ 23 h 188"/>
                <a:gd name="T38" fmla="*/ 256 w 425"/>
                <a:gd name="T39" fmla="*/ 25 h 188"/>
                <a:gd name="T40" fmla="*/ 362 w 425"/>
                <a:gd name="T41" fmla="*/ 55 h 188"/>
                <a:gd name="T42" fmla="*/ 307 w 425"/>
                <a:gd name="T43" fmla="*/ 56 h 188"/>
                <a:gd name="T44" fmla="*/ 256 w 425"/>
                <a:gd name="T45" fmla="*/ 121 h 188"/>
                <a:gd name="T46" fmla="*/ 363 w 425"/>
                <a:gd name="T47" fmla="*/ 56 h 188"/>
                <a:gd name="T48" fmla="*/ 87 w 425"/>
                <a:gd name="T49" fmla="*/ 55 h 188"/>
                <a:gd name="T50" fmla="*/ 61 w 425"/>
                <a:gd name="T51" fmla="*/ 55 h 188"/>
                <a:gd name="T52" fmla="*/ 155 w 425"/>
                <a:gd name="T53" fmla="*/ 118 h 188"/>
                <a:gd name="T54" fmla="*/ 156 w 425"/>
                <a:gd name="T55" fmla="*/ 117 h 188"/>
                <a:gd name="T56" fmla="*/ 111 w 425"/>
                <a:gd name="T57" fmla="*/ 55 h 188"/>
                <a:gd name="T58" fmla="*/ 224 w 425"/>
                <a:gd name="T59" fmla="*/ 81 h 188"/>
                <a:gd name="T60" fmla="*/ 224 w 425"/>
                <a:gd name="T61" fmla="*/ 108 h 188"/>
                <a:gd name="T62" fmla="*/ 273 w 425"/>
                <a:gd name="T63" fmla="*/ 56 h 188"/>
                <a:gd name="T64" fmla="*/ 225 w 425"/>
                <a:gd name="T65" fmla="*/ 55 h 188"/>
                <a:gd name="T66" fmla="*/ 224 w 425"/>
                <a:gd name="T67" fmla="*/ 81 h 188"/>
                <a:gd name="T68" fmla="*/ 194 w 425"/>
                <a:gd name="T69" fmla="*/ 56 h 188"/>
                <a:gd name="T70" fmla="*/ 148 w 425"/>
                <a:gd name="T71" fmla="*/ 55 h 188"/>
                <a:gd name="T72" fmla="*/ 192 w 425"/>
                <a:gd name="T73" fmla="*/ 109 h 188"/>
                <a:gd name="T74" fmla="*/ 194 w 425"/>
                <a:gd name="T75" fmla="*/ 10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5" h="188">
                  <a:moveTo>
                    <a:pt x="256" y="25"/>
                  </a:moveTo>
                  <a:cubicBezTo>
                    <a:pt x="267" y="25"/>
                    <a:pt x="277" y="25"/>
                    <a:pt x="287" y="25"/>
                  </a:cubicBezTo>
                  <a:cubicBezTo>
                    <a:pt x="288" y="25"/>
                    <a:pt x="290" y="24"/>
                    <a:pt x="290" y="23"/>
                  </a:cubicBezTo>
                  <a:cubicBezTo>
                    <a:pt x="292" y="16"/>
                    <a:pt x="294" y="9"/>
                    <a:pt x="297" y="2"/>
                  </a:cubicBezTo>
                  <a:cubicBezTo>
                    <a:pt x="297" y="2"/>
                    <a:pt x="298" y="0"/>
                    <a:pt x="299" y="0"/>
                  </a:cubicBezTo>
                  <a:cubicBezTo>
                    <a:pt x="308" y="0"/>
                    <a:pt x="316" y="0"/>
                    <a:pt x="325" y="0"/>
                  </a:cubicBezTo>
                  <a:cubicBezTo>
                    <a:pt x="326" y="0"/>
                    <a:pt x="327" y="2"/>
                    <a:pt x="326" y="2"/>
                  </a:cubicBezTo>
                  <a:cubicBezTo>
                    <a:pt x="325" y="9"/>
                    <a:pt x="323" y="16"/>
                    <a:pt x="321" y="23"/>
                  </a:cubicBezTo>
                  <a:cubicBezTo>
                    <a:pt x="321" y="23"/>
                    <a:pt x="322" y="25"/>
                    <a:pt x="322" y="25"/>
                  </a:cubicBezTo>
                  <a:cubicBezTo>
                    <a:pt x="342" y="25"/>
                    <a:pt x="362" y="25"/>
                    <a:pt x="382" y="25"/>
                  </a:cubicBezTo>
                  <a:cubicBezTo>
                    <a:pt x="383" y="25"/>
                    <a:pt x="384" y="24"/>
                    <a:pt x="384" y="23"/>
                  </a:cubicBezTo>
                  <a:cubicBezTo>
                    <a:pt x="388" y="16"/>
                    <a:pt x="391" y="9"/>
                    <a:pt x="394" y="2"/>
                  </a:cubicBezTo>
                  <a:cubicBezTo>
                    <a:pt x="394" y="1"/>
                    <a:pt x="395" y="0"/>
                    <a:pt x="396" y="0"/>
                  </a:cubicBezTo>
                  <a:cubicBezTo>
                    <a:pt x="405" y="0"/>
                    <a:pt x="414" y="0"/>
                    <a:pt x="423" y="0"/>
                  </a:cubicBezTo>
                  <a:cubicBezTo>
                    <a:pt x="424" y="0"/>
                    <a:pt x="425" y="2"/>
                    <a:pt x="425" y="3"/>
                  </a:cubicBezTo>
                  <a:cubicBezTo>
                    <a:pt x="405" y="64"/>
                    <a:pt x="365" y="108"/>
                    <a:pt x="307" y="135"/>
                  </a:cubicBezTo>
                  <a:cubicBezTo>
                    <a:pt x="195" y="188"/>
                    <a:pt x="60" y="139"/>
                    <a:pt x="10" y="28"/>
                  </a:cubicBezTo>
                  <a:cubicBezTo>
                    <a:pt x="6" y="20"/>
                    <a:pt x="3" y="11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9" y="0"/>
                    <a:pt x="30" y="1"/>
                    <a:pt x="31" y="2"/>
                  </a:cubicBezTo>
                  <a:cubicBezTo>
                    <a:pt x="34" y="9"/>
                    <a:pt x="37" y="16"/>
                    <a:pt x="40" y="23"/>
                  </a:cubicBezTo>
                  <a:cubicBezTo>
                    <a:pt x="41" y="24"/>
                    <a:pt x="42" y="25"/>
                    <a:pt x="43" y="25"/>
                  </a:cubicBezTo>
                  <a:cubicBezTo>
                    <a:pt x="62" y="25"/>
                    <a:pt x="81" y="25"/>
                    <a:pt x="101" y="25"/>
                  </a:cubicBezTo>
                  <a:cubicBezTo>
                    <a:pt x="101" y="25"/>
                    <a:pt x="102" y="23"/>
                    <a:pt x="102" y="23"/>
                  </a:cubicBezTo>
                  <a:cubicBezTo>
                    <a:pt x="101" y="16"/>
                    <a:pt x="99" y="9"/>
                    <a:pt x="97" y="3"/>
                  </a:cubicBezTo>
                  <a:cubicBezTo>
                    <a:pt x="97" y="2"/>
                    <a:pt x="98" y="0"/>
                    <a:pt x="99" y="0"/>
                  </a:cubicBezTo>
                  <a:cubicBezTo>
                    <a:pt x="108" y="0"/>
                    <a:pt x="116" y="0"/>
                    <a:pt x="125" y="0"/>
                  </a:cubicBezTo>
                  <a:cubicBezTo>
                    <a:pt x="126" y="0"/>
                    <a:pt x="127" y="1"/>
                    <a:pt x="127" y="2"/>
                  </a:cubicBezTo>
                  <a:cubicBezTo>
                    <a:pt x="130" y="9"/>
                    <a:pt x="131" y="16"/>
                    <a:pt x="134" y="23"/>
                  </a:cubicBezTo>
                  <a:cubicBezTo>
                    <a:pt x="134" y="24"/>
                    <a:pt x="135" y="25"/>
                    <a:pt x="136" y="25"/>
                  </a:cubicBezTo>
                  <a:cubicBezTo>
                    <a:pt x="155" y="25"/>
                    <a:pt x="173" y="25"/>
                    <a:pt x="192" y="25"/>
                  </a:cubicBezTo>
                  <a:cubicBezTo>
                    <a:pt x="193" y="25"/>
                    <a:pt x="194" y="24"/>
                    <a:pt x="194" y="23"/>
                  </a:cubicBezTo>
                  <a:cubicBezTo>
                    <a:pt x="194" y="16"/>
                    <a:pt x="194" y="9"/>
                    <a:pt x="194" y="2"/>
                  </a:cubicBezTo>
                  <a:cubicBezTo>
                    <a:pt x="194" y="2"/>
                    <a:pt x="195" y="0"/>
                    <a:pt x="196" y="0"/>
                  </a:cubicBezTo>
                  <a:cubicBezTo>
                    <a:pt x="205" y="0"/>
                    <a:pt x="213" y="0"/>
                    <a:pt x="221" y="0"/>
                  </a:cubicBezTo>
                  <a:cubicBezTo>
                    <a:pt x="222" y="0"/>
                    <a:pt x="223" y="2"/>
                    <a:pt x="223" y="3"/>
                  </a:cubicBezTo>
                  <a:cubicBezTo>
                    <a:pt x="224" y="9"/>
                    <a:pt x="223" y="16"/>
                    <a:pt x="224" y="23"/>
                  </a:cubicBezTo>
                  <a:cubicBezTo>
                    <a:pt x="224" y="23"/>
                    <a:pt x="225" y="25"/>
                    <a:pt x="226" y="25"/>
                  </a:cubicBezTo>
                  <a:cubicBezTo>
                    <a:pt x="236" y="25"/>
                    <a:pt x="246" y="25"/>
                    <a:pt x="256" y="25"/>
                  </a:cubicBezTo>
                  <a:close/>
                  <a:moveTo>
                    <a:pt x="364" y="55"/>
                  </a:moveTo>
                  <a:cubicBezTo>
                    <a:pt x="363" y="55"/>
                    <a:pt x="363" y="55"/>
                    <a:pt x="362" y="55"/>
                  </a:cubicBezTo>
                  <a:cubicBezTo>
                    <a:pt x="345" y="55"/>
                    <a:pt x="328" y="54"/>
                    <a:pt x="311" y="55"/>
                  </a:cubicBezTo>
                  <a:cubicBezTo>
                    <a:pt x="310" y="55"/>
                    <a:pt x="308" y="56"/>
                    <a:pt x="307" y="56"/>
                  </a:cubicBezTo>
                  <a:cubicBezTo>
                    <a:pt x="295" y="81"/>
                    <a:pt x="279" y="103"/>
                    <a:pt x="257" y="120"/>
                  </a:cubicBezTo>
                  <a:cubicBezTo>
                    <a:pt x="257" y="121"/>
                    <a:pt x="257" y="121"/>
                    <a:pt x="256" y="121"/>
                  </a:cubicBezTo>
                  <a:cubicBezTo>
                    <a:pt x="257" y="122"/>
                    <a:pt x="257" y="122"/>
                    <a:pt x="258" y="122"/>
                  </a:cubicBezTo>
                  <a:cubicBezTo>
                    <a:pt x="300" y="111"/>
                    <a:pt x="335" y="90"/>
                    <a:pt x="363" y="56"/>
                  </a:cubicBezTo>
                  <a:cubicBezTo>
                    <a:pt x="363" y="56"/>
                    <a:pt x="364" y="55"/>
                    <a:pt x="364" y="55"/>
                  </a:cubicBezTo>
                  <a:close/>
                  <a:moveTo>
                    <a:pt x="87" y="55"/>
                  </a:moveTo>
                  <a:cubicBezTo>
                    <a:pt x="79" y="55"/>
                    <a:pt x="71" y="54"/>
                    <a:pt x="62" y="55"/>
                  </a:cubicBezTo>
                  <a:cubicBezTo>
                    <a:pt x="62" y="55"/>
                    <a:pt x="61" y="55"/>
                    <a:pt x="61" y="55"/>
                  </a:cubicBezTo>
                  <a:cubicBezTo>
                    <a:pt x="61" y="55"/>
                    <a:pt x="61" y="56"/>
                    <a:pt x="62" y="56"/>
                  </a:cubicBezTo>
                  <a:cubicBezTo>
                    <a:pt x="86" y="86"/>
                    <a:pt x="118" y="107"/>
                    <a:pt x="155" y="118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118"/>
                    <a:pt x="156" y="118"/>
                    <a:pt x="156" y="117"/>
                  </a:cubicBezTo>
                  <a:cubicBezTo>
                    <a:pt x="137" y="100"/>
                    <a:pt x="124" y="79"/>
                    <a:pt x="114" y="56"/>
                  </a:cubicBezTo>
                  <a:cubicBezTo>
                    <a:pt x="114" y="55"/>
                    <a:pt x="112" y="55"/>
                    <a:pt x="111" y="55"/>
                  </a:cubicBezTo>
                  <a:cubicBezTo>
                    <a:pt x="103" y="54"/>
                    <a:pt x="95" y="55"/>
                    <a:pt x="87" y="55"/>
                  </a:cubicBezTo>
                  <a:close/>
                  <a:moveTo>
                    <a:pt x="224" y="81"/>
                  </a:moveTo>
                  <a:cubicBezTo>
                    <a:pt x="224" y="89"/>
                    <a:pt x="224" y="98"/>
                    <a:pt x="224" y="106"/>
                  </a:cubicBezTo>
                  <a:cubicBezTo>
                    <a:pt x="224" y="107"/>
                    <a:pt x="224" y="107"/>
                    <a:pt x="224" y="108"/>
                  </a:cubicBezTo>
                  <a:cubicBezTo>
                    <a:pt x="224" y="108"/>
                    <a:pt x="225" y="107"/>
                    <a:pt x="226" y="107"/>
                  </a:cubicBezTo>
                  <a:cubicBezTo>
                    <a:pt x="246" y="94"/>
                    <a:pt x="261" y="76"/>
                    <a:pt x="273" y="56"/>
                  </a:cubicBezTo>
                  <a:cubicBezTo>
                    <a:pt x="274" y="56"/>
                    <a:pt x="273" y="55"/>
                    <a:pt x="272" y="55"/>
                  </a:cubicBezTo>
                  <a:cubicBezTo>
                    <a:pt x="257" y="54"/>
                    <a:pt x="241" y="54"/>
                    <a:pt x="225" y="55"/>
                  </a:cubicBezTo>
                  <a:cubicBezTo>
                    <a:pt x="225" y="55"/>
                    <a:pt x="224" y="56"/>
                    <a:pt x="224" y="56"/>
                  </a:cubicBezTo>
                  <a:cubicBezTo>
                    <a:pt x="224" y="65"/>
                    <a:pt x="224" y="73"/>
                    <a:pt x="224" y="81"/>
                  </a:cubicBezTo>
                  <a:close/>
                  <a:moveTo>
                    <a:pt x="194" y="82"/>
                  </a:moveTo>
                  <a:cubicBezTo>
                    <a:pt x="194" y="73"/>
                    <a:pt x="194" y="65"/>
                    <a:pt x="194" y="56"/>
                  </a:cubicBezTo>
                  <a:cubicBezTo>
                    <a:pt x="194" y="56"/>
                    <a:pt x="193" y="55"/>
                    <a:pt x="192" y="55"/>
                  </a:cubicBezTo>
                  <a:cubicBezTo>
                    <a:pt x="178" y="54"/>
                    <a:pt x="163" y="54"/>
                    <a:pt x="148" y="55"/>
                  </a:cubicBezTo>
                  <a:cubicBezTo>
                    <a:pt x="148" y="55"/>
                    <a:pt x="147" y="56"/>
                    <a:pt x="147" y="56"/>
                  </a:cubicBezTo>
                  <a:cubicBezTo>
                    <a:pt x="158" y="77"/>
                    <a:pt x="172" y="95"/>
                    <a:pt x="192" y="109"/>
                  </a:cubicBezTo>
                  <a:cubicBezTo>
                    <a:pt x="193" y="109"/>
                    <a:pt x="193" y="109"/>
                    <a:pt x="194" y="109"/>
                  </a:cubicBezTo>
                  <a:cubicBezTo>
                    <a:pt x="194" y="109"/>
                    <a:pt x="194" y="108"/>
                    <a:pt x="194" y="108"/>
                  </a:cubicBezTo>
                  <a:cubicBezTo>
                    <a:pt x="194" y="99"/>
                    <a:pt x="194" y="91"/>
                    <a:pt x="194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AA2DC66-D523-4725-9384-AA70E4C61DD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945063" y="-41275"/>
              <a:ext cx="2108200" cy="860425"/>
            </a:xfrm>
            <a:custGeom>
              <a:avLst/>
              <a:gdLst>
                <a:gd name="T0" fmla="*/ 45 w 424"/>
                <a:gd name="T1" fmla="*/ 148 h 173"/>
                <a:gd name="T2" fmla="*/ 32 w 424"/>
                <a:gd name="T3" fmla="*/ 170 h 173"/>
                <a:gd name="T4" fmla="*/ 3 w 424"/>
                <a:gd name="T5" fmla="*/ 173 h 173"/>
                <a:gd name="T6" fmla="*/ 155 w 424"/>
                <a:gd name="T7" fmla="*/ 28 h 173"/>
                <a:gd name="T8" fmla="*/ 424 w 424"/>
                <a:gd name="T9" fmla="*/ 171 h 173"/>
                <a:gd name="T10" fmla="*/ 395 w 424"/>
                <a:gd name="T11" fmla="*/ 173 h 173"/>
                <a:gd name="T12" fmla="*/ 382 w 424"/>
                <a:gd name="T13" fmla="*/ 149 h 173"/>
                <a:gd name="T14" fmla="*/ 321 w 424"/>
                <a:gd name="T15" fmla="*/ 148 h 173"/>
                <a:gd name="T16" fmla="*/ 325 w 424"/>
                <a:gd name="T17" fmla="*/ 171 h 173"/>
                <a:gd name="T18" fmla="*/ 297 w 424"/>
                <a:gd name="T19" fmla="*/ 173 h 173"/>
                <a:gd name="T20" fmla="*/ 287 w 424"/>
                <a:gd name="T21" fmla="*/ 149 h 173"/>
                <a:gd name="T22" fmla="*/ 225 w 424"/>
                <a:gd name="T23" fmla="*/ 148 h 173"/>
                <a:gd name="T24" fmla="*/ 223 w 424"/>
                <a:gd name="T25" fmla="*/ 170 h 173"/>
                <a:gd name="T26" fmla="*/ 196 w 424"/>
                <a:gd name="T27" fmla="*/ 173 h 173"/>
                <a:gd name="T28" fmla="*/ 194 w 424"/>
                <a:gd name="T29" fmla="*/ 150 h 173"/>
                <a:gd name="T30" fmla="*/ 137 w 424"/>
                <a:gd name="T31" fmla="*/ 148 h 173"/>
                <a:gd name="T32" fmla="*/ 128 w 424"/>
                <a:gd name="T33" fmla="*/ 171 h 173"/>
                <a:gd name="T34" fmla="*/ 99 w 424"/>
                <a:gd name="T35" fmla="*/ 173 h 173"/>
                <a:gd name="T36" fmla="*/ 103 w 424"/>
                <a:gd name="T37" fmla="*/ 150 h 173"/>
                <a:gd name="T38" fmla="*/ 73 w 424"/>
                <a:gd name="T39" fmla="*/ 148 h 173"/>
                <a:gd name="T40" fmla="*/ 359 w 424"/>
                <a:gd name="T41" fmla="*/ 118 h 173"/>
                <a:gd name="T42" fmla="*/ 360 w 424"/>
                <a:gd name="T43" fmla="*/ 116 h 173"/>
                <a:gd name="T44" fmla="*/ 258 w 424"/>
                <a:gd name="T45" fmla="*/ 56 h 173"/>
                <a:gd name="T46" fmla="*/ 305 w 424"/>
                <a:gd name="T47" fmla="*/ 116 h 173"/>
                <a:gd name="T48" fmla="*/ 333 w 424"/>
                <a:gd name="T49" fmla="*/ 118 h 173"/>
                <a:gd name="T50" fmla="*/ 113 w 424"/>
                <a:gd name="T51" fmla="*/ 118 h 173"/>
                <a:gd name="T52" fmla="*/ 157 w 424"/>
                <a:gd name="T53" fmla="*/ 59 h 173"/>
                <a:gd name="T54" fmla="*/ 157 w 424"/>
                <a:gd name="T55" fmla="*/ 58 h 173"/>
                <a:gd name="T56" fmla="*/ 64 w 424"/>
                <a:gd name="T57" fmla="*/ 118 h 173"/>
                <a:gd name="T58" fmla="*/ 90 w 424"/>
                <a:gd name="T59" fmla="*/ 118 h 173"/>
                <a:gd name="T60" fmla="*/ 269 w 424"/>
                <a:gd name="T61" fmla="*/ 118 h 173"/>
                <a:gd name="T62" fmla="*/ 225 w 424"/>
                <a:gd name="T63" fmla="*/ 68 h 173"/>
                <a:gd name="T64" fmla="*/ 224 w 424"/>
                <a:gd name="T65" fmla="*/ 69 h 173"/>
                <a:gd name="T66" fmla="*/ 225 w 424"/>
                <a:gd name="T67" fmla="*/ 118 h 173"/>
                <a:gd name="T68" fmla="*/ 194 w 424"/>
                <a:gd name="T69" fmla="*/ 93 h 173"/>
                <a:gd name="T70" fmla="*/ 194 w 424"/>
                <a:gd name="T71" fmla="*/ 68 h 173"/>
                <a:gd name="T72" fmla="*/ 150 w 424"/>
                <a:gd name="T73" fmla="*/ 116 h 173"/>
                <a:gd name="T74" fmla="*/ 192 w 424"/>
                <a:gd name="T75" fmla="*/ 118 h 173"/>
                <a:gd name="T76" fmla="*/ 194 w 424"/>
                <a:gd name="T77" fmla="*/ 9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4" h="173">
                  <a:moveTo>
                    <a:pt x="73" y="148"/>
                  </a:moveTo>
                  <a:cubicBezTo>
                    <a:pt x="64" y="148"/>
                    <a:pt x="55" y="148"/>
                    <a:pt x="45" y="148"/>
                  </a:cubicBezTo>
                  <a:cubicBezTo>
                    <a:pt x="44" y="148"/>
                    <a:pt x="43" y="149"/>
                    <a:pt x="42" y="149"/>
                  </a:cubicBezTo>
                  <a:cubicBezTo>
                    <a:pt x="39" y="156"/>
                    <a:pt x="36" y="164"/>
                    <a:pt x="32" y="170"/>
                  </a:cubicBezTo>
                  <a:cubicBezTo>
                    <a:pt x="32" y="171"/>
                    <a:pt x="30" y="173"/>
                    <a:pt x="29" y="173"/>
                  </a:cubicBezTo>
                  <a:cubicBezTo>
                    <a:pt x="21" y="173"/>
                    <a:pt x="12" y="173"/>
                    <a:pt x="3" y="173"/>
                  </a:cubicBezTo>
                  <a:cubicBezTo>
                    <a:pt x="1" y="173"/>
                    <a:pt x="0" y="172"/>
                    <a:pt x="1" y="170"/>
                  </a:cubicBezTo>
                  <a:cubicBezTo>
                    <a:pt x="28" y="96"/>
                    <a:pt x="80" y="48"/>
                    <a:pt x="155" y="28"/>
                  </a:cubicBezTo>
                  <a:cubicBezTo>
                    <a:pt x="258" y="0"/>
                    <a:pt x="366" y="50"/>
                    <a:pt x="413" y="144"/>
                  </a:cubicBezTo>
                  <a:cubicBezTo>
                    <a:pt x="417" y="153"/>
                    <a:pt x="420" y="162"/>
                    <a:pt x="424" y="171"/>
                  </a:cubicBezTo>
                  <a:cubicBezTo>
                    <a:pt x="424" y="171"/>
                    <a:pt x="423" y="173"/>
                    <a:pt x="422" y="173"/>
                  </a:cubicBezTo>
                  <a:cubicBezTo>
                    <a:pt x="413" y="173"/>
                    <a:pt x="404" y="173"/>
                    <a:pt x="395" y="173"/>
                  </a:cubicBezTo>
                  <a:cubicBezTo>
                    <a:pt x="394" y="173"/>
                    <a:pt x="393" y="172"/>
                    <a:pt x="392" y="171"/>
                  </a:cubicBezTo>
                  <a:cubicBezTo>
                    <a:pt x="389" y="164"/>
                    <a:pt x="386" y="156"/>
                    <a:pt x="382" y="149"/>
                  </a:cubicBezTo>
                  <a:cubicBezTo>
                    <a:pt x="382" y="148"/>
                    <a:pt x="381" y="148"/>
                    <a:pt x="380" y="148"/>
                  </a:cubicBezTo>
                  <a:cubicBezTo>
                    <a:pt x="360" y="148"/>
                    <a:pt x="340" y="148"/>
                    <a:pt x="321" y="148"/>
                  </a:cubicBezTo>
                  <a:cubicBezTo>
                    <a:pt x="320" y="148"/>
                    <a:pt x="319" y="149"/>
                    <a:pt x="319" y="150"/>
                  </a:cubicBezTo>
                  <a:cubicBezTo>
                    <a:pt x="321" y="157"/>
                    <a:pt x="323" y="164"/>
                    <a:pt x="325" y="171"/>
                  </a:cubicBezTo>
                  <a:cubicBezTo>
                    <a:pt x="325" y="171"/>
                    <a:pt x="325" y="173"/>
                    <a:pt x="324" y="173"/>
                  </a:cubicBezTo>
                  <a:cubicBezTo>
                    <a:pt x="315" y="173"/>
                    <a:pt x="306" y="173"/>
                    <a:pt x="297" y="173"/>
                  </a:cubicBezTo>
                  <a:cubicBezTo>
                    <a:pt x="296" y="173"/>
                    <a:pt x="295" y="172"/>
                    <a:pt x="295" y="171"/>
                  </a:cubicBezTo>
                  <a:cubicBezTo>
                    <a:pt x="292" y="164"/>
                    <a:pt x="290" y="156"/>
                    <a:pt x="287" y="149"/>
                  </a:cubicBezTo>
                  <a:cubicBezTo>
                    <a:pt x="287" y="148"/>
                    <a:pt x="286" y="148"/>
                    <a:pt x="285" y="148"/>
                  </a:cubicBezTo>
                  <a:cubicBezTo>
                    <a:pt x="265" y="148"/>
                    <a:pt x="245" y="148"/>
                    <a:pt x="225" y="148"/>
                  </a:cubicBezTo>
                  <a:cubicBezTo>
                    <a:pt x="225" y="148"/>
                    <a:pt x="224" y="149"/>
                    <a:pt x="224" y="150"/>
                  </a:cubicBezTo>
                  <a:cubicBezTo>
                    <a:pt x="223" y="156"/>
                    <a:pt x="224" y="163"/>
                    <a:pt x="223" y="170"/>
                  </a:cubicBezTo>
                  <a:cubicBezTo>
                    <a:pt x="223" y="171"/>
                    <a:pt x="222" y="173"/>
                    <a:pt x="221" y="173"/>
                  </a:cubicBezTo>
                  <a:cubicBezTo>
                    <a:pt x="213" y="173"/>
                    <a:pt x="205" y="173"/>
                    <a:pt x="196" y="173"/>
                  </a:cubicBezTo>
                  <a:cubicBezTo>
                    <a:pt x="195" y="173"/>
                    <a:pt x="194" y="171"/>
                    <a:pt x="194" y="170"/>
                  </a:cubicBezTo>
                  <a:cubicBezTo>
                    <a:pt x="194" y="164"/>
                    <a:pt x="194" y="157"/>
                    <a:pt x="194" y="150"/>
                  </a:cubicBezTo>
                  <a:cubicBezTo>
                    <a:pt x="194" y="149"/>
                    <a:pt x="193" y="148"/>
                    <a:pt x="192" y="148"/>
                  </a:cubicBezTo>
                  <a:cubicBezTo>
                    <a:pt x="174" y="148"/>
                    <a:pt x="156" y="148"/>
                    <a:pt x="137" y="148"/>
                  </a:cubicBezTo>
                  <a:cubicBezTo>
                    <a:pt x="137" y="148"/>
                    <a:pt x="135" y="149"/>
                    <a:pt x="135" y="149"/>
                  </a:cubicBezTo>
                  <a:cubicBezTo>
                    <a:pt x="133" y="156"/>
                    <a:pt x="131" y="164"/>
                    <a:pt x="128" y="171"/>
                  </a:cubicBezTo>
                  <a:cubicBezTo>
                    <a:pt x="128" y="172"/>
                    <a:pt x="127" y="173"/>
                    <a:pt x="126" y="173"/>
                  </a:cubicBezTo>
                  <a:cubicBezTo>
                    <a:pt x="117" y="173"/>
                    <a:pt x="108" y="173"/>
                    <a:pt x="99" y="173"/>
                  </a:cubicBezTo>
                  <a:cubicBezTo>
                    <a:pt x="99" y="173"/>
                    <a:pt x="98" y="171"/>
                    <a:pt x="98" y="171"/>
                  </a:cubicBezTo>
                  <a:cubicBezTo>
                    <a:pt x="100" y="164"/>
                    <a:pt x="101" y="157"/>
                    <a:pt x="103" y="150"/>
                  </a:cubicBezTo>
                  <a:cubicBezTo>
                    <a:pt x="103" y="149"/>
                    <a:pt x="102" y="148"/>
                    <a:pt x="102" y="148"/>
                  </a:cubicBezTo>
                  <a:cubicBezTo>
                    <a:pt x="92" y="148"/>
                    <a:pt x="83" y="148"/>
                    <a:pt x="73" y="148"/>
                  </a:cubicBezTo>
                  <a:close/>
                  <a:moveTo>
                    <a:pt x="333" y="118"/>
                  </a:moveTo>
                  <a:cubicBezTo>
                    <a:pt x="342" y="118"/>
                    <a:pt x="350" y="118"/>
                    <a:pt x="359" y="118"/>
                  </a:cubicBezTo>
                  <a:cubicBezTo>
                    <a:pt x="359" y="118"/>
                    <a:pt x="360" y="118"/>
                    <a:pt x="360" y="118"/>
                  </a:cubicBezTo>
                  <a:cubicBezTo>
                    <a:pt x="360" y="117"/>
                    <a:pt x="360" y="117"/>
                    <a:pt x="360" y="116"/>
                  </a:cubicBezTo>
                  <a:cubicBezTo>
                    <a:pt x="332" y="86"/>
                    <a:pt x="299" y="66"/>
                    <a:pt x="259" y="56"/>
                  </a:cubicBezTo>
                  <a:cubicBezTo>
                    <a:pt x="259" y="56"/>
                    <a:pt x="258" y="56"/>
                    <a:pt x="258" y="56"/>
                  </a:cubicBezTo>
                  <a:cubicBezTo>
                    <a:pt x="258" y="56"/>
                    <a:pt x="258" y="57"/>
                    <a:pt x="259" y="57"/>
                  </a:cubicBezTo>
                  <a:cubicBezTo>
                    <a:pt x="278" y="74"/>
                    <a:pt x="293" y="94"/>
                    <a:pt x="305" y="116"/>
                  </a:cubicBezTo>
                  <a:cubicBezTo>
                    <a:pt x="305" y="117"/>
                    <a:pt x="307" y="118"/>
                    <a:pt x="308" y="118"/>
                  </a:cubicBezTo>
                  <a:cubicBezTo>
                    <a:pt x="316" y="118"/>
                    <a:pt x="325" y="118"/>
                    <a:pt x="333" y="118"/>
                  </a:cubicBezTo>
                  <a:close/>
                  <a:moveTo>
                    <a:pt x="90" y="118"/>
                  </a:moveTo>
                  <a:cubicBezTo>
                    <a:pt x="98" y="118"/>
                    <a:pt x="106" y="118"/>
                    <a:pt x="113" y="118"/>
                  </a:cubicBezTo>
                  <a:cubicBezTo>
                    <a:pt x="114" y="118"/>
                    <a:pt x="116" y="117"/>
                    <a:pt x="116" y="116"/>
                  </a:cubicBezTo>
                  <a:cubicBezTo>
                    <a:pt x="127" y="95"/>
                    <a:pt x="140" y="76"/>
                    <a:pt x="157" y="59"/>
                  </a:cubicBezTo>
                  <a:cubicBezTo>
                    <a:pt x="158" y="59"/>
                    <a:pt x="158" y="58"/>
                    <a:pt x="158" y="58"/>
                  </a:cubicBezTo>
                  <a:cubicBezTo>
                    <a:pt x="158" y="58"/>
                    <a:pt x="157" y="58"/>
                    <a:pt x="157" y="58"/>
                  </a:cubicBezTo>
                  <a:cubicBezTo>
                    <a:pt x="121" y="69"/>
                    <a:pt x="90" y="88"/>
                    <a:pt x="65" y="116"/>
                  </a:cubicBezTo>
                  <a:cubicBezTo>
                    <a:pt x="65" y="117"/>
                    <a:pt x="65" y="117"/>
                    <a:pt x="64" y="118"/>
                  </a:cubicBezTo>
                  <a:cubicBezTo>
                    <a:pt x="65" y="118"/>
                    <a:pt x="65" y="118"/>
                    <a:pt x="66" y="118"/>
                  </a:cubicBezTo>
                  <a:cubicBezTo>
                    <a:pt x="74" y="118"/>
                    <a:pt x="82" y="118"/>
                    <a:pt x="90" y="118"/>
                  </a:cubicBezTo>
                  <a:close/>
                  <a:moveTo>
                    <a:pt x="247" y="118"/>
                  </a:moveTo>
                  <a:cubicBezTo>
                    <a:pt x="255" y="118"/>
                    <a:pt x="262" y="118"/>
                    <a:pt x="269" y="118"/>
                  </a:cubicBezTo>
                  <a:cubicBezTo>
                    <a:pt x="270" y="118"/>
                    <a:pt x="270" y="117"/>
                    <a:pt x="270" y="116"/>
                  </a:cubicBezTo>
                  <a:cubicBezTo>
                    <a:pt x="258" y="98"/>
                    <a:pt x="244" y="81"/>
                    <a:pt x="225" y="68"/>
                  </a:cubicBezTo>
                  <a:cubicBezTo>
                    <a:pt x="225" y="68"/>
                    <a:pt x="224" y="68"/>
                    <a:pt x="224" y="67"/>
                  </a:cubicBezTo>
                  <a:cubicBezTo>
                    <a:pt x="224" y="68"/>
                    <a:pt x="224" y="69"/>
                    <a:pt x="224" y="69"/>
                  </a:cubicBezTo>
                  <a:cubicBezTo>
                    <a:pt x="224" y="85"/>
                    <a:pt x="224" y="100"/>
                    <a:pt x="224" y="116"/>
                  </a:cubicBezTo>
                  <a:cubicBezTo>
                    <a:pt x="224" y="117"/>
                    <a:pt x="225" y="118"/>
                    <a:pt x="225" y="118"/>
                  </a:cubicBezTo>
                  <a:cubicBezTo>
                    <a:pt x="233" y="118"/>
                    <a:pt x="240" y="118"/>
                    <a:pt x="247" y="118"/>
                  </a:cubicBezTo>
                  <a:close/>
                  <a:moveTo>
                    <a:pt x="194" y="93"/>
                  </a:moveTo>
                  <a:cubicBezTo>
                    <a:pt x="194" y="85"/>
                    <a:pt x="194" y="78"/>
                    <a:pt x="194" y="70"/>
                  </a:cubicBezTo>
                  <a:cubicBezTo>
                    <a:pt x="194" y="69"/>
                    <a:pt x="194" y="68"/>
                    <a:pt x="194" y="68"/>
                  </a:cubicBezTo>
                  <a:cubicBezTo>
                    <a:pt x="193" y="68"/>
                    <a:pt x="192" y="68"/>
                    <a:pt x="192" y="69"/>
                  </a:cubicBezTo>
                  <a:cubicBezTo>
                    <a:pt x="175" y="82"/>
                    <a:pt x="161" y="98"/>
                    <a:pt x="150" y="116"/>
                  </a:cubicBezTo>
                  <a:cubicBezTo>
                    <a:pt x="150" y="117"/>
                    <a:pt x="151" y="118"/>
                    <a:pt x="151" y="118"/>
                  </a:cubicBezTo>
                  <a:cubicBezTo>
                    <a:pt x="165" y="118"/>
                    <a:pt x="179" y="118"/>
                    <a:pt x="192" y="118"/>
                  </a:cubicBezTo>
                  <a:cubicBezTo>
                    <a:pt x="193" y="118"/>
                    <a:pt x="194" y="117"/>
                    <a:pt x="194" y="116"/>
                  </a:cubicBezTo>
                  <a:cubicBezTo>
                    <a:pt x="194" y="108"/>
                    <a:pt x="194" y="101"/>
                    <a:pt x="194" y="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575115B3-4C7D-4A6F-93E9-3A63D5591B69}"/>
                </a:ext>
              </a:extLst>
            </p:cNvPr>
            <p:cNvSpPr>
              <a:spLocks/>
            </p:cNvSpPr>
            <p:nvPr/>
          </p:nvSpPr>
          <p:spPr bwMode="gray">
            <a:xfrm>
              <a:off x="4933951" y="952500"/>
              <a:ext cx="617538" cy="363538"/>
            </a:xfrm>
            <a:custGeom>
              <a:avLst/>
              <a:gdLst>
                <a:gd name="T0" fmla="*/ 90 w 124"/>
                <a:gd name="T1" fmla="*/ 72 h 73"/>
                <a:gd name="T2" fmla="*/ 77 w 124"/>
                <a:gd name="T3" fmla="*/ 63 h 73"/>
                <a:gd name="T4" fmla="*/ 63 w 124"/>
                <a:gd name="T5" fmla="*/ 23 h 73"/>
                <a:gd name="T6" fmla="*/ 62 w 124"/>
                <a:gd name="T7" fmla="*/ 21 h 73"/>
                <a:gd name="T8" fmla="*/ 61 w 124"/>
                <a:gd name="T9" fmla="*/ 23 h 73"/>
                <a:gd name="T10" fmla="*/ 46 w 124"/>
                <a:gd name="T11" fmla="*/ 64 h 73"/>
                <a:gd name="T12" fmla="*/ 32 w 124"/>
                <a:gd name="T13" fmla="*/ 73 h 73"/>
                <a:gd name="T14" fmla="*/ 19 w 124"/>
                <a:gd name="T15" fmla="*/ 63 h 73"/>
                <a:gd name="T16" fmla="*/ 2 w 124"/>
                <a:gd name="T17" fmla="*/ 14 h 73"/>
                <a:gd name="T18" fmla="*/ 6 w 124"/>
                <a:gd name="T19" fmla="*/ 2 h 73"/>
                <a:gd name="T20" fmla="*/ 21 w 124"/>
                <a:gd name="T21" fmla="*/ 7 h 73"/>
                <a:gd name="T22" fmla="*/ 31 w 124"/>
                <a:gd name="T23" fmla="*/ 41 h 73"/>
                <a:gd name="T24" fmla="*/ 34 w 124"/>
                <a:gd name="T25" fmla="*/ 49 h 73"/>
                <a:gd name="T26" fmla="*/ 37 w 124"/>
                <a:gd name="T27" fmla="*/ 42 h 73"/>
                <a:gd name="T28" fmla="*/ 47 w 124"/>
                <a:gd name="T29" fmla="*/ 11 h 73"/>
                <a:gd name="T30" fmla="*/ 62 w 124"/>
                <a:gd name="T31" fmla="*/ 1 h 73"/>
                <a:gd name="T32" fmla="*/ 76 w 124"/>
                <a:gd name="T33" fmla="*/ 11 h 73"/>
                <a:gd name="T34" fmla="*/ 89 w 124"/>
                <a:gd name="T35" fmla="*/ 47 h 73"/>
                <a:gd name="T36" fmla="*/ 90 w 124"/>
                <a:gd name="T37" fmla="*/ 49 h 73"/>
                <a:gd name="T38" fmla="*/ 90 w 124"/>
                <a:gd name="T39" fmla="*/ 47 h 73"/>
                <a:gd name="T40" fmla="*/ 101 w 124"/>
                <a:gd name="T41" fmla="*/ 10 h 73"/>
                <a:gd name="T42" fmla="*/ 113 w 124"/>
                <a:gd name="T43" fmla="*/ 1 h 73"/>
                <a:gd name="T44" fmla="*/ 121 w 124"/>
                <a:gd name="T45" fmla="*/ 13 h 73"/>
                <a:gd name="T46" fmla="*/ 104 w 124"/>
                <a:gd name="T47" fmla="*/ 63 h 73"/>
                <a:gd name="T48" fmla="*/ 90 w 124"/>
                <a:gd name="T4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73">
                  <a:moveTo>
                    <a:pt x="90" y="72"/>
                  </a:moveTo>
                  <a:cubicBezTo>
                    <a:pt x="84" y="73"/>
                    <a:pt x="79" y="70"/>
                    <a:pt x="77" y="63"/>
                  </a:cubicBezTo>
                  <a:cubicBezTo>
                    <a:pt x="72" y="50"/>
                    <a:pt x="67" y="37"/>
                    <a:pt x="63" y="23"/>
                  </a:cubicBezTo>
                  <a:cubicBezTo>
                    <a:pt x="62" y="22"/>
                    <a:pt x="62" y="22"/>
                    <a:pt x="62" y="21"/>
                  </a:cubicBezTo>
                  <a:cubicBezTo>
                    <a:pt x="61" y="22"/>
                    <a:pt x="61" y="22"/>
                    <a:pt x="61" y="23"/>
                  </a:cubicBezTo>
                  <a:cubicBezTo>
                    <a:pt x="56" y="37"/>
                    <a:pt x="51" y="50"/>
                    <a:pt x="46" y="64"/>
                  </a:cubicBezTo>
                  <a:cubicBezTo>
                    <a:pt x="44" y="70"/>
                    <a:pt x="40" y="73"/>
                    <a:pt x="32" y="73"/>
                  </a:cubicBezTo>
                  <a:cubicBezTo>
                    <a:pt x="25" y="72"/>
                    <a:pt x="21" y="69"/>
                    <a:pt x="19" y="63"/>
                  </a:cubicBezTo>
                  <a:cubicBezTo>
                    <a:pt x="13" y="47"/>
                    <a:pt x="8" y="30"/>
                    <a:pt x="2" y="14"/>
                  </a:cubicBezTo>
                  <a:cubicBezTo>
                    <a:pt x="0" y="8"/>
                    <a:pt x="1" y="4"/>
                    <a:pt x="6" y="2"/>
                  </a:cubicBezTo>
                  <a:cubicBezTo>
                    <a:pt x="12" y="0"/>
                    <a:pt x="19" y="2"/>
                    <a:pt x="21" y="7"/>
                  </a:cubicBezTo>
                  <a:cubicBezTo>
                    <a:pt x="25" y="18"/>
                    <a:pt x="28" y="30"/>
                    <a:pt x="31" y="41"/>
                  </a:cubicBezTo>
                  <a:cubicBezTo>
                    <a:pt x="32" y="44"/>
                    <a:pt x="33" y="47"/>
                    <a:pt x="34" y="49"/>
                  </a:cubicBezTo>
                  <a:cubicBezTo>
                    <a:pt x="35" y="47"/>
                    <a:pt x="36" y="44"/>
                    <a:pt x="37" y="42"/>
                  </a:cubicBezTo>
                  <a:cubicBezTo>
                    <a:pt x="40" y="31"/>
                    <a:pt x="44" y="21"/>
                    <a:pt x="47" y="11"/>
                  </a:cubicBezTo>
                  <a:cubicBezTo>
                    <a:pt x="50" y="4"/>
                    <a:pt x="54" y="1"/>
                    <a:pt x="62" y="1"/>
                  </a:cubicBezTo>
                  <a:cubicBezTo>
                    <a:pt x="69" y="1"/>
                    <a:pt x="73" y="4"/>
                    <a:pt x="76" y="11"/>
                  </a:cubicBezTo>
                  <a:cubicBezTo>
                    <a:pt x="80" y="23"/>
                    <a:pt x="84" y="35"/>
                    <a:pt x="89" y="47"/>
                  </a:cubicBezTo>
                  <a:cubicBezTo>
                    <a:pt x="89" y="48"/>
                    <a:pt x="89" y="49"/>
                    <a:pt x="90" y="49"/>
                  </a:cubicBezTo>
                  <a:cubicBezTo>
                    <a:pt x="90" y="48"/>
                    <a:pt x="90" y="48"/>
                    <a:pt x="90" y="47"/>
                  </a:cubicBezTo>
                  <a:cubicBezTo>
                    <a:pt x="94" y="35"/>
                    <a:pt x="97" y="23"/>
                    <a:pt x="101" y="10"/>
                  </a:cubicBezTo>
                  <a:cubicBezTo>
                    <a:pt x="103" y="3"/>
                    <a:pt x="106" y="1"/>
                    <a:pt x="113" y="1"/>
                  </a:cubicBezTo>
                  <a:cubicBezTo>
                    <a:pt x="121" y="2"/>
                    <a:pt x="124" y="6"/>
                    <a:pt x="121" y="13"/>
                  </a:cubicBezTo>
                  <a:cubicBezTo>
                    <a:pt x="116" y="30"/>
                    <a:pt x="110" y="47"/>
                    <a:pt x="104" y="63"/>
                  </a:cubicBezTo>
                  <a:cubicBezTo>
                    <a:pt x="102" y="70"/>
                    <a:pt x="98" y="72"/>
                    <a:pt x="90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CFB7063B-0DFA-4BB9-957F-7F068926E556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6838" y="952500"/>
              <a:ext cx="617538" cy="363538"/>
            </a:xfrm>
            <a:custGeom>
              <a:avLst/>
              <a:gdLst>
                <a:gd name="T0" fmla="*/ 90 w 124"/>
                <a:gd name="T1" fmla="*/ 72 h 73"/>
                <a:gd name="T2" fmla="*/ 77 w 124"/>
                <a:gd name="T3" fmla="*/ 63 h 73"/>
                <a:gd name="T4" fmla="*/ 63 w 124"/>
                <a:gd name="T5" fmla="*/ 23 h 73"/>
                <a:gd name="T6" fmla="*/ 62 w 124"/>
                <a:gd name="T7" fmla="*/ 21 h 73"/>
                <a:gd name="T8" fmla="*/ 61 w 124"/>
                <a:gd name="T9" fmla="*/ 23 h 73"/>
                <a:gd name="T10" fmla="*/ 47 w 124"/>
                <a:gd name="T11" fmla="*/ 63 h 73"/>
                <a:gd name="T12" fmla="*/ 32 w 124"/>
                <a:gd name="T13" fmla="*/ 72 h 73"/>
                <a:gd name="T14" fmla="*/ 19 w 124"/>
                <a:gd name="T15" fmla="*/ 63 h 73"/>
                <a:gd name="T16" fmla="*/ 2 w 124"/>
                <a:gd name="T17" fmla="*/ 14 h 73"/>
                <a:gd name="T18" fmla="*/ 6 w 124"/>
                <a:gd name="T19" fmla="*/ 2 h 73"/>
                <a:gd name="T20" fmla="*/ 21 w 124"/>
                <a:gd name="T21" fmla="*/ 6 h 73"/>
                <a:gd name="T22" fmla="*/ 31 w 124"/>
                <a:gd name="T23" fmla="*/ 40 h 73"/>
                <a:gd name="T24" fmla="*/ 33 w 124"/>
                <a:gd name="T25" fmla="*/ 48 h 73"/>
                <a:gd name="T26" fmla="*/ 34 w 124"/>
                <a:gd name="T27" fmla="*/ 49 h 73"/>
                <a:gd name="T28" fmla="*/ 35 w 124"/>
                <a:gd name="T29" fmla="*/ 48 h 73"/>
                <a:gd name="T30" fmla="*/ 47 w 124"/>
                <a:gd name="T31" fmla="*/ 12 h 73"/>
                <a:gd name="T32" fmla="*/ 62 w 124"/>
                <a:gd name="T33" fmla="*/ 1 h 73"/>
                <a:gd name="T34" fmla="*/ 76 w 124"/>
                <a:gd name="T35" fmla="*/ 12 h 73"/>
                <a:gd name="T36" fmla="*/ 89 w 124"/>
                <a:gd name="T37" fmla="*/ 48 h 73"/>
                <a:gd name="T38" fmla="*/ 90 w 124"/>
                <a:gd name="T39" fmla="*/ 49 h 73"/>
                <a:gd name="T40" fmla="*/ 90 w 124"/>
                <a:gd name="T41" fmla="*/ 48 h 73"/>
                <a:gd name="T42" fmla="*/ 101 w 124"/>
                <a:gd name="T43" fmla="*/ 10 h 73"/>
                <a:gd name="T44" fmla="*/ 112 w 124"/>
                <a:gd name="T45" fmla="*/ 1 h 73"/>
                <a:gd name="T46" fmla="*/ 121 w 124"/>
                <a:gd name="T47" fmla="*/ 14 h 73"/>
                <a:gd name="T48" fmla="*/ 104 w 124"/>
                <a:gd name="T49" fmla="*/ 63 h 73"/>
                <a:gd name="T50" fmla="*/ 90 w 124"/>
                <a:gd name="T51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" h="73">
                  <a:moveTo>
                    <a:pt x="90" y="72"/>
                  </a:moveTo>
                  <a:cubicBezTo>
                    <a:pt x="84" y="73"/>
                    <a:pt x="79" y="70"/>
                    <a:pt x="77" y="63"/>
                  </a:cubicBezTo>
                  <a:cubicBezTo>
                    <a:pt x="72" y="50"/>
                    <a:pt x="68" y="36"/>
                    <a:pt x="63" y="23"/>
                  </a:cubicBezTo>
                  <a:cubicBezTo>
                    <a:pt x="63" y="22"/>
                    <a:pt x="62" y="22"/>
                    <a:pt x="62" y="21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56" y="36"/>
                    <a:pt x="52" y="50"/>
                    <a:pt x="47" y="63"/>
                  </a:cubicBezTo>
                  <a:cubicBezTo>
                    <a:pt x="44" y="70"/>
                    <a:pt x="40" y="73"/>
                    <a:pt x="32" y="72"/>
                  </a:cubicBezTo>
                  <a:cubicBezTo>
                    <a:pt x="25" y="72"/>
                    <a:pt x="22" y="70"/>
                    <a:pt x="19" y="63"/>
                  </a:cubicBezTo>
                  <a:cubicBezTo>
                    <a:pt x="13" y="46"/>
                    <a:pt x="8" y="30"/>
                    <a:pt x="2" y="14"/>
                  </a:cubicBezTo>
                  <a:cubicBezTo>
                    <a:pt x="0" y="9"/>
                    <a:pt x="0" y="5"/>
                    <a:pt x="6" y="2"/>
                  </a:cubicBezTo>
                  <a:cubicBezTo>
                    <a:pt x="12" y="0"/>
                    <a:pt x="19" y="1"/>
                    <a:pt x="21" y="6"/>
                  </a:cubicBezTo>
                  <a:cubicBezTo>
                    <a:pt x="25" y="17"/>
                    <a:pt x="28" y="29"/>
                    <a:pt x="31" y="40"/>
                  </a:cubicBezTo>
                  <a:cubicBezTo>
                    <a:pt x="32" y="42"/>
                    <a:pt x="33" y="45"/>
                    <a:pt x="33" y="48"/>
                  </a:cubicBezTo>
                  <a:cubicBezTo>
                    <a:pt x="33" y="48"/>
                    <a:pt x="34" y="49"/>
                    <a:pt x="34" y="49"/>
                  </a:cubicBezTo>
                  <a:cubicBezTo>
                    <a:pt x="34" y="49"/>
                    <a:pt x="34" y="48"/>
                    <a:pt x="35" y="48"/>
                  </a:cubicBezTo>
                  <a:cubicBezTo>
                    <a:pt x="39" y="36"/>
                    <a:pt x="43" y="24"/>
                    <a:pt x="47" y="12"/>
                  </a:cubicBezTo>
                  <a:cubicBezTo>
                    <a:pt x="50" y="4"/>
                    <a:pt x="54" y="1"/>
                    <a:pt x="62" y="1"/>
                  </a:cubicBezTo>
                  <a:cubicBezTo>
                    <a:pt x="70" y="1"/>
                    <a:pt x="73" y="4"/>
                    <a:pt x="76" y="12"/>
                  </a:cubicBezTo>
                  <a:cubicBezTo>
                    <a:pt x="81" y="23"/>
                    <a:pt x="85" y="36"/>
                    <a:pt x="89" y="48"/>
                  </a:cubicBezTo>
                  <a:cubicBezTo>
                    <a:pt x="89" y="48"/>
                    <a:pt x="90" y="49"/>
                    <a:pt x="90" y="49"/>
                  </a:cubicBezTo>
                  <a:cubicBezTo>
                    <a:pt x="90" y="49"/>
                    <a:pt x="90" y="48"/>
                    <a:pt x="90" y="48"/>
                  </a:cubicBezTo>
                  <a:cubicBezTo>
                    <a:pt x="94" y="35"/>
                    <a:pt x="98" y="23"/>
                    <a:pt x="101" y="10"/>
                  </a:cubicBezTo>
                  <a:cubicBezTo>
                    <a:pt x="103" y="5"/>
                    <a:pt x="106" y="2"/>
                    <a:pt x="112" y="1"/>
                  </a:cubicBezTo>
                  <a:cubicBezTo>
                    <a:pt x="121" y="1"/>
                    <a:pt x="124" y="6"/>
                    <a:pt x="121" y="14"/>
                  </a:cubicBezTo>
                  <a:cubicBezTo>
                    <a:pt x="116" y="31"/>
                    <a:pt x="110" y="47"/>
                    <a:pt x="104" y="63"/>
                  </a:cubicBezTo>
                  <a:cubicBezTo>
                    <a:pt x="102" y="70"/>
                    <a:pt x="98" y="72"/>
                    <a:pt x="90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131A025F-51C1-46B8-8513-E958EFF8699E}"/>
                </a:ext>
              </a:extLst>
            </p:cNvPr>
            <p:cNvSpPr>
              <a:spLocks/>
            </p:cNvSpPr>
            <p:nvPr/>
          </p:nvSpPr>
          <p:spPr bwMode="gray">
            <a:xfrm>
              <a:off x="5691188" y="952500"/>
              <a:ext cx="615950" cy="363538"/>
            </a:xfrm>
            <a:custGeom>
              <a:avLst/>
              <a:gdLst>
                <a:gd name="T0" fmla="*/ 90 w 124"/>
                <a:gd name="T1" fmla="*/ 72 h 73"/>
                <a:gd name="T2" fmla="*/ 77 w 124"/>
                <a:gd name="T3" fmla="*/ 64 h 73"/>
                <a:gd name="T4" fmla="*/ 63 w 124"/>
                <a:gd name="T5" fmla="*/ 23 h 73"/>
                <a:gd name="T6" fmla="*/ 62 w 124"/>
                <a:gd name="T7" fmla="*/ 21 h 73"/>
                <a:gd name="T8" fmla="*/ 61 w 124"/>
                <a:gd name="T9" fmla="*/ 23 h 73"/>
                <a:gd name="T10" fmla="*/ 46 w 124"/>
                <a:gd name="T11" fmla="*/ 63 h 73"/>
                <a:gd name="T12" fmla="*/ 32 w 124"/>
                <a:gd name="T13" fmla="*/ 72 h 73"/>
                <a:gd name="T14" fmla="*/ 19 w 124"/>
                <a:gd name="T15" fmla="*/ 63 h 73"/>
                <a:gd name="T16" fmla="*/ 2 w 124"/>
                <a:gd name="T17" fmla="*/ 14 h 73"/>
                <a:gd name="T18" fmla="*/ 6 w 124"/>
                <a:gd name="T19" fmla="*/ 2 h 73"/>
                <a:gd name="T20" fmla="*/ 21 w 124"/>
                <a:gd name="T21" fmla="*/ 7 h 73"/>
                <a:gd name="T22" fmla="*/ 31 w 124"/>
                <a:gd name="T23" fmla="*/ 42 h 73"/>
                <a:gd name="T24" fmla="*/ 34 w 124"/>
                <a:gd name="T25" fmla="*/ 49 h 73"/>
                <a:gd name="T26" fmla="*/ 37 w 124"/>
                <a:gd name="T27" fmla="*/ 42 h 73"/>
                <a:gd name="T28" fmla="*/ 48 w 124"/>
                <a:gd name="T29" fmla="*/ 10 h 73"/>
                <a:gd name="T30" fmla="*/ 62 w 124"/>
                <a:gd name="T31" fmla="*/ 1 h 73"/>
                <a:gd name="T32" fmla="*/ 76 w 124"/>
                <a:gd name="T33" fmla="*/ 10 h 73"/>
                <a:gd name="T34" fmla="*/ 89 w 124"/>
                <a:gd name="T35" fmla="*/ 47 h 73"/>
                <a:gd name="T36" fmla="*/ 90 w 124"/>
                <a:gd name="T37" fmla="*/ 49 h 73"/>
                <a:gd name="T38" fmla="*/ 91 w 124"/>
                <a:gd name="T39" fmla="*/ 47 h 73"/>
                <a:gd name="T40" fmla="*/ 101 w 124"/>
                <a:gd name="T41" fmla="*/ 10 h 73"/>
                <a:gd name="T42" fmla="*/ 116 w 124"/>
                <a:gd name="T43" fmla="*/ 2 h 73"/>
                <a:gd name="T44" fmla="*/ 122 w 124"/>
                <a:gd name="T45" fmla="*/ 12 h 73"/>
                <a:gd name="T46" fmla="*/ 104 w 124"/>
                <a:gd name="T47" fmla="*/ 65 h 73"/>
                <a:gd name="T48" fmla="*/ 90 w 124"/>
                <a:gd name="T4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73">
                  <a:moveTo>
                    <a:pt x="90" y="72"/>
                  </a:moveTo>
                  <a:cubicBezTo>
                    <a:pt x="84" y="73"/>
                    <a:pt x="79" y="70"/>
                    <a:pt x="77" y="64"/>
                  </a:cubicBezTo>
                  <a:cubicBezTo>
                    <a:pt x="72" y="50"/>
                    <a:pt x="68" y="36"/>
                    <a:pt x="63" y="23"/>
                  </a:cubicBezTo>
                  <a:cubicBezTo>
                    <a:pt x="62" y="22"/>
                    <a:pt x="62" y="22"/>
                    <a:pt x="62" y="21"/>
                  </a:cubicBezTo>
                  <a:cubicBezTo>
                    <a:pt x="61" y="22"/>
                    <a:pt x="61" y="22"/>
                    <a:pt x="61" y="23"/>
                  </a:cubicBezTo>
                  <a:cubicBezTo>
                    <a:pt x="56" y="36"/>
                    <a:pt x="51" y="50"/>
                    <a:pt x="46" y="63"/>
                  </a:cubicBezTo>
                  <a:cubicBezTo>
                    <a:pt x="44" y="70"/>
                    <a:pt x="40" y="73"/>
                    <a:pt x="32" y="72"/>
                  </a:cubicBezTo>
                  <a:cubicBezTo>
                    <a:pt x="25" y="72"/>
                    <a:pt x="22" y="70"/>
                    <a:pt x="19" y="63"/>
                  </a:cubicBezTo>
                  <a:cubicBezTo>
                    <a:pt x="13" y="46"/>
                    <a:pt x="8" y="30"/>
                    <a:pt x="2" y="14"/>
                  </a:cubicBezTo>
                  <a:cubicBezTo>
                    <a:pt x="0" y="7"/>
                    <a:pt x="1" y="4"/>
                    <a:pt x="6" y="2"/>
                  </a:cubicBezTo>
                  <a:cubicBezTo>
                    <a:pt x="12" y="0"/>
                    <a:pt x="19" y="2"/>
                    <a:pt x="21" y="7"/>
                  </a:cubicBezTo>
                  <a:cubicBezTo>
                    <a:pt x="25" y="19"/>
                    <a:pt x="28" y="30"/>
                    <a:pt x="31" y="42"/>
                  </a:cubicBezTo>
                  <a:cubicBezTo>
                    <a:pt x="32" y="44"/>
                    <a:pt x="33" y="47"/>
                    <a:pt x="34" y="49"/>
                  </a:cubicBezTo>
                  <a:cubicBezTo>
                    <a:pt x="35" y="47"/>
                    <a:pt x="36" y="44"/>
                    <a:pt x="37" y="42"/>
                  </a:cubicBezTo>
                  <a:cubicBezTo>
                    <a:pt x="40" y="31"/>
                    <a:pt x="44" y="21"/>
                    <a:pt x="48" y="10"/>
                  </a:cubicBezTo>
                  <a:cubicBezTo>
                    <a:pt x="50" y="3"/>
                    <a:pt x="55" y="1"/>
                    <a:pt x="62" y="1"/>
                  </a:cubicBezTo>
                  <a:cubicBezTo>
                    <a:pt x="69" y="1"/>
                    <a:pt x="73" y="4"/>
                    <a:pt x="76" y="10"/>
                  </a:cubicBezTo>
                  <a:cubicBezTo>
                    <a:pt x="80" y="23"/>
                    <a:pt x="84" y="35"/>
                    <a:pt x="89" y="47"/>
                  </a:cubicBezTo>
                  <a:cubicBezTo>
                    <a:pt x="89" y="48"/>
                    <a:pt x="89" y="48"/>
                    <a:pt x="90" y="49"/>
                  </a:cubicBezTo>
                  <a:cubicBezTo>
                    <a:pt x="90" y="48"/>
                    <a:pt x="90" y="48"/>
                    <a:pt x="91" y="47"/>
                  </a:cubicBezTo>
                  <a:cubicBezTo>
                    <a:pt x="94" y="35"/>
                    <a:pt x="98" y="22"/>
                    <a:pt x="101" y="10"/>
                  </a:cubicBezTo>
                  <a:cubicBezTo>
                    <a:pt x="103" y="3"/>
                    <a:pt x="108" y="0"/>
                    <a:pt x="116" y="2"/>
                  </a:cubicBezTo>
                  <a:cubicBezTo>
                    <a:pt x="121" y="3"/>
                    <a:pt x="124" y="7"/>
                    <a:pt x="122" y="12"/>
                  </a:cubicBezTo>
                  <a:cubicBezTo>
                    <a:pt x="116" y="30"/>
                    <a:pt x="110" y="47"/>
                    <a:pt x="104" y="65"/>
                  </a:cubicBezTo>
                  <a:cubicBezTo>
                    <a:pt x="101" y="71"/>
                    <a:pt x="97" y="73"/>
                    <a:pt x="90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id="{D24B1108-EDD6-417B-A36D-F3867011F0AB}"/>
              </a:ext>
            </a:extLst>
          </p:cNvPr>
          <p:cNvSpPr txBox="1"/>
          <p:nvPr userDrawn="1"/>
        </p:nvSpPr>
        <p:spPr bwMode="gray">
          <a:xfrm>
            <a:off x="2622199" y="4052697"/>
            <a:ext cx="1773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  <a:buClr>
                <a:srgbClr val="C00000"/>
              </a:buClr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</a:rPr>
              <a:t>https://twitter.com/giz_gmbh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D1A27A20-93C4-43EC-9799-1798AF93C848}"/>
              </a:ext>
            </a:extLst>
          </p:cNvPr>
          <p:cNvSpPr txBox="1"/>
          <p:nvPr userDrawn="1"/>
        </p:nvSpPr>
        <p:spPr bwMode="gray">
          <a:xfrm>
            <a:off x="5253681" y="405269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  <a:buClr>
                <a:srgbClr val="C00000"/>
              </a:buClr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https://www.facebook.com/gizprofile/</a:t>
            </a:r>
          </a:p>
        </p:txBody>
      </p:sp>
      <p:sp>
        <p:nvSpPr>
          <p:cNvPr id="31" name="Textplatzhalter 16">
            <a:extLst>
              <a:ext uri="{FF2B5EF4-FFF2-40B4-BE49-F238E27FC236}">
                <a16:creationId xmlns:a16="http://schemas.microsoft.com/office/drawing/2014/main" id="{99BAFDF9-B477-4EAA-888B-B283B996F1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59062" y="2070719"/>
            <a:ext cx="2570185" cy="60126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r>
              <a:rPr lang="fr-FR"/>
              <a:t>vorname.nachname@giz.de</a:t>
            </a:r>
          </a:p>
          <a:p>
            <a:r>
              <a:rPr lang="fr-FR"/>
              <a:t>T	+49 (0) x xx </a:t>
            </a:r>
            <a:r>
              <a:rPr lang="fr-FR" err="1"/>
              <a:t>xx</a:t>
            </a:r>
            <a:r>
              <a:rPr lang="fr-FR"/>
              <a:t> </a:t>
            </a:r>
            <a:r>
              <a:rPr lang="fr-FR" err="1"/>
              <a:t>xx</a:t>
            </a:r>
            <a:r>
              <a:rPr lang="fr-FR"/>
              <a:t> </a:t>
            </a:r>
          </a:p>
          <a:p>
            <a:r>
              <a:rPr lang="fr-FR"/>
              <a:t>T	+49 (0) x xx </a:t>
            </a:r>
            <a:r>
              <a:rPr lang="fr-FR" err="1"/>
              <a:t>xx</a:t>
            </a:r>
            <a:r>
              <a:rPr lang="fr-FR"/>
              <a:t> </a:t>
            </a:r>
            <a:r>
              <a:rPr lang="fr-FR" err="1"/>
              <a:t>xx</a:t>
            </a:r>
            <a:endParaRPr lang="fr-FR"/>
          </a:p>
        </p:txBody>
      </p:sp>
      <p:sp>
        <p:nvSpPr>
          <p:cNvPr id="32" name="Textplatzhalter 29">
            <a:extLst>
              <a:ext uri="{FF2B5EF4-FFF2-40B4-BE49-F238E27FC236}">
                <a16:creationId xmlns:a16="http://schemas.microsoft.com/office/drawing/2014/main" id="{45476593-F938-4100-B13C-38D8379BF2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1959062" y="1392861"/>
            <a:ext cx="2570185" cy="176276"/>
          </a:xfrm>
        </p:spPr>
        <p:txBody>
          <a:bodyPr/>
          <a:lstStyle>
            <a:lvl1pPr>
              <a:defRPr sz="1200" b="1"/>
            </a:lvl1pPr>
          </a:lstStyle>
          <a:p>
            <a:r>
              <a:rPr lang="de-DE"/>
              <a:t>Vorname Nachname</a:t>
            </a:r>
            <a:endParaRPr lang="en-GB"/>
          </a:p>
        </p:txBody>
      </p:sp>
      <p:sp>
        <p:nvSpPr>
          <p:cNvPr id="33" name="Textplatzhalter 30">
            <a:extLst>
              <a:ext uri="{FF2B5EF4-FFF2-40B4-BE49-F238E27FC236}">
                <a16:creationId xmlns:a16="http://schemas.microsoft.com/office/drawing/2014/main" id="{01D00CFF-DFE3-4530-913B-A705839610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1959062" y="1635978"/>
            <a:ext cx="2570185" cy="176276"/>
          </a:xfrm>
        </p:spPr>
        <p:txBody>
          <a:bodyPr/>
          <a:lstStyle>
            <a:lvl1pPr>
              <a:defRPr sz="1200"/>
            </a:lvl1pPr>
          </a:lstStyle>
          <a:p>
            <a:r>
              <a:rPr lang="de-DE"/>
              <a:t>Funktion, Ort</a:t>
            </a:r>
          </a:p>
        </p:txBody>
      </p:sp>
      <p:sp>
        <p:nvSpPr>
          <p:cNvPr id="34" name="Bildplatzhalter 6">
            <a:extLst>
              <a:ext uri="{FF2B5EF4-FFF2-40B4-BE49-F238E27FC236}">
                <a16:creationId xmlns:a16="http://schemas.microsoft.com/office/drawing/2014/main" id="{E73BDD7E-D6A6-482B-9D61-5276F4F499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449818" y="1392861"/>
            <a:ext cx="1342015" cy="1556665"/>
          </a:xfrm>
          <a:solidFill>
            <a:schemeClr val="bg2"/>
          </a:solidFill>
        </p:spPr>
        <p:txBody>
          <a:bodyPr vert="horz" lIns="36000" tIns="1080000" rIns="36000" bIns="36000" rtlCol="0">
            <a:noAutofit/>
          </a:bodyPr>
          <a:lstStyle>
            <a:lvl1pPr algn="ctr"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D4C3F840-A666-4D4F-B080-E849549C1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242653" y="2070719"/>
            <a:ext cx="2671574" cy="60126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r>
              <a:rPr lang="fr-FR"/>
              <a:t>vorname.nachname@giz.de</a:t>
            </a:r>
          </a:p>
          <a:p>
            <a:r>
              <a:rPr lang="fr-FR"/>
              <a:t>Tel.	+49 (0) x xx </a:t>
            </a:r>
            <a:r>
              <a:rPr lang="fr-FR" err="1"/>
              <a:t>xx</a:t>
            </a:r>
            <a:r>
              <a:rPr lang="fr-FR"/>
              <a:t> </a:t>
            </a:r>
            <a:r>
              <a:rPr lang="fr-FR" err="1"/>
              <a:t>xx</a:t>
            </a:r>
            <a:r>
              <a:rPr lang="fr-FR"/>
              <a:t> </a:t>
            </a:r>
          </a:p>
          <a:p>
            <a:r>
              <a:rPr lang="fr-FR"/>
              <a:t>Fax	+49 (0) x xx </a:t>
            </a:r>
            <a:r>
              <a:rPr lang="fr-FR" err="1"/>
              <a:t>xx</a:t>
            </a:r>
            <a:r>
              <a:rPr lang="fr-FR"/>
              <a:t> </a:t>
            </a:r>
            <a:r>
              <a:rPr lang="fr-FR" err="1"/>
              <a:t>xx</a:t>
            </a:r>
            <a:endParaRPr lang="fr-FR"/>
          </a:p>
        </p:txBody>
      </p:sp>
      <p:sp>
        <p:nvSpPr>
          <p:cNvPr id="54" name="Textplatzhalter 29">
            <a:extLst>
              <a:ext uri="{FF2B5EF4-FFF2-40B4-BE49-F238E27FC236}">
                <a16:creationId xmlns:a16="http://schemas.microsoft.com/office/drawing/2014/main" id="{1183BB15-4C0C-49C5-B0B2-4418E3FD55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6242653" y="1392861"/>
            <a:ext cx="2671574" cy="176276"/>
          </a:xfrm>
        </p:spPr>
        <p:txBody>
          <a:bodyPr/>
          <a:lstStyle>
            <a:lvl1pPr>
              <a:defRPr sz="1200" b="1"/>
            </a:lvl1pPr>
          </a:lstStyle>
          <a:p>
            <a:r>
              <a:rPr lang="de-DE"/>
              <a:t>Vorname Nachname</a:t>
            </a:r>
            <a:endParaRPr lang="en-GB"/>
          </a:p>
        </p:txBody>
      </p:sp>
      <p:sp>
        <p:nvSpPr>
          <p:cNvPr id="55" name="Textplatzhalter 30">
            <a:extLst>
              <a:ext uri="{FF2B5EF4-FFF2-40B4-BE49-F238E27FC236}">
                <a16:creationId xmlns:a16="http://schemas.microsoft.com/office/drawing/2014/main" id="{0C6CA511-61C0-47B0-A071-DE194172414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242653" y="1635978"/>
            <a:ext cx="2671574" cy="176276"/>
          </a:xfrm>
        </p:spPr>
        <p:txBody>
          <a:bodyPr/>
          <a:lstStyle>
            <a:lvl1pPr>
              <a:defRPr sz="1200"/>
            </a:lvl1pPr>
          </a:lstStyle>
          <a:p>
            <a:r>
              <a:rPr lang="de-DE"/>
              <a:t>Funktion, Ort</a:t>
            </a:r>
          </a:p>
        </p:txBody>
      </p:sp>
      <p:sp>
        <p:nvSpPr>
          <p:cNvPr id="56" name="Bildplatzhalter 6">
            <a:extLst>
              <a:ext uri="{FF2B5EF4-FFF2-40B4-BE49-F238E27FC236}">
                <a16:creationId xmlns:a16="http://schemas.microsoft.com/office/drawing/2014/main" id="{B0EA41BA-7C5A-4545-A1DA-71964B045D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4733408" y="1392861"/>
            <a:ext cx="1342015" cy="1556665"/>
          </a:xfrm>
          <a:solidFill>
            <a:schemeClr val="bg2"/>
          </a:solidFill>
        </p:spPr>
        <p:txBody>
          <a:bodyPr vert="horz" lIns="36000" tIns="1080000" rIns="36000" bIns="36000" rtlCol="0">
            <a:noAutofit/>
          </a:bodyPr>
          <a:lstStyle>
            <a:lvl1pPr algn="ctr">
              <a:defRPr lang="en-GB" sz="10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8" name="Titel 1">
            <a:extLst>
              <a:ext uri="{FF2B5EF4-FFF2-40B4-BE49-F238E27FC236}">
                <a16:creationId xmlns:a16="http://schemas.microsoft.com/office/drawing/2014/main" id="{2DD72F4F-E3F2-49DC-BBAE-681D615ED49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8464411" cy="540544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69071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F58C217-C4E2-448E-B6B5-E56CEFB6D358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t="234" b="7466"/>
          <a:stretch/>
        </p:blipFill>
        <p:spPr bwMode="gray">
          <a:xfrm>
            <a:off x="123135" y="123825"/>
            <a:ext cx="8893865" cy="447649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3E3E95-0AFA-477F-B88E-9AEDC037418E}"/>
              </a:ext>
            </a:extLst>
          </p:cNvPr>
          <p:cNvSpPr>
            <a:spLocks/>
          </p:cNvSpPr>
          <p:nvPr userDrawn="1"/>
        </p:nvSpPr>
        <p:spPr bwMode="gray">
          <a:xfrm>
            <a:off x="123135" y="123825"/>
            <a:ext cx="8893865" cy="447649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5FAA2D-10D4-4CD9-B9B7-92585570EFD8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>
          <a:xfrm>
            <a:off x="1059417" y="4926383"/>
            <a:ext cx="533639" cy="92333"/>
          </a:xfrm>
        </p:spPr>
        <p:txBody>
          <a:bodyPr/>
          <a:lstStyle/>
          <a:p>
            <a:fld id="{E5B527D7-E5A7-4006-ABDF-2A3943171324}" type="datetime1">
              <a:rPr lang="de-DE" smtClean="0"/>
              <a:t>04.03.2020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246DFF-FEF2-46ED-9853-DC7A06FF89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gray">
          <a:xfrm>
            <a:off x="1783022" y="4926384"/>
            <a:ext cx="5839479" cy="92333"/>
          </a:xfrm>
        </p:spPr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55B516-5F12-4FE2-A6E7-8A95B57A8A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gray">
          <a:xfrm>
            <a:off x="449817" y="4926383"/>
            <a:ext cx="450850" cy="92333"/>
          </a:xfrm>
        </p:spPr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B6C23A5-1B72-42F2-B92F-DC68B632F6B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8560833" cy="540544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F0C65784-9410-409B-82EA-6584D4732C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9816" y="2974463"/>
            <a:ext cx="2608495" cy="5401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/>
            </a:lvl1pPr>
          </a:lstStyle>
          <a:p>
            <a:r>
              <a:rPr lang="fr-FR"/>
              <a:t>vorname.nachname@giz.de</a:t>
            </a:r>
          </a:p>
          <a:p>
            <a:r>
              <a:rPr lang="fr-FR"/>
              <a:t>Tel.	+49 (0) x xx </a:t>
            </a:r>
            <a:r>
              <a:rPr lang="fr-FR" err="1"/>
              <a:t>xx</a:t>
            </a:r>
            <a:r>
              <a:rPr lang="fr-FR"/>
              <a:t> </a:t>
            </a:r>
            <a:r>
              <a:rPr lang="fr-FR" err="1"/>
              <a:t>xx</a:t>
            </a:r>
            <a:r>
              <a:rPr lang="fr-FR"/>
              <a:t> </a:t>
            </a:r>
          </a:p>
          <a:p>
            <a:r>
              <a:rPr lang="fr-FR"/>
              <a:t>Fax	+49 (0) x xx </a:t>
            </a:r>
            <a:r>
              <a:rPr lang="fr-FR" err="1"/>
              <a:t>xx</a:t>
            </a:r>
            <a:r>
              <a:rPr lang="fr-FR"/>
              <a:t> </a:t>
            </a:r>
            <a:r>
              <a:rPr lang="fr-FR" err="1"/>
              <a:t>xx</a:t>
            </a:r>
            <a:endParaRPr lang="fr-FR"/>
          </a:p>
        </p:txBody>
      </p:sp>
      <p:sp>
        <p:nvSpPr>
          <p:cNvPr id="20" name="Textplatzhalter 29">
            <a:extLst>
              <a:ext uri="{FF2B5EF4-FFF2-40B4-BE49-F238E27FC236}">
                <a16:creationId xmlns:a16="http://schemas.microsoft.com/office/drawing/2014/main" id="{85761457-A63B-46F2-99C5-E217A1E0A7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449816" y="2508898"/>
            <a:ext cx="2608495" cy="176276"/>
          </a:xfrm>
        </p:spPr>
        <p:txBody>
          <a:bodyPr/>
          <a:lstStyle>
            <a:lvl1pPr>
              <a:defRPr sz="1000" b="1"/>
            </a:lvl1pPr>
          </a:lstStyle>
          <a:p>
            <a:r>
              <a:rPr lang="de-DE"/>
              <a:t>Vorname Nachname</a:t>
            </a:r>
            <a:endParaRPr lang="en-GB"/>
          </a:p>
        </p:txBody>
      </p:sp>
      <p:sp>
        <p:nvSpPr>
          <p:cNvPr id="21" name="Textplatzhalter 30">
            <a:extLst>
              <a:ext uri="{FF2B5EF4-FFF2-40B4-BE49-F238E27FC236}">
                <a16:creationId xmlns:a16="http://schemas.microsoft.com/office/drawing/2014/main" id="{CB52D947-0416-4964-B28D-129580E477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49816" y="2686369"/>
            <a:ext cx="2608495" cy="176276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Funktion, Ort</a:t>
            </a:r>
          </a:p>
        </p:txBody>
      </p:sp>
      <p:sp>
        <p:nvSpPr>
          <p:cNvPr id="35" name="Bildplatzhalter 6">
            <a:extLst>
              <a:ext uri="{FF2B5EF4-FFF2-40B4-BE49-F238E27FC236}">
                <a16:creationId xmlns:a16="http://schemas.microsoft.com/office/drawing/2014/main" id="{FC763A8F-9E6C-4EEB-90DC-0F65B80379C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449818" y="1177157"/>
            <a:ext cx="1016580" cy="1179178"/>
          </a:xfrm>
          <a:solidFill>
            <a:schemeClr val="bg2"/>
          </a:solidFill>
        </p:spPr>
        <p:txBody>
          <a:bodyPr vert="horz" lIns="36000" tIns="864000" rIns="36000" bIns="36000" rtlCol="0">
            <a:noAutofit/>
          </a:bodyPr>
          <a:lstStyle>
            <a:lvl1pPr algn="ctr">
              <a:defRPr lang="en-GB" sz="6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23" name="Textplatzhalter 16">
            <a:extLst>
              <a:ext uri="{FF2B5EF4-FFF2-40B4-BE49-F238E27FC236}">
                <a16:creationId xmlns:a16="http://schemas.microsoft.com/office/drawing/2014/main" id="{A3959264-4C48-474A-BB44-B8C103D1F20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348457" y="2974463"/>
            <a:ext cx="2608495" cy="5401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/>
            </a:lvl1pPr>
          </a:lstStyle>
          <a:p>
            <a:r>
              <a:rPr lang="fr-FR"/>
              <a:t>vorname.nachname@giz.de</a:t>
            </a:r>
          </a:p>
          <a:p>
            <a:r>
              <a:rPr lang="fr-FR"/>
              <a:t>Tel.	+49 (0) x xx </a:t>
            </a:r>
            <a:r>
              <a:rPr lang="fr-FR" err="1"/>
              <a:t>xx</a:t>
            </a:r>
            <a:r>
              <a:rPr lang="fr-FR"/>
              <a:t> </a:t>
            </a:r>
            <a:r>
              <a:rPr lang="fr-FR" err="1"/>
              <a:t>xx</a:t>
            </a:r>
            <a:r>
              <a:rPr lang="fr-FR"/>
              <a:t> </a:t>
            </a:r>
          </a:p>
          <a:p>
            <a:r>
              <a:rPr lang="fr-FR"/>
              <a:t>Fax	+49 (0) x xx </a:t>
            </a:r>
            <a:r>
              <a:rPr lang="fr-FR" err="1"/>
              <a:t>xx</a:t>
            </a:r>
            <a:r>
              <a:rPr lang="fr-FR"/>
              <a:t> </a:t>
            </a:r>
            <a:r>
              <a:rPr lang="fr-FR" err="1"/>
              <a:t>xx</a:t>
            </a:r>
            <a:endParaRPr lang="fr-FR"/>
          </a:p>
        </p:txBody>
      </p:sp>
      <p:sp>
        <p:nvSpPr>
          <p:cNvPr id="24" name="Textplatzhalter 29">
            <a:extLst>
              <a:ext uri="{FF2B5EF4-FFF2-40B4-BE49-F238E27FC236}">
                <a16:creationId xmlns:a16="http://schemas.microsoft.com/office/drawing/2014/main" id="{37C5BE72-A50D-4E1F-A698-7239B19ED5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3348457" y="2508898"/>
            <a:ext cx="2608495" cy="176276"/>
          </a:xfrm>
        </p:spPr>
        <p:txBody>
          <a:bodyPr/>
          <a:lstStyle>
            <a:lvl1pPr>
              <a:defRPr sz="1000" b="1"/>
            </a:lvl1pPr>
          </a:lstStyle>
          <a:p>
            <a:r>
              <a:rPr lang="de-DE"/>
              <a:t>Vorname Nachname</a:t>
            </a:r>
            <a:endParaRPr lang="en-GB"/>
          </a:p>
        </p:txBody>
      </p:sp>
      <p:sp>
        <p:nvSpPr>
          <p:cNvPr id="25" name="Textplatzhalter 30">
            <a:extLst>
              <a:ext uri="{FF2B5EF4-FFF2-40B4-BE49-F238E27FC236}">
                <a16:creationId xmlns:a16="http://schemas.microsoft.com/office/drawing/2014/main" id="{BBC5F177-59CC-4E2C-8920-EF6014FA21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348457" y="2686369"/>
            <a:ext cx="2608495" cy="176276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Funktion, Ort</a:t>
            </a:r>
          </a:p>
        </p:txBody>
      </p:sp>
      <p:sp>
        <p:nvSpPr>
          <p:cNvPr id="36" name="Bildplatzhalter 6">
            <a:extLst>
              <a:ext uri="{FF2B5EF4-FFF2-40B4-BE49-F238E27FC236}">
                <a16:creationId xmlns:a16="http://schemas.microsoft.com/office/drawing/2014/main" id="{BB2B85DB-7C09-47DD-8B78-3BE26DF173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3348459" y="1177157"/>
            <a:ext cx="1016580" cy="1179178"/>
          </a:xfrm>
          <a:solidFill>
            <a:schemeClr val="bg2"/>
          </a:solidFill>
        </p:spPr>
        <p:txBody>
          <a:bodyPr vert="horz" lIns="36000" tIns="864000" rIns="36000" bIns="36000" rtlCol="0">
            <a:noAutofit/>
          </a:bodyPr>
          <a:lstStyle>
            <a:lvl1pPr algn="ctr">
              <a:defRPr lang="en-GB" sz="6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37" name="Textplatzhalter 16">
            <a:extLst>
              <a:ext uri="{FF2B5EF4-FFF2-40B4-BE49-F238E27FC236}">
                <a16:creationId xmlns:a16="http://schemas.microsoft.com/office/drawing/2014/main" id="{C376165A-CE76-4372-91C7-F6C54DEAFEF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47098" y="2974463"/>
            <a:ext cx="2608495" cy="5401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/>
            </a:lvl1pPr>
          </a:lstStyle>
          <a:p>
            <a:r>
              <a:rPr lang="fr-FR"/>
              <a:t>vorname.nachname@giz.de</a:t>
            </a:r>
          </a:p>
          <a:p>
            <a:r>
              <a:rPr lang="fr-FR"/>
              <a:t>Tel.	+49 (0) x xx </a:t>
            </a:r>
            <a:r>
              <a:rPr lang="fr-FR" err="1"/>
              <a:t>xx</a:t>
            </a:r>
            <a:r>
              <a:rPr lang="fr-FR"/>
              <a:t> </a:t>
            </a:r>
            <a:r>
              <a:rPr lang="fr-FR" err="1"/>
              <a:t>xx</a:t>
            </a:r>
            <a:r>
              <a:rPr lang="fr-FR"/>
              <a:t> </a:t>
            </a:r>
          </a:p>
          <a:p>
            <a:r>
              <a:rPr lang="fr-FR"/>
              <a:t>Fax	+49 (0) x xx </a:t>
            </a:r>
            <a:r>
              <a:rPr lang="fr-FR" err="1"/>
              <a:t>xx</a:t>
            </a:r>
            <a:r>
              <a:rPr lang="fr-FR"/>
              <a:t> </a:t>
            </a:r>
            <a:r>
              <a:rPr lang="fr-FR" err="1"/>
              <a:t>xx</a:t>
            </a:r>
            <a:endParaRPr lang="fr-FR"/>
          </a:p>
        </p:txBody>
      </p:sp>
      <p:sp>
        <p:nvSpPr>
          <p:cNvPr id="38" name="Textplatzhalter 29">
            <a:extLst>
              <a:ext uri="{FF2B5EF4-FFF2-40B4-BE49-F238E27FC236}">
                <a16:creationId xmlns:a16="http://schemas.microsoft.com/office/drawing/2014/main" id="{12DC0B08-9C2F-4A20-8D25-AB673DE13D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6247098" y="2508898"/>
            <a:ext cx="2608495" cy="176276"/>
          </a:xfrm>
        </p:spPr>
        <p:txBody>
          <a:bodyPr/>
          <a:lstStyle>
            <a:lvl1pPr>
              <a:defRPr sz="1000" b="1"/>
            </a:lvl1pPr>
          </a:lstStyle>
          <a:p>
            <a:r>
              <a:rPr lang="de-DE"/>
              <a:t>Vorname Nachname</a:t>
            </a:r>
            <a:endParaRPr lang="en-GB"/>
          </a:p>
        </p:txBody>
      </p:sp>
      <p:sp>
        <p:nvSpPr>
          <p:cNvPr id="39" name="Textplatzhalter 30">
            <a:extLst>
              <a:ext uri="{FF2B5EF4-FFF2-40B4-BE49-F238E27FC236}">
                <a16:creationId xmlns:a16="http://schemas.microsoft.com/office/drawing/2014/main" id="{7DB1B252-5879-4206-BDF8-0A22178C042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247098" y="2686369"/>
            <a:ext cx="2608495" cy="176276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Funktion, Ort</a:t>
            </a:r>
          </a:p>
        </p:txBody>
      </p:sp>
      <p:sp>
        <p:nvSpPr>
          <p:cNvPr id="40" name="Bildplatzhalter 6">
            <a:extLst>
              <a:ext uri="{FF2B5EF4-FFF2-40B4-BE49-F238E27FC236}">
                <a16:creationId xmlns:a16="http://schemas.microsoft.com/office/drawing/2014/main" id="{DD64FA03-A54F-412F-96FC-EE4E88E5DD5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6247100" y="1177157"/>
            <a:ext cx="1016580" cy="1179178"/>
          </a:xfrm>
          <a:solidFill>
            <a:schemeClr val="bg2"/>
          </a:solidFill>
        </p:spPr>
        <p:txBody>
          <a:bodyPr vert="horz" lIns="36000" tIns="864000" rIns="36000" bIns="36000" rtlCol="0">
            <a:noAutofit/>
          </a:bodyPr>
          <a:lstStyle>
            <a:lvl1pPr algn="ctr">
              <a:defRPr lang="en-GB" sz="600" dirty="0">
                <a:solidFill>
                  <a:schemeClr val="tx2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0ACBC6BD-AF1C-4AC3-B989-7C0851FD4A36}"/>
              </a:ext>
            </a:extLst>
          </p:cNvPr>
          <p:cNvSpPr txBox="1"/>
          <p:nvPr userDrawn="1"/>
        </p:nvSpPr>
        <p:spPr bwMode="gray">
          <a:xfrm>
            <a:off x="784636" y="4052697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  <a:buClr>
                <a:srgbClr val="C00000"/>
              </a:buClr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</a:rPr>
              <a:t>www.giz.de</a:t>
            </a:r>
          </a:p>
        </p:txBody>
      </p:sp>
      <p:pic>
        <p:nvPicPr>
          <p:cNvPr id="43" name="Grafik 42" descr="Ein Bild, das Axt, Werkzeug enthält.&#10;&#10;Mit sehr hoher Zuverlässigkeit generierte Beschreibung">
            <a:extLst>
              <a:ext uri="{FF2B5EF4-FFF2-40B4-BE49-F238E27FC236}">
                <a16:creationId xmlns:a16="http://schemas.microsoft.com/office/drawing/2014/main" id="{1409F6AC-26EC-4924-85C7-7C52829EA0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2273484" y="4081945"/>
            <a:ext cx="290728" cy="236458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5D9641D-18D8-4757-B59C-824BED8ECD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gray">
          <a:xfrm>
            <a:off x="4961178" y="4056187"/>
            <a:ext cx="234516" cy="234514"/>
          </a:xfrm>
          <a:prstGeom prst="rect">
            <a:avLst/>
          </a:prstGeom>
        </p:spPr>
      </p:pic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7EA8DE-E5C0-4542-A14B-2F893BDFC8D1}"/>
              </a:ext>
            </a:extLst>
          </p:cNvPr>
          <p:cNvGrpSpPr/>
          <p:nvPr userDrawn="1"/>
        </p:nvGrpSpPr>
        <p:grpSpPr bwMode="gray">
          <a:xfrm>
            <a:off x="444492" y="4029252"/>
            <a:ext cx="262622" cy="297258"/>
            <a:chOff x="4933951" y="-41275"/>
            <a:chExt cx="2130425" cy="2411413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05EE60F5-13C7-4FF2-87FA-B42FCFE9CCF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945063" y="1435100"/>
              <a:ext cx="2114550" cy="935038"/>
            </a:xfrm>
            <a:custGeom>
              <a:avLst/>
              <a:gdLst>
                <a:gd name="T0" fmla="*/ 287 w 425"/>
                <a:gd name="T1" fmla="*/ 25 h 188"/>
                <a:gd name="T2" fmla="*/ 297 w 425"/>
                <a:gd name="T3" fmla="*/ 2 h 188"/>
                <a:gd name="T4" fmla="*/ 325 w 425"/>
                <a:gd name="T5" fmla="*/ 0 h 188"/>
                <a:gd name="T6" fmla="*/ 321 w 425"/>
                <a:gd name="T7" fmla="*/ 23 h 188"/>
                <a:gd name="T8" fmla="*/ 382 w 425"/>
                <a:gd name="T9" fmla="*/ 25 h 188"/>
                <a:gd name="T10" fmla="*/ 394 w 425"/>
                <a:gd name="T11" fmla="*/ 2 h 188"/>
                <a:gd name="T12" fmla="*/ 423 w 425"/>
                <a:gd name="T13" fmla="*/ 0 h 188"/>
                <a:gd name="T14" fmla="*/ 307 w 425"/>
                <a:gd name="T15" fmla="*/ 135 h 188"/>
                <a:gd name="T16" fmla="*/ 0 w 425"/>
                <a:gd name="T17" fmla="*/ 2 h 188"/>
                <a:gd name="T18" fmla="*/ 28 w 425"/>
                <a:gd name="T19" fmla="*/ 0 h 188"/>
                <a:gd name="T20" fmla="*/ 40 w 425"/>
                <a:gd name="T21" fmla="*/ 23 h 188"/>
                <a:gd name="T22" fmla="*/ 101 w 425"/>
                <a:gd name="T23" fmla="*/ 25 h 188"/>
                <a:gd name="T24" fmla="*/ 97 w 425"/>
                <a:gd name="T25" fmla="*/ 3 h 188"/>
                <a:gd name="T26" fmla="*/ 125 w 425"/>
                <a:gd name="T27" fmla="*/ 0 h 188"/>
                <a:gd name="T28" fmla="*/ 134 w 425"/>
                <a:gd name="T29" fmla="*/ 23 h 188"/>
                <a:gd name="T30" fmla="*/ 192 w 425"/>
                <a:gd name="T31" fmla="*/ 25 h 188"/>
                <a:gd name="T32" fmla="*/ 194 w 425"/>
                <a:gd name="T33" fmla="*/ 2 h 188"/>
                <a:gd name="T34" fmla="*/ 221 w 425"/>
                <a:gd name="T35" fmla="*/ 0 h 188"/>
                <a:gd name="T36" fmla="*/ 224 w 425"/>
                <a:gd name="T37" fmla="*/ 23 h 188"/>
                <a:gd name="T38" fmla="*/ 256 w 425"/>
                <a:gd name="T39" fmla="*/ 25 h 188"/>
                <a:gd name="T40" fmla="*/ 362 w 425"/>
                <a:gd name="T41" fmla="*/ 55 h 188"/>
                <a:gd name="T42" fmla="*/ 307 w 425"/>
                <a:gd name="T43" fmla="*/ 56 h 188"/>
                <a:gd name="T44" fmla="*/ 256 w 425"/>
                <a:gd name="T45" fmla="*/ 121 h 188"/>
                <a:gd name="T46" fmla="*/ 363 w 425"/>
                <a:gd name="T47" fmla="*/ 56 h 188"/>
                <a:gd name="T48" fmla="*/ 87 w 425"/>
                <a:gd name="T49" fmla="*/ 55 h 188"/>
                <a:gd name="T50" fmla="*/ 61 w 425"/>
                <a:gd name="T51" fmla="*/ 55 h 188"/>
                <a:gd name="T52" fmla="*/ 155 w 425"/>
                <a:gd name="T53" fmla="*/ 118 h 188"/>
                <a:gd name="T54" fmla="*/ 156 w 425"/>
                <a:gd name="T55" fmla="*/ 117 h 188"/>
                <a:gd name="T56" fmla="*/ 111 w 425"/>
                <a:gd name="T57" fmla="*/ 55 h 188"/>
                <a:gd name="T58" fmla="*/ 224 w 425"/>
                <a:gd name="T59" fmla="*/ 81 h 188"/>
                <a:gd name="T60" fmla="*/ 224 w 425"/>
                <a:gd name="T61" fmla="*/ 108 h 188"/>
                <a:gd name="T62" fmla="*/ 273 w 425"/>
                <a:gd name="T63" fmla="*/ 56 h 188"/>
                <a:gd name="T64" fmla="*/ 225 w 425"/>
                <a:gd name="T65" fmla="*/ 55 h 188"/>
                <a:gd name="T66" fmla="*/ 224 w 425"/>
                <a:gd name="T67" fmla="*/ 81 h 188"/>
                <a:gd name="T68" fmla="*/ 194 w 425"/>
                <a:gd name="T69" fmla="*/ 56 h 188"/>
                <a:gd name="T70" fmla="*/ 148 w 425"/>
                <a:gd name="T71" fmla="*/ 55 h 188"/>
                <a:gd name="T72" fmla="*/ 192 w 425"/>
                <a:gd name="T73" fmla="*/ 109 h 188"/>
                <a:gd name="T74" fmla="*/ 194 w 425"/>
                <a:gd name="T75" fmla="*/ 10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5" h="188">
                  <a:moveTo>
                    <a:pt x="256" y="25"/>
                  </a:moveTo>
                  <a:cubicBezTo>
                    <a:pt x="267" y="25"/>
                    <a:pt x="277" y="25"/>
                    <a:pt x="287" y="25"/>
                  </a:cubicBezTo>
                  <a:cubicBezTo>
                    <a:pt x="288" y="25"/>
                    <a:pt x="290" y="24"/>
                    <a:pt x="290" y="23"/>
                  </a:cubicBezTo>
                  <a:cubicBezTo>
                    <a:pt x="292" y="16"/>
                    <a:pt x="294" y="9"/>
                    <a:pt x="297" y="2"/>
                  </a:cubicBezTo>
                  <a:cubicBezTo>
                    <a:pt x="297" y="2"/>
                    <a:pt x="298" y="0"/>
                    <a:pt x="299" y="0"/>
                  </a:cubicBezTo>
                  <a:cubicBezTo>
                    <a:pt x="308" y="0"/>
                    <a:pt x="316" y="0"/>
                    <a:pt x="325" y="0"/>
                  </a:cubicBezTo>
                  <a:cubicBezTo>
                    <a:pt x="326" y="0"/>
                    <a:pt x="327" y="2"/>
                    <a:pt x="326" y="2"/>
                  </a:cubicBezTo>
                  <a:cubicBezTo>
                    <a:pt x="325" y="9"/>
                    <a:pt x="323" y="16"/>
                    <a:pt x="321" y="23"/>
                  </a:cubicBezTo>
                  <a:cubicBezTo>
                    <a:pt x="321" y="23"/>
                    <a:pt x="322" y="25"/>
                    <a:pt x="322" y="25"/>
                  </a:cubicBezTo>
                  <a:cubicBezTo>
                    <a:pt x="342" y="25"/>
                    <a:pt x="362" y="25"/>
                    <a:pt x="382" y="25"/>
                  </a:cubicBezTo>
                  <a:cubicBezTo>
                    <a:pt x="383" y="25"/>
                    <a:pt x="384" y="24"/>
                    <a:pt x="384" y="23"/>
                  </a:cubicBezTo>
                  <a:cubicBezTo>
                    <a:pt x="388" y="16"/>
                    <a:pt x="391" y="9"/>
                    <a:pt x="394" y="2"/>
                  </a:cubicBezTo>
                  <a:cubicBezTo>
                    <a:pt x="394" y="1"/>
                    <a:pt x="395" y="0"/>
                    <a:pt x="396" y="0"/>
                  </a:cubicBezTo>
                  <a:cubicBezTo>
                    <a:pt x="405" y="0"/>
                    <a:pt x="414" y="0"/>
                    <a:pt x="423" y="0"/>
                  </a:cubicBezTo>
                  <a:cubicBezTo>
                    <a:pt x="424" y="0"/>
                    <a:pt x="425" y="2"/>
                    <a:pt x="425" y="3"/>
                  </a:cubicBezTo>
                  <a:cubicBezTo>
                    <a:pt x="405" y="64"/>
                    <a:pt x="365" y="108"/>
                    <a:pt x="307" y="135"/>
                  </a:cubicBezTo>
                  <a:cubicBezTo>
                    <a:pt x="195" y="188"/>
                    <a:pt x="60" y="139"/>
                    <a:pt x="10" y="28"/>
                  </a:cubicBezTo>
                  <a:cubicBezTo>
                    <a:pt x="6" y="20"/>
                    <a:pt x="3" y="11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9" y="0"/>
                    <a:pt x="30" y="1"/>
                    <a:pt x="31" y="2"/>
                  </a:cubicBezTo>
                  <a:cubicBezTo>
                    <a:pt x="34" y="9"/>
                    <a:pt x="37" y="16"/>
                    <a:pt x="40" y="23"/>
                  </a:cubicBezTo>
                  <a:cubicBezTo>
                    <a:pt x="41" y="24"/>
                    <a:pt x="42" y="25"/>
                    <a:pt x="43" y="25"/>
                  </a:cubicBezTo>
                  <a:cubicBezTo>
                    <a:pt x="62" y="25"/>
                    <a:pt x="81" y="25"/>
                    <a:pt x="101" y="25"/>
                  </a:cubicBezTo>
                  <a:cubicBezTo>
                    <a:pt x="101" y="25"/>
                    <a:pt x="102" y="23"/>
                    <a:pt x="102" y="23"/>
                  </a:cubicBezTo>
                  <a:cubicBezTo>
                    <a:pt x="101" y="16"/>
                    <a:pt x="99" y="9"/>
                    <a:pt x="97" y="3"/>
                  </a:cubicBezTo>
                  <a:cubicBezTo>
                    <a:pt x="97" y="2"/>
                    <a:pt x="98" y="0"/>
                    <a:pt x="99" y="0"/>
                  </a:cubicBezTo>
                  <a:cubicBezTo>
                    <a:pt x="108" y="0"/>
                    <a:pt x="116" y="0"/>
                    <a:pt x="125" y="0"/>
                  </a:cubicBezTo>
                  <a:cubicBezTo>
                    <a:pt x="126" y="0"/>
                    <a:pt x="127" y="1"/>
                    <a:pt x="127" y="2"/>
                  </a:cubicBezTo>
                  <a:cubicBezTo>
                    <a:pt x="130" y="9"/>
                    <a:pt x="131" y="16"/>
                    <a:pt x="134" y="23"/>
                  </a:cubicBezTo>
                  <a:cubicBezTo>
                    <a:pt x="134" y="24"/>
                    <a:pt x="135" y="25"/>
                    <a:pt x="136" y="25"/>
                  </a:cubicBezTo>
                  <a:cubicBezTo>
                    <a:pt x="155" y="25"/>
                    <a:pt x="173" y="25"/>
                    <a:pt x="192" y="25"/>
                  </a:cubicBezTo>
                  <a:cubicBezTo>
                    <a:pt x="193" y="25"/>
                    <a:pt x="194" y="24"/>
                    <a:pt x="194" y="23"/>
                  </a:cubicBezTo>
                  <a:cubicBezTo>
                    <a:pt x="194" y="16"/>
                    <a:pt x="194" y="9"/>
                    <a:pt x="194" y="2"/>
                  </a:cubicBezTo>
                  <a:cubicBezTo>
                    <a:pt x="194" y="2"/>
                    <a:pt x="195" y="0"/>
                    <a:pt x="196" y="0"/>
                  </a:cubicBezTo>
                  <a:cubicBezTo>
                    <a:pt x="205" y="0"/>
                    <a:pt x="213" y="0"/>
                    <a:pt x="221" y="0"/>
                  </a:cubicBezTo>
                  <a:cubicBezTo>
                    <a:pt x="222" y="0"/>
                    <a:pt x="223" y="2"/>
                    <a:pt x="223" y="3"/>
                  </a:cubicBezTo>
                  <a:cubicBezTo>
                    <a:pt x="224" y="9"/>
                    <a:pt x="223" y="16"/>
                    <a:pt x="224" y="23"/>
                  </a:cubicBezTo>
                  <a:cubicBezTo>
                    <a:pt x="224" y="23"/>
                    <a:pt x="225" y="25"/>
                    <a:pt x="226" y="25"/>
                  </a:cubicBezTo>
                  <a:cubicBezTo>
                    <a:pt x="236" y="25"/>
                    <a:pt x="246" y="25"/>
                    <a:pt x="256" y="25"/>
                  </a:cubicBezTo>
                  <a:close/>
                  <a:moveTo>
                    <a:pt x="364" y="55"/>
                  </a:moveTo>
                  <a:cubicBezTo>
                    <a:pt x="363" y="55"/>
                    <a:pt x="363" y="55"/>
                    <a:pt x="362" y="55"/>
                  </a:cubicBezTo>
                  <a:cubicBezTo>
                    <a:pt x="345" y="55"/>
                    <a:pt x="328" y="54"/>
                    <a:pt x="311" y="55"/>
                  </a:cubicBezTo>
                  <a:cubicBezTo>
                    <a:pt x="310" y="55"/>
                    <a:pt x="308" y="56"/>
                    <a:pt x="307" y="56"/>
                  </a:cubicBezTo>
                  <a:cubicBezTo>
                    <a:pt x="295" y="81"/>
                    <a:pt x="279" y="103"/>
                    <a:pt x="257" y="120"/>
                  </a:cubicBezTo>
                  <a:cubicBezTo>
                    <a:pt x="257" y="121"/>
                    <a:pt x="257" y="121"/>
                    <a:pt x="256" y="121"/>
                  </a:cubicBezTo>
                  <a:cubicBezTo>
                    <a:pt x="257" y="122"/>
                    <a:pt x="257" y="122"/>
                    <a:pt x="258" y="122"/>
                  </a:cubicBezTo>
                  <a:cubicBezTo>
                    <a:pt x="300" y="111"/>
                    <a:pt x="335" y="90"/>
                    <a:pt x="363" y="56"/>
                  </a:cubicBezTo>
                  <a:cubicBezTo>
                    <a:pt x="363" y="56"/>
                    <a:pt x="364" y="55"/>
                    <a:pt x="364" y="55"/>
                  </a:cubicBezTo>
                  <a:close/>
                  <a:moveTo>
                    <a:pt x="87" y="55"/>
                  </a:moveTo>
                  <a:cubicBezTo>
                    <a:pt x="79" y="55"/>
                    <a:pt x="71" y="54"/>
                    <a:pt x="62" y="55"/>
                  </a:cubicBezTo>
                  <a:cubicBezTo>
                    <a:pt x="62" y="55"/>
                    <a:pt x="61" y="55"/>
                    <a:pt x="61" y="55"/>
                  </a:cubicBezTo>
                  <a:cubicBezTo>
                    <a:pt x="61" y="55"/>
                    <a:pt x="61" y="56"/>
                    <a:pt x="62" y="56"/>
                  </a:cubicBezTo>
                  <a:cubicBezTo>
                    <a:pt x="86" y="86"/>
                    <a:pt x="118" y="107"/>
                    <a:pt x="155" y="118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118"/>
                    <a:pt x="156" y="118"/>
                    <a:pt x="156" y="117"/>
                  </a:cubicBezTo>
                  <a:cubicBezTo>
                    <a:pt x="137" y="100"/>
                    <a:pt x="124" y="79"/>
                    <a:pt x="114" y="56"/>
                  </a:cubicBezTo>
                  <a:cubicBezTo>
                    <a:pt x="114" y="55"/>
                    <a:pt x="112" y="55"/>
                    <a:pt x="111" y="55"/>
                  </a:cubicBezTo>
                  <a:cubicBezTo>
                    <a:pt x="103" y="54"/>
                    <a:pt x="95" y="55"/>
                    <a:pt x="87" y="55"/>
                  </a:cubicBezTo>
                  <a:close/>
                  <a:moveTo>
                    <a:pt x="224" y="81"/>
                  </a:moveTo>
                  <a:cubicBezTo>
                    <a:pt x="224" y="89"/>
                    <a:pt x="224" y="98"/>
                    <a:pt x="224" y="106"/>
                  </a:cubicBezTo>
                  <a:cubicBezTo>
                    <a:pt x="224" y="107"/>
                    <a:pt x="224" y="107"/>
                    <a:pt x="224" y="108"/>
                  </a:cubicBezTo>
                  <a:cubicBezTo>
                    <a:pt x="224" y="108"/>
                    <a:pt x="225" y="107"/>
                    <a:pt x="226" y="107"/>
                  </a:cubicBezTo>
                  <a:cubicBezTo>
                    <a:pt x="246" y="94"/>
                    <a:pt x="261" y="76"/>
                    <a:pt x="273" y="56"/>
                  </a:cubicBezTo>
                  <a:cubicBezTo>
                    <a:pt x="274" y="56"/>
                    <a:pt x="273" y="55"/>
                    <a:pt x="272" y="55"/>
                  </a:cubicBezTo>
                  <a:cubicBezTo>
                    <a:pt x="257" y="54"/>
                    <a:pt x="241" y="54"/>
                    <a:pt x="225" y="55"/>
                  </a:cubicBezTo>
                  <a:cubicBezTo>
                    <a:pt x="225" y="55"/>
                    <a:pt x="224" y="56"/>
                    <a:pt x="224" y="56"/>
                  </a:cubicBezTo>
                  <a:cubicBezTo>
                    <a:pt x="224" y="65"/>
                    <a:pt x="224" y="73"/>
                    <a:pt x="224" y="81"/>
                  </a:cubicBezTo>
                  <a:close/>
                  <a:moveTo>
                    <a:pt x="194" y="82"/>
                  </a:moveTo>
                  <a:cubicBezTo>
                    <a:pt x="194" y="73"/>
                    <a:pt x="194" y="65"/>
                    <a:pt x="194" y="56"/>
                  </a:cubicBezTo>
                  <a:cubicBezTo>
                    <a:pt x="194" y="56"/>
                    <a:pt x="193" y="55"/>
                    <a:pt x="192" y="55"/>
                  </a:cubicBezTo>
                  <a:cubicBezTo>
                    <a:pt x="178" y="54"/>
                    <a:pt x="163" y="54"/>
                    <a:pt x="148" y="55"/>
                  </a:cubicBezTo>
                  <a:cubicBezTo>
                    <a:pt x="148" y="55"/>
                    <a:pt x="147" y="56"/>
                    <a:pt x="147" y="56"/>
                  </a:cubicBezTo>
                  <a:cubicBezTo>
                    <a:pt x="158" y="77"/>
                    <a:pt x="172" y="95"/>
                    <a:pt x="192" y="109"/>
                  </a:cubicBezTo>
                  <a:cubicBezTo>
                    <a:pt x="193" y="109"/>
                    <a:pt x="193" y="109"/>
                    <a:pt x="194" y="109"/>
                  </a:cubicBezTo>
                  <a:cubicBezTo>
                    <a:pt x="194" y="109"/>
                    <a:pt x="194" y="108"/>
                    <a:pt x="194" y="108"/>
                  </a:cubicBezTo>
                  <a:cubicBezTo>
                    <a:pt x="194" y="99"/>
                    <a:pt x="194" y="91"/>
                    <a:pt x="194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AA2DC66-D523-4725-9384-AA70E4C61DD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945063" y="-41275"/>
              <a:ext cx="2108200" cy="860425"/>
            </a:xfrm>
            <a:custGeom>
              <a:avLst/>
              <a:gdLst>
                <a:gd name="T0" fmla="*/ 45 w 424"/>
                <a:gd name="T1" fmla="*/ 148 h 173"/>
                <a:gd name="T2" fmla="*/ 32 w 424"/>
                <a:gd name="T3" fmla="*/ 170 h 173"/>
                <a:gd name="T4" fmla="*/ 3 w 424"/>
                <a:gd name="T5" fmla="*/ 173 h 173"/>
                <a:gd name="T6" fmla="*/ 155 w 424"/>
                <a:gd name="T7" fmla="*/ 28 h 173"/>
                <a:gd name="T8" fmla="*/ 424 w 424"/>
                <a:gd name="T9" fmla="*/ 171 h 173"/>
                <a:gd name="T10" fmla="*/ 395 w 424"/>
                <a:gd name="T11" fmla="*/ 173 h 173"/>
                <a:gd name="T12" fmla="*/ 382 w 424"/>
                <a:gd name="T13" fmla="*/ 149 h 173"/>
                <a:gd name="T14" fmla="*/ 321 w 424"/>
                <a:gd name="T15" fmla="*/ 148 h 173"/>
                <a:gd name="T16" fmla="*/ 325 w 424"/>
                <a:gd name="T17" fmla="*/ 171 h 173"/>
                <a:gd name="T18" fmla="*/ 297 w 424"/>
                <a:gd name="T19" fmla="*/ 173 h 173"/>
                <a:gd name="T20" fmla="*/ 287 w 424"/>
                <a:gd name="T21" fmla="*/ 149 h 173"/>
                <a:gd name="T22" fmla="*/ 225 w 424"/>
                <a:gd name="T23" fmla="*/ 148 h 173"/>
                <a:gd name="T24" fmla="*/ 223 w 424"/>
                <a:gd name="T25" fmla="*/ 170 h 173"/>
                <a:gd name="T26" fmla="*/ 196 w 424"/>
                <a:gd name="T27" fmla="*/ 173 h 173"/>
                <a:gd name="T28" fmla="*/ 194 w 424"/>
                <a:gd name="T29" fmla="*/ 150 h 173"/>
                <a:gd name="T30" fmla="*/ 137 w 424"/>
                <a:gd name="T31" fmla="*/ 148 h 173"/>
                <a:gd name="T32" fmla="*/ 128 w 424"/>
                <a:gd name="T33" fmla="*/ 171 h 173"/>
                <a:gd name="T34" fmla="*/ 99 w 424"/>
                <a:gd name="T35" fmla="*/ 173 h 173"/>
                <a:gd name="T36" fmla="*/ 103 w 424"/>
                <a:gd name="T37" fmla="*/ 150 h 173"/>
                <a:gd name="T38" fmla="*/ 73 w 424"/>
                <a:gd name="T39" fmla="*/ 148 h 173"/>
                <a:gd name="T40" fmla="*/ 359 w 424"/>
                <a:gd name="T41" fmla="*/ 118 h 173"/>
                <a:gd name="T42" fmla="*/ 360 w 424"/>
                <a:gd name="T43" fmla="*/ 116 h 173"/>
                <a:gd name="T44" fmla="*/ 258 w 424"/>
                <a:gd name="T45" fmla="*/ 56 h 173"/>
                <a:gd name="T46" fmla="*/ 305 w 424"/>
                <a:gd name="T47" fmla="*/ 116 h 173"/>
                <a:gd name="T48" fmla="*/ 333 w 424"/>
                <a:gd name="T49" fmla="*/ 118 h 173"/>
                <a:gd name="T50" fmla="*/ 113 w 424"/>
                <a:gd name="T51" fmla="*/ 118 h 173"/>
                <a:gd name="T52" fmla="*/ 157 w 424"/>
                <a:gd name="T53" fmla="*/ 59 h 173"/>
                <a:gd name="T54" fmla="*/ 157 w 424"/>
                <a:gd name="T55" fmla="*/ 58 h 173"/>
                <a:gd name="T56" fmla="*/ 64 w 424"/>
                <a:gd name="T57" fmla="*/ 118 h 173"/>
                <a:gd name="T58" fmla="*/ 90 w 424"/>
                <a:gd name="T59" fmla="*/ 118 h 173"/>
                <a:gd name="T60" fmla="*/ 269 w 424"/>
                <a:gd name="T61" fmla="*/ 118 h 173"/>
                <a:gd name="T62" fmla="*/ 225 w 424"/>
                <a:gd name="T63" fmla="*/ 68 h 173"/>
                <a:gd name="T64" fmla="*/ 224 w 424"/>
                <a:gd name="T65" fmla="*/ 69 h 173"/>
                <a:gd name="T66" fmla="*/ 225 w 424"/>
                <a:gd name="T67" fmla="*/ 118 h 173"/>
                <a:gd name="T68" fmla="*/ 194 w 424"/>
                <a:gd name="T69" fmla="*/ 93 h 173"/>
                <a:gd name="T70" fmla="*/ 194 w 424"/>
                <a:gd name="T71" fmla="*/ 68 h 173"/>
                <a:gd name="T72" fmla="*/ 150 w 424"/>
                <a:gd name="T73" fmla="*/ 116 h 173"/>
                <a:gd name="T74" fmla="*/ 192 w 424"/>
                <a:gd name="T75" fmla="*/ 118 h 173"/>
                <a:gd name="T76" fmla="*/ 194 w 424"/>
                <a:gd name="T77" fmla="*/ 9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4" h="173">
                  <a:moveTo>
                    <a:pt x="73" y="148"/>
                  </a:moveTo>
                  <a:cubicBezTo>
                    <a:pt x="64" y="148"/>
                    <a:pt x="55" y="148"/>
                    <a:pt x="45" y="148"/>
                  </a:cubicBezTo>
                  <a:cubicBezTo>
                    <a:pt x="44" y="148"/>
                    <a:pt x="43" y="149"/>
                    <a:pt x="42" y="149"/>
                  </a:cubicBezTo>
                  <a:cubicBezTo>
                    <a:pt x="39" y="156"/>
                    <a:pt x="36" y="164"/>
                    <a:pt x="32" y="170"/>
                  </a:cubicBezTo>
                  <a:cubicBezTo>
                    <a:pt x="32" y="171"/>
                    <a:pt x="30" y="173"/>
                    <a:pt x="29" y="173"/>
                  </a:cubicBezTo>
                  <a:cubicBezTo>
                    <a:pt x="21" y="173"/>
                    <a:pt x="12" y="173"/>
                    <a:pt x="3" y="173"/>
                  </a:cubicBezTo>
                  <a:cubicBezTo>
                    <a:pt x="1" y="173"/>
                    <a:pt x="0" y="172"/>
                    <a:pt x="1" y="170"/>
                  </a:cubicBezTo>
                  <a:cubicBezTo>
                    <a:pt x="28" y="96"/>
                    <a:pt x="80" y="48"/>
                    <a:pt x="155" y="28"/>
                  </a:cubicBezTo>
                  <a:cubicBezTo>
                    <a:pt x="258" y="0"/>
                    <a:pt x="366" y="50"/>
                    <a:pt x="413" y="144"/>
                  </a:cubicBezTo>
                  <a:cubicBezTo>
                    <a:pt x="417" y="153"/>
                    <a:pt x="420" y="162"/>
                    <a:pt x="424" y="171"/>
                  </a:cubicBezTo>
                  <a:cubicBezTo>
                    <a:pt x="424" y="171"/>
                    <a:pt x="423" y="173"/>
                    <a:pt x="422" y="173"/>
                  </a:cubicBezTo>
                  <a:cubicBezTo>
                    <a:pt x="413" y="173"/>
                    <a:pt x="404" y="173"/>
                    <a:pt x="395" y="173"/>
                  </a:cubicBezTo>
                  <a:cubicBezTo>
                    <a:pt x="394" y="173"/>
                    <a:pt x="393" y="172"/>
                    <a:pt x="392" y="171"/>
                  </a:cubicBezTo>
                  <a:cubicBezTo>
                    <a:pt x="389" y="164"/>
                    <a:pt x="386" y="156"/>
                    <a:pt x="382" y="149"/>
                  </a:cubicBezTo>
                  <a:cubicBezTo>
                    <a:pt x="382" y="148"/>
                    <a:pt x="381" y="148"/>
                    <a:pt x="380" y="148"/>
                  </a:cubicBezTo>
                  <a:cubicBezTo>
                    <a:pt x="360" y="148"/>
                    <a:pt x="340" y="148"/>
                    <a:pt x="321" y="148"/>
                  </a:cubicBezTo>
                  <a:cubicBezTo>
                    <a:pt x="320" y="148"/>
                    <a:pt x="319" y="149"/>
                    <a:pt x="319" y="150"/>
                  </a:cubicBezTo>
                  <a:cubicBezTo>
                    <a:pt x="321" y="157"/>
                    <a:pt x="323" y="164"/>
                    <a:pt x="325" y="171"/>
                  </a:cubicBezTo>
                  <a:cubicBezTo>
                    <a:pt x="325" y="171"/>
                    <a:pt x="325" y="173"/>
                    <a:pt x="324" y="173"/>
                  </a:cubicBezTo>
                  <a:cubicBezTo>
                    <a:pt x="315" y="173"/>
                    <a:pt x="306" y="173"/>
                    <a:pt x="297" y="173"/>
                  </a:cubicBezTo>
                  <a:cubicBezTo>
                    <a:pt x="296" y="173"/>
                    <a:pt x="295" y="172"/>
                    <a:pt x="295" y="171"/>
                  </a:cubicBezTo>
                  <a:cubicBezTo>
                    <a:pt x="292" y="164"/>
                    <a:pt x="290" y="156"/>
                    <a:pt x="287" y="149"/>
                  </a:cubicBezTo>
                  <a:cubicBezTo>
                    <a:pt x="287" y="148"/>
                    <a:pt x="286" y="148"/>
                    <a:pt x="285" y="148"/>
                  </a:cubicBezTo>
                  <a:cubicBezTo>
                    <a:pt x="265" y="148"/>
                    <a:pt x="245" y="148"/>
                    <a:pt x="225" y="148"/>
                  </a:cubicBezTo>
                  <a:cubicBezTo>
                    <a:pt x="225" y="148"/>
                    <a:pt x="224" y="149"/>
                    <a:pt x="224" y="150"/>
                  </a:cubicBezTo>
                  <a:cubicBezTo>
                    <a:pt x="223" y="156"/>
                    <a:pt x="224" y="163"/>
                    <a:pt x="223" y="170"/>
                  </a:cubicBezTo>
                  <a:cubicBezTo>
                    <a:pt x="223" y="171"/>
                    <a:pt x="222" y="173"/>
                    <a:pt x="221" y="173"/>
                  </a:cubicBezTo>
                  <a:cubicBezTo>
                    <a:pt x="213" y="173"/>
                    <a:pt x="205" y="173"/>
                    <a:pt x="196" y="173"/>
                  </a:cubicBezTo>
                  <a:cubicBezTo>
                    <a:pt x="195" y="173"/>
                    <a:pt x="194" y="171"/>
                    <a:pt x="194" y="170"/>
                  </a:cubicBezTo>
                  <a:cubicBezTo>
                    <a:pt x="194" y="164"/>
                    <a:pt x="194" y="157"/>
                    <a:pt x="194" y="150"/>
                  </a:cubicBezTo>
                  <a:cubicBezTo>
                    <a:pt x="194" y="149"/>
                    <a:pt x="193" y="148"/>
                    <a:pt x="192" y="148"/>
                  </a:cubicBezTo>
                  <a:cubicBezTo>
                    <a:pt x="174" y="148"/>
                    <a:pt x="156" y="148"/>
                    <a:pt x="137" y="148"/>
                  </a:cubicBezTo>
                  <a:cubicBezTo>
                    <a:pt x="137" y="148"/>
                    <a:pt x="135" y="149"/>
                    <a:pt x="135" y="149"/>
                  </a:cubicBezTo>
                  <a:cubicBezTo>
                    <a:pt x="133" y="156"/>
                    <a:pt x="131" y="164"/>
                    <a:pt x="128" y="171"/>
                  </a:cubicBezTo>
                  <a:cubicBezTo>
                    <a:pt x="128" y="172"/>
                    <a:pt x="127" y="173"/>
                    <a:pt x="126" y="173"/>
                  </a:cubicBezTo>
                  <a:cubicBezTo>
                    <a:pt x="117" y="173"/>
                    <a:pt x="108" y="173"/>
                    <a:pt x="99" y="173"/>
                  </a:cubicBezTo>
                  <a:cubicBezTo>
                    <a:pt x="99" y="173"/>
                    <a:pt x="98" y="171"/>
                    <a:pt x="98" y="171"/>
                  </a:cubicBezTo>
                  <a:cubicBezTo>
                    <a:pt x="100" y="164"/>
                    <a:pt x="101" y="157"/>
                    <a:pt x="103" y="150"/>
                  </a:cubicBezTo>
                  <a:cubicBezTo>
                    <a:pt x="103" y="149"/>
                    <a:pt x="102" y="148"/>
                    <a:pt x="102" y="148"/>
                  </a:cubicBezTo>
                  <a:cubicBezTo>
                    <a:pt x="92" y="148"/>
                    <a:pt x="83" y="148"/>
                    <a:pt x="73" y="148"/>
                  </a:cubicBezTo>
                  <a:close/>
                  <a:moveTo>
                    <a:pt x="333" y="118"/>
                  </a:moveTo>
                  <a:cubicBezTo>
                    <a:pt x="342" y="118"/>
                    <a:pt x="350" y="118"/>
                    <a:pt x="359" y="118"/>
                  </a:cubicBezTo>
                  <a:cubicBezTo>
                    <a:pt x="359" y="118"/>
                    <a:pt x="360" y="118"/>
                    <a:pt x="360" y="118"/>
                  </a:cubicBezTo>
                  <a:cubicBezTo>
                    <a:pt x="360" y="117"/>
                    <a:pt x="360" y="117"/>
                    <a:pt x="360" y="116"/>
                  </a:cubicBezTo>
                  <a:cubicBezTo>
                    <a:pt x="332" y="86"/>
                    <a:pt x="299" y="66"/>
                    <a:pt x="259" y="56"/>
                  </a:cubicBezTo>
                  <a:cubicBezTo>
                    <a:pt x="259" y="56"/>
                    <a:pt x="258" y="56"/>
                    <a:pt x="258" y="56"/>
                  </a:cubicBezTo>
                  <a:cubicBezTo>
                    <a:pt x="258" y="56"/>
                    <a:pt x="258" y="57"/>
                    <a:pt x="259" y="57"/>
                  </a:cubicBezTo>
                  <a:cubicBezTo>
                    <a:pt x="278" y="74"/>
                    <a:pt x="293" y="94"/>
                    <a:pt x="305" y="116"/>
                  </a:cubicBezTo>
                  <a:cubicBezTo>
                    <a:pt x="305" y="117"/>
                    <a:pt x="307" y="118"/>
                    <a:pt x="308" y="118"/>
                  </a:cubicBezTo>
                  <a:cubicBezTo>
                    <a:pt x="316" y="118"/>
                    <a:pt x="325" y="118"/>
                    <a:pt x="333" y="118"/>
                  </a:cubicBezTo>
                  <a:close/>
                  <a:moveTo>
                    <a:pt x="90" y="118"/>
                  </a:moveTo>
                  <a:cubicBezTo>
                    <a:pt x="98" y="118"/>
                    <a:pt x="106" y="118"/>
                    <a:pt x="113" y="118"/>
                  </a:cubicBezTo>
                  <a:cubicBezTo>
                    <a:pt x="114" y="118"/>
                    <a:pt x="116" y="117"/>
                    <a:pt x="116" y="116"/>
                  </a:cubicBezTo>
                  <a:cubicBezTo>
                    <a:pt x="127" y="95"/>
                    <a:pt x="140" y="76"/>
                    <a:pt x="157" y="59"/>
                  </a:cubicBezTo>
                  <a:cubicBezTo>
                    <a:pt x="158" y="59"/>
                    <a:pt x="158" y="58"/>
                    <a:pt x="158" y="58"/>
                  </a:cubicBezTo>
                  <a:cubicBezTo>
                    <a:pt x="158" y="58"/>
                    <a:pt x="157" y="58"/>
                    <a:pt x="157" y="58"/>
                  </a:cubicBezTo>
                  <a:cubicBezTo>
                    <a:pt x="121" y="69"/>
                    <a:pt x="90" y="88"/>
                    <a:pt x="65" y="116"/>
                  </a:cubicBezTo>
                  <a:cubicBezTo>
                    <a:pt x="65" y="117"/>
                    <a:pt x="65" y="117"/>
                    <a:pt x="64" y="118"/>
                  </a:cubicBezTo>
                  <a:cubicBezTo>
                    <a:pt x="65" y="118"/>
                    <a:pt x="65" y="118"/>
                    <a:pt x="66" y="118"/>
                  </a:cubicBezTo>
                  <a:cubicBezTo>
                    <a:pt x="74" y="118"/>
                    <a:pt x="82" y="118"/>
                    <a:pt x="90" y="118"/>
                  </a:cubicBezTo>
                  <a:close/>
                  <a:moveTo>
                    <a:pt x="247" y="118"/>
                  </a:moveTo>
                  <a:cubicBezTo>
                    <a:pt x="255" y="118"/>
                    <a:pt x="262" y="118"/>
                    <a:pt x="269" y="118"/>
                  </a:cubicBezTo>
                  <a:cubicBezTo>
                    <a:pt x="270" y="118"/>
                    <a:pt x="270" y="117"/>
                    <a:pt x="270" y="116"/>
                  </a:cubicBezTo>
                  <a:cubicBezTo>
                    <a:pt x="258" y="98"/>
                    <a:pt x="244" y="81"/>
                    <a:pt x="225" y="68"/>
                  </a:cubicBezTo>
                  <a:cubicBezTo>
                    <a:pt x="225" y="68"/>
                    <a:pt x="224" y="68"/>
                    <a:pt x="224" y="67"/>
                  </a:cubicBezTo>
                  <a:cubicBezTo>
                    <a:pt x="224" y="68"/>
                    <a:pt x="224" y="69"/>
                    <a:pt x="224" y="69"/>
                  </a:cubicBezTo>
                  <a:cubicBezTo>
                    <a:pt x="224" y="85"/>
                    <a:pt x="224" y="100"/>
                    <a:pt x="224" y="116"/>
                  </a:cubicBezTo>
                  <a:cubicBezTo>
                    <a:pt x="224" y="117"/>
                    <a:pt x="225" y="118"/>
                    <a:pt x="225" y="118"/>
                  </a:cubicBezTo>
                  <a:cubicBezTo>
                    <a:pt x="233" y="118"/>
                    <a:pt x="240" y="118"/>
                    <a:pt x="247" y="118"/>
                  </a:cubicBezTo>
                  <a:close/>
                  <a:moveTo>
                    <a:pt x="194" y="93"/>
                  </a:moveTo>
                  <a:cubicBezTo>
                    <a:pt x="194" y="85"/>
                    <a:pt x="194" y="78"/>
                    <a:pt x="194" y="70"/>
                  </a:cubicBezTo>
                  <a:cubicBezTo>
                    <a:pt x="194" y="69"/>
                    <a:pt x="194" y="68"/>
                    <a:pt x="194" y="68"/>
                  </a:cubicBezTo>
                  <a:cubicBezTo>
                    <a:pt x="193" y="68"/>
                    <a:pt x="192" y="68"/>
                    <a:pt x="192" y="69"/>
                  </a:cubicBezTo>
                  <a:cubicBezTo>
                    <a:pt x="175" y="82"/>
                    <a:pt x="161" y="98"/>
                    <a:pt x="150" y="116"/>
                  </a:cubicBezTo>
                  <a:cubicBezTo>
                    <a:pt x="150" y="117"/>
                    <a:pt x="151" y="118"/>
                    <a:pt x="151" y="118"/>
                  </a:cubicBezTo>
                  <a:cubicBezTo>
                    <a:pt x="165" y="118"/>
                    <a:pt x="179" y="118"/>
                    <a:pt x="192" y="118"/>
                  </a:cubicBezTo>
                  <a:cubicBezTo>
                    <a:pt x="193" y="118"/>
                    <a:pt x="194" y="117"/>
                    <a:pt x="194" y="116"/>
                  </a:cubicBezTo>
                  <a:cubicBezTo>
                    <a:pt x="194" y="108"/>
                    <a:pt x="194" y="101"/>
                    <a:pt x="194" y="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575115B3-4C7D-4A6F-93E9-3A63D5591B69}"/>
                </a:ext>
              </a:extLst>
            </p:cNvPr>
            <p:cNvSpPr>
              <a:spLocks/>
            </p:cNvSpPr>
            <p:nvPr/>
          </p:nvSpPr>
          <p:spPr bwMode="gray">
            <a:xfrm>
              <a:off x="4933951" y="952500"/>
              <a:ext cx="617538" cy="363538"/>
            </a:xfrm>
            <a:custGeom>
              <a:avLst/>
              <a:gdLst>
                <a:gd name="T0" fmla="*/ 90 w 124"/>
                <a:gd name="T1" fmla="*/ 72 h 73"/>
                <a:gd name="T2" fmla="*/ 77 w 124"/>
                <a:gd name="T3" fmla="*/ 63 h 73"/>
                <a:gd name="T4" fmla="*/ 63 w 124"/>
                <a:gd name="T5" fmla="*/ 23 h 73"/>
                <a:gd name="T6" fmla="*/ 62 w 124"/>
                <a:gd name="T7" fmla="*/ 21 h 73"/>
                <a:gd name="T8" fmla="*/ 61 w 124"/>
                <a:gd name="T9" fmla="*/ 23 h 73"/>
                <a:gd name="T10" fmla="*/ 46 w 124"/>
                <a:gd name="T11" fmla="*/ 64 h 73"/>
                <a:gd name="T12" fmla="*/ 32 w 124"/>
                <a:gd name="T13" fmla="*/ 73 h 73"/>
                <a:gd name="T14" fmla="*/ 19 w 124"/>
                <a:gd name="T15" fmla="*/ 63 h 73"/>
                <a:gd name="T16" fmla="*/ 2 w 124"/>
                <a:gd name="T17" fmla="*/ 14 h 73"/>
                <a:gd name="T18" fmla="*/ 6 w 124"/>
                <a:gd name="T19" fmla="*/ 2 h 73"/>
                <a:gd name="T20" fmla="*/ 21 w 124"/>
                <a:gd name="T21" fmla="*/ 7 h 73"/>
                <a:gd name="T22" fmla="*/ 31 w 124"/>
                <a:gd name="T23" fmla="*/ 41 h 73"/>
                <a:gd name="T24" fmla="*/ 34 w 124"/>
                <a:gd name="T25" fmla="*/ 49 h 73"/>
                <a:gd name="T26" fmla="*/ 37 w 124"/>
                <a:gd name="T27" fmla="*/ 42 h 73"/>
                <a:gd name="T28" fmla="*/ 47 w 124"/>
                <a:gd name="T29" fmla="*/ 11 h 73"/>
                <a:gd name="T30" fmla="*/ 62 w 124"/>
                <a:gd name="T31" fmla="*/ 1 h 73"/>
                <a:gd name="T32" fmla="*/ 76 w 124"/>
                <a:gd name="T33" fmla="*/ 11 h 73"/>
                <a:gd name="T34" fmla="*/ 89 w 124"/>
                <a:gd name="T35" fmla="*/ 47 h 73"/>
                <a:gd name="T36" fmla="*/ 90 w 124"/>
                <a:gd name="T37" fmla="*/ 49 h 73"/>
                <a:gd name="T38" fmla="*/ 90 w 124"/>
                <a:gd name="T39" fmla="*/ 47 h 73"/>
                <a:gd name="T40" fmla="*/ 101 w 124"/>
                <a:gd name="T41" fmla="*/ 10 h 73"/>
                <a:gd name="T42" fmla="*/ 113 w 124"/>
                <a:gd name="T43" fmla="*/ 1 h 73"/>
                <a:gd name="T44" fmla="*/ 121 w 124"/>
                <a:gd name="T45" fmla="*/ 13 h 73"/>
                <a:gd name="T46" fmla="*/ 104 w 124"/>
                <a:gd name="T47" fmla="*/ 63 h 73"/>
                <a:gd name="T48" fmla="*/ 90 w 124"/>
                <a:gd name="T4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73">
                  <a:moveTo>
                    <a:pt x="90" y="72"/>
                  </a:moveTo>
                  <a:cubicBezTo>
                    <a:pt x="84" y="73"/>
                    <a:pt x="79" y="70"/>
                    <a:pt x="77" y="63"/>
                  </a:cubicBezTo>
                  <a:cubicBezTo>
                    <a:pt x="72" y="50"/>
                    <a:pt x="67" y="37"/>
                    <a:pt x="63" y="23"/>
                  </a:cubicBezTo>
                  <a:cubicBezTo>
                    <a:pt x="62" y="22"/>
                    <a:pt x="62" y="22"/>
                    <a:pt x="62" y="21"/>
                  </a:cubicBezTo>
                  <a:cubicBezTo>
                    <a:pt x="61" y="22"/>
                    <a:pt x="61" y="22"/>
                    <a:pt x="61" y="23"/>
                  </a:cubicBezTo>
                  <a:cubicBezTo>
                    <a:pt x="56" y="37"/>
                    <a:pt x="51" y="50"/>
                    <a:pt x="46" y="64"/>
                  </a:cubicBezTo>
                  <a:cubicBezTo>
                    <a:pt x="44" y="70"/>
                    <a:pt x="40" y="73"/>
                    <a:pt x="32" y="73"/>
                  </a:cubicBezTo>
                  <a:cubicBezTo>
                    <a:pt x="25" y="72"/>
                    <a:pt x="21" y="69"/>
                    <a:pt x="19" y="63"/>
                  </a:cubicBezTo>
                  <a:cubicBezTo>
                    <a:pt x="13" y="47"/>
                    <a:pt x="8" y="30"/>
                    <a:pt x="2" y="14"/>
                  </a:cubicBezTo>
                  <a:cubicBezTo>
                    <a:pt x="0" y="8"/>
                    <a:pt x="1" y="4"/>
                    <a:pt x="6" y="2"/>
                  </a:cubicBezTo>
                  <a:cubicBezTo>
                    <a:pt x="12" y="0"/>
                    <a:pt x="19" y="2"/>
                    <a:pt x="21" y="7"/>
                  </a:cubicBezTo>
                  <a:cubicBezTo>
                    <a:pt x="25" y="18"/>
                    <a:pt x="28" y="30"/>
                    <a:pt x="31" y="41"/>
                  </a:cubicBezTo>
                  <a:cubicBezTo>
                    <a:pt x="32" y="44"/>
                    <a:pt x="33" y="47"/>
                    <a:pt x="34" y="49"/>
                  </a:cubicBezTo>
                  <a:cubicBezTo>
                    <a:pt x="35" y="47"/>
                    <a:pt x="36" y="44"/>
                    <a:pt x="37" y="42"/>
                  </a:cubicBezTo>
                  <a:cubicBezTo>
                    <a:pt x="40" y="31"/>
                    <a:pt x="44" y="21"/>
                    <a:pt x="47" y="11"/>
                  </a:cubicBezTo>
                  <a:cubicBezTo>
                    <a:pt x="50" y="4"/>
                    <a:pt x="54" y="1"/>
                    <a:pt x="62" y="1"/>
                  </a:cubicBezTo>
                  <a:cubicBezTo>
                    <a:pt x="69" y="1"/>
                    <a:pt x="73" y="4"/>
                    <a:pt x="76" y="11"/>
                  </a:cubicBezTo>
                  <a:cubicBezTo>
                    <a:pt x="80" y="23"/>
                    <a:pt x="84" y="35"/>
                    <a:pt x="89" y="47"/>
                  </a:cubicBezTo>
                  <a:cubicBezTo>
                    <a:pt x="89" y="48"/>
                    <a:pt x="89" y="49"/>
                    <a:pt x="90" y="49"/>
                  </a:cubicBezTo>
                  <a:cubicBezTo>
                    <a:pt x="90" y="48"/>
                    <a:pt x="90" y="48"/>
                    <a:pt x="90" y="47"/>
                  </a:cubicBezTo>
                  <a:cubicBezTo>
                    <a:pt x="94" y="35"/>
                    <a:pt x="97" y="23"/>
                    <a:pt x="101" y="10"/>
                  </a:cubicBezTo>
                  <a:cubicBezTo>
                    <a:pt x="103" y="3"/>
                    <a:pt x="106" y="1"/>
                    <a:pt x="113" y="1"/>
                  </a:cubicBezTo>
                  <a:cubicBezTo>
                    <a:pt x="121" y="2"/>
                    <a:pt x="124" y="6"/>
                    <a:pt x="121" y="13"/>
                  </a:cubicBezTo>
                  <a:cubicBezTo>
                    <a:pt x="116" y="30"/>
                    <a:pt x="110" y="47"/>
                    <a:pt x="104" y="63"/>
                  </a:cubicBezTo>
                  <a:cubicBezTo>
                    <a:pt x="102" y="70"/>
                    <a:pt x="98" y="72"/>
                    <a:pt x="90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CFB7063B-0DFA-4BB9-957F-7F068926E556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6838" y="952500"/>
              <a:ext cx="617538" cy="363538"/>
            </a:xfrm>
            <a:custGeom>
              <a:avLst/>
              <a:gdLst>
                <a:gd name="T0" fmla="*/ 90 w 124"/>
                <a:gd name="T1" fmla="*/ 72 h 73"/>
                <a:gd name="T2" fmla="*/ 77 w 124"/>
                <a:gd name="T3" fmla="*/ 63 h 73"/>
                <a:gd name="T4" fmla="*/ 63 w 124"/>
                <a:gd name="T5" fmla="*/ 23 h 73"/>
                <a:gd name="T6" fmla="*/ 62 w 124"/>
                <a:gd name="T7" fmla="*/ 21 h 73"/>
                <a:gd name="T8" fmla="*/ 61 w 124"/>
                <a:gd name="T9" fmla="*/ 23 h 73"/>
                <a:gd name="T10" fmla="*/ 47 w 124"/>
                <a:gd name="T11" fmla="*/ 63 h 73"/>
                <a:gd name="T12" fmla="*/ 32 w 124"/>
                <a:gd name="T13" fmla="*/ 72 h 73"/>
                <a:gd name="T14" fmla="*/ 19 w 124"/>
                <a:gd name="T15" fmla="*/ 63 h 73"/>
                <a:gd name="T16" fmla="*/ 2 w 124"/>
                <a:gd name="T17" fmla="*/ 14 h 73"/>
                <a:gd name="T18" fmla="*/ 6 w 124"/>
                <a:gd name="T19" fmla="*/ 2 h 73"/>
                <a:gd name="T20" fmla="*/ 21 w 124"/>
                <a:gd name="T21" fmla="*/ 6 h 73"/>
                <a:gd name="T22" fmla="*/ 31 w 124"/>
                <a:gd name="T23" fmla="*/ 40 h 73"/>
                <a:gd name="T24" fmla="*/ 33 w 124"/>
                <a:gd name="T25" fmla="*/ 48 h 73"/>
                <a:gd name="T26" fmla="*/ 34 w 124"/>
                <a:gd name="T27" fmla="*/ 49 h 73"/>
                <a:gd name="T28" fmla="*/ 35 w 124"/>
                <a:gd name="T29" fmla="*/ 48 h 73"/>
                <a:gd name="T30" fmla="*/ 47 w 124"/>
                <a:gd name="T31" fmla="*/ 12 h 73"/>
                <a:gd name="T32" fmla="*/ 62 w 124"/>
                <a:gd name="T33" fmla="*/ 1 h 73"/>
                <a:gd name="T34" fmla="*/ 76 w 124"/>
                <a:gd name="T35" fmla="*/ 12 h 73"/>
                <a:gd name="T36" fmla="*/ 89 w 124"/>
                <a:gd name="T37" fmla="*/ 48 h 73"/>
                <a:gd name="T38" fmla="*/ 90 w 124"/>
                <a:gd name="T39" fmla="*/ 49 h 73"/>
                <a:gd name="T40" fmla="*/ 90 w 124"/>
                <a:gd name="T41" fmla="*/ 48 h 73"/>
                <a:gd name="T42" fmla="*/ 101 w 124"/>
                <a:gd name="T43" fmla="*/ 10 h 73"/>
                <a:gd name="T44" fmla="*/ 112 w 124"/>
                <a:gd name="T45" fmla="*/ 1 h 73"/>
                <a:gd name="T46" fmla="*/ 121 w 124"/>
                <a:gd name="T47" fmla="*/ 14 h 73"/>
                <a:gd name="T48" fmla="*/ 104 w 124"/>
                <a:gd name="T49" fmla="*/ 63 h 73"/>
                <a:gd name="T50" fmla="*/ 90 w 124"/>
                <a:gd name="T51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" h="73">
                  <a:moveTo>
                    <a:pt x="90" y="72"/>
                  </a:moveTo>
                  <a:cubicBezTo>
                    <a:pt x="84" y="73"/>
                    <a:pt x="79" y="70"/>
                    <a:pt x="77" y="63"/>
                  </a:cubicBezTo>
                  <a:cubicBezTo>
                    <a:pt x="72" y="50"/>
                    <a:pt x="68" y="36"/>
                    <a:pt x="63" y="23"/>
                  </a:cubicBezTo>
                  <a:cubicBezTo>
                    <a:pt x="63" y="22"/>
                    <a:pt x="62" y="22"/>
                    <a:pt x="62" y="21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56" y="36"/>
                    <a:pt x="52" y="50"/>
                    <a:pt x="47" y="63"/>
                  </a:cubicBezTo>
                  <a:cubicBezTo>
                    <a:pt x="44" y="70"/>
                    <a:pt x="40" y="73"/>
                    <a:pt x="32" y="72"/>
                  </a:cubicBezTo>
                  <a:cubicBezTo>
                    <a:pt x="25" y="72"/>
                    <a:pt x="22" y="70"/>
                    <a:pt x="19" y="63"/>
                  </a:cubicBezTo>
                  <a:cubicBezTo>
                    <a:pt x="13" y="46"/>
                    <a:pt x="8" y="30"/>
                    <a:pt x="2" y="14"/>
                  </a:cubicBezTo>
                  <a:cubicBezTo>
                    <a:pt x="0" y="9"/>
                    <a:pt x="0" y="5"/>
                    <a:pt x="6" y="2"/>
                  </a:cubicBezTo>
                  <a:cubicBezTo>
                    <a:pt x="12" y="0"/>
                    <a:pt x="19" y="1"/>
                    <a:pt x="21" y="6"/>
                  </a:cubicBezTo>
                  <a:cubicBezTo>
                    <a:pt x="25" y="17"/>
                    <a:pt x="28" y="29"/>
                    <a:pt x="31" y="40"/>
                  </a:cubicBezTo>
                  <a:cubicBezTo>
                    <a:pt x="32" y="42"/>
                    <a:pt x="33" y="45"/>
                    <a:pt x="33" y="48"/>
                  </a:cubicBezTo>
                  <a:cubicBezTo>
                    <a:pt x="33" y="48"/>
                    <a:pt x="34" y="49"/>
                    <a:pt x="34" y="49"/>
                  </a:cubicBezTo>
                  <a:cubicBezTo>
                    <a:pt x="34" y="49"/>
                    <a:pt x="34" y="48"/>
                    <a:pt x="35" y="48"/>
                  </a:cubicBezTo>
                  <a:cubicBezTo>
                    <a:pt x="39" y="36"/>
                    <a:pt x="43" y="24"/>
                    <a:pt x="47" y="12"/>
                  </a:cubicBezTo>
                  <a:cubicBezTo>
                    <a:pt x="50" y="4"/>
                    <a:pt x="54" y="1"/>
                    <a:pt x="62" y="1"/>
                  </a:cubicBezTo>
                  <a:cubicBezTo>
                    <a:pt x="70" y="1"/>
                    <a:pt x="73" y="4"/>
                    <a:pt x="76" y="12"/>
                  </a:cubicBezTo>
                  <a:cubicBezTo>
                    <a:pt x="81" y="23"/>
                    <a:pt x="85" y="36"/>
                    <a:pt x="89" y="48"/>
                  </a:cubicBezTo>
                  <a:cubicBezTo>
                    <a:pt x="89" y="48"/>
                    <a:pt x="90" y="49"/>
                    <a:pt x="90" y="49"/>
                  </a:cubicBezTo>
                  <a:cubicBezTo>
                    <a:pt x="90" y="49"/>
                    <a:pt x="90" y="48"/>
                    <a:pt x="90" y="48"/>
                  </a:cubicBezTo>
                  <a:cubicBezTo>
                    <a:pt x="94" y="35"/>
                    <a:pt x="98" y="23"/>
                    <a:pt x="101" y="10"/>
                  </a:cubicBezTo>
                  <a:cubicBezTo>
                    <a:pt x="103" y="5"/>
                    <a:pt x="106" y="2"/>
                    <a:pt x="112" y="1"/>
                  </a:cubicBezTo>
                  <a:cubicBezTo>
                    <a:pt x="121" y="1"/>
                    <a:pt x="124" y="6"/>
                    <a:pt x="121" y="14"/>
                  </a:cubicBezTo>
                  <a:cubicBezTo>
                    <a:pt x="116" y="31"/>
                    <a:pt x="110" y="47"/>
                    <a:pt x="104" y="63"/>
                  </a:cubicBezTo>
                  <a:cubicBezTo>
                    <a:pt x="102" y="70"/>
                    <a:pt x="98" y="72"/>
                    <a:pt x="90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131A025F-51C1-46B8-8513-E958EFF8699E}"/>
                </a:ext>
              </a:extLst>
            </p:cNvPr>
            <p:cNvSpPr>
              <a:spLocks/>
            </p:cNvSpPr>
            <p:nvPr/>
          </p:nvSpPr>
          <p:spPr bwMode="gray">
            <a:xfrm>
              <a:off x="5691188" y="952500"/>
              <a:ext cx="615950" cy="363538"/>
            </a:xfrm>
            <a:custGeom>
              <a:avLst/>
              <a:gdLst>
                <a:gd name="T0" fmla="*/ 90 w 124"/>
                <a:gd name="T1" fmla="*/ 72 h 73"/>
                <a:gd name="T2" fmla="*/ 77 w 124"/>
                <a:gd name="T3" fmla="*/ 64 h 73"/>
                <a:gd name="T4" fmla="*/ 63 w 124"/>
                <a:gd name="T5" fmla="*/ 23 h 73"/>
                <a:gd name="T6" fmla="*/ 62 w 124"/>
                <a:gd name="T7" fmla="*/ 21 h 73"/>
                <a:gd name="T8" fmla="*/ 61 w 124"/>
                <a:gd name="T9" fmla="*/ 23 h 73"/>
                <a:gd name="T10" fmla="*/ 46 w 124"/>
                <a:gd name="T11" fmla="*/ 63 h 73"/>
                <a:gd name="T12" fmla="*/ 32 w 124"/>
                <a:gd name="T13" fmla="*/ 72 h 73"/>
                <a:gd name="T14" fmla="*/ 19 w 124"/>
                <a:gd name="T15" fmla="*/ 63 h 73"/>
                <a:gd name="T16" fmla="*/ 2 w 124"/>
                <a:gd name="T17" fmla="*/ 14 h 73"/>
                <a:gd name="T18" fmla="*/ 6 w 124"/>
                <a:gd name="T19" fmla="*/ 2 h 73"/>
                <a:gd name="T20" fmla="*/ 21 w 124"/>
                <a:gd name="T21" fmla="*/ 7 h 73"/>
                <a:gd name="T22" fmla="*/ 31 w 124"/>
                <a:gd name="T23" fmla="*/ 42 h 73"/>
                <a:gd name="T24" fmla="*/ 34 w 124"/>
                <a:gd name="T25" fmla="*/ 49 h 73"/>
                <a:gd name="T26" fmla="*/ 37 w 124"/>
                <a:gd name="T27" fmla="*/ 42 h 73"/>
                <a:gd name="T28" fmla="*/ 48 w 124"/>
                <a:gd name="T29" fmla="*/ 10 h 73"/>
                <a:gd name="T30" fmla="*/ 62 w 124"/>
                <a:gd name="T31" fmla="*/ 1 h 73"/>
                <a:gd name="T32" fmla="*/ 76 w 124"/>
                <a:gd name="T33" fmla="*/ 10 h 73"/>
                <a:gd name="T34" fmla="*/ 89 w 124"/>
                <a:gd name="T35" fmla="*/ 47 h 73"/>
                <a:gd name="T36" fmla="*/ 90 w 124"/>
                <a:gd name="T37" fmla="*/ 49 h 73"/>
                <a:gd name="T38" fmla="*/ 91 w 124"/>
                <a:gd name="T39" fmla="*/ 47 h 73"/>
                <a:gd name="T40" fmla="*/ 101 w 124"/>
                <a:gd name="T41" fmla="*/ 10 h 73"/>
                <a:gd name="T42" fmla="*/ 116 w 124"/>
                <a:gd name="T43" fmla="*/ 2 h 73"/>
                <a:gd name="T44" fmla="*/ 122 w 124"/>
                <a:gd name="T45" fmla="*/ 12 h 73"/>
                <a:gd name="T46" fmla="*/ 104 w 124"/>
                <a:gd name="T47" fmla="*/ 65 h 73"/>
                <a:gd name="T48" fmla="*/ 90 w 124"/>
                <a:gd name="T4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73">
                  <a:moveTo>
                    <a:pt x="90" y="72"/>
                  </a:moveTo>
                  <a:cubicBezTo>
                    <a:pt x="84" y="73"/>
                    <a:pt x="79" y="70"/>
                    <a:pt x="77" y="64"/>
                  </a:cubicBezTo>
                  <a:cubicBezTo>
                    <a:pt x="72" y="50"/>
                    <a:pt x="68" y="36"/>
                    <a:pt x="63" y="23"/>
                  </a:cubicBezTo>
                  <a:cubicBezTo>
                    <a:pt x="62" y="22"/>
                    <a:pt x="62" y="22"/>
                    <a:pt x="62" y="21"/>
                  </a:cubicBezTo>
                  <a:cubicBezTo>
                    <a:pt x="61" y="22"/>
                    <a:pt x="61" y="22"/>
                    <a:pt x="61" y="23"/>
                  </a:cubicBezTo>
                  <a:cubicBezTo>
                    <a:pt x="56" y="36"/>
                    <a:pt x="51" y="50"/>
                    <a:pt x="46" y="63"/>
                  </a:cubicBezTo>
                  <a:cubicBezTo>
                    <a:pt x="44" y="70"/>
                    <a:pt x="40" y="73"/>
                    <a:pt x="32" y="72"/>
                  </a:cubicBezTo>
                  <a:cubicBezTo>
                    <a:pt x="25" y="72"/>
                    <a:pt x="22" y="70"/>
                    <a:pt x="19" y="63"/>
                  </a:cubicBezTo>
                  <a:cubicBezTo>
                    <a:pt x="13" y="46"/>
                    <a:pt x="8" y="30"/>
                    <a:pt x="2" y="14"/>
                  </a:cubicBezTo>
                  <a:cubicBezTo>
                    <a:pt x="0" y="7"/>
                    <a:pt x="1" y="4"/>
                    <a:pt x="6" y="2"/>
                  </a:cubicBezTo>
                  <a:cubicBezTo>
                    <a:pt x="12" y="0"/>
                    <a:pt x="19" y="2"/>
                    <a:pt x="21" y="7"/>
                  </a:cubicBezTo>
                  <a:cubicBezTo>
                    <a:pt x="25" y="19"/>
                    <a:pt x="28" y="30"/>
                    <a:pt x="31" y="42"/>
                  </a:cubicBezTo>
                  <a:cubicBezTo>
                    <a:pt x="32" y="44"/>
                    <a:pt x="33" y="47"/>
                    <a:pt x="34" y="49"/>
                  </a:cubicBezTo>
                  <a:cubicBezTo>
                    <a:pt x="35" y="47"/>
                    <a:pt x="36" y="44"/>
                    <a:pt x="37" y="42"/>
                  </a:cubicBezTo>
                  <a:cubicBezTo>
                    <a:pt x="40" y="31"/>
                    <a:pt x="44" y="21"/>
                    <a:pt x="48" y="10"/>
                  </a:cubicBezTo>
                  <a:cubicBezTo>
                    <a:pt x="50" y="3"/>
                    <a:pt x="55" y="1"/>
                    <a:pt x="62" y="1"/>
                  </a:cubicBezTo>
                  <a:cubicBezTo>
                    <a:pt x="69" y="1"/>
                    <a:pt x="73" y="4"/>
                    <a:pt x="76" y="10"/>
                  </a:cubicBezTo>
                  <a:cubicBezTo>
                    <a:pt x="80" y="23"/>
                    <a:pt x="84" y="35"/>
                    <a:pt x="89" y="47"/>
                  </a:cubicBezTo>
                  <a:cubicBezTo>
                    <a:pt x="89" y="48"/>
                    <a:pt x="89" y="48"/>
                    <a:pt x="90" y="49"/>
                  </a:cubicBezTo>
                  <a:cubicBezTo>
                    <a:pt x="90" y="48"/>
                    <a:pt x="90" y="48"/>
                    <a:pt x="91" y="47"/>
                  </a:cubicBezTo>
                  <a:cubicBezTo>
                    <a:pt x="94" y="35"/>
                    <a:pt x="98" y="22"/>
                    <a:pt x="101" y="10"/>
                  </a:cubicBezTo>
                  <a:cubicBezTo>
                    <a:pt x="103" y="3"/>
                    <a:pt x="108" y="0"/>
                    <a:pt x="116" y="2"/>
                  </a:cubicBezTo>
                  <a:cubicBezTo>
                    <a:pt x="121" y="3"/>
                    <a:pt x="124" y="7"/>
                    <a:pt x="122" y="12"/>
                  </a:cubicBezTo>
                  <a:cubicBezTo>
                    <a:pt x="116" y="30"/>
                    <a:pt x="110" y="47"/>
                    <a:pt x="104" y="65"/>
                  </a:cubicBezTo>
                  <a:cubicBezTo>
                    <a:pt x="101" y="71"/>
                    <a:pt x="97" y="73"/>
                    <a:pt x="90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id="{D24B1108-EDD6-417B-A36D-F3867011F0AB}"/>
              </a:ext>
            </a:extLst>
          </p:cNvPr>
          <p:cNvSpPr txBox="1"/>
          <p:nvPr userDrawn="1"/>
        </p:nvSpPr>
        <p:spPr bwMode="gray">
          <a:xfrm>
            <a:off x="2622199" y="4052697"/>
            <a:ext cx="1773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  <a:buClr>
                <a:srgbClr val="C00000"/>
              </a:buClr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</a:rPr>
              <a:t>https://twitter.com/giz_gmbh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D1A27A20-93C4-43EC-9799-1798AF93C848}"/>
              </a:ext>
            </a:extLst>
          </p:cNvPr>
          <p:cNvSpPr txBox="1"/>
          <p:nvPr userDrawn="1"/>
        </p:nvSpPr>
        <p:spPr bwMode="gray">
          <a:xfrm>
            <a:off x="5253681" y="405269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  <a:buClr>
                <a:srgbClr val="C00000"/>
              </a:buClr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https://www.facebook.com/gizprofile/</a:t>
            </a:r>
          </a:p>
        </p:txBody>
      </p:sp>
    </p:spTree>
    <p:extLst>
      <p:ext uri="{BB962C8B-B14F-4D97-AF65-F5344CB8AC3E}">
        <p14:creationId xmlns:p14="http://schemas.microsoft.com/office/powerpoint/2010/main" val="40601506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">
            <a:extLst>
              <a:ext uri="{FF2B5EF4-FFF2-40B4-BE49-F238E27FC236}">
                <a16:creationId xmlns:a16="http://schemas.microsoft.com/office/drawing/2014/main" id="{670A352A-9075-4383-BC37-7EF209BB4A7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23135" y="123825"/>
            <a:ext cx="8893865" cy="3541395"/>
          </a:xfrm>
          <a:noFill/>
        </p:spPr>
        <p:txBody>
          <a:bodyPr tIns="720000" rIns="0"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00">
                <a:solidFill>
                  <a:schemeClr val="accent1"/>
                </a:solidFill>
              </a:defRPr>
            </a:lvl1pPr>
          </a:lstStyle>
          <a:p>
            <a:r>
              <a:rPr lang="de-DE"/>
              <a:t>.</a:t>
            </a:r>
          </a:p>
        </p:txBody>
      </p:sp>
      <p:sp>
        <p:nvSpPr>
          <p:cNvPr id="3" name="1.">
            <a:extLst>
              <a:ext uri="{FF2B5EF4-FFF2-40B4-BE49-F238E27FC236}">
                <a16:creationId xmlns:a16="http://schemas.microsoft.com/office/drawing/2014/main" id="{6C4143CA-4DB1-41D8-8702-2CD00961FDB5}"/>
              </a:ext>
            </a:extLst>
          </p:cNvPr>
          <p:cNvSpPr/>
          <p:nvPr userDrawn="1"/>
        </p:nvSpPr>
        <p:spPr bwMode="gray">
          <a:xfrm>
            <a:off x="4092742" y="128165"/>
            <a:ext cx="147637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Auf dieses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 klicken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neues Fotos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einzufügen</a:t>
            </a:r>
          </a:p>
        </p:txBody>
      </p:sp>
      <p:sp>
        <p:nvSpPr>
          <p:cNvPr id="16" name="2.">
            <a:extLst>
              <a:ext uri="{FF2B5EF4-FFF2-40B4-BE49-F238E27FC236}">
                <a16:creationId xmlns:a16="http://schemas.microsoft.com/office/drawing/2014/main" id="{8F222F02-A2DC-42E9-84D4-4ACEFEE70A4D}"/>
              </a:ext>
            </a:extLst>
          </p:cNvPr>
          <p:cNvSpPr/>
          <p:nvPr userDrawn="1"/>
        </p:nvSpPr>
        <p:spPr bwMode="gray">
          <a:xfrm>
            <a:off x="5501862" y="128165"/>
            <a:ext cx="147637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Folie wieder zurücksetzen</a:t>
            </a:r>
          </a:p>
        </p:txBody>
      </p:sp>
      <p:sp>
        <p:nvSpPr>
          <p:cNvPr id="23" name="3.">
            <a:extLst>
              <a:ext uri="{FF2B5EF4-FFF2-40B4-BE49-F238E27FC236}">
                <a16:creationId xmlns:a16="http://schemas.microsoft.com/office/drawing/2014/main" id="{C15972D1-066C-49B6-94E5-4A7A0A3B2587}"/>
              </a:ext>
            </a:extLst>
          </p:cNvPr>
          <p:cNvSpPr/>
          <p:nvPr userDrawn="1"/>
        </p:nvSpPr>
        <p:spPr bwMode="gray">
          <a:xfrm>
            <a:off x="7427969" y="128165"/>
            <a:ext cx="169708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ggfs. mit „Zuschneiden“ den Ausschnitt verändern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E685868-EA5A-4891-A28F-04F16BEAED38}"/>
              </a:ext>
            </a:extLst>
          </p:cNvPr>
          <p:cNvCxnSpPr/>
          <p:nvPr userDrawn="1"/>
        </p:nvCxnSpPr>
        <p:spPr bwMode="gray">
          <a:xfrm>
            <a:off x="4572000" y="933450"/>
            <a:ext cx="0" cy="685800"/>
          </a:xfrm>
          <a:prstGeom prst="straightConnector1">
            <a:avLst/>
          </a:prstGeom>
          <a:ln w="127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">
            <a:extLst>
              <a:ext uri="{FF2B5EF4-FFF2-40B4-BE49-F238E27FC236}">
                <a16:creationId xmlns:a16="http://schemas.microsoft.com/office/drawing/2014/main" id="{F8081F88-CBA8-4146-B984-924F5BAE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7149" y="4066683"/>
            <a:ext cx="2311296" cy="637918"/>
          </a:xfrm>
          <a:prstGeom prst="rect">
            <a:avLst/>
          </a:prstGeom>
        </p:spPr>
      </p:pic>
      <p:sp>
        <p:nvSpPr>
          <p:cNvPr id="17" name="Bar">
            <a:extLst>
              <a:ext uri="{FF2B5EF4-FFF2-40B4-BE49-F238E27FC236}">
                <a16:creationId xmlns:a16="http://schemas.microsoft.com/office/drawing/2014/main" id="{F01B0C4A-732E-4BC2-A2D7-A086E4E5403B}"/>
              </a:ext>
            </a:extLst>
          </p:cNvPr>
          <p:cNvSpPr/>
          <p:nvPr userDrawn="1"/>
        </p:nvSpPr>
        <p:spPr bwMode="gray">
          <a:xfrm>
            <a:off x="5369092" y="3665220"/>
            <a:ext cx="3647908" cy="22284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err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" name="how">
            <a:extLst>
              <a:ext uri="{FF2B5EF4-FFF2-40B4-BE49-F238E27FC236}">
                <a16:creationId xmlns:a16="http://schemas.microsoft.com/office/drawing/2014/main" id="{B4432FF7-B852-4F03-B6BA-EEC7AD563D82}"/>
              </a:ext>
            </a:extLst>
          </p:cNvPr>
          <p:cNvSpPr txBox="1"/>
          <p:nvPr userDrawn="1"/>
        </p:nvSpPr>
        <p:spPr bwMode="gray">
          <a:xfrm>
            <a:off x="-2902281" y="177800"/>
            <a:ext cx="284116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Auf Bild oberhalb der Transparenz klicken.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Bild mit Taste ENTF löschen.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 Auf kleines Symbol in der Mitte der Seite klicken.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Foto auswählen.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Unter „Start/Folie zurücksetzen“.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Bei Bedarf unter „Format/Schneidewerkzeug“ </a:t>
            </a:r>
            <a:br>
              <a:rPr lang="de-DE" sz="900" b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Ausschnitt bearbeiten.</a:t>
            </a:r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2F80A22-ED8F-44E7-B2BE-85BF50D142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60723"/>
          <a:stretch/>
        </p:blipFill>
        <p:spPr>
          <a:xfrm>
            <a:off x="7454079" y="852600"/>
            <a:ext cx="465722" cy="563519"/>
          </a:xfrm>
          <a:prstGeom prst="rect">
            <a:avLst/>
          </a:prstGeom>
        </p:spPr>
      </p:pic>
      <p:sp>
        <p:nvSpPr>
          <p:cNvPr id="10" name="Dreieck">
            <a:extLst>
              <a:ext uri="{FF2B5EF4-FFF2-40B4-BE49-F238E27FC236}">
                <a16:creationId xmlns:a16="http://schemas.microsoft.com/office/drawing/2014/main" id="{22DB09A9-BCD0-4F35-8DC4-DDFE9DE6C2F9}"/>
              </a:ext>
            </a:extLst>
          </p:cNvPr>
          <p:cNvSpPr/>
          <p:nvPr userDrawn="1"/>
        </p:nvSpPr>
        <p:spPr bwMode="gray">
          <a:xfrm rot="5400000">
            <a:off x="-166847" y="421640"/>
            <a:ext cx="211456" cy="4572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Headline">
            <a:extLst>
              <a:ext uri="{FF2B5EF4-FFF2-40B4-BE49-F238E27FC236}">
                <a16:creationId xmlns:a16="http://schemas.microsoft.com/office/drawing/2014/main" id="{F8646EF2-FE73-41DC-B654-C5012A372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23135" y="635156"/>
            <a:ext cx="8893865" cy="3030064"/>
          </a:xfrm>
          <a:prstGeom prst="rect">
            <a:avLst/>
          </a:prstGeom>
          <a:blipFill dpi="0" rotWithShape="1">
            <a:blip r:embed="rId5">
              <a:alphaModFix amt="80000"/>
            </a:blip>
            <a:srcRect/>
            <a:stretch>
              <a:fillRect l="-10" r="-10"/>
            </a:stretch>
          </a:blipFill>
        </p:spPr>
        <p:txBody>
          <a:bodyPr wrap="square" lIns="576000" bIns="1036800" anchor="b">
            <a:no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Titelfolie / Headline</a:t>
            </a:r>
            <a:br>
              <a:rPr lang="de-DE"/>
            </a:br>
            <a:r>
              <a:rPr lang="de-DE"/>
              <a:t>mit Hintergrundfoto (austauschbar)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5595441-F987-46F7-B0FF-6162DB53F7E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89808" y="852600"/>
            <a:ext cx="1584898" cy="563519"/>
          </a:xfrm>
          <a:prstGeom prst="rect">
            <a:avLst/>
          </a:prstGeom>
        </p:spPr>
      </p:pic>
      <p:sp>
        <p:nvSpPr>
          <p:cNvPr id="19" name="Subline">
            <a:extLst>
              <a:ext uri="{FF2B5EF4-FFF2-40B4-BE49-F238E27FC236}">
                <a16:creationId xmlns:a16="http://schemas.microsoft.com/office/drawing/2014/main" id="{31A5E120-96AF-40F6-98D7-8A2FD24C32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9848" y="2775458"/>
            <a:ext cx="7970837" cy="592470"/>
          </a:xfrm>
        </p:spPr>
        <p:txBody>
          <a:bodyPr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Dies ist die </a:t>
            </a:r>
            <a:r>
              <a:rPr lang="de-DE" err="1"/>
              <a:t>Subline</a:t>
            </a:r>
            <a:endParaRPr lang="de-DE"/>
          </a:p>
          <a:p>
            <a:pPr lvl="0"/>
            <a:r>
              <a:rPr lang="de-DE"/>
              <a:t>Projektname | Datum</a:t>
            </a:r>
          </a:p>
        </p:txBody>
      </p:sp>
      <p:pic>
        <p:nvPicPr>
          <p:cNvPr id="26" name="Beispiel" descr="Ein Bild, das Wand, Gebäude enthält.&#10;&#10;Automatisch generierte Beschreibung">
            <a:extLst>
              <a:ext uri="{FF2B5EF4-FFF2-40B4-BE49-F238E27FC236}">
                <a16:creationId xmlns:a16="http://schemas.microsoft.com/office/drawing/2014/main" id="{317CFD46-37B5-4632-BBA4-3F2278F98B6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497022" y="1475105"/>
            <a:ext cx="1246909" cy="860367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D653919A-E7CD-4FC8-8C22-019673316FC4}"/>
              </a:ext>
            </a:extLst>
          </p:cNvPr>
          <p:cNvSpPr/>
          <p:nvPr userDrawn="1"/>
        </p:nvSpPr>
        <p:spPr bwMode="gray">
          <a:xfrm>
            <a:off x="6550855" y="1131977"/>
            <a:ext cx="633229" cy="14349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">
            <a:extLst>
              <a:ext uri="{FF2B5EF4-FFF2-40B4-BE49-F238E27FC236}">
                <a16:creationId xmlns:a16="http://schemas.microsoft.com/office/drawing/2014/main" id="{63D020A0-C673-400D-8D07-9B4444BF8D7C}"/>
              </a:ext>
            </a:extLst>
          </p:cNvPr>
          <p:cNvSpPr/>
          <p:nvPr userDrawn="1"/>
        </p:nvSpPr>
        <p:spPr bwMode="gray">
          <a:xfrm>
            <a:off x="7478457" y="1030092"/>
            <a:ext cx="431966" cy="33813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7205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37597-8BB0-4750-8FAD-2528677210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8567183" cy="54054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055928E-FA41-41D9-BD24-C959F0573CCD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5911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37597-8BB0-4750-8FAD-2528677210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8567183" cy="54054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6696E83-6861-4B43-83F2-28CEC5A6E64E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grpSp>
        <p:nvGrpSpPr>
          <p:cNvPr id="6" name="Key Visual">
            <a:extLst>
              <a:ext uri="{FF2B5EF4-FFF2-40B4-BE49-F238E27FC236}">
                <a16:creationId xmlns:a16="http://schemas.microsoft.com/office/drawing/2014/main" id="{77156747-85E7-4ED4-B2ED-42ABA70FA613}"/>
              </a:ext>
            </a:extLst>
          </p:cNvPr>
          <p:cNvGrpSpPr/>
          <p:nvPr userDrawn="1"/>
        </p:nvGrpSpPr>
        <p:grpSpPr bwMode="gray">
          <a:xfrm flipV="1">
            <a:off x="123135" y="3983338"/>
            <a:ext cx="2320828" cy="616979"/>
            <a:chOff x="4846637" y="119557"/>
            <a:chExt cx="3783013" cy="1005693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2E6C23C4-9083-4866-858D-0C04644D965B}"/>
                </a:ext>
              </a:extLst>
            </p:cNvPr>
            <p:cNvSpPr/>
            <p:nvPr userDrawn="1"/>
          </p:nvSpPr>
          <p:spPr bwMode="gray">
            <a:xfrm>
              <a:off x="4846637" y="119557"/>
              <a:ext cx="3783013" cy="1003198"/>
            </a:xfrm>
            <a:custGeom>
              <a:avLst/>
              <a:gdLst>
                <a:gd name="connsiteX0" fmla="*/ 0 w 6644156"/>
                <a:gd name="connsiteY0" fmla="*/ 0 h 1761930"/>
                <a:gd name="connsiteX1" fmla="*/ 6644156 w 6644156"/>
                <a:gd name="connsiteY1" fmla="*/ 0 h 1761930"/>
                <a:gd name="connsiteX2" fmla="*/ 5593080 w 6644156"/>
                <a:gd name="connsiteY2" fmla="*/ 838200 h 1761930"/>
                <a:gd name="connsiteX3" fmla="*/ 4465320 w 6644156"/>
                <a:gd name="connsiteY3" fmla="*/ 426720 h 1761930"/>
                <a:gd name="connsiteX4" fmla="*/ 934433 w 6644156"/>
                <a:gd name="connsiteY4" fmla="*/ 1761930 h 1761930"/>
                <a:gd name="connsiteX5" fmla="*/ 0 w 6644156"/>
                <a:gd name="connsiteY5" fmla="*/ 1052662 h 176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4156" h="1761930">
                  <a:moveTo>
                    <a:pt x="0" y="0"/>
                  </a:moveTo>
                  <a:lnTo>
                    <a:pt x="6644156" y="0"/>
                  </a:lnTo>
                  <a:lnTo>
                    <a:pt x="5593080" y="838200"/>
                  </a:lnTo>
                  <a:lnTo>
                    <a:pt x="4465320" y="426720"/>
                  </a:lnTo>
                  <a:lnTo>
                    <a:pt x="934433" y="1761930"/>
                  </a:lnTo>
                  <a:lnTo>
                    <a:pt x="0" y="1052662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225" r="-22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FB0BB156-07F2-4B83-B5A7-E91DE0017F5B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1036212" cy="1005693"/>
            </a:xfrm>
            <a:custGeom>
              <a:avLst/>
              <a:gdLst>
                <a:gd name="connsiteX0" fmla="*/ 0 w 1978500"/>
                <a:gd name="connsiteY0" fmla="*/ 0 h 1920227"/>
                <a:gd name="connsiteX1" fmla="*/ 1978500 w 1978500"/>
                <a:gd name="connsiteY1" fmla="*/ 0 h 1920227"/>
                <a:gd name="connsiteX2" fmla="*/ 876998 w 1978500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500" h="1920227">
                  <a:moveTo>
                    <a:pt x="0" y="0"/>
                  </a:moveTo>
                  <a:lnTo>
                    <a:pt x="1978500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6502DB2-D1D5-44BB-955E-FA20933B0C5A}"/>
                </a:ext>
              </a:extLst>
            </p:cNvPr>
            <p:cNvSpPr/>
            <p:nvPr userDrawn="1"/>
          </p:nvSpPr>
          <p:spPr bwMode="gray">
            <a:xfrm>
              <a:off x="7610197" y="119557"/>
              <a:ext cx="508146" cy="477657"/>
            </a:xfrm>
            <a:custGeom>
              <a:avLst/>
              <a:gdLst>
                <a:gd name="connsiteX0" fmla="*/ 0 w 970232"/>
                <a:gd name="connsiteY0" fmla="*/ 0 h 912018"/>
                <a:gd name="connsiteX1" fmla="*/ 970232 w 970232"/>
                <a:gd name="connsiteY1" fmla="*/ 0 h 912018"/>
                <a:gd name="connsiteX2" fmla="*/ 804720 w 970232"/>
                <a:gd name="connsiteY2" fmla="*/ 912018 h 91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0232" h="912018">
                  <a:moveTo>
                    <a:pt x="0" y="0"/>
                  </a:moveTo>
                  <a:lnTo>
                    <a:pt x="970232" y="0"/>
                  </a:lnTo>
                  <a:lnTo>
                    <a:pt x="804720" y="912018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A25DFF6E-FE1D-49A8-A873-770951547FF1}"/>
                </a:ext>
              </a:extLst>
            </p:cNvPr>
            <p:cNvSpPr/>
            <p:nvPr userDrawn="1"/>
          </p:nvSpPr>
          <p:spPr bwMode="gray">
            <a:xfrm flipH="1">
              <a:off x="7164646" y="119557"/>
              <a:ext cx="951008" cy="481890"/>
            </a:xfrm>
            <a:custGeom>
              <a:avLst/>
              <a:gdLst>
                <a:gd name="connsiteX0" fmla="*/ 1815814 w 1815814"/>
                <a:gd name="connsiteY0" fmla="*/ 0 h 920101"/>
                <a:gd name="connsiteX1" fmla="*/ 0 w 1815814"/>
                <a:gd name="connsiteY1" fmla="*/ 0 h 920101"/>
                <a:gd name="connsiteX2" fmla="*/ 161054 w 1815814"/>
                <a:gd name="connsiteY2" fmla="*/ 920101 h 92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814" h="920101">
                  <a:moveTo>
                    <a:pt x="1815814" y="0"/>
                  </a:moveTo>
                  <a:lnTo>
                    <a:pt x="0" y="0"/>
                  </a:lnTo>
                  <a:lnTo>
                    <a:pt x="161054" y="920101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8E38456C-C414-4CEB-A953-0F72775B0C83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2146640" cy="1005693"/>
            </a:xfrm>
            <a:custGeom>
              <a:avLst/>
              <a:gdLst>
                <a:gd name="connsiteX0" fmla="*/ 0 w 4098704"/>
                <a:gd name="connsiteY0" fmla="*/ 0 h 1920227"/>
                <a:gd name="connsiteX1" fmla="*/ 4098704 w 4098704"/>
                <a:gd name="connsiteY1" fmla="*/ 0 h 1920227"/>
                <a:gd name="connsiteX2" fmla="*/ 876998 w 4098704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704" h="1920227">
                  <a:moveTo>
                    <a:pt x="0" y="0"/>
                  </a:moveTo>
                  <a:lnTo>
                    <a:pt x="4098704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2759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90F769E-F4C9-44EF-9773-070A28E48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07486" y="323505"/>
            <a:ext cx="4324497" cy="441984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700" b="0" i="0" u="none" strike="noStrike" kern="1200" cap="none" spc="0" normalizeH="0" baseline="0" noProof="0">
                <a:ln>
                  <a:noFill/>
                </a:ln>
                <a:solidFill>
                  <a:srgbClr val="C80F0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Hinweistext für Impressum: </a:t>
            </a:r>
            <a:br>
              <a:rPr kumimoji="0" lang="de-DE" sz="700" b="0" i="0" u="none" strike="noStrike" kern="1200" cap="none" spc="0" normalizeH="0" baseline="0" noProof="0">
                <a:ln>
                  <a:noFill/>
                </a:ln>
                <a:solidFill>
                  <a:srgbClr val="C80F0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>
                <a:ln>
                  <a:noFill/>
                </a:ln>
                <a:solidFill>
                  <a:srgbClr val="C80F0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Platzhaltertexte (Projekt-/Programmname, Anschrift, E-Mail etc.) bitte nach Bedarf anpassen/löschen. </a:t>
            </a:r>
            <a:br>
              <a:rPr kumimoji="0" lang="de-DE" sz="700" b="0" i="0" u="none" strike="noStrike" kern="1200" cap="none" spc="0" normalizeH="0" baseline="0" noProof="0">
                <a:ln>
                  <a:noFill/>
                </a:ln>
                <a:solidFill>
                  <a:srgbClr val="C80F0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>
                <a:ln>
                  <a:noFill/>
                </a:ln>
                <a:solidFill>
                  <a:srgbClr val="C80F0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Löschen Sie den Platzhalter für das logo des Kooperationspartners falls nicht passend.</a:t>
            </a:r>
            <a:br>
              <a:rPr kumimoji="0" lang="de-DE" sz="700" b="0" i="0" u="none" strike="noStrike" kern="1200" cap="none" spc="0" normalizeH="0" baseline="0" noProof="0">
                <a:ln>
                  <a:noFill/>
                </a:ln>
                <a:solidFill>
                  <a:srgbClr val="C80F0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>
                <a:ln>
                  <a:noFill/>
                </a:ln>
                <a:solidFill>
                  <a:srgbClr val="C80F0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(Dieser Hinweis ist im Präsentationsmodus nicht sichtbar und wird auch nicht ausgedruckt.)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5FAA2D-10D4-4CD9-B9B7-92585570EFD8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CA1A70B-2CF8-4046-9863-9199E26CE42C}" type="datetime1">
              <a:rPr lang="de-DE" smtClean="0"/>
              <a:t>04.03.2020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246DFF-FEF2-46ED-9853-DC7A06FF89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55B516-5F12-4FE2-A6E7-8A95B57A8A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EF3C373-F3E5-423E-B3C3-C5E1BD203F77}"/>
              </a:ext>
            </a:extLst>
          </p:cNvPr>
          <p:cNvSpPr/>
          <p:nvPr userDrawn="1"/>
        </p:nvSpPr>
        <p:spPr bwMode="gray">
          <a:xfrm>
            <a:off x="450495" y="1106921"/>
            <a:ext cx="3214511" cy="132343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Als Bundesunternehmen unterstützt die GIZ </a:t>
            </a:r>
            <a:br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die deutsche Bundesregierung bei der Erreichung ihrer Ziele </a:t>
            </a:r>
            <a:br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 der Internationalen Zusammenarbeit für nachhaltige Entwicklung.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Herausgeber: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Deutsche Gesellschaft für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Internationale Zusammenarbeit (GIZ) GmbH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Sitz der Gesellschaft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Bonn und Eschborn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4969EDD-4A06-4BE9-93A1-41E56B0411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50495" y="2547859"/>
            <a:ext cx="3464422" cy="1762643"/>
          </a:xfrm>
        </p:spPr>
        <p:txBody>
          <a:bodyPr/>
          <a:lstStyle>
            <a:lvl1pPr>
              <a:lnSpc>
                <a:spcPct val="100000"/>
              </a:lnSpc>
              <a:defRPr kumimoji="0" lang="de-DE" sz="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>
              <a:buNone/>
              <a:defRPr kumimoji="0" lang="de-DE" sz="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>
              <a:defRPr kumimoji="0" lang="de-DE" sz="10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de-DE" sz="10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>
              <a:defRPr kumimoji="0" lang="de-DE" sz="1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de-DE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CF011E25-18E3-408D-87A2-25C927E6CD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386538" y="1106921"/>
            <a:ext cx="3428177" cy="1870741"/>
          </a:xfrm>
        </p:spPr>
        <p:txBody>
          <a:bodyPr/>
          <a:lstStyle>
            <a:lvl1pPr>
              <a:lnSpc>
                <a:spcPct val="100000"/>
              </a:lnSpc>
              <a:defRPr kumimoji="0" lang="de-DE" sz="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buNone/>
              <a:defRPr kumimoji="0" lang="de-DE" sz="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>
              <a:defRPr kumimoji="0" lang="de-DE" sz="10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de-DE" sz="10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>
              <a:defRPr kumimoji="0" lang="de-DE" sz="1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de-DE"/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25948279-B0DD-4569-9447-FFB1B6C1C35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449817" y="240212"/>
            <a:ext cx="6765371" cy="540544"/>
          </a:xfrm>
          <a:prstGeom prst="rect">
            <a:avLst/>
          </a:prstGeom>
        </p:spPr>
        <p:txBody>
          <a:bodyPr vert="horz" lIns="0" tIns="0" rIns="72000" bIns="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Impressum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D9D2269-B68A-4FB7-81ED-4D5317C4B8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86263" y="3207008"/>
            <a:ext cx="2278856" cy="110800"/>
          </a:xfrm>
        </p:spPr>
        <p:txBody>
          <a:bodyPr wrap="none" lIns="0">
            <a:noAutofit/>
          </a:bodyPr>
          <a:lstStyle>
            <a:lvl1pPr>
              <a:defRPr lang="de-DE" sz="800" smtClean="0">
                <a:solidFill>
                  <a:prstClr val="black"/>
                </a:solidFill>
              </a:defRPr>
            </a:lvl1pPr>
            <a:lvl2pPr>
              <a:defRPr lang="de-DE" sz="1350" smtClean="0"/>
            </a:lvl2pPr>
            <a:lvl3pPr>
              <a:defRPr lang="de-DE" sz="1350" smtClean="0"/>
            </a:lvl3pPr>
            <a:lvl4pPr>
              <a:defRPr lang="de-DE" smtClean="0"/>
            </a:lvl4pPr>
            <a:lvl5pPr>
              <a:defRPr lang="fr-FR"/>
            </a:lvl5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9430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nachweise und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4969EDD-4A06-4BE9-93A1-41E56B0411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50495" y="1106921"/>
            <a:ext cx="7172684" cy="3470031"/>
          </a:xfrm>
        </p:spPr>
        <p:txBody>
          <a:bodyPr numCol="2"/>
          <a:lstStyle>
            <a:lvl1pPr>
              <a:lnSpc>
                <a:spcPct val="100000"/>
              </a:lnSpc>
              <a:spcBef>
                <a:spcPts val="0"/>
              </a:spcBef>
              <a:defRPr kumimoji="0" lang="de-DE" sz="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>
              <a:buNone/>
              <a:defRPr kumimoji="0" lang="de-DE" sz="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>
              <a:defRPr kumimoji="0" lang="de-DE" sz="10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de-DE" sz="10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>
              <a:defRPr kumimoji="0" lang="de-DE" sz="1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BCACD76-7CB8-457E-9434-C57DB9E23AA9}"/>
              </a:ext>
            </a:extLst>
          </p:cNvPr>
          <p:cNvSpPr/>
          <p:nvPr userDrawn="1"/>
        </p:nvSpPr>
        <p:spPr bwMode="gray">
          <a:xfrm>
            <a:off x="777711" y="4901938"/>
            <a:ext cx="1084083" cy="160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err="1"/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7C271A97-CC1D-481E-9972-CE4AD69C28A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449817" y="240212"/>
            <a:ext cx="6765371" cy="540544"/>
          </a:xfrm>
          <a:prstGeom prst="rect">
            <a:avLst/>
          </a:prstGeom>
        </p:spPr>
        <p:txBody>
          <a:bodyPr vert="horz" lIns="0" tIns="0" rIns="72000" bIns="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/>
              <a:t>Fotonachweise / Quellen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536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Kette enthält.&#10;&#10;Automatisch generierte Beschreibung">
            <a:extLst>
              <a:ext uri="{FF2B5EF4-FFF2-40B4-BE49-F238E27FC236}">
                <a16:creationId xmlns:a16="http://schemas.microsoft.com/office/drawing/2014/main" id="{D27820A7-D571-4E28-A8CF-ADB17402AE97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t="233" b="15579"/>
          <a:stretch/>
        </p:blipFill>
        <p:spPr bwMode="gray">
          <a:xfrm>
            <a:off x="123135" y="123825"/>
            <a:ext cx="8893865" cy="4083035"/>
          </a:xfrm>
          <a:prstGeom prst="rect">
            <a:avLst/>
          </a:prstGeom>
        </p:spPr>
      </p:pic>
      <p:pic>
        <p:nvPicPr>
          <p:cNvPr id="12" name="Grafik 11" descr="Ein Bild, das Säge enthält.&#10;&#10;Automatisch generierte Beschreibung">
            <a:extLst>
              <a:ext uri="{FF2B5EF4-FFF2-40B4-BE49-F238E27FC236}">
                <a16:creationId xmlns:a16="http://schemas.microsoft.com/office/drawing/2014/main" id="{D33A00EE-9ACF-4636-BD82-6CF5E7FCB9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123135" y="642425"/>
            <a:ext cx="8895600" cy="3910908"/>
          </a:xfrm>
          <a:prstGeom prst="rect">
            <a:avLst/>
          </a:prstGeom>
        </p:spPr>
      </p:pic>
      <p:sp>
        <p:nvSpPr>
          <p:cNvPr id="14" name="Bar">
            <a:extLst>
              <a:ext uri="{FF2B5EF4-FFF2-40B4-BE49-F238E27FC236}">
                <a16:creationId xmlns:a16="http://schemas.microsoft.com/office/drawing/2014/main" id="{CAE61038-067C-47CF-8DDC-5ED6CDAC4AEE}"/>
              </a:ext>
            </a:extLst>
          </p:cNvPr>
          <p:cNvSpPr/>
          <p:nvPr userDrawn="1"/>
        </p:nvSpPr>
        <p:spPr bwMode="gray">
          <a:xfrm>
            <a:off x="6611814" y="4206860"/>
            <a:ext cx="2405185" cy="14692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err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950B203-064F-443F-94A9-C002DAAE8F83}"/>
              </a:ext>
            </a:extLst>
          </p:cNvPr>
          <p:cNvSpPr/>
          <p:nvPr userDrawn="1"/>
        </p:nvSpPr>
        <p:spPr bwMode="gray">
          <a:xfrm>
            <a:off x="1215591" y="1557990"/>
            <a:ext cx="35292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Deutsche Gesellschaft für</a:t>
            </a:r>
            <a:br>
              <a:rPr kumimoji="0" lang="de-DE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de-DE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Internationale Zusammenarbeit (GIZ) GmbH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Sitz der Gesellschaft </a:t>
            </a:r>
            <a:b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Bonn und Eschborn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Friedrich-Ebert-Allee 36 + 40</a:t>
            </a:r>
            <a:b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53113 Bonn, Deutschland</a:t>
            </a:r>
            <a:b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  +49  228  44 60 - 0</a:t>
            </a:r>
            <a:b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  +49  228  44 60 - 17 66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  info@giz.de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   </a:t>
            </a:r>
            <a:r>
              <a:rPr kumimoji="0" lang="de-DE" sz="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www.giz.de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982854-A844-4D46-9BB7-0890F958ED69}"/>
              </a:ext>
            </a:extLst>
          </p:cNvPr>
          <p:cNvSpPr/>
          <p:nvPr userDrawn="1"/>
        </p:nvSpPr>
        <p:spPr bwMode="gray">
          <a:xfrm>
            <a:off x="3525439" y="2560364"/>
            <a:ext cx="32210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Dag-</a:t>
            </a:r>
            <a:r>
              <a:rPr kumimoji="0" lang="de-DE" sz="11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Hammarskjöld</a:t>
            </a: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-Weg 1 - 5</a:t>
            </a:r>
            <a:b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65760 Eschborn, Deutschland</a:t>
            </a:r>
            <a:b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 +49  61 96  79 - 0</a:t>
            </a:r>
            <a:b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 +49  61 96  79 - 11 15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89CFF6E4-F492-44F6-997D-92E15F612E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276665" y="4447384"/>
            <a:ext cx="1650218" cy="4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5938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ss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Climate resilient economic development CRED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EB66BF3-99C6-4C50-97AF-C804082C9007}" type="datetime1">
              <a:rPr lang="de-DE" noProof="0" smtClean="0"/>
              <a:t>04.03.2020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1461527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AAC6FE4-CAEB-4AF6-BA8D-6FC393002A3D}" type="datetime1">
              <a:rPr lang="de-DE" smtClean="0"/>
              <a:t>04.03.2020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684000" y="1836000"/>
            <a:ext cx="7776000" cy="2862000"/>
          </a:xfrm>
        </p:spPr>
        <p:txBody>
          <a:bodyPr/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C80F0F"/>
              </a:buClr>
              <a:buSzTx/>
              <a:buFontTx/>
              <a:buNone/>
              <a:tabLst>
                <a:tab pos="1643063" algn="l"/>
              </a:tabLst>
              <a:defRPr sz="1350" baseline="0"/>
            </a:lvl1pPr>
            <a:lvl2pPr marL="270000" indent="-270000">
              <a:buClr>
                <a:srgbClr val="C80F0F"/>
              </a:buClr>
              <a:buFont typeface="Arial" pitchFamily="34" charset="0"/>
              <a:buChar char="•"/>
              <a:defRPr sz="1350"/>
            </a:lvl2pPr>
            <a:lvl3pPr marL="540000">
              <a:defRPr sz="1350"/>
            </a:lvl3pPr>
            <a:lvl4pPr marL="810000">
              <a:defRPr sz="1350" baseline="0"/>
            </a:lvl4pPr>
            <a:lvl5pPr marL="1080000">
              <a:defRPr sz="1350" baseline="0"/>
            </a:lvl5pPr>
            <a:lvl6pPr marL="1350000">
              <a:defRPr baseline="0"/>
            </a:lvl6pPr>
            <a:lvl7pPr marL="1620000">
              <a:defRPr baseline="0"/>
            </a:lvl7pPr>
            <a:lvl8pPr marL="1890000">
              <a:defRPr baseline="0"/>
            </a:lvl8pPr>
            <a:lvl9pPr marL="2160000">
              <a:defRPr/>
            </a:lvl9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854773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afik/Freiste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AD85A5-A6F8-4851-92FD-EA6609DAF6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0723"/>
          <a:stretch/>
        </p:blipFill>
        <p:spPr>
          <a:xfrm>
            <a:off x="7505658" y="852600"/>
            <a:ext cx="465722" cy="563519"/>
          </a:xfrm>
          <a:prstGeom prst="rect">
            <a:avLst/>
          </a:prstGeom>
        </p:spPr>
      </p:pic>
      <p:pic>
        <p:nvPicPr>
          <p:cNvPr id="31" name="Grafik 3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F0518D7-2DF0-4D50-B3EB-3D64E2485A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89808" y="852600"/>
            <a:ext cx="1584898" cy="563519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3D8B1A33-9136-4498-A38F-1FAFEE6C912B}"/>
              </a:ext>
            </a:extLst>
          </p:cNvPr>
          <p:cNvSpPr/>
          <p:nvPr userDrawn="1"/>
        </p:nvSpPr>
        <p:spPr bwMode="gray">
          <a:xfrm>
            <a:off x="6550855" y="1131977"/>
            <a:ext cx="633229" cy="14349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">
            <a:extLst>
              <a:ext uri="{FF2B5EF4-FFF2-40B4-BE49-F238E27FC236}">
                <a16:creationId xmlns:a16="http://schemas.microsoft.com/office/drawing/2014/main" id="{13815075-80B4-4697-8852-2EC6A756D3E7}"/>
              </a:ext>
            </a:extLst>
          </p:cNvPr>
          <p:cNvSpPr/>
          <p:nvPr userDrawn="1"/>
        </p:nvSpPr>
        <p:spPr bwMode="gray">
          <a:xfrm>
            <a:off x="7530036" y="1030092"/>
            <a:ext cx="431966" cy="33813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1.">
            <a:extLst>
              <a:ext uri="{FF2B5EF4-FFF2-40B4-BE49-F238E27FC236}">
                <a16:creationId xmlns:a16="http://schemas.microsoft.com/office/drawing/2014/main" id="{6C4143CA-4DB1-41D8-8702-2CD00961FDB5}"/>
              </a:ext>
            </a:extLst>
          </p:cNvPr>
          <p:cNvSpPr/>
          <p:nvPr userDrawn="1"/>
        </p:nvSpPr>
        <p:spPr bwMode="gray">
          <a:xfrm>
            <a:off x="4092742" y="128165"/>
            <a:ext cx="147637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Auf dieses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 klicken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neues Fotos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einzufügen</a:t>
            </a:r>
          </a:p>
        </p:txBody>
      </p:sp>
      <p:sp>
        <p:nvSpPr>
          <p:cNvPr id="16" name="2.">
            <a:extLst>
              <a:ext uri="{FF2B5EF4-FFF2-40B4-BE49-F238E27FC236}">
                <a16:creationId xmlns:a16="http://schemas.microsoft.com/office/drawing/2014/main" id="{8F222F02-A2DC-42E9-84D4-4ACEFEE70A4D}"/>
              </a:ext>
            </a:extLst>
          </p:cNvPr>
          <p:cNvSpPr/>
          <p:nvPr userDrawn="1"/>
        </p:nvSpPr>
        <p:spPr bwMode="gray">
          <a:xfrm>
            <a:off x="5501862" y="128165"/>
            <a:ext cx="147637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Folie wieder zurücksetzen</a:t>
            </a:r>
          </a:p>
        </p:txBody>
      </p:sp>
      <p:sp>
        <p:nvSpPr>
          <p:cNvPr id="23" name="3.">
            <a:extLst>
              <a:ext uri="{FF2B5EF4-FFF2-40B4-BE49-F238E27FC236}">
                <a16:creationId xmlns:a16="http://schemas.microsoft.com/office/drawing/2014/main" id="{C15972D1-066C-49B6-94E5-4A7A0A3B2587}"/>
              </a:ext>
            </a:extLst>
          </p:cNvPr>
          <p:cNvSpPr/>
          <p:nvPr userDrawn="1"/>
        </p:nvSpPr>
        <p:spPr bwMode="gray">
          <a:xfrm>
            <a:off x="7427969" y="128165"/>
            <a:ext cx="169708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ggfs. mit „Zuschneiden“ den Ausschnitt verändern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E685868-EA5A-4891-A28F-04F16BEAED38}"/>
              </a:ext>
            </a:extLst>
          </p:cNvPr>
          <p:cNvCxnSpPr/>
          <p:nvPr userDrawn="1"/>
        </p:nvCxnSpPr>
        <p:spPr bwMode="gray">
          <a:xfrm>
            <a:off x="4572000" y="933450"/>
            <a:ext cx="0" cy="685800"/>
          </a:xfrm>
          <a:prstGeom prst="straightConnector1">
            <a:avLst/>
          </a:prstGeom>
          <a:ln w="127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">
            <a:extLst>
              <a:ext uri="{FF2B5EF4-FFF2-40B4-BE49-F238E27FC236}">
                <a16:creationId xmlns:a16="http://schemas.microsoft.com/office/drawing/2014/main" id="{F8081F88-CBA8-4146-B984-924F5BAE43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7149" y="4066683"/>
            <a:ext cx="2311296" cy="637918"/>
          </a:xfrm>
          <a:prstGeom prst="rect">
            <a:avLst/>
          </a:prstGeom>
        </p:spPr>
      </p:pic>
      <p:sp>
        <p:nvSpPr>
          <p:cNvPr id="17" name="Bar">
            <a:extLst>
              <a:ext uri="{FF2B5EF4-FFF2-40B4-BE49-F238E27FC236}">
                <a16:creationId xmlns:a16="http://schemas.microsoft.com/office/drawing/2014/main" id="{F01B0C4A-732E-4BC2-A2D7-A086E4E5403B}"/>
              </a:ext>
            </a:extLst>
          </p:cNvPr>
          <p:cNvSpPr/>
          <p:nvPr userDrawn="1"/>
        </p:nvSpPr>
        <p:spPr bwMode="gray">
          <a:xfrm>
            <a:off x="5369092" y="3665220"/>
            <a:ext cx="3647908" cy="22284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err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" name="how">
            <a:extLst>
              <a:ext uri="{FF2B5EF4-FFF2-40B4-BE49-F238E27FC236}">
                <a16:creationId xmlns:a16="http://schemas.microsoft.com/office/drawing/2014/main" id="{B4432FF7-B852-4F03-B6BA-EEC7AD563D82}"/>
              </a:ext>
            </a:extLst>
          </p:cNvPr>
          <p:cNvSpPr txBox="1"/>
          <p:nvPr userDrawn="1"/>
        </p:nvSpPr>
        <p:spPr bwMode="gray">
          <a:xfrm>
            <a:off x="-2902281" y="177800"/>
            <a:ext cx="284116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Auf Bild oberhalb der Transparenz klicken.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Bild mit Taste ENTF löschen.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 Auf kleines Symbol in der Mitte der Seite klicken.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Foto auswählen.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Unter „Start/Folie zurücksetzen“.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Bei Bedarf unter „Format/Schneidewerkzeug“ </a:t>
            </a:r>
            <a:br>
              <a:rPr lang="de-DE" sz="900" b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Ausschnitt bearbeiten.</a:t>
            </a:r>
          </a:p>
        </p:txBody>
      </p:sp>
      <p:sp>
        <p:nvSpPr>
          <p:cNvPr id="13" name="Bildplatzhalter">
            <a:extLst>
              <a:ext uri="{FF2B5EF4-FFF2-40B4-BE49-F238E27FC236}">
                <a16:creationId xmlns:a16="http://schemas.microsoft.com/office/drawing/2014/main" id="{670A352A-9075-4383-BC37-7EF209BB4A7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23135" y="123825"/>
            <a:ext cx="8893865" cy="3541395"/>
          </a:xfrm>
          <a:noFill/>
        </p:spPr>
        <p:txBody>
          <a:bodyPr tIns="720000" rIns="0"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00">
                <a:solidFill>
                  <a:schemeClr val="accent1"/>
                </a:solidFill>
              </a:defRPr>
            </a:lvl1pPr>
          </a:lstStyle>
          <a:p>
            <a:r>
              <a:rPr lang="de-DE"/>
              <a:t>.</a:t>
            </a:r>
          </a:p>
        </p:txBody>
      </p:sp>
      <p:sp>
        <p:nvSpPr>
          <p:cNvPr id="10" name="Dreieck">
            <a:extLst>
              <a:ext uri="{FF2B5EF4-FFF2-40B4-BE49-F238E27FC236}">
                <a16:creationId xmlns:a16="http://schemas.microsoft.com/office/drawing/2014/main" id="{22DB09A9-BCD0-4F35-8DC4-DDFE9DE6C2F9}"/>
              </a:ext>
            </a:extLst>
          </p:cNvPr>
          <p:cNvSpPr/>
          <p:nvPr userDrawn="1"/>
        </p:nvSpPr>
        <p:spPr bwMode="gray">
          <a:xfrm rot="5400000">
            <a:off x="-166847" y="421640"/>
            <a:ext cx="211456" cy="4572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Headline">
            <a:extLst>
              <a:ext uri="{FF2B5EF4-FFF2-40B4-BE49-F238E27FC236}">
                <a16:creationId xmlns:a16="http://schemas.microsoft.com/office/drawing/2014/main" id="{813E0E27-07DF-4161-8BD6-EBA305CB51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23135" y="635156"/>
            <a:ext cx="8893865" cy="3030064"/>
          </a:xfrm>
          <a:prstGeom prst="rect">
            <a:avLst/>
          </a:prstGeom>
          <a:blipFill dpi="0" rotWithShape="1">
            <a:blip r:embed="rId6"/>
            <a:srcRect/>
            <a:stretch>
              <a:fillRect l="-10" r="-10"/>
            </a:stretch>
          </a:blipFill>
        </p:spPr>
        <p:txBody>
          <a:bodyPr wrap="square" lIns="576000" bIns="1036800" anchor="b">
            <a:no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Titelfolie für Illustration/Freisteller </a:t>
            </a:r>
            <a:br>
              <a:rPr lang="de-DE"/>
            </a:br>
            <a:r>
              <a:rPr lang="de-DE"/>
              <a:t>mit weißem Hintergrund (austauschbar)</a:t>
            </a:r>
          </a:p>
        </p:txBody>
      </p:sp>
      <p:sp>
        <p:nvSpPr>
          <p:cNvPr id="19" name="Subline">
            <a:extLst>
              <a:ext uri="{FF2B5EF4-FFF2-40B4-BE49-F238E27FC236}">
                <a16:creationId xmlns:a16="http://schemas.microsoft.com/office/drawing/2014/main" id="{31A5E120-96AF-40F6-98D7-8A2FD24C32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9848" y="2775458"/>
            <a:ext cx="7970837" cy="592470"/>
          </a:xfrm>
        </p:spPr>
        <p:txBody>
          <a:bodyPr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Dies ist die </a:t>
            </a:r>
            <a:r>
              <a:rPr lang="de-DE" err="1"/>
              <a:t>Subline</a:t>
            </a:r>
            <a:endParaRPr lang="de-DE"/>
          </a:p>
          <a:p>
            <a:pPr lvl="0"/>
            <a:r>
              <a:rPr lang="de-DE"/>
              <a:t>Projektname | Datum</a:t>
            </a:r>
          </a:p>
        </p:txBody>
      </p:sp>
      <p:pic>
        <p:nvPicPr>
          <p:cNvPr id="26" name="Beispiel" descr="Ein Bild, das Wand, Gebäude enthält.&#10;&#10;Automatisch generierte Beschreibung">
            <a:extLst>
              <a:ext uri="{FF2B5EF4-FFF2-40B4-BE49-F238E27FC236}">
                <a16:creationId xmlns:a16="http://schemas.microsoft.com/office/drawing/2014/main" id="{317CFD46-37B5-4632-BBA4-3F2278F98B6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497022" y="1475105"/>
            <a:ext cx="1246909" cy="860367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1AFA279-6BD4-4D5A-91D6-9AF666C8CC39}"/>
              </a:ext>
            </a:extLst>
          </p:cNvPr>
          <p:cNvCxnSpPr/>
          <p:nvPr userDrawn="1"/>
        </p:nvCxnSpPr>
        <p:spPr bwMode="gray">
          <a:xfrm>
            <a:off x="4572000" y="933450"/>
            <a:ext cx="0" cy="685800"/>
          </a:xfrm>
          <a:prstGeom prst="straightConnector1">
            <a:avLst/>
          </a:prstGeom>
          <a:ln w="127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493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5020DAB1-6624-4F6F-85BE-D8BE78A1A5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7149" y="4066683"/>
            <a:ext cx="2311296" cy="637918"/>
          </a:xfrm>
          <a:prstGeom prst="rect">
            <a:avLst/>
          </a:prstGeom>
        </p:spPr>
      </p:pic>
      <p:sp>
        <p:nvSpPr>
          <p:cNvPr id="13" name="Bar">
            <a:extLst>
              <a:ext uri="{FF2B5EF4-FFF2-40B4-BE49-F238E27FC236}">
                <a16:creationId xmlns:a16="http://schemas.microsoft.com/office/drawing/2014/main" id="{8C59F0BE-E094-4F6F-B663-07A571A19A62}"/>
              </a:ext>
            </a:extLst>
          </p:cNvPr>
          <p:cNvSpPr/>
          <p:nvPr userDrawn="1"/>
        </p:nvSpPr>
        <p:spPr bwMode="gray">
          <a:xfrm>
            <a:off x="5369092" y="3665220"/>
            <a:ext cx="3647908" cy="22284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err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" name="Subline">
            <a:extLst>
              <a:ext uri="{FF2B5EF4-FFF2-40B4-BE49-F238E27FC236}">
                <a16:creationId xmlns:a16="http://schemas.microsoft.com/office/drawing/2014/main" id="{31A5E120-96AF-40F6-98D7-8A2FD24C32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9848" y="2775458"/>
            <a:ext cx="7970837" cy="592470"/>
          </a:xfrm>
        </p:spPr>
        <p:txBody>
          <a:bodyPr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Dies ist die </a:t>
            </a:r>
            <a:r>
              <a:rPr lang="de-DE" err="1"/>
              <a:t>Subline</a:t>
            </a:r>
            <a:r>
              <a:rPr lang="de-DE"/>
              <a:t> </a:t>
            </a:r>
          </a:p>
          <a:p>
            <a:pPr lvl="0"/>
            <a:r>
              <a:rPr lang="de-DE"/>
              <a:t>Projektname | Datum</a:t>
            </a:r>
          </a:p>
        </p:txBody>
      </p:sp>
      <p:sp>
        <p:nvSpPr>
          <p:cNvPr id="5" name="Headline">
            <a:extLst>
              <a:ext uri="{FF2B5EF4-FFF2-40B4-BE49-F238E27FC236}">
                <a16:creationId xmlns:a16="http://schemas.microsoft.com/office/drawing/2014/main" id="{4ECCE95F-3D45-442B-95A6-78CBB31D3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9848" y="1906648"/>
            <a:ext cx="7971711" cy="7201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de-DE"/>
              <a:t>Alternative Titelfolie</a:t>
            </a:r>
            <a:br>
              <a:rPr lang="de-DE"/>
            </a:br>
            <a:r>
              <a:rPr lang="de-DE"/>
              <a:t>ohne Foto</a:t>
            </a:r>
          </a:p>
        </p:txBody>
      </p:sp>
      <p:grpSp>
        <p:nvGrpSpPr>
          <p:cNvPr id="8" name="Key Visual">
            <a:extLst>
              <a:ext uri="{FF2B5EF4-FFF2-40B4-BE49-F238E27FC236}">
                <a16:creationId xmlns:a16="http://schemas.microsoft.com/office/drawing/2014/main" id="{1E0F1E1C-CA23-484C-B4BB-7C7FB71D6C86}"/>
              </a:ext>
            </a:extLst>
          </p:cNvPr>
          <p:cNvGrpSpPr/>
          <p:nvPr userDrawn="1"/>
        </p:nvGrpSpPr>
        <p:grpSpPr bwMode="gray">
          <a:xfrm>
            <a:off x="123135" y="123825"/>
            <a:ext cx="3783013" cy="1005693"/>
            <a:chOff x="4846637" y="119557"/>
            <a:chExt cx="3783013" cy="1005693"/>
          </a:xfrm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361BEDD0-CC28-449C-8AF8-28ECB9820DCA}"/>
                </a:ext>
              </a:extLst>
            </p:cNvPr>
            <p:cNvSpPr/>
            <p:nvPr userDrawn="1"/>
          </p:nvSpPr>
          <p:spPr bwMode="gray">
            <a:xfrm>
              <a:off x="4846637" y="119557"/>
              <a:ext cx="3783013" cy="1003198"/>
            </a:xfrm>
            <a:custGeom>
              <a:avLst/>
              <a:gdLst>
                <a:gd name="connsiteX0" fmla="*/ 0 w 6644156"/>
                <a:gd name="connsiteY0" fmla="*/ 0 h 1761930"/>
                <a:gd name="connsiteX1" fmla="*/ 6644156 w 6644156"/>
                <a:gd name="connsiteY1" fmla="*/ 0 h 1761930"/>
                <a:gd name="connsiteX2" fmla="*/ 5593080 w 6644156"/>
                <a:gd name="connsiteY2" fmla="*/ 838200 h 1761930"/>
                <a:gd name="connsiteX3" fmla="*/ 4465320 w 6644156"/>
                <a:gd name="connsiteY3" fmla="*/ 426720 h 1761930"/>
                <a:gd name="connsiteX4" fmla="*/ 934433 w 6644156"/>
                <a:gd name="connsiteY4" fmla="*/ 1761930 h 1761930"/>
                <a:gd name="connsiteX5" fmla="*/ 0 w 6644156"/>
                <a:gd name="connsiteY5" fmla="*/ 1052662 h 176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4156" h="1761930">
                  <a:moveTo>
                    <a:pt x="0" y="0"/>
                  </a:moveTo>
                  <a:lnTo>
                    <a:pt x="6644156" y="0"/>
                  </a:lnTo>
                  <a:lnTo>
                    <a:pt x="5593080" y="838200"/>
                  </a:lnTo>
                  <a:lnTo>
                    <a:pt x="4465320" y="426720"/>
                  </a:lnTo>
                  <a:lnTo>
                    <a:pt x="934433" y="1761930"/>
                  </a:lnTo>
                  <a:lnTo>
                    <a:pt x="0" y="1052662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225" r="-22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AF78ACF-6170-47AC-80E0-F6021AD8B19F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1036212" cy="1005693"/>
            </a:xfrm>
            <a:custGeom>
              <a:avLst/>
              <a:gdLst>
                <a:gd name="connsiteX0" fmla="*/ 0 w 1978500"/>
                <a:gd name="connsiteY0" fmla="*/ 0 h 1920227"/>
                <a:gd name="connsiteX1" fmla="*/ 1978500 w 1978500"/>
                <a:gd name="connsiteY1" fmla="*/ 0 h 1920227"/>
                <a:gd name="connsiteX2" fmla="*/ 876998 w 1978500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500" h="1920227">
                  <a:moveTo>
                    <a:pt x="0" y="0"/>
                  </a:moveTo>
                  <a:lnTo>
                    <a:pt x="1978500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5BAE5611-256D-4234-B00F-EB779B3EA961}"/>
                </a:ext>
              </a:extLst>
            </p:cNvPr>
            <p:cNvSpPr/>
            <p:nvPr userDrawn="1"/>
          </p:nvSpPr>
          <p:spPr bwMode="gray">
            <a:xfrm>
              <a:off x="7610197" y="119557"/>
              <a:ext cx="508146" cy="477657"/>
            </a:xfrm>
            <a:custGeom>
              <a:avLst/>
              <a:gdLst>
                <a:gd name="connsiteX0" fmla="*/ 0 w 970232"/>
                <a:gd name="connsiteY0" fmla="*/ 0 h 912018"/>
                <a:gd name="connsiteX1" fmla="*/ 970232 w 970232"/>
                <a:gd name="connsiteY1" fmla="*/ 0 h 912018"/>
                <a:gd name="connsiteX2" fmla="*/ 804720 w 970232"/>
                <a:gd name="connsiteY2" fmla="*/ 912018 h 91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0232" h="912018">
                  <a:moveTo>
                    <a:pt x="0" y="0"/>
                  </a:moveTo>
                  <a:lnTo>
                    <a:pt x="970232" y="0"/>
                  </a:lnTo>
                  <a:lnTo>
                    <a:pt x="804720" y="912018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D32235C7-71CD-4034-844A-03FD0D112CE2}"/>
                </a:ext>
              </a:extLst>
            </p:cNvPr>
            <p:cNvSpPr/>
            <p:nvPr userDrawn="1"/>
          </p:nvSpPr>
          <p:spPr bwMode="gray">
            <a:xfrm flipH="1">
              <a:off x="7164646" y="119557"/>
              <a:ext cx="951008" cy="481890"/>
            </a:xfrm>
            <a:custGeom>
              <a:avLst/>
              <a:gdLst>
                <a:gd name="connsiteX0" fmla="*/ 1815814 w 1815814"/>
                <a:gd name="connsiteY0" fmla="*/ 0 h 920101"/>
                <a:gd name="connsiteX1" fmla="*/ 0 w 1815814"/>
                <a:gd name="connsiteY1" fmla="*/ 0 h 920101"/>
                <a:gd name="connsiteX2" fmla="*/ 161054 w 1815814"/>
                <a:gd name="connsiteY2" fmla="*/ 920101 h 92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814" h="920101">
                  <a:moveTo>
                    <a:pt x="1815814" y="0"/>
                  </a:moveTo>
                  <a:lnTo>
                    <a:pt x="0" y="0"/>
                  </a:lnTo>
                  <a:lnTo>
                    <a:pt x="161054" y="920101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717CA073-D9FE-4EFD-801F-27AB9308B312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2146640" cy="1005693"/>
            </a:xfrm>
            <a:custGeom>
              <a:avLst/>
              <a:gdLst>
                <a:gd name="connsiteX0" fmla="*/ 0 w 4098704"/>
                <a:gd name="connsiteY0" fmla="*/ 0 h 1920227"/>
                <a:gd name="connsiteX1" fmla="*/ 4098704 w 4098704"/>
                <a:gd name="connsiteY1" fmla="*/ 0 h 1920227"/>
                <a:gd name="connsiteX2" fmla="*/ 876998 w 4098704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704" h="1920227">
                  <a:moveTo>
                    <a:pt x="0" y="0"/>
                  </a:moveTo>
                  <a:lnTo>
                    <a:pt x="4098704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478192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37597-8BB0-4750-8FAD-2528677210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8567183" cy="540544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F63192A-F8B0-4A99-89BD-0D798111351D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F0E6115A-0138-4831-8CBC-F3B86D466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49818" y="1020969"/>
            <a:ext cx="7172684" cy="3495469"/>
          </a:xfrm>
        </p:spPr>
        <p:txBody>
          <a:bodyPr/>
          <a:lstStyle>
            <a:lvl1pPr marL="228600" indent="-228600">
              <a:spcBef>
                <a:spcPts val="1800"/>
              </a:spcBef>
              <a:buFont typeface="+mj-lt"/>
              <a:buAutoNum type="arabicPeriod"/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6190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37597-8BB0-4750-8FAD-2528677210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6" y="240212"/>
            <a:ext cx="8567183" cy="54054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F497FE-F899-473C-86D1-3A47B30E7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1C64-2F48-45FF-A940-2E7AC5533CE5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F2A628F-550B-4FA4-BC53-FA07836D5329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0A760-2D10-4D79-B1A9-41D0DCC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grpSp>
        <p:nvGrpSpPr>
          <p:cNvPr id="6" name="Key Visual">
            <a:extLst>
              <a:ext uri="{FF2B5EF4-FFF2-40B4-BE49-F238E27FC236}">
                <a16:creationId xmlns:a16="http://schemas.microsoft.com/office/drawing/2014/main" id="{77156747-85E7-4ED4-B2ED-42ABA70FA613}"/>
              </a:ext>
            </a:extLst>
          </p:cNvPr>
          <p:cNvGrpSpPr/>
          <p:nvPr userDrawn="1"/>
        </p:nvGrpSpPr>
        <p:grpSpPr bwMode="gray">
          <a:xfrm flipV="1">
            <a:off x="123135" y="3983338"/>
            <a:ext cx="2320828" cy="616979"/>
            <a:chOff x="4846637" y="119557"/>
            <a:chExt cx="3783013" cy="1005693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2E6C23C4-9083-4866-858D-0C04644D965B}"/>
                </a:ext>
              </a:extLst>
            </p:cNvPr>
            <p:cNvSpPr/>
            <p:nvPr userDrawn="1"/>
          </p:nvSpPr>
          <p:spPr bwMode="gray">
            <a:xfrm>
              <a:off x="4846637" y="119557"/>
              <a:ext cx="3783013" cy="1003198"/>
            </a:xfrm>
            <a:custGeom>
              <a:avLst/>
              <a:gdLst>
                <a:gd name="connsiteX0" fmla="*/ 0 w 6644156"/>
                <a:gd name="connsiteY0" fmla="*/ 0 h 1761930"/>
                <a:gd name="connsiteX1" fmla="*/ 6644156 w 6644156"/>
                <a:gd name="connsiteY1" fmla="*/ 0 h 1761930"/>
                <a:gd name="connsiteX2" fmla="*/ 5593080 w 6644156"/>
                <a:gd name="connsiteY2" fmla="*/ 838200 h 1761930"/>
                <a:gd name="connsiteX3" fmla="*/ 4465320 w 6644156"/>
                <a:gd name="connsiteY3" fmla="*/ 426720 h 1761930"/>
                <a:gd name="connsiteX4" fmla="*/ 934433 w 6644156"/>
                <a:gd name="connsiteY4" fmla="*/ 1761930 h 1761930"/>
                <a:gd name="connsiteX5" fmla="*/ 0 w 6644156"/>
                <a:gd name="connsiteY5" fmla="*/ 1052662 h 176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4156" h="1761930">
                  <a:moveTo>
                    <a:pt x="0" y="0"/>
                  </a:moveTo>
                  <a:lnTo>
                    <a:pt x="6644156" y="0"/>
                  </a:lnTo>
                  <a:lnTo>
                    <a:pt x="5593080" y="838200"/>
                  </a:lnTo>
                  <a:lnTo>
                    <a:pt x="4465320" y="426720"/>
                  </a:lnTo>
                  <a:lnTo>
                    <a:pt x="934433" y="1761930"/>
                  </a:lnTo>
                  <a:lnTo>
                    <a:pt x="0" y="1052662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225" r="-22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FB0BB156-07F2-4B83-B5A7-E91DE0017F5B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1036212" cy="1005693"/>
            </a:xfrm>
            <a:custGeom>
              <a:avLst/>
              <a:gdLst>
                <a:gd name="connsiteX0" fmla="*/ 0 w 1978500"/>
                <a:gd name="connsiteY0" fmla="*/ 0 h 1920227"/>
                <a:gd name="connsiteX1" fmla="*/ 1978500 w 1978500"/>
                <a:gd name="connsiteY1" fmla="*/ 0 h 1920227"/>
                <a:gd name="connsiteX2" fmla="*/ 876998 w 1978500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500" h="1920227">
                  <a:moveTo>
                    <a:pt x="0" y="0"/>
                  </a:moveTo>
                  <a:lnTo>
                    <a:pt x="1978500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6502DB2-D1D5-44BB-955E-FA20933B0C5A}"/>
                </a:ext>
              </a:extLst>
            </p:cNvPr>
            <p:cNvSpPr/>
            <p:nvPr userDrawn="1"/>
          </p:nvSpPr>
          <p:spPr bwMode="gray">
            <a:xfrm>
              <a:off x="7610197" y="119557"/>
              <a:ext cx="508146" cy="477657"/>
            </a:xfrm>
            <a:custGeom>
              <a:avLst/>
              <a:gdLst>
                <a:gd name="connsiteX0" fmla="*/ 0 w 970232"/>
                <a:gd name="connsiteY0" fmla="*/ 0 h 912018"/>
                <a:gd name="connsiteX1" fmla="*/ 970232 w 970232"/>
                <a:gd name="connsiteY1" fmla="*/ 0 h 912018"/>
                <a:gd name="connsiteX2" fmla="*/ 804720 w 970232"/>
                <a:gd name="connsiteY2" fmla="*/ 912018 h 91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0232" h="912018">
                  <a:moveTo>
                    <a:pt x="0" y="0"/>
                  </a:moveTo>
                  <a:lnTo>
                    <a:pt x="970232" y="0"/>
                  </a:lnTo>
                  <a:lnTo>
                    <a:pt x="804720" y="912018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A25DFF6E-FE1D-49A8-A873-770951547FF1}"/>
                </a:ext>
              </a:extLst>
            </p:cNvPr>
            <p:cNvSpPr/>
            <p:nvPr userDrawn="1"/>
          </p:nvSpPr>
          <p:spPr bwMode="gray">
            <a:xfrm flipH="1">
              <a:off x="7164646" y="119557"/>
              <a:ext cx="951008" cy="481890"/>
            </a:xfrm>
            <a:custGeom>
              <a:avLst/>
              <a:gdLst>
                <a:gd name="connsiteX0" fmla="*/ 1815814 w 1815814"/>
                <a:gd name="connsiteY0" fmla="*/ 0 h 920101"/>
                <a:gd name="connsiteX1" fmla="*/ 0 w 1815814"/>
                <a:gd name="connsiteY1" fmla="*/ 0 h 920101"/>
                <a:gd name="connsiteX2" fmla="*/ 161054 w 1815814"/>
                <a:gd name="connsiteY2" fmla="*/ 920101 h 92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814" h="920101">
                  <a:moveTo>
                    <a:pt x="1815814" y="0"/>
                  </a:moveTo>
                  <a:lnTo>
                    <a:pt x="0" y="0"/>
                  </a:lnTo>
                  <a:lnTo>
                    <a:pt x="161054" y="920101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8E38456C-C414-4CEB-A953-0F72775B0C83}"/>
                </a:ext>
              </a:extLst>
            </p:cNvPr>
            <p:cNvSpPr/>
            <p:nvPr userDrawn="1"/>
          </p:nvSpPr>
          <p:spPr bwMode="gray">
            <a:xfrm>
              <a:off x="4920060" y="119557"/>
              <a:ext cx="2146640" cy="1005693"/>
            </a:xfrm>
            <a:custGeom>
              <a:avLst/>
              <a:gdLst>
                <a:gd name="connsiteX0" fmla="*/ 0 w 4098704"/>
                <a:gd name="connsiteY0" fmla="*/ 0 h 1920227"/>
                <a:gd name="connsiteX1" fmla="*/ 4098704 w 4098704"/>
                <a:gd name="connsiteY1" fmla="*/ 0 h 1920227"/>
                <a:gd name="connsiteX2" fmla="*/ 876998 w 4098704"/>
                <a:gd name="connsiteY2" fmla="*/ 1920227 h 19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704" h="1920227">
                  <a:moveTo>
                    <a:pt x="0" y="0"/>
                  </a:moveTo>
                  <a:lnTo>
                    <a:pt x="4098704" y="0"/>
                  </a:lnTo>
                  <a:lnTo>
                    <a:pt x="876998" y="1920227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32E1886A-3475-4E66-B3BF-1AD48A203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49818" y="1020969"/>
            <a:ext cx="7172684" cy="2810133"/>
          </a:xfrm>
        </p:spPr>
        <p:txBody>
          <a:bodyPr/>
          <a:lstStyle>
            <a:lvl1pPr marL="228600" indent="-228600">
              <a:spcBef>
                <a:spcPts val="1800"/>
              </a:spcBef>
              <a:buFont typeface="+mj-lt"/>
              <a:buAutoNum type="arabicPeriod"/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115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tartfolie s/w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F58C217-C4E2-448E-B6B5-E56CEFB6D358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t="234" b="7466"/>
          <a:stretch/>
        </p:blipFill>
        <p:spPr bwMode="gray">
          <a:xfrm>
            <a:off x="123135" y="123825"/>
            <a:ext cx="8893865" cy="4476494"/>
          </a:xfrm>
          <a:prstGeom prst="rect">
            <a:avLst/>
          </a:prstGeom>
        </p:spPr>
      </p:pic>
      <p:pic>
        <p:nvPicPr>
          <p:cNvPr id="20" name="Grafik 19" descr="Ein Bild, das Säge enthält.&#10;&#10;Automatisch generierte Beschreibung">
            <a:extLst>
              <a:ext uri="{FF2B5EF4-FFF2-40B4-BE49-F238E27FC236}">
                <a16:creationId xmlns:a16="http://schemas.microsoft.com/office/drawing/2014/main" id="{BCF144E3-F322-4496-87EE-8035011D1A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123135" y="1570255"/>
            <a:ext cx="8895600" cy="3030064"/>
          </a:xfrm>
          <a:prstGeom prst="rect">
            <a:avLst/>
          </a:prstGeom>
        </p:spPr>
      </p:pic>
      <p:sp>
        <p:nvSpPr>
          <p:cNvPr id="19" name="Subline">
            <a:extLst>
              <a:ext uri="{FF2B5EF4-FFF2-40B4-BE49-F238E27FC236}">
                <a16:creationId xmlns:a16="http://schemas.microsoft.com/office/drawing/2014/main" id="{31A5E120-96AF-40F6-98D7-8A2FD24C32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9848" y="3704147"/>
            <a:ext cx="7970837" cy="219291"/>
          </a:xfrm>
        </p:spPr>
        <p:txBody>
          <a:bodyPr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Dies ist die </a:t>
            </a:r>
            <a:r>
              <a:rPr lang="de-DE" err="1"/>
              <a:t>Subline</a:t>
            </a:r>
            <a:endParaRPr lang="de-DE"/>
          </a:p>
        </p:txBody>
      </p:sp>
      <p:sp>
        <p:nvSpPr>
          <p:cNvPr id="5" name="Headline">
            <a:extLst>
              <a:ext uri="{FF2B5EF4-FFF2-40B4-BE49-F238E27FC236}">
                <a16:creationId xmlns:a16="http://schemas.microsoft.com/office/drawing/2014/main" id="{4ECCE95F-3D45-442B-95A6-78CBB31D3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9848" y="2844862"/>
            <a:ext cx="7971711" cy="7201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de-DE"/>
              <a:t>Kapitel- Startfolie</a:t>
            </a:r>
            <a:br>
              <a:rPr lang="de-DE"/>
            </a:br>
            <a:r>
              <a:rPr lang="de-DE" noProof="0"/>
              <a:t>mit s/w GIZ Key Visual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5FAA2D-10D4-4CD9-B9B7-92585570EFD8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3BE8BDE8-8022-4D69-9B0C-6DB3DC45DED8}" type="datetime1">
              <a:rPr lang="de-DE" smtClean="0"/>
              <a:t>04.03.2020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246DFF-FEF2-46ED-9853-DC7A06FF89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55B516-5F12-4FE2-A6E7-8A95B57A8A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37752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tartfoli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4D13A53-E295-469E-858E-7B58C3A9BD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0723"/>
          <a:stretch/>
        </p:blipFill>
        <p:spPr>
          <a:xfrm>
            <a:off x="7500969" y="852600"/>
            <a:ext cx="465722" cy="563519"/>
          </a:xfrm>
          <a:prstGeom prst="rect">
            <a:avLst/>
          </a:prstGeom>
        </p:spPr>
      </p:pic>
      <p:pic>
        <p:nvPicPr>
          <p:cNvPr id="31" name="Grafik 3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39598BE-791E-4D95-98E2-387FD9AFF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89808" y="852600"/>
            <a:ext cx="1584898" cy="563519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15D7DBD6-6353-423F-8FD4-C16E2BBCE1B4}"/>
              </a:ext>
            </a:extLst>
          </p:cNvPr>
          <p:cNvSpPr/>
          <p:nvPr userDrawn="1"/>
        </p:nvSpPr>
        <p:spPr bwMode="gray">
          <a:xfrm>
            <a:off x="6550855" y="1131977"/>
            <a:ext cx="633229" cy="14349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">
            <a:extLst>
              <a:ext uri="{FF2B5EF4-FFF2-40B4-BE49-F238E27FC236}">
                <a16:creationId xmlns:a16="http://schemas.microsoft.com/office/drawing/2014/main" id="{ED021507-F859-4746-88F8-317706961200}"/>
              </a:ext>
            </a:extLst>
          </p:cNvPr>
          <p:cNvSpPr/>
          <p:nvPr userDrawn="1"/>
        </p:nvSpPr>
        <p:spPr bwMode="gray">
          <a:xfrm>
            <a:off x="7525347" y="1030092"/>
            <a:ext cx="431966" cy="33813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ildplatzhalter">
            <a:extLst>
              <a:ext uri="{FF2B5EF4-FFF2-40B4-BE49-F238E27FC236}">
                <a16:creationId xmlns:a16="http://schemas.microsoft.com/office/drawing/2014/main" id="{670A352A-9075-4383-BC37-7EF209BB4A7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23135" y="123825"/>
            <a:ext cx="8893865" cy="4476494"/>
          </a:xfrm>
          <a:noFill/>
        </p:spPr>
        <p:txBody>
          <a:bodyPr tIns="720000" rIns="0"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00">
                <a:solidFill>
                  <a:schemeClr val="accent1"/>
                </a:solidFill>
              </a:defRPr>
            </a:lvl1pPr>
          </a:lstStyle>
          <a:p>
            <a:r>
              <a:rPr lang="de-DE"/>
              <a:t>.</a:t>
            </a:r>
          </a:p>
        </p:txBody>
      </p:sp>
      <p:sp>
        <p:nvSpPr>
          <p:cNvPr id="3" name="1.">
            <a:extLst>
              <a:ext uri="{FF2B5EF4-FFF2-40B4-BE49-F238E27FC236}">
                <a16:creationId xmlns:a16="http://schemas.microsoft.com/office/drawing/2014/main" id="{6C4143CA-4DB1-41D8-8702-2CD00961FDB5}"/>
              </a:ext>
            </a:extLst>
          </p:cNvPr>
          <p:cNvSpPr/>
          <p:nvPr userDrawn="1"/>
        </p:nvSpPr>
        <p:spPr bwMode="gray">
          <a:xfrm>
            <a:off x="4092742" y="128165"/>
            <a:ext cx="147637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Auf dieses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 klicken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neues Fotos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einzufügen</a:t>
            </a:r>
          </a:p>
        </p:txBody>
      </p:sp>
      <p:sp>
        <p:nvSpPr>
          <p:cNvPr id="16" name="2.">
            <a:extLst>
              <a:ext uri="{FF2B5EF4-FFF2-40B4-BE49-F238E27FC236}">
                <a16:creationId xmlns:a16="http://schemas.microsoft.com/office/drawing/2014/main" id="{8F222F02-A2DC-42E9-84D4-4ACEFEE70A4D}"/>
              </a:ext>
            </a:extLst>
          </p:cNvPr>
          <p:cNvSpPr/>
          <p:nvPr userDrawn="1"/>
        </p:nvSpPr>
        <p:spPr bwMode="gray">
          <a:xfrm>
            <a:off x="5501862" y="128165"/>
            <a:ext cx="147637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Folie wieder zurücksetzen</a:t>
            </a:r>
          </a:p>
        </p:txBody>
      </p:sp>
      <p:sp>
        <p:nvSpPr>
          <p:cNvPr id="23" name="3.">
            <a:extLst>
              <a:ext uri="{FF2B5EF4-FFF2-40B4-BE49-F238E27FC236}">
                <a16:creationId xmlns:a16="http://schemas.microsoft.com/office/drawing/2014/main" id="{C15972D1-066C-49B6-94E5-4A7A0A3B2587}"/>
              </a:ext>
            </a:extLst>
          </p:cNvPr>
          <p:cNvSpPr/>
          <p:nvPr userDrawn="1"/>
        </p:nvSpPr>
        <p:spPr bwMode="gray">
          <a:xfrm>
            <a:off x="7427969" y="128165"/>
            <a:ext cx="169708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ggfs. mit „Zuschneiden“ den Ausschnitt verändern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E685868-EA5A-4891-A28F-04F16BEAED38}"/>
              </a:ext>
            </a:extLst>
          </p:cNvPr>
          <p:cNvCxnSpPr/>
          <p:nvPr userDrawn="1"/>
        </p:nvCxnSpPr>
        <p:spPr bwMode="gray">
          <a:xfrm>
            <a:off x="4572000" y="933450"/>
            <a:ext cx="0" cy="685800"/>
          </a:xfrm>
          <a:prstGeom prst="straightConnector1">
            <a:avLst/>
          </a:prstGeom>
          <a:ln w="127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ow">
            <a:extLst>
              <a:ext uri="{FF2B5EF4-FFF2-40B4-BE49-F238E27FC236}">
                <a16:creationId xmlns:a16="http://schemas.microsoft.com/office/drawing/2014/main" id="{B4432FF7-B852-4F03-B6BA-EEC7AD563D82}"/>
              </a:ext>
            </a:extLst>
          </p:cNvPr>
          <p:cNvSpPr txBox="1"/>
          <p:nvPr userDrawn="1"/>
        </p:nvSpPr>
        <p:spPr bwMode="gray">
          <a:xfrm>
            <a:off x="-2902281" y="177800"/>
            <a:ext cx="284116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Auf Bild oberhalb der Transparenz klicken.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Bild mit Taste ENTF löschen.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 Auf kleines Symbol in der Mitte der Seite klicken.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Foto auswählen.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Unter „Start/Folie zurücksetzen“.</a:t>
            </a:r>
          </a:p>
          <a:p>
            <a:pPr marL="128588" marR="0" lvl="0" indent="-128588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Bei Bedarf unter „Format/Schneidewerkzeug“ </a:t>
            </a:r>
            <a:br>
              <a:rPr lang="de-DE" sz="900" b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900" b="0">
                <a:solidFill>
                  <a:schemeClr val="bg1">
                    <a:lumMod val="50000"/>
                  </a:schemeClr>
                </a:solidFill>
              </a:rPr>
              <a:t>Ausschnitt bearbeiten.</a:t>
            </a:r>
          </a:p>
        </p:txBody>
      </p:sp>
      <p:sp>
        <p:nvSpPr>
          <p:cNvPr id="10" name="Dreieck">
            <a:extLst>
              <a:ext uri="{FF2B5EF4-FFF2-40B4-BE49-F238E27FC236}">
                <a16:creationId xmlns:a16="http://schemas.microsoft.com/office/drawing/2014/main" id="{22DB09A9-BCD0-4F35-8DC4-DDFE9DE6C2F9}"/>
              </a:ext>
            </a:extLst>
          </p:cNvPr>
          <p:cNvSpPr/>
          <p:nvPr userDrawn="1"/>
        </p:nvSpPr>
        <p:spPr bwMode="gray">
          <a:xfrm rot="5400000">
            <a:off x="-166847" y="421640"/>
            <a:ext cx="211456" cy="4572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Headline">
            <a:extLst>
              <a:ext uri="{FF2B5EF4-FFF2-40B4-BE49-F238E27FC236}">
                <a16:creationId xmlns:a16="http://schemas.microsoft.com/office/drawing/2014/main" id="{F8646EF2-FE73-41DC-B654-C5012A372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23135" y="1570255"/>
            <a:ext cx="8893865" cy="3030064"/>
          </a:xfrm>
          <a:prstGeom prst="rect">
            <a:avLst/>
          </a:prstGeom>
          <a:blipFill dpi="0" rotWithShape="1">
            <a:blip r:embed="rId4">
              <a:alphaModFix amt="80000"/>
            </a:blip>
            <a:srcRect/>
            <a:stretch>
              <a:fillRect l="-10" r="-10"/>
            </a:stretch>
          </a:blipFill>
        </p:spPr>
        <p:txBody>
          <a:bodyPr wrap="square" lIns="576000" bIns="1036800" anchor="b">
            <a:no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de-DE"/>
              <a:t>Kapitel- Startfolie</a:t>
            </a:r>
            <a:br>
              <a:rPr lang="de-DE"/>
            </a:br>
            <a:r>
              <a:rPr lang="de-DE"/>
              <a:t>mit Hintergrundfoto (austauschbar)</a:t>
            </a:r>
          </a:p>
        </p:txBody>
      </p:sp>
      <p:pic>
        <p:nvPicPr>
          <p:cNvPr id="26" name="Beispiel" descr="Ein Bild, das Wand, Gebäude enthält.&#10;&#10;Automatisch generierte Beschreibung">
            <a:extLst>
              <a:ext uri="{FF2B5EF4-FFF2-40B4-BE49-F238E27FC236}">
                <a16:creationId xmlns:a16="http://schemas.microsoft.com/office/drawing/2014/main" id="{317CFD46-37B5-4632-BBA4-3F2278F98B6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7497022" y="1475105"/>
            <a:ext cx="1246909" cy="86036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D79862-8BF3-4D14-AF58-2F22BF60427E}"/>
              </a:ext>
            </a:extLst>
          </p:cNvPr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fld id="{49D932CB-BFD2-496D-A392-584FB40B9C48}" type="datetime1">
              <a:rPr lang="de-DE" smtClean="0"/>
              <a:t>04.03.2020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B5F56C-6422-4495-9DA4-2AF22406E26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7E061E-EDDF-4769-84B3-644BEC3FD70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sp>
        <p:nvSpPr>
          <p:cNvPr id="28" name="Subline">
            <a:extLst>
              <a:ext uri="{FF2B5EF4-FFF2-40B4-BE49-F238E27FC236}">
                <a16:creationId xmlns:a16="http://schemas.microsoft.com/office/drawing/2014/main" id="{6699B1E5-C447-4674-92BB-C2A1F3ADC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9848" y="3704147"/>
            <a:ext cx="7970837" cy="219291"/>
          </a:xfrm>
        </p:spPr>
        <p:txBody>
          <a:bodyPr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Dies ist die </a:t>
            </a:r>
            <a:r>
              <a:rPr lang="de-DE" err="1"/>
              <a:t>Subline</a:t>
            </a:r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2E200F4-77BE-447A-A909-46651560A0DE}"/>
              </a:ext>
            </a:extLst>
          </p:cNvPr>
          <p:cNvCxnSpPr/>
          <p:nvPr userDrawn="1"/>
        </p:nvCxnSpPr>
        <p:spPr bwMode="gray">
          <a:xfrm>
            <a:off x="4572000" y="933450"/>
            <a:ext cx="0" cy="685800"/>
          </a:xfrm>
          <a:prstGeom prst="straightConnector1">
            <a:avLst/>
          </a:prstGeom>
          <a:ln w="127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884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microsoft.com/office/2007/relationships/hdphoto" Target="../media/hdphoto1.wdp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9F0F5CEA-886E-4B05-93BC-F96F6B5DF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8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013"/>
          <a:stretch/>
        </p:blipFill>
        <p:spPr bwMode="gray">
          <a:xfrm>
            <a:off x="8692041" y="4778859"/>
            <a:ext cx="309835" cy="237625"/>
          </a:xfrm>
          <a:prstGeom prst="rect">
            <a:avLst/>
          </a:prstGeom>
        </p:spPr>
      </p:pic>
      <p:sp>
        <p:nvSpPr>
          <p:cNvPr id="15" name="bar">
            <a:extLst>
              <a:ext uri="{FF2B5EF4-FFF2-40B4-BE49-F238E27FC236}">
                <a16:creationId xmlns:a16="http://schemas.microsoft.com/office/drawing/2014/main" id="{49D9F131-2158-4CE8-878F-18E76BB55EA7}"/>
              </a:ext>
            </a:extLst>
          </p:cNvPr>
          <p:cNvSpPr/>
          <p:nvPr userDrawn="1"/>
        </p:nvSpPr>
        <p:spPr bwMode="gray">
          <a:xfrm>
            <a:off x="8167688" y="4600319"/>
            <a:ext cx="849312" cy="518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err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19B70EF4-7BC8-4A19-AF2F-964767328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783022" y="4926384"/>
            <a:ext cx="5839479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 spc="38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Climate resilient economic development CRED</a:t>
            </a:r>
          </a:p>
        </p:txBody>
      </p:sp>
      <p:sp>
        <p:nvSpPr>
          <p:cNvPr id="10" name="Datum">
            <a:extLst>
              <a:ext uri="{FF2B5EF4-FFF2-40B4-BE49-F238E27FC236}">
                <a16:creationId xmlns:a16="http://schemas.microsoft.com/office/drawing/2014/main" id="{6ED51528-C082-4A1A-9A13-B0D2B18590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59417" y="4926383"/>
            <a:ext cx="533639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de-DE" sz="600" spc="38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B060911-8FF1-4321-87F5-F5B3CE546D0A}" type="datetime1">
              <a:rPr lang="de-DE" smtClean="0"/>
              <a:t>04.03.2020</a:t>
            </a:fld>
            <a:endParaRPr lang="de-DE"/>
          </a:p>
        </p:txBody>
      </p:sp>
      <p:sp>
        <p:nvSpPr>
          <p:cNvPr id="5" name="Foliennummernplatzhalter">
            <a:extLst>
              <a:ext uri="{FF2B5EF4-FFF2-40B4-BE49-F238E27FC236}">
                <a16:creationId xmlns:a16="http://schemas.microsoft.com/office/drawing/2014/main" id="{4CDA9225-2A86-4401-A66D-D1B6B89C6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49817" y="4926383"/>
            <a:ext cx="45085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de-DE" sz="600" spc="38" baseline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‹Nr.›</a:t>
            </a:fld>
            <a:endParaRPr/>
          </a:p>
        </p:txBody>
      </p:sp>
      <p:cxnSp>
        <p:nvCxnSpPr>
          <p:cNvPr id="14" name="Trennlinie 2">
            <a:extLst>
              <a:ext uri="{FF2B5EF4-FFF2-40B4-BE49-F238E27FC236}">
                <a16:creationId xmlns:a16="http://schemas.microsoft.com/office/drawing/2014/main" id="{BA7763BA-D29F-4859-88A9-E457D7D0500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1644649" y="4931714"/>
            <a:ext cx="0" cy="7778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Trennline 1">
            <a:extLst>
              <a:ext uri="{FF2B5EF4-FFF2-40B4-BE49-F238E27FC236}">
                <a16:creationId xmlns:a16="http://schemas.microsoft.com/office/drawing/2014/main" id="{D7B3BF4D-6640-4657-BD72-5F4E0852873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17820" y="4931714"/>
            <a:ext cx="0" cy="7778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"/>
          <p:cNvSpPr>
            <a:spLocks noGrp="1"/>
          </p:cNvSpPr>
          <p:nvPr>
            <p:ph type="body" idx="1"/>
          </p:nvPr>
        </p:nvSpPr>
        <p:spPr bwMode="gray">
          <a:xfrm>
            <a:off x="449818" y="1020969"/>
            <a:ext cx="7172684" cy="3495470"/>
          </a:xfrm>
          <a:prstGeom prst="rect">
            <a:avLst/>
          </a:prstGeom>
        </p:spPr>
        <p:txBody>
          <a:bodyPr vert="horz" lIns="0" tIns="0" rIns="7200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>
              <a:buClr>
                <a:schemeClr val="accent1"/>
              </a:buClr>
            </a:pPr>
            <a:r>
              <a:rPr lang="de-DE"/>
              <a:t>Zweite Ebene</a:t>
            </a:r>
          </a:p>
          <a:p>
            <a:pPr lvl="2">
              <a:buClr>
                <a:schemeClr val="accent1"/>
              </a:buClr>
            </a:pPr>
            <a:r>
              <a:rPr lang="de-DE"/>
              <a:t>Dritte Ebene</a:t>
            </a:r>
          </a:p>
        </p:txBody>
      </p:sp>
      <p:sp>
        <p:nvSpPr>
          <p:cNvPr id="22" name="Headline">
            <a:extLst>
              <a:ext uri="{FF2B5EF4-FFF2-40B4-BE49-F238E27FC236}">
                <a16:creationId xmlns:a16="http://schemas.microsoft.com/office/drawing/2014/main" id="{288DB87F-225C-44F9-8B2F-85DB9A3E080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49817" y="240212"/>
            <a:ext cx="7172684" cy="540544"/>
          </a:xfrm>
          <a:prstGeom prst="rect">
            <a:avLst/>
          </a:prstGeom>
        </p:spPr>
        <p:txBody>
          <a:bodyPr vert="horz" lIns="0" tIns="0" rIns="72000" bIns="0" rtlCol="0" anchor="b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7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814" r:id="rId2"/>
    <p:sldLayoutId id="2147483815" r:id="rId3"/>
    <p:sldLayoutId id="2147483818" r:id="rId4"/>
    <p:sldLayoutId id="2147483819" r:id="rId5"/>
    <p:sldLayoutId id="2147483858" r:id="rId6"/>
    <p:sldLayoutId id="2147483859" r:id="rId7"/>
    <p:sldLayoutId id="2147483824" r:id="rId8"/>
    <p:sldLayoutId id="2147483822" r:id="rId9"/>
    <p:sldLayoutId id="2147483823" r:id="rId10"/>
    <p:sldLayoutId id="2147483821" r:id="rId11"/>
    <p:sldLayoutId id="2147483826" r:id="rId12"/>
    <p:sldLayoutId id="2147483827" r:id="rId13"/>
    <p:sldLayoutId id="2147483825" r:id="rId14"/>
    <p:sldLayoutId id="2147483829" r:id="rId15"/>
    <p:sldLayoutId id="2147483838" r:id="rId16"/>
    <p:sldLayoutId id="2147483832" r:id="rId17"/>
    <p:sldLayoutId id="2147483828" r:id="rId18"/>
    <p:sldLayoutId id="2147483830" r:id="rId19"/>
    <p:sldLayoutId id="2147483831" r:id="rId20"/>
    <p:sldLayoutId id="2147483834" r:id="rId21"/>
    <p:sldLayoutId id="2147483835" r:id="rId22"/>
    <p:sldLayoutId id="2147483836" r:id="rId23"/>
    <p:sldLayoutId id="2147483837" r:id="rId24"/>
    <p:sldLayoutId id="2147483839" r:id="rId25"/>
    <p:sldLayoutId id="2147483852" r:id="rId26"/>
    <p:sldLayoutId id="2147483843" r:id="rId27"/>
    <p:sldLayoutId id="2147483847" r:id="rId28"/>
    <p:sldLayoutId id="2147483846" r:id="rId29"/>
    <p:sldLayoutId id="2147483841" r:id="rId30"/>
    <p:sldLayoutId id="2147483842" r:id="rId31"/>
    <p:sldLayoutId id="2147483857" r:id="rId32"/>
    <p:sldLayoutId id="2147483856" r:id="rId33"/>
    <p:sldLayoutId id="2147483840" r:id="rId34"/>
    <p:sldLayoutId id="2147483861" r:id="rId35"/>
    <p:sldLayoutId id="2147483865" r:id="rId36"/>
  </p:sldLayoutIdLst>
  <p:transition>
    <p:fade/>
  </p:transition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lang="de-DE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lang="de-DE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76213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Symbol" panose="05050102010706020507" pitchFamily="18" charset="2"/>
        <a:buChar char="-"/>
        <a:defRPr lang="de-DE" sz="11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8" userDrawn="1">
          <p15:clr>
            <a:srgbClr val="F26B43"/>
          </p15:clr>
        </p15:guide>
        <p15:guide id="5" orient="horz" pos="3162" userDrawn="1">
          <p15:clr>
            <a:srgbClr val="F26B43"/>
          </p15:clr>
        </p15:guide>
        <p15:guide id="7" pos="5680" userDrawn="1">
          <p15:clr>
            <a:srgbClr val="F26B43"/>
          </p15:clr>
        </p15:guide>
        <p15:guide id="8" pos="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odel%20Description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github.com/schultkr/Vietnam_RBC_mode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ultkr/Vietnam_RBC_mode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priceofcarbon.com/2018/11/international-energy-agency-2018-world-energy-outlook-sustainable-development-with-well-below-2-c-in-surface-warming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Relationship Id="rId4" Type="http://schemas.openxmlformats.org/officeDocument/2006/relationships/hyperlink" Target="IWH_CRED_Model.t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odel%20Description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odel%20Description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github.com/schultkr/Vietnam_RBC_mode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odel%20Description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odel%20Description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github.com/schultkr/Vietnam_RBC_mode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odel%20Description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github.com/schultkr/Vietnam_RBC_mode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odel%20Description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github.com/schultkr/Vietnam_RBC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8844CF-EE31-4AFB-91E4-4B2E90E5DB9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9847" y="1593114"/>
            <a:ext cx="7971711" cy="1966692"/>
          </a:xfrm>
        </p:spPr>
        <p:txBody>
          <a:bodyPr/>
          <a:lstStyle/>
          <a:p>
            <a:pPr algn="ctr"/>
            <a:r>
              <a:rPr lang="de-DE" sz="2400" dirty="0"/>
              <a:t>Global </a:t>
            </a:r>
            <a:r>
              <a:rPr lang="de-DE" sz="2400" dirty="0" err="1"/>
              <a:t>programme</a:t>
            </a:r>
            <a:r>
              <a:rPr lang="de-DE" sz="2400" dirty="0"/>
              <a:t> </a:t>
            </a:r>
            <a:r>
              <a:rPr lang="de-DE" sz="2400" dirty="0" err="1"/>
              <a:t>Policy</a:t>
            </a:r>
            <a:r>
              <a:rPr lang="de-DE" sz="2400" dirty="0"/>
              <a:t> </a:t>
            </a:r>
            <a:r>
              <a:rPr lang="de-DE" sz="2400" dirty="0" err="1"/>
              <a:t>Advice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Climate-Resilient</a:t>
            </a:r>
            <a:r>
              <a:rPr lang="de-DE" sz="2400" dirty="0"/>
              <a:t> </a:t>
            </a:r>
            <a:r>
              <a:rPr lang="de-DE" sz="2400" dirty="0" err="1"/>
              <a:t>Economic</a:t>
            </a:r>
            <a:r>
              <a:rPr lang="de-DE" sz="2400" dirty="0"/>
              <a:t> Development (CRED) </a:t>
            </a:r>
            <a:br>
              <a:rPr lang="de-DE" sz="2400" dirty="0"/>
            </a:br>
            <a:r>
              <a:rPr lang="de-DE" sz="2400" dirty="0"/>
              <a:t>Economy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Climate</a:t>
            </a:r>
            <a:br>
              <a:rPr lang="de-DE" sz="2400" dirty="0"/>
            </a:br>
            <a:br>
              <a:rPr lang="de-DE" sz="2400" dirty="0"/>
            </a:br>
            <a:r>
              <a:rPr lang="en-US" sz="2000" dirty="0"/>
              <a:t>Model Workshop </a:t>
            </a:r>
            <a:r>
              <a:rPr lang="en-US" sz="2000" dirty="0" err="1"/>
              <a:t>Osnabrück</a:t>
            </a:r>
            <a:br>
              <a:rPr lang="de-DE" sz="2400" dirty="0"/>
            </a:b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E7759-2D9C-4F55-90D1-353B2E688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699847" y="3340515"/>
            <a:ext cx="7971711" cy="219291"/>
          </a:xfrm>
        </p:spPr>
        <p:txBody>
          <a:bodyPr/>
          <a:lstStyle/>
          <a:p>
            <a:r>
              <a:rPr lang="de-DE" dirty="0"/>
              <a:t>Andrej Drygalla </a:t>
            </a:r>
            <a:r>
              <a:rPr lang="de-DE" dirty="0" err="1"/>
              <a:t>and</a:t>
            </a:r>
            <a:r>
              <a:rPr lang="de-DE" dirty="0"/>
              <a:t> Christoph Schult | 05-03-2020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59" y="3904683"/>
            <a:ext cx="2082141" cy="12461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088" y="3904683"/>
            <a:ext cx="2235520" cy="10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3556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Households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E92EF-0F31-45E0-A2E3-A23FAB05A52C}" type="datetime1">
              <a:rPr lang="de-DE" noProof="0" smtClean="0"/>
              <a:t>04.03.2020</a:t>
            </a:fld>
            <a:endParaRPr lang="de-DE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3224" y="1302059"/>
            <a:ext cx="7031142" cy="3117178"/>
          </a:xfrm>
        </p:spPr>
        <p:txBody>
          <a:bodyPr/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National </a:t>
            </a:r>
            <a:r>
              <a:rPr lang="de-DE" sz="1600" dirty="0" err="1">
                <a:sym typeface="Wingdings" panose="05000000000000000000" pitchFamily="2" charset="2"/>
              </a:rPr>
              <a:t>representative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household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Household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supplies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labour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and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capital</a:t>
            </a:r>
            <a:endParaRPr lang="de-DE" sz="1600" dirty="0">
              <a:sym typeface="Wingdings" panose="05000000000000000000" pitchFamily="2" charset="2"/>
            </a:endParaRPr>
          </a:p>
          <a:p>
            <a:pPr marL="484313" lvl="1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regional </a:t>
            </a:r>
            <a:r>
              <a:rPr lang="de-DE" sz="1600" dirty="0" err="1">
                <a:sym typeface="Wingdings" panose="05000000000000000000" pitchFamily="2" charset="2"/>
              </a:rPr>
              <a:t>and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sector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specific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capital</a:t>
            </a:r>
            <a:endParaRPr lang="de-DE" sz="1600" dirty="0">
              <a:sym typeface="Wingdings" panose="05000000000000000000" pitchFamily="2" charset="2"/>
            </a:endParaRPr>
          </a:p>
          <a:p>
            <a:pPr marL="484313" lvl="1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investment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adjustment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costs</a:t>
            </a:r>
            <a:endParaRPr lang="de-DE" sz="1600" dirty="0">
              <a:sym typeface="Wingdings" panose="05000000000000000000" pitchFamily="2" charset="2"/>
            </a:endParaRPr>
          </a:p>
          <a:p>
            <a:pPr marL="484313" lvl="1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regional </a:t>
            </a:r>
            <a:r>
              <a:rPr lang="de-DE" sz="1600" dirty="0" err="1">
                <a:sym typeface="Wingdings" panose="05000000000000000000" pitchFamily="2" charset="2"/>
              </a:rPr>
              <a:t>and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sector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specific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wages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Households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can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purchase</a:t>
            </a:r>
            <a:r>
              <a:rPr lang="de-DE" sz="1600" dirty="0">
                <a:sym typeface="Wingdings" panose="05000000000000000000" pitchFamily="2" charset="2"/>
              </a:rPr>
              <a:t> international </a:t>
            </a:r>
            <a:r>
              <a:rPr lang="de-DE" sz="1600" dirty="0" err="1">
                <a:sym typeface="Wingdings" panose="05000000000000000000" pitchFamily="2" charset="2"/>
              </a:rPr>
              <a:t>bonds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CC </a:t>
            </a:r>
            <a:r>
              <a:rPr lang="de-DE" sz="1600" dirty="0" err="1">
                <a:sym typeface="Wingdings" panose="05000000000000000000" pitchFamily="2" charset="2"/>
              </a:rPr>
              <a:t>might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destroy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capital</a:t>
            </a:r>
            <a:r>
              <a:rPr lang="de-DE" sz="1600" dirty="0">
                <a:sym typeface="Wingdings" panose="05000000000000000000" pitchFamily="2" charset="2"/>
              </a:rPr>
              <a:t> (</a:t>
            </a:r>
            <a:r>
              <a:rPr lang="de-DE" sz="1600" dirty="0" err="1">
                <a:sym typeface="Wingdings" panose="05000000000000000000" pitchFamily="2" charset="2"/>
              </a:rPr>
              <a:t>consider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inclusion</a:t>
            </a:r>
            <a:r>
              <a:rPr lang="de-DE" sz="1600" dirty="0">
                <a:sym typeface="Wingdings" panose="05000000000000000000" pitchFamily="2" charset="2"/>
              </a:rPr>
              <a:t> in LOM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capital</a:t>
            </a:r>
            <a:r>
              <a:rPr lang="de-DE" sz="1600" dirty="0">
                <a:sym typeface="Wingdings" panose="05000000000000000000" pitchFamily="2" charset="2"/>
              </a:rPr>
              <a:t>)</a:t>
            </a: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r>
              <a:rPr lang="de-DE" sz="1600" dirty="0">
                <a:sym typeface="Wingdings" panose="05000000000000000000" pitchFamily="2" charset="2"/>
                <a:hlinkClick r:id="rId4"/>
              </a:rPr>
              <a:t>https://github.com/schultkr/Vietnam_RBC_model</a:t>
            </a:r>
            <a:endParaRPr lang="de-DE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0010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Climate</a:t>
            </a:r>
            <a:r>
              <a:rPr lang="de-DE" dirty="0"/>
              <a:t> Variables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E92EF-0F31-45E0-A2E3-A23FAB05A52C}" type="datetime1">
              <a:rPr lang="de-DE" noProof="0" smtClean="0"/>
              <a:t>04.03.2020</a:t>
            </a:fld>
            <a:endParaRPr lang="de-DE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3224" y="1302059"/>
            <a:ext cx="7031142" cy="3117178"/>
          </a:xfrm>
        </p:spPr>
        <p:txBody>
          <a:bodyPr/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Regional </a:t>
            </a:r>
            <a:r>
              <a:rPr lang="de-DE" sz="1600" dirty="0" err="1">
                <a:sym typeface="Wingdings" panose="05000000000000000000" pitchFamily="2" charset="2"/>
              </a:rPr>
              <a:t>specific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temperature</a:t>
            </a:r>
            <a:r>
              <a:rPr lang="de-DE" sz="1600" dirty="0">
                <a:sym typeface="Wingdings" panose="05000000000000000000" pitchFamily="2" charset="2"/>
              </a:rPr>
              <a:t>, wind </a:t>
            </a:r>
            <a:r>
              <a:rPr lang="de-DE" sz="1600" dirty="0" err="1">
                <a:sym typeface="Wingdings" panose="05000000000000000000" pitchFamily="2" charset="2"/>
              </a:rPr>
              <a:t>speed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and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percipitation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National </a:t>
            </a:r>
            <a:r>
              <a:rPr lang="de-DE" sz="1600" dirty="0" err="1">
                <a:sym typeface="Wingdings" panose="05000000000000000000" pitchFamily="2" charset="2"/>
              </a:rPr>
              <a:t>sea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level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Each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climate</a:t>
            </a:r>
            <a:r>
              <a:rPr lang="de-DE" sz="1600" dirty="0">
                <a:sym typeface="Wingdings" panose="05000000000000000000" pitchFamily="2" charset="2"/>
              </a:rPr>
              <a:t> variable </a:t>
            </a:r>
            <a:r>
              <a:rPr lang="de-DE" sz="1600" dirty="0" err="1">
                <a:sym typeface="Wingdings" panose="05000000000000000000" pitchFamily="2" charset="2"/>
              </a:rPr>
              <a:t>follows</a:t>
            </a:r>
            <a:r>
              <a:rPr lang="de-DE" sz="1600" dirty="0">
                <a:sym typeface="Wingdings" panose="05000000000000000000" pitchFamily="2" charset="2"/>
              </a:rPr>
              <a:t> an </a:t>
            </a:r>
            <a:r>
              <a:rPr lang="de-DE" sz="1600" dirty="0" err="1">
                <a:sym typeface="Wingdings" panose="05000000000000000000" pitchFamily="2" charset="2"/>
              </a:rPr>
              <a:t>exogenous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process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Dynare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allows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simulate</a:t>
            </a:r>
            <a:r>
              <a:rPr lang="de-DE" sz="1600" dirty="0">
                <a:sym typeface="Wingdings" panose="05000000000000000000" pitchFamily="2" charset="2"/>
              </a:rPr>
              <a:t> different </a:t>
            </a:r>
            <a:r>
              <a:rPr lang="de-DE" sz="1600" dirty="0" err="1">
                <a:sym typeface="Wingdings" panose="05000000000000000000" pitchFamily="2" charset="2"/>
              </a:rPr>
              <a:t>data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generating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processes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for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each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climate</a:t>
            </a:r>
            <a:r>
              <a:rPr lang="de-DE" sz="1600" dirty="0">
                <a:sym typeface="Wingdings" panose="05000000000000000000" pitchFamily="2" charset="2"/>
              </a:rPr>
              <a:t> variable</a:t>
            </a: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Potential </a:t>
            </a:r>
            <a:r>
              <a:rPr lang="de-DE" sz="1600" dirty="0" err="1">
                <a:sym typeface="Wingdings" panose="05000000000000000000" pitchFamily="2" charset="2"/>
              </a:rPr>
              <a:t>interdependencies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can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be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captured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well</a:t>
            </a:r>
            <a:endParaRPr lang="de-DE" sz="1600" dirty="0">
              <a:sym typeface="Wingdings" panose="05000000000000000000" pitchFamily="2" charset="2"/>
            </a:endParaRPr>
          </a:p>
          <a:p>
            <a:r>
              <a:rPr lang="de-DE" sz="1600" dirty="0">
                <a:sym typeface="Wingdings" panose="05000000000000000000" pitchFamily="2" charset="2"/>
                <a:hlinkClick r:id="rId3"/>
              </a:rPr>
              <a:t>https://github.com/schultkr/Vietnam_RBC_model</a:t>
            </a:r>
            <a:endParaRPr lang="de-DE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344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9F7BD42-DA5F-4912-9C49-4618366F9A48}" type="datetime1">
              <a:rPr lang="de-DE" smtClean="0"/>
              <a:t>04.03.2020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14000" y="240212"/>
            <a:ext cx="8560833" cy="684000"/>
          </a:xfrm>
        </p:spPr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Uncertainty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Future Development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Variables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5" y="1129965"/>
            <a:ext cx="5209864" cy="340621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8641" y="4666251"/>
            <a:ext cx="898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See: International Energy Agency 2018 World Energy Outlook: Sustainable Development with Well Below 2 C in Surface Warming </a:t>
            </a:r>
            <a:r>
              <a:rPr lang="en-US" sz="1100" dirty="0">
                <a:solidFill>
                  <a:schemeClr val="tx2"/>
                </a:solidFill>
                <a:hlinkClick r:id="rId3"/>
              </a:rPr>
              <a:t>(Link)</a:t>
            </a:r>
            <a:endParaRPr lang="de-DE" sz="1100" b="0" dirty="0">
              <a:solidFill>
                <a:schemeClr val="tx2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Modelling climate resilient development 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3A8B5DB7-81A8-4ED4-916B-6B23CD603687}" type="slidenum">
              <a:rPr smtClean="0"/>
              <a:pPr/>
              <a:t>12</a:t>
            </a:fld>
            <a:endParaRPr dirty="0"/>
          </a:p>
        </p:txBody>
      </p:sp>
      <p:sp>
        <p:nvSpPr>
          <p:cNvPr id="12" name="Inhaltsplatzhalter 4"/>
          <p:cNvSpPr txBox="1">
            <a:spLocks/>
          </p:cNvSpPr>
          <p:nvPr/>
        </p:nvSpPr>
        <p:spPr>
          <a:xfrm>
            <a:off x="5678129" y="1324710"/>
            <a:ext cx="3381332" cy="3117178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lang="de-DE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exact impact of increase in CO</a:t>
            </a:r>
            <a:r>
              <a:rPr lang="en-US" sz="1600" baseline="-25000" dirty="0">
                <a:sym typeface="Wingdings" panose="05000000000000000000" pitchFamily="2" charset="2"/>
              </a:rPr>
              <a:t>2</a:t>
            </a:r>
            <a:r>
              <a:rPr lang="en-US" sz="1600" dirty="0">
                <a:sym typeface="Wingdings" panose="05000000000000000000" pitchFamily="2" charset="2"/>
              </a:rPr>
              <a:t> on temperature is uncertain</a:t>
            </a: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need to work with specific scenarios</a:t>
            </a: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need to quantify sensitivity of economic effects of climate change</a:t>
            </a:r>
          </a:p>
          <a:p>
            <a:r>
              <a:rPr lang="en-US" sz="1600" dirty="0">
                <a:sym typeface="Wingdings" panose="05000000000000000000" pitchFamily="2" charset="2"/>
                <a:hlinkClick r:id="rId4" action="ppaction://hlinkfile"/>
              </a:rPr>
              <a:t>IWH CRED </a:t>
            </a:r>
            <a:r>
              <a:rPr lang="en-US" sz="1600" dirty="0" err="1">
                <a:sym typeface="Wingdings" panose="05000000000000000000" pitchFamily="2" charset="2"/>
                <a:hlinkClick r:id="rId4" action="ppaction://hlinkfile"/>
              </a:rPr>
              <a:t>Dynare</a:t>
            </a:r>
            <a:r>
              <a:rPr lang="en-US" sz="1600" dirty="0">
                <a:sym typeface="Wingdings" panose="05000000000000000000" pitchFamily="2" charset="2"/>
                <a:hlinkClick r:id="rId4" action="ppaction://hlinkfile"/>
              </a:rPr>
              <a:t> Code</a:t>
            </a:r>
            <a:endParaRPr lang="en-US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70807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Trade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Government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E92EF-0F31-45E0-A2E3-A23FAB05A52C}" type="datetime1">
              <a:rPr lang="de-DE" noProof="0" smtClean="0"/>
              <a:t>04.03.2020</a:t>
            </a:fld>
            <a:endParaRPr lang="de-DE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3224" y="1302059"/>
            <a:ext cx="7031142" cy="3117178"/>
          </a:xfrm>
        </p:spPr>
        <p:txBody>
          <a:bodyPr/>
          <a:lstStyle/>
          <a:p>
            <a:r>
              <a:rPr lang="de-DE" sz="1600" dirty="0">
                <a:sym typeface="Wingdings" panose="05000000000000000000" pitchFamily="2" charset="2"/>
              </a:rPr>
              <a:t>Trade</a:t>
            </a: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Exogenous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net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exports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Trade </a:t>
            </a:r>
            <a:r>
              <a:rPr lang="de-DE" sz="1600" dirty="0" err="1">
                <a:sym typeface="Wingdings" panose="05000000000000000000" pitchFamily="2" charset="2"/>
              </a:rPr>
              <a:t>balance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defines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foreign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debt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function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net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exports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No</a:t>
            </a:r>
            <a:r>
              <a:rPr lang="de-DE" sz="1600" dirty="0">
                <a:sym typeface="Wingdings" panose="05000000000000000000" pitchFamily="2" charset="2"/>
              </a:rPr>
              <a:t> explicit </a:t>
            </a:r>
            <a:r>
              <a:rPr lang="de-DE" sz="1600" dirty="0" err="1">
                <a:sym typeface="Wingdings" panose="05000000000000000000" pitchFamily="2" charset="2"/>
              </a:rPr>
              <a:t>modelling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sectoral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imports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and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exports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sym typeface="Wingdings" panose="05000000000000000000" pitchFamily="2" charset="2"/>
            </a:endParaRPr>
          </a:p>
          <a:p>
            <a:r>
              <a:rPr lang="de-DE" sz="1600" dirty="0" err="1">
                <a:sym typeface="Wingdings" panose="05000000000000000000" pitchFamily="2" charset="2"/>
              </a:rPr>
              <a:t>Government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Government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collects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taxes</a:t>
            </a:r>
            <a:r>
              <a:rPr lang="de-DE" sz="1600" dirty="0">
                <a:sym typeface="Wingdings" panose="05000000000000000000" pitchFamily="2" charset="2"/>
              </a:rPr>
              <a:t> on </a:t>
            </a:r>
            <a:r>
              <a:rPr lang="de-DE" sz="1600" dirty="0" err="1">
                <a:sym typeface="Wingdings" panose="05000000000000000000" pitchFamily="2" charset="2"/>
              </a:rPr>
              <a:t>consumption</a:t>
            </a:r>
            <a:r>
              <a:rPr lang="de-DE" sz="1600" dirty="0">
                <a:sym typeface="Wingdings" panose="05000000000000000000" pitchFamily="2" charset="2"/>
              </a:rPr>
              <a:t>, </a:t>
            </a:r>
            <a:r>
              <a:rPr lang="de-DE" sz="1600" dirty="0" err="1">
                <a:sym typeface="Wingdings" panose="05000000000000000000" pitchFamily="2" charset="2"/>
              </a:rPr>
              <a:t>capital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and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labour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Government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consumption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can</a:t>
            </a:r>
            <a:r>
              <a:rPr lang="de-DE" sz="1600" dirty="0">
                <a:sym typeface="Wingdings" panose="05000000000000000000" pitchFamily="2" charset="2"/>
              </a:rPr>
              <a:t> also </a:t>
            </a:r>
            <a:r>
              <a:rPr lang="de-DE" sz="1600" dirty="0" err="1">
                <a:sym typeface="Wingdings" panose="05000000000000000000" pitchFamily="2" charset="2"/>
              </a:rPr>
              <a:t>be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financed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by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foreign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debt</a:t>
            </a:r>
            <a:endParaRPr lang="de-DE" sz="1600" dirty="0">
              <a:sym typeface="Wingdings" panose="05000000000000000000" pitchFamily="2" charset="2"/>
            </a:endParaRP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r>
              <a:rPr lang="de-DE" sz="1600" dirty="0">
                <a:sym typeface="Wingdings" panose="05000000000000000000" pitchFamily="2" charset="2"/>
                <a:hlinkClick r:id="rId3" action="ppaction://hlinkfile"/>
              </a:rPr>
              <a:t>Model Description</a:t>
            </a:r>
            <a:endParaRPr lang="de-DE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65181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E92EF-0F31-45E0-A2E3-A23FAB05A52C}" type="datetime1">
              <a:rPr lang="de-DE" noProof="0" smtClean="0"/>
              <a:t>04.03.2020</a:t>
            </a:fld>
            <a:endParaRPr lang="de-DE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3224" y="1302059"/>
            <a:ext cx="7031142" cy="3117178"/>
          </a:xfrm>
        </p:spPr>
        <p:txBody>
          <a:bodyPr/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National </a:t>
            </a:r>
            <a:r>
              <a:rPr lang="de-DE" sz="1600" dirty="0" err="1">
                <a:sym typeface="Wingdings" panose="05000000000000000000" pitchFamily="2" charset="2"/>
              </a:rPr>
              <a:t>resource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constraint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Law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motion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for</a:t>
            </a:r>
            <a:r>
              <a:rPr lang="de-DE" sz="1600" dirty="0">
                <a:sym typeface="Wingdings" panose="05000000000000000000" pitchFamily="2" charset="2"/>
              </a:rPr>
              <a:t> national </a:t>
            </a:r>
            <a:r>
              <a:rPr lang="de-DE" sz="1600" dirty="0" err="1">
                <a:sym typeface="Wingdings" panose="05000000000000000000" pitchFamily="2" charset="2"/>
              </a:rPr>
              <a:t>population</a:t>
            </a:r>
            <a:r>
              <a:rPr lang="de-DE" sz="1600" dirty="0">
                <a:sym typeface="Wingdings" panose="05000000000000000000" pitchFamily="2" charset="2"/>
              </a:rPr>
              <a:t> (</a:t>
            </a:r>
            <a:r>
              <a:rPr lang="de-DE" sz="1600" dirty="0" err="1">
                <a:sym typeface="Wingdings" panose="05000000000000000000" pitchFamily="2" charset="2"/>
              </a:rPr>
              <a:t>here</a:t>
            </a:r>
            <a:r>
              <a:rPr lang="de-DE" sz="1600" dirty="0">
                <a:sym typeface="Wingdings" panose="05000000000000000000" pitchFamily="2" charset="2"/>
              </a:rPr>
              <a:t> potential link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CC)</a:t>
            </a:r>
          </a:p>
          <a:p>
            <a:pPr marL="484313" lvl="1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mortality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might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increase</a:t>
            </a:r>
            <a:r>
              <a:rPr lang="de-DE" sz="1600" dirty="0">
                <a:sym typeface="Wingdings" panose="05000000000000000000" pitchFamily="2" charset="2"/>
              </a:rPr>
              <a:t> due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heatwaves</a:t>
            </a:r>
            <a:r>
              <a:rPr lang="de-DE" sz="1600" dirty="0">
                <a:sym typeface="Wingdings" panose="05000000000000000000" pitchFamily="2" charset="2"/>
              </a:rPr>
              <a:t>, </a:t>
            </a:r>
            <a:r>
              <a:rPr lang="de-DE" sz="1600" dirty="0" err="1">
                <a:sym typeface="Wingdings" panose="05000000000000000000" pitchFamily="2" charset="2"/>
              </a:rPr>
              <a:t>floods</a:t>
            </a:r>
            <a:r>
              <a:rPr lang="de-DE" sz="1600" dirty="0">
                <a:sym typeface="Wingdings" panose="05000000000000000000" pitchFamily="2" charset="2"/>
              </a:rPr>
              <a:t>, </a:t>
            </a:r>
            <a:r>
              <a:rPr lang="de-DE" sz="1600" dirty="0" err="1">
                <a:sym typeface="Wingdings" panose="05000000000000000000" pitchFamily="2" charset="2"/>
              </a:rPr>
              <a:t>cyclones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Otherwise</a:t>
            </a:r>
            <a:r>
              <a:rPr lang="de-DE" sz="1600" dirty="0">
                <a:sym typeface="Wingdings" panose="05000000000000000000" pitchFamily="2" charset="2"/>
              </a:rPr>
              <a:t> just sums </a:t>
            </a:r>
            <a:r>
              <a:rPr lang="de-DE" sz="1600" dirty="0" err="1">
                <a:sym typeface="Wingdings" panose="05000000000000000000" pitchFamily="2" charset="2"/>
              </a:rPr>
              <a:t>over</a:t>
            </a:r>
            <a:r>
              <a:rPr lang="de-DE" sz="1600" dirty="0">
                <a:sym typeface="Wingdings" panose="05000000000000000000" pitchFamily="2" charset="2"/>
              </a:rPr>
              <a:t> regional </a:t>
            </a:r>
            <a:r>
              <a:rPr lang="de-DE" sz="1600" dirty="0" err="1">
                <a:sym typeface="Wingdings" panose="05000000000000000000" pitchFamily="2" charset="2"/>
              </a:rPr>
              <a:t>and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sectoral</a:t>
            </a:r>
            <a:r>
              <a:rPr lang="de-DE" sz="1600" dirty="0">
                <a:sym typeface="Wingdings" panose="05000000000000000000" pitchFamily="2" charset="2"/>
              </a:rPr>
              <a:t> variables</a:t>
            </a:r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r>
              <a:rPr lang="de-DE" sz="1600" dirty="0">
                <a:sym typeface="Wingdings" panose="05000000000000000000" pitchFamily="2" charset="2"/>
                <a:hlinkClick r:id="rId4"/>
              </a:rPr>
              <a:t>https://github.com/schultkr/Vietnam_RBC_model</a:t>
            </a:r>
            <a:endParaRPr lang="de-DE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278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Adaptation </a:t>
            </a:r>
            <a:r>
              <a:rPr lang="de-DE" dirty="0" err="1">
                <a:sym typeface="Wingdings" panose="05000000000000000000" pitchFamily="2" charset="2"/>
              </a:rPr>
              <a:t>Measures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E92EF-0F31-45E0-A2E3-A23FAB05A52C}" type="datetime1">
              <a:rPr lang="de-DE" noProof="0" smtClean="0"/>
              <a:t>04.03.2020</a:t>
            </a:fld>
            <a:endParaRPr lang="de-DE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3224" y="1302059"/>
            <a:ext cx="7031142" cy="3117178"/>
          </a:xfrm>
        </p:spPr>
        <p:txBody>
          <a:bodyPr/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How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model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adaptation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measures</a:t>
            </a:r>
            <a:r>
              <a:rPr lang="de-DE" sz="1600" dirty="0">
                <a:sym typeface="Wingdings" panose="05000000000000000000" pitchFamily="2" charset="2"/>
              </a:rPr>
              <a:t>?</a:t>
            </a:r>
          </a:p>
          <a:p>
            <a:pPr marL="484313" lvl="1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Indirect</a:t>
            </a:r>
            <a:endParaRPr lang="de-DE" sz="1600" dirty="0">
              <a:sym typeface="Wingdings" panose="05000000000000000000" pitchFamily="2" charset="2"/>
            </a:endParaRPr>
          </a:p>
          <a:p>
            <a:pPr marL="754313" lvl="2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Policy-induced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re-allocation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production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factors</a:t>
            </a:r>
            <a:endParaRPr lang="de-DE" sz="1600" dirty="0">
              <a:sym typeface="Wingdings" panose="05000000000000000000" pitchFamily="2" charset="2"/>
            </a:endParaRPr>
          </a:p>
          <a:p>
            <a:pPr marL="754313" lvl="2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public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spending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counter</a:t>
            </a:r>
            <a:r>
              <a:rPr lang="de-DE" sz="1600" dirty="0">
                <a:sym typeface="Wingdings" panose="05000000000000000000" pitchFamily="2" charset="2"/>
              </a:rPr>
              <a:t> CC </a:t>
            </a:r>
            <a:r>
              <a:rPr lang="de-DE" sz="1600" dirty="0" err="1">
                <a:sym typeface="Wingdings" panose="05000000000000000000" pitchFamily="2" charset="2"/>
              </a:rPr>
              <a:t>effects</a:t>
            </a:r>
            <a:r>
              <a:rPr lang="de-DE" sz="1600" dirty="0">
                <a:sym typeface="Wingdings" panose="05000000000000000000" pitchFamily="2" charset="2"/>
              </a:rPr>
              <a:t> (e.g. </a:t>
            </a:r>
            <a:r>
              <a:rPr lang="de-DE" sz="1600" dirty="0" err="1">
                <a:sym typeface="Wingdings" panose="05000000000000000000" pitchFamily="2" charset="2"/>
              </a:rPr>
              <a:t>new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infrastructure</a:t>
            </a:r>
            <a:r>
              <a:rPr lang="de-DE" sz="1600" dirty="0">
                <a:sym typeface="Wingdings" panose="05000000000000000000" pitchFamily="2" charset="2"/>
              </a:rPr>
              <a:t>, </a:t>
            </a:r>
            <a:r>
              <a:rPr lang="de-DE" sz="1600" dirty="0" err="1">
                <a:sym typeface="Wingdings" panose="05000000000000000000" pitchFamily="2" charset="2"/>
              </a:rPr>
              <a:t>subsidies</a:t>
            </a:r>
            <a:r>
              <a:rPr lang="de-DE" sz="1600" dirty="0">
                <a:sym typeface="Wingdings" panose="05000000000000000000" pitchFamily="2" charset="2"/>
              </a:rPr>
              <a:t> etc.)</a:t>
            </a:r>
          </a:p>
          <a:p>
            <a:pPr marL="484313" lvl="1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Direct</a:t>
            </a:r>
            <a:endParaRPr lang="de-DE" sz="1600" dirty="0">
              <a:sym typeface="Wingdings" panose="05000000000000000000" pitchFamily="2" charset="2"/>
            </a:endParaRPr>
          </a:p>
          <a:p>
            <a:pPr marL="754313" lvl="2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„</a:t>
            </a:r>
            <a:r>
              <a:rPr lang="de-DE" sz="1600" dirty="0" err="1">
                <a:sym typeface="Wingdings" panose="05000000000000000000" pitchFamily="2" charset="2"/>
              </a:rPr>
              <a:t>Reduce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damage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itself</a:t>
            </a:r>
            <a:r>
              <a:rPr lang="de-DE" sz="1600" dirty="0">
                <a:sym typeface="Wingdings" panose="05000000000000000000" pitchFamily="2" charset="2"/>
              </a:rPr>
              <a:t>“ (</a:t>
            </a:r>
            <a:r>
              <a:rPr lang="de-DE" sz="1600" dirty="0" err="1">
                <a:sym typeface="Wingdings" panose="05000000000000000000" pitchFamily="2" charset="2"/>
              </a:rPr>
              <a:t>value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damage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function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decreases</a:t>
            </a:r>
            <a:r>
              <a:rPr lang="de-DE" sz="1600" dirty="0">
                <a:sym typeface="Wingdings" panose="05000000000000000000" pitchFamily="2" charset="2"/>
              </a:rPr>
              <a:t>), e.g. </a:t>
            </a:r>
            <a:r>
              <a:rPr lang="de-DE" sz="1600" dirty="0" err="1">
                <a:sym typeface="Wingdings" panose="05000000000000000000" pitchFamily="2" charset="2"/>
              </a:rPr>
              <a:t>dam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building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sym typeface="Wingdings" panose="05000000000000000000" pitchFamily="2" charset="2"/>
            </a:endParaRPr>
          </a:p>
          <a:p>
            <a:r>
              <a:rPr lang="de-DE" sz="1600" dirty="0">
                <a:sym typeface="Wingdings" panose="05000000000000000000" pitchFamily="2" charset="2"/>
                <a:hlinkClick r:id="rId3" action="ppaction://hlinkfile"/>
              </a:rPr>
              <a:t>Model Description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62324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33915" y="973261"/>
            <a:ext cx="7437875" cy="34954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Nordhaus, W. D. (1993). Optimal greenhouse-gas reductions and tax policy in the" DICE" model. </a:t>
            </a:r>
            <a:r>
              <a:rPr lang="en-US" i="1" dirty="0"/>
              <a:t>The American Economic Review</a:t>
            </a:r>
            <a:r>
              <a:rPr lang="en-US" dirty="0"/>
              <a:t>, </a:t>
            </a:r>
            <a:r>
              <a:rPr lang="en-US" i="1" dirty="0"/>
              <a:t>83</a:t>
            </a:r>
            <a:r>
              <a:rPr lang="en-US" dirty="0"/>
              <a:t>(2), 313-317.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Golosov</a:t>
            </a:r>
            <a:r>
              <a:rPr lang="en-US" dirty="0"/>
              <a:t>, M., Hassler, J., </a:t>
            </a:r>
            <a:r>
              <a:rPr lang="en-US" dirty="0" err="1"/>
              <a:t>Krusell</a:t>
            </a:r>
            <a:r>
              <a:rPr lang="en-US" dirty="0"/>
              <a:t>, P., &amp; </a:t>
            </a:r>
            <a:r>
              <a:rPr lang="en-US" dirty="0" err="1"/>
              <a:t>Tsyvinski</a:t>
            </a:r>
            <a:r>
              <a:rPr lang="en-US" dirty="0"/>
              <a:t>, A. (2014). Optimal taxes on fossil fuel in general equilibrium. </a:t>
            </a:r>
            <a:r>
              <a:rPr lang="en-US" i="1" dirty="0" err="1"/>
              <a:t>Econometrica</a:t>
            </a:r>
            <a:r>
              <a:rPr lang="en-US" dirty="0"/>
              <a:t>, </a:t>
            </a:r>
            <a:r>
              <a:rPr lang="en-US" i="1" dirty="0"/>
              <a:t>82</a:t>
            </a:r>
            <a:r>
              <a:rPr lang="en-US" dirty="0"/>
              <a:t>(1), 41-88.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Arndt, C., Tarp, F., &amp; </a:t>
            </a:r>
            <a:r>
              <a:rPr lang="en-US" dirty="0" err="1"/>
              <a:t>Thurlow</a:t>
            </a:r>
            <a:r>
              <a:rPr lang="en-US" dirty="0"/>
              <a:t>, J. (2015). The economic costs of climate change: a multi-sector impact assessment for Vietnam. </a:t>
            </a:r>
            <a:r>
              <a:rPr lang="en-US" i="1" dirty="0"/>
              <a:t>Sustainability</a:t>
            </a:r>
            <a:r>
              <a:rPr lang="en-US" dirty="0"/>
              <a:t>, </a:t>
            </a:r>
            <a:r>
              <a:rPr lang="en-US" i="1" dirty="0"/>
              <a:t>7</a:t>
            </a:r>
            <a:r>
              <a:rPr lang="en-US" dirty="0"/>
              <a:t>(4), 4131-4145.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515EDC2-A8FA-422B-AEF8-1305FEA58E6D}" type="datetime1">
              <a:rPr lang="de-DE" smtClean="0"/>
              <a:t>04.03.2020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Climate resilient economic development CRED</a:t>
            </a:r>
          </a:p>
        </p:txBody>
      </p:sp>
    </p:spTree>
    <p:extLst>
      <p:ext uri="{BB962C8B-B14F-4D97-AF65-F5344CB8AC3E}">
        <p14:creationId xmlns:p14="http://schemas.microsoft.com/office/powerpoint/2010/main" val="32961411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Vietnamese </a:t>
            </a:r>
            <a:r>
              <a:rPr lang="de-DE" dirty="0" err="1"/>
              <a:t>economy</a:t>
            </a:r>
            <a:r>
              <a:rPr lang="de-DE" dirty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E92EF-0F31-45E0-A2E3-A23FAB05A52C}" type="datetime1">
              <a:rPr lang="de-DE" noProof="0" smtClean="0"/>
              <a:t>04.03.2020</a:t>
            </a:fld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>
              <a:xfrm>
                <a:off x="453224" y="1327868"/>
                <a:ext cx="7031142" cy="3117178"/>
              </a:xfrm>
            </p:spPr>
            <p:txBody>
              <a:bodyPr/>
              <a:lstStyle/>
              <a:p>
                <a:pPr marL="214313" indent="-214313">
                  <a:buFont typeface="Wingdings" panose="05000000000000000000" pitchFamily="2" charset="2"/>
                  <a:buChar char="à"/>
                </a:pP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Climate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variables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can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influence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production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(potential)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and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thus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welfare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economies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</a:p>
              <a:p>
                <a:pPr marL="754313" lvl="2" indent="-214313">
                  <a:buFont typeface="Wingdings" panose="05000000000000000000" pitchFamily="2" charset="2"/>
                  <a:buChar char="à"/>
                </a:pP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Temperature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ea typeface="+mj-ea"/>
                        <a:cs typeface="+mj-cs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endParaRPr lang="de-DE" sz="1600" dirty="0">
                  <a:latin typeface="+mj-lt"/>
                  <a:ea typeface="+mj-ea"/>
                  <a:cs typeface="+mj-cs"/>
                  <a:sym typeface="Wingdings" panose="05000000000000000000" pitchFamily="2" charset="2"/>
                </a:endParaRPr>
              </a:p>
              <a:p>
                <a:pPr marL="754313" lvl="2" indent="-214313">
                  <a:buFont typeface="Wingdings" panose="05000000000000000000" pitchFamily="2" charset="2"/>
                  <a:buChar char="à"/>
                </a:pP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Percipitation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ea typeface="+mj-ea"/>
                        <a:cs typeface="+mj-cs"/>
                        <a:sym typeface="Wingdings" panose="05000000000000000000" pitchFamily="2" charset="2"/>
                      </a:rPr>
                      <m:t>𝑃𝐸𝑅𝐶</m:t>
                    </m:r>
                  </m:oMath>
                </a14:m>
                <a:endParaRPr lang="de-DE" sz="1600" dirty="0">
                  <a:latin typeface="+mj-lt"/>
                  <a:ea typeface="+mj-ea"/>
                  <a:cs typeface="+mj-cs"/>
                  <a:sym typeface="Wingdings" panose="05000000000000000000" pitchFamily="2" charset="2"/>
                </a:endParaRPr>
              </a:p>
              <a:p>
                <a:pPr marL="754313" lvl="2" indent="-214313">
                  <a:buFont typeface="Wingdings" panose="05000000000000000000" pitchFamily="2" charset="2"/>
                  <a:buChar char="à"/>
                </a:pP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Wind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speed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Wingdings" panose="05000000000000000000" pitchFamily="2" charset="2"/>
                          </a:rPr>
                          <m:t>𝑆</m:t>
                        </m:r>
                      </m:sup>
                    </m:sSup>
                  </m:oMath>
                </a14:m>
                <a:endParaRPr lang="de-DE" sz="1600" dirty="0">
                  <a:latin typeface="+mj-lt"/>
                  <a:ea typeface="+mj-ea"/>
                  <a:cs typeface="+mj-cs"/>
                  <a:sym typeface="Wingdings" panose="05000000000000000000" pitchFamily="2" charset="2"/>
                </a:endParaRPr>
              </a:p>
              <a:p>
                <a:pPr marL="754313" lvl="2" indent="-214313">
                  <a:buFont typeface="Wingdings" panose="05000000000000000000" pitchFamily="2" charset="2"/>
                  <a:buChar char="à"/>
                </a:pP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Sea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level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ea typeface="+mj-ea"/>
                        <a:cs typeface="+mj-cs"/>
                        <a:sym typeface="Wingdings" panose="05000000000000000000" pitchFamily="2" charset="2"/>
                      </a:rPr>
                      <m:t>𝑆𝐿</m:t>
                    </m:r>
                  </m:oMath>
                </a14:m>
                <a:endParaRPr lang="de-DE" sz="1600" dirty="0">
                  <a:latin typeface="+mj-lt"/>
                  <a:ea typeface="+mj-ea"/>
                  <a:cs typeface="+mj-cs"/>
                  <a:sym typeface="Wingdings" panose="05000000000000000000" pitchFamily="2" charset="2"/>
                </a:endParaRPr>
              </a:p>
              <a:p>
                <a:pPr marL="214313" indent="-214313">
                  <a:buFont typeface="Wingdings" panose="05000000000000000000" pitchFamily="2" charset="2"/>
                  <a:buChar char="à"/>
                </a:pP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Capture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impact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climate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with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dynamic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general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equilibrium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model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that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includes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„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damage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functions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“ (e.g.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Nordhaus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(1993),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Golosov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et al. (2014))</a:t>
                </a:r>
              </a:p>
              <a:p>
                <a:pPr marL="754313" lvl="2" indent="-214313">
                  <a:buFont typeface="Wingdings" panose="05000000000000000000" pitchFamily="2" charset="2"/>
                  <a:buChar char="à"/>
                </a:pP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multiple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sectors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ea typeface="+mj-ea"/>
                        <a:cs typeface="+mj-cs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endParaRPr lang="de-DE" sz="1600" dirty="0">
                  <a:latin typeface="+mj-lt"/>
                  <a:ea typeface="+mj-ea"/>
                  <a:cs typeface="+mj-cs"/>
                  <a:sym typeface="Wingdings" panose="05000000000000000000" pitchFamily="2" charset="2"/>
                </a:endParaRPr>
              </a:p>
              <a:p>
                <a:pPr marL="754313" lvl="2" indent="-214313">
                  <a:buFont typeface="Wingdings" panose="05000000000000000000" pitchFamily="2" charset="2"/>
                  <a:buChar char="à"/>
                </a:pP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multiple </a:t>
                </a:r>
                <a:r>
                  <a:rPr lang="de-DE" sz="1600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regions</a:t>
                </a:r>
                <a:r>
                  <a:rPr lang="de-DE" sz="16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ea typeface="+mj-ea"/>
                        <a:cs typeface="+mj-cs"/>
                        <a:sym typeface="Wingdings" panose="05000000000000000000" pitchFamily="2" charset="2"/>
                      </a:rPr>
                      <m:t>𝑅</m:t>
                    </m:r>
                  </m:oMath>
                </a14:m>
                <a:endParaRPr lang="de-DE" sz="1600" dirty="0">
                  <a:latin typeface="+mj-lt"/>
                  <a:ea typeface="+mj-ea"/>
                  <a:cs typeface="+mj-cs"/>
                  <a:sym typeface="Wingdings" panose="05000000000000000000" pitchFamily="2" charset="2"/>
                </a:endParaRPr>
              </a:p>
              <a:p>
                <a:pPr marL="214313" indent="-214313">
                  <a:buFont typeface="Wingdings" panose="05000000000000000000" pitchFamily="2" charset="2"/>
                  <a:buChar char="à"/>
                </a:pPr>
                <a:endParaRPr lang="de-DE" sz="1600" dirty="0">
                  <a:latin typeface="+mj-lt"/>
                  <a:ea typeface="+mj-ea"/>
                  <a:cs typeface="+mj-cs"/>
                  <a:sym typeface="Wingdings" panose="05000000000000000000" pitchFamily="2" charset="2"/>
                </a:endParaRPr>
              </a:p>
              <a:p>
                <a:endParaRPr lang="de-DE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224" y="1327868"/>
                <a:ext cx="7031142" cy="3117178"/>
              </a:xfrm>
              <a:blipFill>
                <a:blip r:embed="rId3"/>
                <a:stretch>
                  <a:fillRect l="-1646" t="-21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2049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600" dirty="0"/>
              <a:t>Potential </a:t>
            </a:r>
            <a:r>
              <a:rPr lang="de-DE" sz="1600" dirty="0" err="1"/>
              <a:t>economic</a:t>
            </a:r>
            <a:r>
              <a:rPr lang="de-DE" sz="1600" dirty="0"/>
              <a:t> </a:t>
            </a:r>
            <a:r>
              <a:rPr lang="de-DE" sz="1600" dirty="0" err="1"/>
              <a:t>effects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climate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 on Vietnamese </a:t>
            </a:r>
            <a:r>
              <a:rPr lang="de-DE" sz="1600" dirty="0" err="1"/>
              <a:t>economy</a:t>
            </a:r>
            <a:r>
              <a:rPr lang="de-DE" sz="1600" dirty="0"/>
              <a:t> (2046-2050)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E92EF-0F31-45E0-A2E3-A23FAB05A52C}" type="datetime1">
              <a:rPr lang="de-DE" noProof="0" smtClean="0"/>
              <a:t>04.03.2020</a:t>
            </a:fld>
            <a:endParaRPr lang="de-DE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9817" y="4505408"/>
            <a:ext cx="7031142" cy="287572"/>
          </a:xfrm>
        </p:spPr>
        <p:txBody>
          <a:bodyPr/>
          <a:lstStyle/>
          <a:p>
            <a:r>
              <a:rPr lang="de-DE" sz="11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Source: Arndt et al. (2015)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94" y="838707"/>
            <a:ext cx="713658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872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Damage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(</a:t>
            </a:r>
            <a:r>
              <a:rPr lang="de-DE" dirty="0" err="1"/>
              <a:t>change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E92EF-0F31-45E0-A2E3-A23FAB05A52C}" type="datetime1">
              <a:rPr lang="de-DE" noProof="0" smtClean="0"/>
              <a:t>04.03.2020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>
              <a:xfrm>
                <a:off x="453224" y="1327868"/>
                <a:ext cx="7031142" cy="3117178"/>
              </a:xfrm>
            </p:spPr>
            <p:txBody>
              <a:bodyPr/>
              <a:lstStyle/>
              <a:p>
                <a:pPr marL="214313" indent="-214313">
                  <a:buFont typeface="Wingdings" panose="05000000000000000000" pitchFamily="2" charset="2"/>
                  <a:buChar char="à"/>
                </a:pPr>
                <a:r>
                  <a:rPr lang="de-DE" sz="1600" dirty="0">
                    <a:sym typeface="Wingdings" panose="05000000000000000000" pitchFamily="2" charset="2"/>
                  </a:rPr>
                  <a:t>Golosov et al. (2014) </a:t>
                </a:r>
                <a:r>
                  <a:rPr lang="de-DE" sz="1600" dirty="0" err="1">
                    <a:sym typeface="Wingdings" panose="05000000000000000000" pitchFamily="2" charset="2"/>
                  </a:rPr>
                  <a:t>develop</a:t>
                </a:r>
                <a:r>
                  <a:rPr lang="de-DE" sz="1600" dirty="0">
                    <a:sym typeface="Wingdings" panose="05000000000000000000" pitchFamily="2" charset="2"/>
                  </a:rPr>
                  <a:t> a </a:t>
                </a:r>
                <a:r>
                  <a:rPr lang="de-DE" sz="1600" dirty="0" err="1">
                    <a:sym typeface="Wingdings" panose="05000000000000000000" pitchFamily="2" charset="2"/>
                  </a:rPr>
                  <a:t>dynamic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general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equilibrium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model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with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climate</a:t>
                </a:r>
                <a:endParaRPr lang="de-DE" sz="1600" dirty="0">
                  <a:sym typeface="Wingdings" panose="05000000000000000000" pitchFamily="2" charset="2"/>
                </a:endParaRPr>
              </a:p>
              <a:p>
                <a:pPr marL="214313" indent="-214313">
                  <a:buFont typeface="Wingdings" panose="05000000000000000000" pitchFamily="2" charset="2"/>
                  <a:buChar char="à"/>
                </a:pPr>
                <a:r>
                  <a:rPr lang="de-DE" sz="1600" dirty="0" err="1">
                    <a:sym typeface="Wingdings" panose="05000000000000000000" pitchFamily="2" charset="2"/>
                  </a:rPr>
                  <a:t>Modification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production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function</a:t>
                </a:r>
                <a:r>
                  <a:rPr lang="de-DE" sz="1600" dirty="0">
                    <a:sym typeface="Wingdings" panose="05000000000000000000" pitchFamily="2" charset="2"/>
                  </a:rPr>
                  <a:t>:</a:t>
                </a:r>
              </a:p>
              <a:p>
                <a:pPr marL="484313" lvl="1" indent="-214313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de-DE" sz="1600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14313" indent="-214313">
                  <a:buFont typeface="Wingdings" panose="05000000000000000000" pitchFamily="2" charset="2"/>
                  <a:buChar char="à"/>
                </a:pPr>
                <a:r>
                  <a:rPr lang="de-DE" sz="1600" dirty="0" err="1">
                    <a:sym typeface="Wingdings" panose="05000000000000000000" pitchFamily="2" charset="2"/>
                  </a:rPr>
                  <a:t>Two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new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production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factors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are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introduced</a:t>
                </a:r>
                <a:r>
                  <a:rPr lang="de-DE" sz="1600" dirty="0">
                    <a:sym typeface="Wingdings" panose="05000000000000000000" pitchFamily="2" charset="2"/>
                  </a:rPr>
                  <a:t>: </a:t>
                </a:r>
                <a:r>
                  <a:rPr lang="de-DE" sz="1600" dirty="0" err="1">
                    <a:sym typeface="Wingdings" panose="05000000000000000000" pitchFamily="2" charset="2"/>
                  </a:rPr>
                  <a:t>climate</a:t>
                </a:r>
                <a:r>
                  <a:rPr lang="de-DE" sz="1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and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energy</a:t>
                </a:r>
                <a:r>
                  <a:rPr lang="de-DE" sz="1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endParaRPr lang="de-DE" sz="160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14313" indent="-214313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600" dirty="0" err="1">
                    <a:sym typeface="Wingdings" panose="05000000000000000000" pitchFamily="2" charset="2"/>
                  </a:rPr>
                  <a:t>leads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damages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dirty="0" err="1">
                    <a:sym typeface="Wingdings" panose="05000000000000000000" pitchFamily="2" charset="2"/>
                  </a:rPr>
                  <a:t>measured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as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percent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output</a:t>
                </a:r>
                <a:endParaRPr lang="de-DE" sz="1600" dirty="0">
                  <a:sym typeface="Wingdings" panose="05000000000000000000" pitchFamily="2" charset="2"/>
                </a:endParaRPr>
              </a:p>
              <a:p>
                <a:pPr marL="214313" indent="-214313">
                  <a:buFont typeface="Wingdings" panose="05000000000000000000" pitchFamily="2" charset="2"/>
                  <a:buChar char="à"/>
                </a:pPr>
                <a:r>
                  <a:rPr lang="de-DE" sz="1600" dirty="0" err="1">
                    <a:sym typeface="Wingdings" panose="05000000000000000000" pitchFamily="2" charset="2"/>
                  </a:rPr>
                  <a:t>Golosov</a:t>
                </a:r>
                <a:r>
                  <a:rPr lang="de-DE" sz="1600" dirty="0">
                    <a:sym typeface="Wingdings" panose="05000000000000000000" pitchFamily="2" charset="2"/>
                  </a:rPr>
                  <a:t> et al. (2014) </a:t>
                </a:r>
                <a:r>
                  <a:rPr lang="de-DE" sz="1600" dirty="0" err="1">
                    <a:sym typeface="Wingdings" panose="05000000000000000000" pitchFamily="2" charset="2"/>
                  </a:rPr>
                  <a:t>and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Nordhaus</a:t>
                </a:r>
                <a:r>
                  <a:rPr lang="de-DE" sz="1600" dirty="0">
                    <a:sym typeface="Wingdings" panose="05000000000000000000" pitchFamily="2" charset="2"/>
                  </a:rPr>
                  <a:t> (1993) </a:t>
                </a:r>
                <a:r>
                  <a:rPr lang="de-DE" sz="1600" dirty="0" err="1">
                    <a:sym typeface="Wingdings" panose="05000000000000000000" pitchFamily="2" charset="2"/>
                  </a:rPr>
                  <a:t>assume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multiplicative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damages</a:t>
                </a:r>
                <a:endParaRPr lang="de-DE" sz="1600" dirty="0">
                  <a:sym typeface="Wingdings" panose="05000000000000000000" pitchFamily="2" charset="2"/>
                </a:endParaRPr>
              </a:p>
              <a:p>
                <a:pPr marL="214313" indent="-214313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de-DE" sz="16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(1 –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de-DE" sz="16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acc>
                      <m:accPr>
                        <m:chr m:val="̃"/>
                        <m:ctrlPr>
                          <a:rPr lang="de-DE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16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de-DE" sz="160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224" y="1327868"/>
                <a:ext cx="7031142" cy="3117178"/>
              </a:xfrm>
              <a:blipFill>
                <a:blip r:embed="rId3"/>
                <a:stretch>
                  <a:fillRect l="-1646" t="-2153" r="-2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1697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Vietnam a Small Open Economy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E92EF-0F31-45E0-A2E3-A23FAB05A52C}" type="datetime1">
              <a:rPr lang="de-DE" noProof="0" smtClean="0"/>
              <a:t>04.03.2020</a:t>
            </a:fld>
            <a:endParaRPr lang="de-DE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270080" y="849075"/>
            <a:ext cx="2873920" cy="3117178"/>
          </a:xfrm>
        </p:spPr>
        <p:txBody>
          <a:bodyPr/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400" dirty="0">
                <a:sym typeface="Wingdings" panose="05000000000000000000" pitchFamily="2" charset="2"/>
              </a:rPr>
              <a:t>0.46%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world</a:t>
            </a:r>
            <a:r>
              <a:rPr lang="de-DE" sz="1400" dirty="0">
                <a:sym typeface="Wingdings" panose="05000000000000000000" pitchFamily="2" charset="2"/>
              </a:rPr>
              <a:t> CO</a:t>
            </a:r>
            <a:r>
              <a:rPr lang="de-DE" sz="1400" baseline="-25000" dirty="0">
                <a:sym typeface="Wingdings" panose="05000000000000000000" pitchFamily="2" charset="2"/>
              </a:rPr>
              <a:t>2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emissions</a:t>
            </a:r>
            <a:endParaRPr lang="de-DE" sz="14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400" dirty="0">
                <a:sym typeface="Wingdings" panose="05000000000000000000" pitchFamily="2" charset="2"/>
              </a:rPr>
              <a:t>1.25%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world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population</a:t>
            </a:r>
            <a:endParaRPr lang="de-DE" sz="14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400" dirty="0">
                <a:sym typeface="Wingdings" panose="05000000000000000000" pitchFamily="2" charset="2"/>
              </a:rPr>
              <a:t>0.3%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world</a:t>
            </a:r>
            <a:r>
              <a:rPr lang="de-DE" sz="1400" dirty="0">
                <a:sym typeface="Wingdings" panose="05000000000000000000" pitchFamily="2" charset="2"/>
              </a:rPr>
              <a:t> GDP</a:t>
            </a: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400" dirty="0" err="1">
                <a:sym typeface="Wingdings" panose="05000000000000000000" pitchFamily="2" charset="2"/>
              </a:rPr>
              <a:t>negligible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effect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unilateral </a:t>
            </a:r>
            <a:r>
              <a:rPr lang="de-DE" sz="1400" dirty="0" err="1">
                <a:sym typeface="Wingdings" panose="05000000000000000000" pitchFamily="2" charset="2"/>
              </a:rPr>
              <a:t>emission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reduction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policies</a:t>
            </a:r>
            <a:r>
              <a:rPr lang="de-DE" sz="1400" dirty="0">
                <a:sym typeface="Wingdings" panose="05000000000000000000" pitchFamily="2" charset="2"/>
              </a:rPr>
              <a:t> on </a:t>
            </a:r>
            <a:r>
              <a:rPr lang="de-DE" sz="1400" dirty="0" err="1">
                <a:sym typeface="Wingdings" panose="05000000000000000000" pitchFamily="2" charset="2"/>
              </a:rPr>
              <a:t>climate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change</a:t>
            </a:r>
            <a:endParaRPr lang="de-DE" sz="14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400" dirty="0" err="1">
                <a:sym typeface="Wingdings" panose="05000000000000000000" pitchFamily="2" charset="2"/>
              </a:rPr>
              <a:t>assumption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exogenous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development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climate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reasonable</a:t>
            </a:r>
            <a:endParaRPr lang="de-DE" sz="14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400" dirty="0" err="1">
                <a:sym typeface="Wingdings" panose="05000000000000000000" pitchFamily="2" charset="2"/>
              </a:rPr>
              <a:t>focus</a:t>
            </a:r>
            <a:r>
              <a:rPr lang="de-DE" sz="1400" dirty="0">
                <a:sym typeface="Wingdings" panose="05000000000000000000" pitchFamily="2" charset="2"/>
              </a:rPr>
              <a:t> on </a:t>
            </a:r>
            <a:r>
              <a:rPr lang="de-DE" sz="1400" dirty="0" err="1">
                <a:sym typeface="Wingdings" panose="05000000000000000000" pitchFamily="2" charset="2"/>
              </a:rPr>
              <a:t>adaptation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measures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7" y="846532"/>
            <a:ext cx="5722384" cy="3705845"/>
          </a:xfrm>
          <a:prstGeom prst="rect">
            <a:avLst/>
          </a:prstGeom>
        </p:spPr>
      </p:pic>
      <p:sp>
        <p:nvSpPr>
          <p:cNvPr id="6" name="Inhaltsplatzhalter 4"/>
          <p:cNvSpPr txBox="1">
            <a:spLocks/>
          </p:cNvSpPr>
          <p:nvPr/>
        </p:nvSpPr>
        <p:spPr bwMode="gray">
          <a:xfrm>
            <a:off x="437089" y="4618153"/>
            <a:ext cx="2873920" cy="415845"/>
          </a:xfrm>
          <a:prstGeom prst="rect">
            <a:avLst/>
          </a:prstGeom>
        </p:spPr>
        <p:txBody>
          <a:bodyPr vert="horz" lIns="0" tIns="0" rIns="72000" bIns="0" rtlCol="0">
            <a:noAutofit/>
          </a:bodyPr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C80F0F"/>
              </a:buClr>
              <a:buSzTx/>
              <a:buFontTx/>
              <a:buNone/>
              <a:tabLst>
                <a:tab pos="1643063" algn="l"/>
              </a:tabLst>
              <a:defRPr lang="de-DE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80F0F"/>
              </a:buClr>
              <a:buFont typeface="Arial" pitchFamily="34" charset="0"/>
              <a:buChar char="•"/>
              <a:defRPr lang="de-DE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76213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lang="de-DE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00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200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00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600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ym typeface="Wingdings" panose="05000000000000000000" pitchFamily="2" charset="2"/>
              </a:rPr>
              <a:t>Source: World Bank</a:t>
            </a:r>
          </a:p>
        </p:txBody>
      </p:sp>
    </p:spTree>
    <p:extLst>
      <p:ext uri="{BB962C8B-B14F-4D97-AF65-F5344CB8AC3E}">
        <p14:creationId xmlns:p14="http://schemas.microsoft.com/office/powerpoint/2010/main" val="26475818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Small Open Economy Dynamic General Equilibrium Model </a:t>
            </a:r>
            <a:r>
              <a:rPr lang="de-DE" dirty="0" err="1"/>
              <a:t>for</a:t>
            </a:r>
            <a:r>
              <a:rPr lang="de-DE" dirty="0"/>
              <a:t> Vietnam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E92EF-0F31-45E0-A2E3-A23FAB05A52C}" type="datetime1">
              <a:rPr lang="de-DE" noProof="0" smtClean="0"/>
              <a:t>04.03.2020</a:t>
            </a:fld>
            <a:endParaRPr lang="de-DE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3224" y="1327868"/>
            <a:ext cx="7031142" cy="3117178"/>
          </a:xfrm>
        </p:spPr>
        <p:txBody>
          <a:bodyPr/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Non-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stationary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model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with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direct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mapping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to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statistical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variables</a:t>
            </a:r>
          </a:p>
          <a:p>
            <a:pPr marL="484313" lvl="1" indent="-214313">
              <a:buFont typeface="Wingdings" panose="05000000000000000000" pitchFamily="2" charset="2"/>
              <a:buChar char="à"/>
            </a:pP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regional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and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sectoral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shares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of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output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and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employment</a:t>
            </a:r>
            <a:endParaRPr lang="de-DE" sz="1600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484313" lvl="1" indent="-214313">
              <a:buFont typeface="Wingdings" panose="05000000000000000000" pitchFamily="2" charset="2"/>
              <a:buChar char="à"/>
            </a:pP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regional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and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sectoral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wage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bill</a:t>
            </a:r>
            <a:endParaRPr lang="de-DE" sz="1600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484313" lvl="1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population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, national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output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,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taxes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,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government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expenditure</a:t>
            </a:r>
            <a:endParaRPr lang="de-DE" sz="1600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Three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different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agents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: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firms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,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households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and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government</a:t>
            </a:r>
            <a:endParaRPr lang="de-DE" sz="1600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Climate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variables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are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exogenous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to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economic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variables</a:t>
            </a:r>
          </a:p>
          <a:p>
            <a:pPr marL="484313" lvl="1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temperature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, wind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speed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,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percipitation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and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sea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level</a:t>
            </a:r>
            <a:endParaRPr lang="de-DE" sz="1600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Regional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and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sectoral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production</a:t>
            </a:r>
            <a:r>
              <a:rPr lang="de-DE" sz="1600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mbria Math" panose="02040503050406030204" pitchFamily="18" charset="0"/>
                <a:sym typeface="Wingdings" panose="05000000000000000000" pitchFamily="2" charset="2"/>
              </a:rPr>
              <a:t>functions</a:t>
            </a:r>
            <a:endParaRPr lang="de-DE" sz="1600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de-DE" sz="1600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latin typeface="Cambria Math" panose="020405030504060302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61801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Regional Industries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E92EF-0F31-45E0-A2E3-A23FAB05A52C}" type="datetime1">
              <a:rPr lang="de-DE" noProof="0" smtClean="0"/>
              <a:t>04.03.2020</a:t>
            </a:fld>
            <a:endParaRPr lang="de-DE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3224" y="1302059"/>
            <a:ext cx="7031142" cy="3117178"/>
          </a:xfrm>
        </p:spPr>
        <p:txBody>
          <a:bodyPr/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Disaggregate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sectoral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production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by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regions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Representative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firms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for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each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region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maximizing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profits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Selection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regional </a:t>
            </a:r>
            <a:r>
              <a:rPr lang="de-DE" sz="1600" dirty="0" err="1">
                <a:sym typeface="Wingdings" panose="05000000000000000000" pitchFamily="2" charset="2"/>
              </a:rPr>
              <a:t>resolution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depends</a:t>
            </a:r>
            <a:r>
              <a:rPr lang="de-DE" sz="1600" dirty="0">
                <a:sym typeface="Wingdings" panose="05000000000000000000" pitchFamily="2" charset="2"/>
              </a:rPr>
              <a:t> on </a:t>
            </a:r>
            <a:r>
              <a:rPr lang="de-DE" sz="1600" dirty="0" err="1">
                <a:sym typeface="Wingdings" panose="05000000000000000000" pitchFamily="2" charset="2"/>
              </a:rPr>
              <a:t>data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Firms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use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labour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and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capital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production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factors</a:t>
            </a:r>
            <a:endParaRPr lang="de-DE" sz="1600" dirty="0">
              <a:sym typeface="Wingdings" panose="05000000000000000000" pitchFamily="2" charset="2"/>
            </a:endParaRPr>
          </a:p>
          <a:p>
            <a:pPr marL="484313" lvl="1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Input </a:t>
            </a:r>
            <a:r>
              <a:rPr lang="de-DE" sz="1600" dirty="0" err="1">
                <a:sym typeface="Wingdings" panose="05000000000000000000" pitchFamily="2" charset="2"/>
              </a:rPr>
              <a:t>shares</a:t>
            </a:r>
            <a:r>
              <a:rPr lang="de-DE" sz="1600" dirty="0">
                <a:sym typeface="Wingdings" panose="05000000000000000000" pitchFamily="2" charset="2"/>
              </a:rPr>
              <a:t> regional </a:t>
            </a:r>
            <a:r>
              <a:rPr lang="de-DE" sz="1600" dirty="0" err="1">
                <a:sym typeface="Wingdings" panose="05000000000000000000" pitchFamily="2" charset="2"/>
              </a:rPr>
              <a:t>and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sector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specific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Climate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has</a:t>
            </a:r>
            <a:r>
              <a:rPr lang="de-DE" sz="1600" dirty="0">
                <a:sym typeface="Wingdings" panose="05000000000000000000" pitchFamily="2" charset="2"/>
              </a:rPr>
              <a:t> an </a:t>
            </a:r>
            <a:r>
              <a:rPr lang="de-DE" sz="1600" dirty="0" err="1">
                <a:sym typeface="Wingdings" panose="05000000000000000000" pitchFamily="2" charset="2"/>
              </a:rPr>
              <a:t>impact</a:t>
            </a:r>
            <a:r>
              <a:rPr lang="de-DE" sz="1600" dirty="0">
                <a:sym typeface="Wingdings" panose="05000000000000000000" pitchFamily="2" charset="2"/>
              </a:rPr>
              <a:t> on </a:t>
            </a:r>
            <a:r>
              <a:rPr lang="de-DE" sz="1600" dirty="0" err="1">
                <a:sym typeface="Wingdings" panose="05000000000000000000" pitchFamily="2" charset="2"/>
              </a:rPr>
              <a:t>sectoral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and</a:t>
            </a:r>
            <a:r>
              <a:rPr lang="de-DE" sz="1600" dirty="0">
                <a:sym typeface="Wingdings" panose="05000000000000000000" pitchFamily="2" charset="2"/>
              </a:rPr>
              <a:t> regional </a:t>
            </a:r>
            <a:r>
              <a:rPr lang="de-DE" sz="1600" dirty="0" err="1">
                <a:sym typeface="Wingdings" panose="05000000000000000000" pitchFamily="2" charset="2"/>
              </a:rPr>
              <a:t>productivity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de-DE" sz="1600" dirty="0">
              <a:sym typeface="Wingdings" panose="05000000000000000000" pitchFamily="2" charset="2"/>
            </a:endParaRP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r>
              <a:rPr lang="de-DE" sz="1600" dirty="0">
                <a:sym typeface="Wingdings" panose="05000000000000000000" pitchFamily="2" charset="2"/>
                <a:hlinkClick r:id="rId4"/>
              </a:rPr>
              <a:t>https://github.com/schultkr/Vietnam_RBC_model</a:t>
            </a:r>
            <a:endParaRPr lang="de-DE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06500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Damage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E92EF-0F31-45E0-A2E3-A23FAB05A52C}" type="datetime1">
              <a:rPr lang="de-DE" noProof="0" smtClean="0"/>
              <a:t>04.03.2020</a:t>
            </a:fld>
            <a:endParaRPr lang="de-DE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3224" y="1302059"/>
            <a:ext cx="7031142" cy="3117178"/>
          </a:xfrm>
        </p:spPr>
        <p:txBody>
          <a:bodyPr/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Damage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functions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are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polynomials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order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two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Coefficients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are</a:t>
            </a:r>
            <a:r>
              <a:rPr lang="de-DE" sz="1600" dirty="0">
                <a:sym typeface="Wingdings" panose="05000000000000000000" pitchFamily="2" charset="2"/>
              </a:rPr>
              <a:t> regional </a:t>
            </a:r>
            <a:r>
              <a:rPr lang="de-DE" sz="1600" dirty="0" err="1">
                <a:sym typeface="Wingdings" panose="05000000000000000000" pitchFamily="2" charset="2"/>
              </a:rPr>
              <a:t>and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sector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specific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No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production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factor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specific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damage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Using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thresholds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for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climate</a:t>
            </a:r>
            <a:r>
              <a:rPr lang="de-DE" sz="1600" dirty="0">
                <a:sym typeface="Wingdings" panose="05000000000000000000" pitchFamily="2" charset="2"/>
              </a:rPr>
              <a:t> variables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capture</a:t>
            </a:r>
            <a:r>
              <a:rPr lang="de-DE" sz="1600" dirty="0">
                <a:sym typeface="Wingdings" panose="05000000000000000000" pitchFamily="2" charset="2"/>
              </a:rPr>
              <a:t> extreme </a:t>
            </a:r>
            <a:r>
              <a:rPr lang="de-DE" sz="1600" dirty="0" err="1">
                <a:sym typeface="Wingdings" panose="05000000000000000000" pitchFamily="2" charset="2"/>
              </a:rPr>
              <a:t>weather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events</a:t>
            </a:r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r>
              <a:rPr lang="de-DE" sz="1600" dirty="0">
                <a:sym typeface="Wingdings" panose="05000000000000000000" pitchFamily="2" charset="2"/>
                <a:hlinkClick r:id="rId4"/>
              </a:rPr>
              <a:t>https://github.com/schultkr/Vietnam_RBC_model</a:t>
            </a:r>
            <a:endParaRPr lang="de-DE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48467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Retailers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E92EF-0F31-45E0-A2E3-A23FAB05A52C}" type="datetime1">
              <a:rPr lang="de-DE" noProof="0" smtClean="0"/>
              <a:t>04.03.2020</a:t>
            </a:fld>
            <a:endParaRPr lang="de-DE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3224" y="1302059"/>
            <a:ext cx="7031142" cy="3117178"/>
          </a:xfrm>
        </p:spPr>
        <p:txBody>
          <a:bodyPr/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Standard </a:t>
            </a:r>
            <a:r>
              <a:rPr lang="de-DE" sz="1600" dirty="0" err="1">
                <a:sym typeface="Wingdings" panose="05000000000000000000" pitchFamily="2" charset="2"/>
              </a:rPr>
              <a:t>assumption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model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imperfect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substitution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regional </a:t>
            </a:r>
            <a:r>
              <a:rPr lang="de-DE" sz="1600" dirty="0" err="1">
                <a:sym typeface="Wingdings" panose="05000000000000000000" pitchFamily="2" charset="2"/>
              </a:rPr>
              <a:t>and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sectoral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production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Creates</a:t>
            </a:r>
            <a:r>
              <a:rPr lang="de-DE" sz="1600" dirty="0">
                <a:sym typeface="Wingdings" panose="05000000000000000000" pitchFamily="2" charset="2"/>
              </a:rPr>
              <a:t> „final“ </a:t>
            </a:r>
            <a:r>
              <a:rPr lang="de-DE" sz="1600" dirty="0" err="1">
                <a:sym typeface="Wingdings" panose="05000000000000000000" pitchFamily="2" charset="2"/>
              </a:rPr>
              <a:t>good</a:t>
            </a:r>
            <a:r>
              <a:rPr lang="de-DE" sz="1600" dirty="0">
                <a:sym typeface="Wingdings" panose="05000000000000000000" pitchFamily="2" charset="2"/>
              </a:rPr>
              <a:t> out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variety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sectoral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and</a:t>
            </a:r>
            <a:r>
              <a:rPr lang="de-DE" sz="1600" dirty="0">
                <a:sym typeface="Wingdings" panose="05000000000000000000" pitchFamily="2" charset="2"/>
              </a:rPr>
              <a:t> regional </a:t>
            </a:r>
            <a:r>
              <a:rPr lang="de-DE" sz="1600" dirty="0" err="1">
                <a:sym typeface="Wingdings" panose="05000000000000000000" pitchFamily="2" charset="2"/>
              </a:rPr>
              <a:t>production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Retailer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has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access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a </a:t>
            </a:r>
            <a:r>
              <a:rPr lang="de-DE" sz="1600" dirty="0" err="1">
                <a:sym typeface="Wingdings" panose="05000000000000000000" pitchFamily="2" charset="2"/>
              </a:rPr>
              <a:t>constant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elasticity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substitution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production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function</a:t>
            </a:r>
            <a:endParaRPr lang="de-DE" sz="1600" dirty="0"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Two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layers</a:t>
            </a:r>
            <a:r>
              <a:rPr lang="de-DE" sz="1600" dirty="0">
                <a:sym typeface="Wingdings" panose="05000000000000000000" pitchFamily="2" charset="2"/>
              </a:rPr>
              <a:t>:</a:t>
            </a:r>
          </a:p>
          <a:p>
            <a:pPr marL="484313" lvl="1" indent="-214313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Sectoral</a:t>
            </a:r>
            <a:r>
              <a:rPr lang="de-DE" sz="1600" dirty="0">
                <a:sym typeface="Wingdings" panose="05000000000000000000" pitchFamily="2" charset="2"/>
              </a:rPr>
              <a:t>: e.g. </a:t>
            </a:r>
            <a:r>
              <a:rPr lang="de-DE" sz="1600" dirty="0" err="1">
                <a:sym typeface="Wingdings" panose="05000000000000000000" pitchFamily="2" charset="2"/>
              </a:rPr>
              <a:t>agriculture</a:t>
            </a:r>
            <a:r>
              <a:rPr lang="de-DE" sz="1600" dirty="0">
                <a:sym typeface="Wingdings" panose="05000000000000000000" pitchFamily="2" charset="2"/>
              </a:rPr>
              <a:t>, </a:t>
            </a:r>
            <a:r>
              <a:rPr lang="de-DE" sz="1600" dirty="0" err="1">
                <a:sym typeface="Wingdings" panose="05000000000000000000" pitchFamily="2" charset="2"/>
              </a:rPr>
              <a:t>energy</a:t>
            </a:r>
            <a:r>
              <a:rPr lang="de-DE" sz="1600" dirty="0">
                <a:sym typeface="Wingdings" panose="05000000000000000000" pitchFamily="2" charset="2"/>
              </a:rPr>
              <a:t>, </a:t>
            </a:r>
            <a:r>
              <a:rPr lang="de-DE" sz="1600" dirty="0" err="1">
                <a:sym typeface="Wingdings" panose="05000000000000000000" pitchFamily="2" charset="2"/>
              </a:rPr>
              <a:t>services</a:t>
            </a:r>
            <a:r>
              <a:rPr lang="de-DE" sz="1600" dirty="0">
                <a:sym typeface="Wingdings" panose="05000000000000000000" pitchFamily="2" charset="2"/>
              </a:rPr>
              <a:t> (</a:t>
            </a:r>
            <a:r>
              <a:rPr lang="de-DE" sz="1600" dirty="0" err="1">
                <a:sym typeface="Wingdings" panose="05000000000000000000" pitchFamily="2" charset="2"/>
              </a:rPr>
              <a:t>complements</a:t>
            </a:r>
            <a:r>
              <a:rPr lang="de-DE" sz="1600" dirty="0">
                <a:sym typeface="Wingdings" panose="05000000000000000000" pitchFamily="2" charset="2"/>
              </a:rPr>
              <a:t>)</a:t>
            </a:r>
          </a:p>
          <a:p>
            <a:pPr marL="484313" lvl="1" indent="-214313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Regional: e.g. </a:t>
            </a:r>
            <a:r>
              <a:rPr lang="de-DE" sz="1600" dirty="0" err="1">
                <a:sym typeface="Wingdings" panose="05000000000000000000" pitchFamily="2" charset="2"/>
              </a:rPr>
              <a:t>north</a:t>
            </a:r>
            <a:r>
              <a:rPr lang="de-DE" sz="1600" dirty="0">
                <a:sym typeface="Wingdings" panose="05000000000000000000" pitchFamily="2" charset="2"/>
              </a:rPr>
              <a:t>, </a:t>
            </a:r>
            <a:r>
              <a:rPr lang="de-DE" sz="1600" dirty="0" err="1">
                <a:sym typeface="Wingdings" panose="05000000000000000000" pitchFamily="2" charset="2"/>
              </a:rPr>
              <a:t>central</a:t>
            </a:r>
            <a:r>
              <a:rPr lang="de-DE" sz="1600" dirty="0">
                <a:sym typeface="Wingdings" panose="05000000000000000000" pitchFamily="2" charset="2"/>
              </a:rPr>
              <a:t>, </a:t>
            </a:r>
            <a:r>
              <a:rPr lang="de-DE" sz="1600" dirty="0" err="1">
                <a:sym typeface="Wingdings" panose="05000000000000000000" pitchFamily="2" charset="2"/>
              </a:rPr>
              <a:t>south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agricultural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production</a:t>
            </a:r>
            <a:r>
              <a:rPr lang="de-DE" sz="1600" dirty="0">
                <a:sym typeface="Wingdings" panose="05000000000000000000" pitchFamily="2" charset="2"/>
              </a:rPr>
              <a:t> (</a:t>
            </a:r>
            <a:r>
              <a:rPr lang="de-DE" sz="1600" dirty="0" err="1">
                <a:sym typeface="Wingdings" panose="05000000000000000000" pitchFamily="2" charset="2"/>
              </a:rPr>
              <a:t>substitutes</a:t>
            </a:r>
            <a:r>
              <a:rPr lang="de-DE" sz="1600" dirty="0">
                <a:sym typeface="Wingdings" panose="05000000000000000000" pitchFamily="2" charset="2"/>
              </a:rPr>
              <a:t>/</a:t>
            </a:r>
            <a:r>
              <a:rPr lang="de-DE" sz="1600" dirty="0" err="1">
                <a:sym typeface="Wingdings" panose="05000000000000000000" pitchFamily="2" charset="2"/>
              </a:rPr>
              <a:t>complements</a:t>
            </a:r>
            <a:r>
              <a:rPr lang="de-DE" sz="1600" dirty="0">
                <a:sym typeface="Wingdings" panose="05000000000000000000" pitchFamily="2" charset="2"/>
              </a:rPr>
              <a:t>)</a:t>
            </a:r>
          </a:p>
          <a:p>
            <a:endParaRPr lang="de-DE" sz="1600" dirty="0">
              <a:sym typeface="Wingdings" panose="05000000000000000000" pitchFamily="2" charset="2"/>
              <a:hlinkClick r:id="rId3" action="ppaction://hlinkfile"/>
            </a:endParaRPr>
          </a:p>
          <a:p>
            <a:r>
              <a:rPr lang="de-DE" sz="1600" dirty="0">
                <a:sym typeface="Wingdings" panose="05000000000000000000" pitchFamily="2" charset="2"/>
                <a:hlinkClick r:id="rId4"/>
              </a:rPr>
              <a:t>https://github.com/schultkr/Vietnam_RBC_model</a:t>
            </a:r>
            <a:endParaRPr lang="de-DE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70512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ntwurf 01">
  <a:themeElements>
    <a:clrScheme name="Benutzerdefiniert 47">
      <a:dk1>
        <a:sysClr val="windowText" lastClr="000000"/>
      </a:dk1>
      <a:lt1>
        <a:sysClr val="window" lastClr="FFFFFF"/>
      </a:lt1>
      <a:dk2>
        <a:srgbClr val="6F6F6F"/>
      </a:dk2>
      <a:lt2>
        <a:srgbClr val="E6E6E6"/>
      </a:lt2>
      <a:accent1>
        <a:srgbClr val="C80F0F"/>
      </a:accent1>
      <a:accent2>
        <a:srgbClr val="89AE10"/>
      </a:accent2>
      <a:accent3>
        <a:srgbClr val="FDC400"/>
      </a:accent3>
      <a:accent4>
        <a:srgbClr val="F8E946"/>
      </a:accent4>
      <a:accent5>
        <a:srgbClr val="0077B2"/>
      </a:accent5>
      <a:accent6>
        <a:srgbClr val="AAAAAA"/>
      </a:accent6>
      <a:hlink>
        <a:srgbClr val="C80F0F"/>
      </a:hlink>
      <a:folHlink>
        <a:srgbClr val="C80F0F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D7684A253392741811102AB879D41BE" ma:contentTypeVersion="2" ma:contentTypeDescription="Ein neues Dokument erstellen." ma:contentTypeScope="" ma:versionID="22f6509e30f2dd6eb8da8b4fb377df3a">
  <xsd:schema xmlns:xsd="http://www.w3.org/2001/XMLSchema" xmlns:xs="http://www.w3.org/2001/XMLSchema" xmlns:p="http://schemas.microsoft.com/office/2006/metadata/properties" xmlns:ns2="aa881689-6e67-4978-98cd-db3d7af7dc70" targetNamespace="http://schemas.microsoft.com/office/2006/metadata/properties" ma:root="true" ma:fieldsID="3a6524eea61f37cc475183fde6016f8b" ns2:_="">
    <xsd:import namespace="aa881689-6e67-4978-98cd-db3d7af7dc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81689-6e67-4978-98cd-db3d7af7dc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998645-E8DB-4111-B82B-CA10168158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2600EE-C98E-47FE-982C-2A40D8A521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CDB3E5-A841-455C-8632-C51CCF3FB1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81689-6e67-4978-98cd-db3d7af7dc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1948</Words>
  <Application>Microsoft Office PowerPoint</Application>
  <PresentationFormat>Bildschirmpräsentation (16:9)</PresentationFormat>
  <Paragraphs>218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Wingdings</vt:lpstr>
      <vt:lpstr>Entwurf 01</vt:lpstr>
      <vt:lpstr>Global programme Policy Advice for Climate-Resilient Economic Development (CRED)  Economy and Climate  Model Workshop Osnabrück </vt:lpstr>
      <vt:lpstr>How can we model the impact of climate change on the Vietnamese economy?</vt:lpstr>
      <vt:lpstr>Potential economic effects of climate change on Vietnamese economy (2046-2050)</vt:lpstr>
      <vt:lpstr>Damage functions to include climate (change)</vt:lpstr>
      <vt:lpstr>Vietnam a Small Open Economy</vt:lpstr>
      <vt:lpstr>A Small Open Economy Dynamic General Equilibrium Model for Vietnam</vt:lpstr>
      <vt:lpstr>Regional Industries</vt:lpstr>
      <vt:lpstr>Damage Functions</vt:lpstr>
      <vt:lpstr>Retailers</vt:lpstr>
      <vt:lpstr>Households</vt:lpstr>
      <vt:lpstr>Climate Variables</vt:lpstr>
      <vt:lpstr>High Uncertainty of Future Development of Climate Variables</vt:lpstr>
      <vt:lpstr>Trade and Government</vt:lpstr>
      <vt:lpstr>Aggregates</vt:lpstr>
      <vt:lpstr>Adaptation Measures</vt:lpstr>
      <vt:lpstr>References</vt:lpstr>
    </vt:vector>
  </TitlesOfParts>
  <Company>GIZ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GIZ Master</dc:title>
  <dc:creator>Bauer, Vanessa GIZ</dc:creator>
  <cp:lastModifiedBy>Christoph Schult</cp:lastModifiedBy>
  <cp:revision>162</cp:revision>
  <dcterms:created xsi:type="dcterms:W3CDTF">2017-09-14T11:33:37Z</dcterms:created>
  <dcterms:modified xsi:type="dcterms:W3CDTF">2020-03-04T17:55:28Z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0x0101000D7684A253392741811102AB879D41BE</vt:lpwstr>
  </property>
</Properties>
</file>