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00" r:id="rId37"/>
    <p:sldId id="296" r:id="rId38"/>
    <p:sldId id="297" r:id="rId39"/>
    <p:sldId id="298" r:id="rId40"/>
    <p:sldId id="299" r:id="rId4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978433-FE21-4601-B33A-4E168F2BDD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C13-D4B7-4CC4-B4C0-E481C1D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F5B667-713A-4C25-96FC-A3FC8B2FF0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4CD49-C76D-4FF0-858F-A8C429FC5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70D0F-F435-49AF-AF49-6913819871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CE493D-2EE4-442B-9A8D-9DA358E1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1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7612" y="6446838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E3ACBF-8C62-4EC1-8C8B-E69431CC5ADC}"/>
              </a:ext>
            </a:extLst>
          </p:cNvPr>
          <p:cNvSpPr/>
          <p:nvPr/>
        </p:nvSpPr>
        <p:spPr>
          <a:xfrm>
            <a:off x="1006960" y="90858"/>
            <a:ext cx="8068672" cy="13287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 b="1" cap="small" dirty="0">
              <a:latin typeface="Garamond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A952B-526F-433D-B6D6-9F32C8867550}"/>
              </a:ext>
            </a:extLst>
          </p:cNvPr>
          <p:cNvSpPr/>
          <p:nvPr/>
        </p:nvSpPr>
        <p:spPr>
          <a:xfrm>
            <a:off x="84032" y="90859"/>
            <a:ext cx="838200" cy="132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AA2D8-C89B-40B4-8D0F-7C9BC4222EE0}"/>
              </a:ext>
            </a:extLst>
          </p:cNvPr>
          <p:cNvSpPr txBox="1"/>
          <p:nvPr/>
        </p:nvSpPr>
        <p:spPr>
          <a:xfrm>
            <a:off x="846033" y="766797"/>
            <a:ext cx="822959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r"/>
            <a:r>
              <a:rPr lang="en-US" sz="2800" b="1" cap="small" dirty="0">
                <a:solidFill>
                  <a:schemeClr val="bg1"/>
                </a:solidFill>
                <a:latin typeface="Garamond" pitchFamily="18" charset="0"/>
              </a:rPr>
              <a:t>Review of Statistical Concepts and Modeling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B5415C64-6A7F-4612-AA96-27012C5B44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08820"/>
            <a:ext cx="2346960" cy="74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33255AF9-698C-4BD8-84D1-D17553CA1CB6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50" y="3070529"/>
            <a:ext cx="2346960" cy="82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9E204F-AB10-4E73-8974-6E74BB5F44D0}"/>
              </a:ext>
            </a:extLst>
          </p:cNvPr>
          <p:cNvGrpSpPr/>
          <p:nvPr/>
        </p:nvGrpSpPr>
        <p:grpSpPr>
          <a:xfrm>
            <a:off x="3534969" y="3016909"/>
            <a:ext cx="2194560" cy="930632"/>
            <a:chOff x="856152" y="1813992"/>
            <a:chExt cx="2194560" cy="930632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681D29D1-29E5-4643-8513-7E7D1B946CC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888" y="1813992"/>
              <a:ext cx="2091824" cy="91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ABD575-21B4-4EE7-808C-BF48E33644CD}"/>
                </a:ext>
              </a:extLst>
            </p:cNvPr>
            <p:cNvSpPr/>
            <p:nvPr/>
          </p:nvSpPr>
          <p:spPr>
            <a:xfrm>
              <a:off x="856152" y="2616565"/>
              <a:ext cx="368998" cy="12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56C3E-34FE-47F1-BE16-A8594A85B6AA}"/>
              </a:ext>
            </a:extLst>
          </p:cNvPr>
          <p:cNvSpPr/>
          <p:nvPr/>
        </p:nvSpPr>
        <p:spPr>
          <a:xfrm>
            <a:off x="1066800" y="3791599"/>
            <a:ext cx="368998" cy="12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126158-7140-4CB5-A902-1015E8DE87E3}"/>
              </a:ext>
            </a:extLst>
          </p:cNvPr>
          <p:cNvSpPr/>
          <p:nvPr/>
        </p:nvSpPr>
        <p:spPr>
          <a:xfrm>
            <a:off x="1174355" y="3837374"/>
            <a:ext cx="431795" cy="220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058F5-0A15-4A69-ADB3-A96FBC3C84CA}"/>
              </a:ext>
            </a:extLst>
          </p:cNvPr>
          <p:cNvSpPr/>
          <p:nvPr/>
        </p:nvSpPr>
        <p:spPr>
          <a:xfrm>
            <a:off x="6192209" y="3764786"/>
            <a:ext cx="468546" cy="20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4F811-95AF-4F33-B702-33446CB96E8F}"/>
              </a:ext>
            </a:extLst>
          </p:cNvPr>
          <p:cNvSpPr/>
          <p:nvPr/>
        </p:nvSpPr>
        <p:spPr>
          <a:xfrm>
            <a:off x="2598990" y="3924734"/>
            <a:ext cx="493376" cy="13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4CD37E-B4AD-4CB1-BD61-A9FC103AE125}"/>
              </a:ext>
            </a:extLst>
          </p:cNvPr>
          <p:cNvSpPr/>
          <p:nvPr/>
        </p:nvSpPr>
        <p:spPr>
          <a:xfrm>
            <a:off x="2522703" y="2477142"/>
            <a:ext cx="238449" cy="13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8E53C1-F95D-49F3-B34E-4D66DCC26A87}"/>
              </a:ext>
            </a:extLst>
          </p:cNvPr>
          <p:cNvGrpSpPr/>
          <p:nvPr/>
        </p:nvGrpSpPr>
        <p:grpSpPr>
          <a:xfrm>
            <a:off x="4833522" y="4039009"/>
            <a:ext cx="2002456" cy="722121"/>
            <a:chOff x="3255344" y="3951671"/>
            <a:chExt cx="2002456" cy="722121"/>
          </a:xfrm>
        </p:grpSpPr>
        <p:pic>
          <p:nvPicPr>
            <p:cNvPr id="23" name="Picture 1">
              <a:extLst>
                <a:ext uri="{FF2B5EF4-FFF2-40B4-BE49-F238E27FC236}">
                  <a16:creationId xmlns:a16="http://schemas.microsoft.com/office/drawing/2014/main" id="{0339138D-C8CC-4607-9D39-22DE2E12C60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799" y="3951671"/>
              <a:ext cx="1894001" cy="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E55BF3-767D-48B5-AEBE-F421AB53AF0F}"/>
                </a:ext>
              </a:extLst>
            </p:cNvPr>
            <p:cNvSpPr/>
            <p:nvPr/>
          </p:nvSpPr>
          <p:spPr>
            <a:xfrm>
              <a:off x="3255344" y="4479918"/>
              <a:ext cx="485090" cy="193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507C7D-70E5-42D4-B05A-353733AAD146}"/>
              </a:ext>
            </a:extLst>
          </p:cNvPr>
          <p:cNvGrpSpPr/>
          <p:nvPr/>
        </p:nvGrpSpPr>
        <p:grpSpPr>
          <a:xfrm>
            <a:off x="2577876" y="4114800"/>
            <a:ext cx="1841724" cy="639482"/>
            <a:chOff x="1787960" y="4165004"/>
            <a:chExt cx="1841724" cy="639482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9028B039-6B09-4F73-B809-DE200A84409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097" y="4165004"/>
              <a:ext cx="1725587" cy="54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378D78-2537-40B9-8A3E-077334F5F673}"/>
                </a:ext>
              </a:extLst>
            </p:cNvPr>
            <p:cNvSpPr/>
            <p:nvPr/>
          </p:nvSpPr>
          <p:spPr>
            <a:xfrm>
              <a:off x="1787960" y="4584181"/>
              <a:ext cx="431795" cy="220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98AE92-3FA9-4095-ACFB-3139B1FC5CBE}"/>
              </a:ext>
            </a:extLst>
          </p:cNvPr>
          <p:cNvCxnSpPr>
            <a:cxnSpLocks/>
          </p:cNvCxnSpPr>
          <p:nvPr/>
        </p:nvCxnSpPr>
        <p:spPr>
          <a:xfrm flipV="1">
            <a:off x="1074632" y="689633"/>
            <a:ext cx="792480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839CD2-913A-4C0C-AD3C-9A89BD6B2C7C}"/>
              </a:ext>
            </a:extLst>
          </p:cNvPr>
          <p:cNvSpPr txBox="1"/>
          <p:nvPr/>
        </p:nvSpPr>
        <p:spPr>
          <a:xfrm>
            <a:off x="998767" y="145255"/>
            <a:ext cx="6705600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b="1" cap="small" dirty="0">
                <a:solidFill>
                  <a:schemeClr val="bg1"/>
                </a:solidFill>
                <a:latin typeface="Garamond" pitchFamily="18" charset="0"/>
              </a:rPr>
              <a:t>CSP4141 ~ Occupancy Modeling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E0E120-256E-4D45-AA1A-E8620A82C9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6"/>
          <a:stretch/>
        </p:blipFill>
        <p:spPr>
          <a:xfrm>
            <a:off x="755" y="1430199"/>
            <a:ext cx="8938145" cy="49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35FF7D-2117-4B05-9A97-4FA2812FC7FE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AIC: Akaike’s Information Criterion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C3579-A517-4557-B214-5693DB70561C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064BA38E-171E-432F-840A-A0416835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1447800"/>
            <a:ext cx="86283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Maximum log likelihood is a biased estimate of K-L distance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0564C409-18F0-4E72-B3DD-1FDAA605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288" y="2386790"/>
            <a:ext cx="52068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b="1" dirty="0">
                <a:latin typeface="Arial" charset="0"/>
              </a:rPr>
              <a:t>AIC = -2ln(</a:t>
            </a:r>
            <a:r>
              <a:rPr lang="en-US" sz="2600" b="1" dirty="0" err="1">
                <a:latin typeface="Arial" charset="0"/>
              </a:rPr>
              <a:t>likelihood|data</a:t>
            </a:r>
            <a:r>
              <a:rPr lang="en-US" sz="2600" b="1" dirty="0">
                <a:latin typeface="Arial" charset="0"/>
              </a:rPr>
              <a:t>)) + 2K</a:t>
            </a:r>
          </a:p>
        </p:txBody>
      </p:sp>
      <p:sp>
        <p:nvSpPr>
          <p:cNvPr id="6" name="Rectangle 57">
            <a:extLst>
              <a:ext uri="{FF2B5EF4-FFF2-40B4-BE49-F238E27FC236}">
                <a16:creationId xmlns:a16="http://schemas.microsoft.com/office/drawing/2014/main" id="{D6818261-65B7-47A0-BE92-6A7849CB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86790"/>
            <a:ext cx="29949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dirty="0">
                <a:latin typeface="Garamond" pitchFamily="18" charset="0"/>
              </a:rPr>
              <a:t>Akaike showed that: 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B3CE3EC8-3604-4401-A1D1-CFC3B65D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897" y="4420278"/>
            <a:ext cx="45140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dirty="0">
                <a:latin typeface="+mj-lt"/>
              </a:rPr>
              <a:t>AIC = -2ln(</a:t>
            </a:r>
            <a:r>
              <a:rPr lang="en-US" sz="2600" dirty="0" err="1">
                <a:latin typeface="+mj-lt"/>
              </a:rPr>
              <a:t>likelihood|data</a:t>
            </a:r>
            <a:r>
              <a:rPr lang="en-US" sz="2600" dirty="0">
                <a:latin typeface="+mj-lt"/>
              </a:rPr>
              <a:t>) + 2*K</a:t>
            </a:r>
          </a:p>
        </p:txBody>
      </p:sp>
      <p:sp>
        <p:nvSpPr>
          <p:cNvPr id="8" name="Line 59">
            <a:extLst>
              <a:ext uri="{FF2B5EF4-FFF2-40B4-BE49-F238E27FC236}">
                <a16:creationId xmlns:a16="http://schemas.microsoft.com/office/drawing/2014/main" id="{41886C78-9525-4FB3-9E17-D4C4573F7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84919"/>
            <a:ext cx="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600"/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40758968-7F12-42CE-B32B-AC5FBD7BE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77920"/>
            <a:ext cx="3357907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300" dirty="0">
                <a:latin typeface="Garamond" pitchFamily="18" charset="0"/>
              </a:rPr>
              <a:t>Measures model lack of fit</a:t>
            </a:r>
          </a:p>
        </p:txBody>
      </p:sp>
      <p:sp>
        <p:nvSpPr>
          <p:cNvPr id="10" name="Text Box 61">
            <a:extLst>
              <a:ext uri="{FF2B5EF4-FFF2-40B4-BE49-F238E27FC236}">
                <a16:creationId xmlns:a16="http://schemas.microsoft.com/office/drawing/2014/main" id="{03891526-7DE0-405D-B796-20CDB391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497" y="5077007"/>
            <a:ext cx="3933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300" dirty="0">
                <a:latin typeface="Garamond" pitchFamily="18" charset="0"/>
              </a:rPr>
              <a:t>Penalty for increasing model size</a:t>
            </a:r>
          </a:p>
          <a:p>
            <a:pPr eaLnBrk="1" hangingPunct="1"/>
            <a:r>
              <a:rPr lang="en-US" sz="2300" dirty="0">
                <a:latin typeface="Garamond" pitchFamily="18" charset="0"/>
              </a:rPr>
              <a:t>(enforces parsimony)</a:t>
            </a:r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7DBD5FF2-6836-4091-8F6F-2750DB0E9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4999" y="4884919"/>
            <a:ext cx="457201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600"/>
          </a:p>
        </p:txBody>
      </p:sp>
      <p:sp>
        <p:nvSpPr>
          <p:cNvPr id="12" name="Text Box 63">
            <a:extLst>
              <a:ext uri="{FF2B5EF4-FFF2-40B4-BE49-F238E27FC236}">
                <a16:creationId xmlns:a16="http://schemas.microsoft.com/office/drawing/2014/main" id="{8D055DDD-B32C-4888-B8CE-5C71E2DF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01975"/>
            <a:ext cx="589975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dirty="0">
                <a:latin typeface="Garamond" pitchFamily="18" charset="0"/>
              </a:rPr>
              <a:t>AIC  is based on the </a:t>
            </a:r>
            <a:r>
              <a:rPr lang="en-US" sz="2600" i="1" dirty="0">
                <a:latin typeface="+mj-lt"/>
              </a:rPr>
              <a:t>principle of parsimony</a:t>
            </a:r>
          </a:p>
        </p:txBody>
      </p:sp>
    </p:spTree>
    <p:extLst>
      <p:ext uri="{BB962C8B-B14F-4D97-AF65-F5344CB8AC3E}">
        <p14:creationId xmlns:p14="http://schemas.microsoft.com/office/powerpoint/2010/main" val="186329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3F80F-D09F-4F44-9FB5-ED0405ED03B7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AIC: Akaike’s Information Criterion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6B540-EA13-4A4C-A1E2-7DEDD2F0D604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70253E4E-2E43-416C-B9AF-857583AB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1447800"/>
            <a:ext cx="86283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Maximum log likelihood is a biased estimate of K-L distance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48D408DD-E9BA-4635-AE64-195CABA8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288" y="2386790"/>
            <a:ext cx="52068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b="1" dirty="0">
                <a:latin typeface="Arial" charset="0"/>
              </a:rPr>
              <a:t>AIC = -2ln(</a:t>
            </a:r>
            <a:r>
              <a:rPr lang="en-US" sz="2600" b="1" dirty="0" err="1">
                <a:latin typeface="Arial" charset="0"/>
              </a:rPr>
              <a:t>likelihood|data</a:t>
            </a:r>
            <a:r>
              <a:rPr lang="en-US" sz="2600" b="1" dirty="0">
                <a:latin typeface="Arial" charset="0"/>
              </a:rPr>
              <a:t>)) + 2K</a:t>
            </a:r>
          </a:p>
        </p:txBody>
      </p:sp>
      <p:sp>
        <p:nvSpPr>
          <p:cNvPr id="6" name="Rectangle 57">
            <a:extLst>
              <a:ext uri="{FF2B5EF4-FFF2-40B4-BE49-F238E27FC236}">
                <a16:creationId xmlns:a16="http://schemas.microsoft.com/office/drawing/2014/main" id="{CEFB6265-F760-4071-91DF-7409A6870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86790"/>
            <a:ext cx="29949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dirty="0">
                <a:latin typeface="Garamond" pitchFamily="18" charset="0"/>
              </a:rPr>
              <a:t>Akaike showed that: 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2F9910AC-614A-43DE-9752-EC49051F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897" y="4420278"/>
            <a:ext cx="45140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dirty="0">
                <a:latin typeface="+mj-lt"/>
              </a:rPr>
              <a:t>AIC = -2ln(</a:t>
            </a:r>
            <a:r>
              <a:rPr lang="en-US" sz="2600" dirty="0" err="1">
                <a:latin typeface="+mj-lt"/>
              </a:rPr>
              <a:t>likelihood|data</a:t>
            </a:r>
            <a:r>
              <a:rPr lang="en-US" sz="2600" dirty="0">
                <a:latin typeface="+mj-lt"/>
              </a:rPr>
              <a:t>) + 2*K</a:t>
            </a:r>
          </a:p>
        </p:txBody>
      </p:sp>
      <p:sp>
        <p:nvSpPr>
          <p:cNvPr id="8" name="Line 59">
            <a:extLst>
              <a:ext uri="{FF2B5EF4-FFF2-40B4-BE49-F238E27FC236}">
                <a16:creationId xmlns:a16="http://schemas.microsoft.com/office/drawing/2014/main" id="{4F07CE34-8FC9-42E4-BB24-B3873AB19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84919"/>
            <a:ext cx="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600"/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477173A2-15C5-4C77-8B7C-EFA84C64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77920"/>
            <a:ext cx="3357907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300" dirty="0">
                <a:latin typeface="Garamond" pitchFamily="18" charset="0"/>
              </a:rPr>
              <a:t>Measures model lack of fit</a:t>
            </a:r>
          </a:p>
        </p:txBody>
      </p:sp>
      <p:sp>
        <p:nvSpPr>
          <p:cNvPr id="10" name="Text Box 61">
            <a:extLst>
              <a:ext uri="{FF2B5EF4-FFF2-40B4-BE49-F238E27FC236}">
                <a16:creationId xmlns:a16="http://schemas.microsoft.com/office/drawing/2014/main" id="{CB768B72-C4F1-4D97-B494-D2DABF536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497" y="5077007"/>
            <a:ext cx="3933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300" dirty="0">
                <a:latin typeface="Garamond" pitchFamily="18" charset="0"/>
              </a:rPr>
              <a:t>Penalty for increasing model size</a:t>
            </a:r>
          </a:p>
          <a:p>
            <a:pPr eaLnBrk="1" hangingPunct="1"/>
            <a:r>
              <a:rPr lang="en-US" sz="2300" dirty="0">
                <a:latin typeface="Garamond" pitchFamily="18" charset="0"/>
              </a:rPr>
              <a:t>(enforces parsimony)</a:t>
            </a:r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7CC49116-C9C4-43BB-816D-08BB76EF4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4999" y="4884919"/>
            <a:ext cx="457201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600"/>
          </a:p>
        </p:txBody>
      </p:sp>
      <p:sp>
        <p:nvSpPr>
          <p:cNvPr id="12" name="Text Box 63">
            <a:extLst>
              <a:ext uri="{FF2B5EF4-FFF2-40B4-BE49-F238E27FC236}">
                <a16:creationId xmlns:a16="http://schemas.microsoft.com/office/drawing/2014/main" id="{85CDA840-5959-49B1-9C87-B1F554A9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01975"/>
            <a:ext cx="589975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600" dirty="0">
                <a:latin typeface="Garamond" pitchFamily="18" charset="0"/>
              </a:rPr>
              <a:t>AIC  is based on the </a:t>
            </a:r>
            <a:r>
              <a:rPr lang="en-US" sz="2600" i="1" dirty="0">
                <a:latin typeface="+mj-lt"/>
              </a:rPr>
              <a:t>principle of parsimony</a:t>
            </a:r>
          </a:p>
        </p:txBody>
      </p:sp>
    </p:spTree>
    <p:extLst>
      <p:ext uri="{BB962C8B-B14F-4D97-AF65-F5344CB8AC3E}">
        <p14:creationId xmlns:p14="http://schemas.microsoft.com/office/powerpoint/2010/main" val="381049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E3E1A-D14A-4463-A585-647F00CC1FC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AICc: Small Sample Bias Adjustment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FD32E3-5FDC-4C44-B7C5-4608452513F5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7A91642C-E8B9-4586-ADBA-AFB41720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3599"/>
            <a:ext cx="54515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If ratio of n/K is &lt; 40 then use AIC</a:t>
            </a:r>
            <a:r>
              <a:rPr lang="en-US" sz="2800" baseline="-25000" dirty="0">
                <a:latin typeface="Garamond" pitchFamily="18" charset="0"/>
              </a:rPr>
              <a:t>c</a:t>
            </a:r>
          </a:p>
        </p:txBody>
      </p:sp>
      <p:sp>
        <p:nvSpPr>
          <p:cNvPr id="5" name="Text Box 29">
            <a:extLst>
              <a:ext uri="{FF2B5EF4-FFF2-40B4-BE49-F238E27FC236}">
                <a16:creationId xmlns:a16="http://schemas.microsoft.com/office/drawing/2014/main" id="{6710D034-4FC2-4E6D-8535-DF119189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600716"/>
            <a:ext cx="6173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latin typeface="Arial" charset="0"/>
                <a:cs typeface="Times New Roman" pitchFamily="18" charset="0"/>
              </a:rPr>
              <a:t>AICc = -2*ln(</a:t>
            </a:r>
            <a:r>
              <a:rPr lang="en-US" b="1" dirty="0" err="1">
                <a:latin typeface="Arial" charset="0"/>
                <a:cs typeface="Times New Roman" pitchFamily="18" charset="0"/>
              </a:rPr>
              <a:t>likelihood|data</a:t>
            </a:r>
            <a:r>
              <a:rPr lang="en-US" b="1" dirty="0">
                <a:latin typeface="Arial" charset="0"/>
                <a:cs typeface="Times New Roman" pitchFamily="18" charset="0"/>
              </a:rPr>
              <a:t>) + 2*K + (2*K*(K+1))/(n-K-1)</a:t>
            </a:r>
            <a:endParaRPr lang="en-US" dirty="0">
              <a:latin typeface="Arial" charset="0"/>
            </a:endParaRPr>
          </a:p>
        </p:txBody>
      </p:sp>
      <p:sp>
        <p:nvSpPr>
          <p:cNvPr id="6" name="Text Box 30">
            <a:extLst>
              <a:ext uri="{FF2B5EF4-FFF2-40B4-BE49-F238E27FC236}">
                <a16:creationId xmlns:a16="http://schemas.microsoft.com/office/drawing/2014/main" id="{2ADED4BB-8E0B-43B3-875C-8A1371BA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0972"/>
            <a:ext cx="21441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As n gets big:</a:t>
            </a: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7CD50DA5-0FA3-4D70-8038-9CD357293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638" y="4570572"/>
            <a:ext cx="461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latin typeface="Arial" charset="0"/>
                <a:cs typeface="Times New Roman" pitchFamily="18" charset="0"/>
              </a:rPr>
              <a:t>(2*K*(K+1))/(n-K-1) = 1/very large number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7B36B39E-27A8-4485-B5A5-13E26F25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163" y="504957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latin typeface="Arial" charset="0"/>
                <a:cs typeface="Times New Roman" pitchFamily="18" charset="0"/>
              </a:rPr>
              <a:t>(2*K*(K+1))/(n-K-1) = 0</a:t>
            </a: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F994D1A7-A60F-4D04-AB68-A23781F4F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40763"/>
            <a:ext cx="79967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AIC = AICc for large datasets; usually best to use AICc</a:t>
            </a: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81755EF8-243E-4057-BD05-EED78403F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3373016"/>
            <a:ext cx="5083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latin typeface="Arial" charset="0"/>
                <a:cs typeface="Times New Roman" pitchFamily="18" charset="0"/>
              </a:rPr>
              <a:t>AICc = -2*ln(</a:t>
            </a:r>
            <a:r>
              <a:rPr lang="en-US" b="1" dirty="0" err="1">
                <a:latin typeface="Arial" charset="0"/>
                <a:cs typeface="Times New Roman" pitchFamily="18" charset="0"/>
              </a:rPr>
              <a:t>likelihood|data</a:t>
            </a:r>
            <a:r>
              <a:rPr lang="en-US" b="1" dirty="0">
                <a:latin typeface="Arial" charset="0"/>
                <a:cs typeface="Times New Roman" pitchFamily="18" charset="0"/>
              </a:rPr>
              <a:t>) + 2*K*(n/(n-K-1))</a:t>
            </a:r>
            <a:endParaRPr lang="en-US" dirty="0">
              <a:latin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9377007-9255-4F57-90BE-FCE5D2C6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45" y="2281799"/>
            <a:ext cx="8400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You may also see AICc calculated this way, which is equivalent:</a:t>
            </a:r>
            <a:endParaRPr lang="en-US" sz="2800" baseline="-25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7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3BC680-7C95-4EAD-82A7-ECDA6625E620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 Selection with AIC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7897E-2152-43FA-80B6-EF0F426CDD2A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E62490-C366-46F5-B745-166EFDB7F63C}"/>
              </a:ext>
            </a:extLst>
          </p:cNvPr>
          <p:cNvSpPr txBox="1">
            <a:spLocks/>
          </p:cNvSpPr>
          <p:nvPr/>
        </p:nvSpPr>
        <p:spPr>
          <a:xfrm>
            <a:off x="0" y="1947017"/>
            <a:ext cx="8671073" cy="3641933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857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AIC by itself is relatively meaningless.</a:t>
            </a:r>
          </a:p>
          <a:p>
            <a:pPr marL="457200" lvl="1" indent="-2857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457200" lvl="1" indent="-2857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We find the best model by comparing various models and examining their relative distance to the “truth”</a:t>
            </a:r>
          </a:p>
          <a:p>
            <a:pPr marL="457200" lvl="1" indent="-2857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457200" lvl="1" indent="-2857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We do this by calculating the difference between the best fitting model (lowest AIC) and the other models.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EE5FCAB-C5CB-4916-9D26-8794F33E9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01" y="990600"/>
            <a:ext cx="29399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How is AIC used?</a:t>
            </a:r>
          </a:p>
        </p:txBody>
      </p:sp>
    </p:spTree>
    <p:extLst>
      <p:ext uri="{BB962C8B-B14F-4D97-AF65-F5344CB8AC3E}">
        <p14:creationId xmlns:p14="http://schemas.microsoft.com/office/powerpoint/2010/main" val="417813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6D44C4-9DFB-4FAE-9001-DD85155BE8DE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 Selection with AIC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AC4BF-F7B5-4D3D-8510-437786C98E0B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066CB5-2904-46F5-8E8A-66406B7BA260}"/>
              </a:ext>
            </a:extLst>
          </p:cNvPr>
          <p:cNvSpPr txBox="1">
            <a:spLocks/>
          </p:cNvSpPr>
          <p:nvPr/>
        </p:nvSpPr>
        <p:spPr>
          <a:xfrm>
            <a:off x="-152400" y="1828800"/>
            <a:ext cx="8915400" cy="43053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Model rankings would likely change if study were conducted again.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AIC weights express relative support for a set of models, given the data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Often useful to develop a “confidence set” of models based on some criterion (e.g., based on AIC weights or differences in AIC)</a:t>
            </a:r>
          </a:p>
          <a:p>
            <a:pPr lvl="1">
              <a:spcBef>
                <a:spcPts val="0"/>
              </a:spcBef>
            </a:pPr>
            <a:endParaRPr lang="en-US" sz="2800" dirty="0">
              <a:latin typeface="Garamond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1AD1169-174B-4C31-A310-54496A060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999757"/>
            <a:ext cx="44205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Model selection uncertainty</a:t>
            </a:r>
          </a:p>
        </p:txBody>
      </p:sp>
    </p:spTree>
    <p:extLst>
      <p:ext uri="{BB962C8B-B14F-4D97-AF65-F5344CB8AC3E}">
        <p14:creationId xmlns:p14="http://schemas.microsoft.com/office/powerpoint/2010/main" val="41405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C19D08-9E0A-4A84-AA0F-616FCF71F8F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Goodness of 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0EB11-86A2-440F-ABD2-84D5B68C50C4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31B46E-97AD-4E77-94E8-85CDB3CC6A47}"/>
              </a:ext>
            </a:extLst>
          </p:cNvPr>
          <p:cNvSpPr txBox="1">
            <a:spLocks/>
          </p:cNvSpPr>
          <p:nvPr/>
        </p:nvSpPr>
        <p:spPr>
          <a:xfrm>
            <a:off x="19050" y="2209800"/>
            <a:ext cx="8560928" cy="32758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lvl="1" indent="-2317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No, given a candidate set of models, one of them will always have the lowest AIC, and they may all be poor models.</a:t>
            </a:r>
          </a:p>
          <a:p>
            <a:pPr marL="461963" lvl="1" indent="-2317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461963" lvl="1" indent="-2317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461963" lvl="1" indent="-2317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AIC says nothing about how well a model fits the data or if model assumptions were met.</a:t>
            </a:r>
          </a:p>
          <a:p>
            <a:pPr marL="393192" lvl="1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sz="2800" dirty="0">
              <a:latin typeface="Garamond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A754D54-08A5-4300-9B9B-F7F3961DA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01" y="990600"/>
            <a:ext cx="682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Does a low AIC mean I have a good model?</a:t>
            </a:r>
          </a:p>
        </p:txBody>
      </p:sp>
    </p:spTree>
    <p:extLst>
      <p:ext uri="{BB962C8B-B14F-4D97-AF65-F5344CB8AC3E}">
        <p14:creationId xmlns:p14="http://schemas.microsoft.com/office/powerpoint/2010/main" val="245786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4D7BA7-DD25-4B11-9CB6-7351B4ED8C90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Assessing Goodness of 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E8387-3589-4713-8CCB-CC9D71AC708F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1B4595-9F5B-4867-99B0-E05F7EF24BDC}"/>
              </a:ext>
            </a:extLst>
          </p:cNvPr>
          <p:cNvSpPr txBox="1">
            <a:spLocks/>
          </p:cNvSpPr>
          <p:nvPr/>
        </p:nvSpPr>
        <p:spPr>
          <a:xfrm>
            <a:off x="104775" y="1066800"/>
            <a:ext cx="8842672" cy="55626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23018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Measures of goodness of fit typically summarize discrepancy between observed values and expected values under the model in question.</a:t>
            </a:r>
          </a:p>
          <a:p>
            <a:pPr marL="341313" lvl="1" indent="-23018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341313" lvl="1" indent="-23018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Various procedures can be used to assess fit of linear models.</a:t>
            </a:r>
          </a:p>
          <a:p>
            <a:pPr marL="341313" lvl="1" indent="-23018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341313" lvl="1" indent="-23018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e.g,. Fit of occupancy models can be assessed by comparing observed vs expected frequencies of encounter histories (MacKenzie and Bailey 2004). </a:t>
            </a:r>
          </a:p>
          <a:p>
            <a:pPr marL="393192" lvl="1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3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0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251B79-B5D2-46A7-AF6D-29D6730EA0F2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Linear Modeling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BA3A2B-1C7E-4CA5-92EC-25FC042B1D9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5C69F8FF-1220-4273-B4CD-AD1D07F46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700" y="1828800"/>
                <a:ext cx="69723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3000" dirty="0">
                    <a:latin typeface="Garamond" pitchFamily="18" charset="0"/>
                  </a:rPr>
                  <a:t>: response variable (dependent variable)</a:t>
                </a:r>
              </a:p>
              <a:p>
                <a:endParaRPr lang="en-US" sz="3000" dirty="0">
                  <a:latin typeface="Garamond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3000" dirty="0">
                    <a:latin typeface="Garamond" pitchFamily="18" charset="0"/>
                  </a:rPr>
                  <a:t>: predictor variable (independent variable)</a:t>
                </a:r>
              </a:p>
            </p:txBody>
          </p:sp>
        </mc:Choice>
        <mc:Fallback xmlns="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5C69F8FF-1220-4273-B4CD-AD1D07F4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1828800"/>
                <a:ext cx="6972300" cy="1477328"/>
              </a:xfrm>
              <a:prstGeom prst="rect">
                <a:avLst/>
              </a:prstGeom>
              <a:blipFill>
                <a:blip r:embed="rId2"/>
                <a:stretch>
                  <a:fillRect t="-4959" b="-123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67E4A07C-EC9E-425E-9452-94A2788A7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4278531"/>
                <a:ext cx="7887352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latin typeface="Garamond" pitchFamily="18" charset="0"/>
                  </a:rPr>
                  <a:t> is the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>
                    <a:latin typeface="Garamond" pitchFamily="18" charset="0"/>
                  </a:rPr>
                  <a:t> is the slope associated with unit-level covariate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𝑥</m:t>
                    </m:r>
                  </m:oMath>
                </a14:m>
                <a:endParaRPr lang="en-US" sz="3000" dirty="0"/>
              </a:p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000" dirty="0">
                    <a:latin typeface="Garamond" pitchFamily="18" charset="0"/>
                  </a:rPr>
                  <a:t>is the residual error</a:t>
                </a:r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3000" dirty="0">
                    <a:latin typeface="Garamond" pitchFamily="18" charset="0"/>
                  </a:rPr>
                  <a:t> indexes the sampling units</a:t>
                </a:r>
              </a:p>
            </p:txBody>
          </p:sp>
        </mc:Choice>
        <mc:Fallback xmlns=""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67E4A07C-EC9E-425E-9452-94A2788A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278531"/>
                <a:ext cx="7887352" cy="1938992"/>
              </a:xfrm>
              <a:prstGeom prst="rect">
                <a:avLst/>
              </a:prstGeom>
              <a:blipFill>
                <a:blip r:embed="rId3"/>
                <a:stretch>
                  <a:fillRect t="-3774" b="-911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6D2E7-1FCF-4263-B660-AA910E192BB4}"/>
                  </a:ext>
                </a:extLst>
              </p:cNvPr>
              <p:cNvSpPr txBox="1"/>
              <p:nvPr/>
            </p:nvSpPr>
            <p:spPr>
              <a:xfrm>
                <a:off x="2315260" y="3469164"/>
                <a:ext cx="4513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6D2E7-1FCF-4263-B660-AA910E19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60" y="3469164"/>
                <a:ext cx="451348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>
            <a:extLst>
              <a:ext uri="{FF2B5EF4-FFF2-40B4-BE49-F238E27FC236}">
                <a16:creationId xmlns:a16="http://schemas.microsoft.com/office/drawing/2014/main" id="{DDE45E5A-CC31-4387-9BF6-72DF7378F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111766"/>
            <a:ext cx="697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latin typeface="Garamond" panose="02020404030301010803" pitchFamily="18" charset="0"/>
              </a:rPr>
              <a:t>Recall the general linear regression:</a:t>
            </a:r>
            <a:endParaRPr lang="en-US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4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B97D-D76D-44F9-97A8-F42BE2A0DD1B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Linear Modeling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99355-1F9E-4ED0-BAFA-8BE4BBA4DC0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7B9806-F4A9-4283-BFE8-47DDA8F6643B}"/>
                  </a:ext>
                </a:extLst>
              </p:cNvPr>
              <p:cNvSpPr txBox="1"/>
              <p:nvPr/>
            </p:nvSpPr>
            <p:spPr>
              <a:xfrm>
                <a:off x="2315260" y="1828800"/>
                <a:ext cx="4513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7B9806-F4A9-4283-BFE8-47DDA8F66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60" y="1828800"/>
                <a:ext cx="451348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3714B9-478A-42F9-8B2A-341B747F6200}"/>
                  </a:ext>
                </a:extLst>
              </p:cNvPr>
              <p:cNvSpPr/>
              <p:nvPr/>
            </p:nvSpPr>
            <p:spPr>
              <a:xfrm>
                <a:off x="152400" y="2908518"/>
                <a:ext cx="89154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Garamond" pitchFamily="18" charset="0"/>
                  </a:rPr>
                  <a:t>This model also has an assumption about the residual error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800" dirty="0">
                    <a:latin typeface="Garamond" pitchFamily="18" charset="0"/>
                  </a:rPr>
                  <a:t>):</a:t>
                </a:r>
              </a:p>
              <a:p>
                <a:endParaRPr lang="en-US" sz="2800" dirty="0">
                  <a:latin typeface="Garamond" pitchFamily="18" charset="0"/>
                </a:endParaRPr>
              </a:p>
              <a:p>
                <a:r>
                  <a:rPr lang="en-US" sz="2800" b="1" u="sng" dirty="0">
                    <a:latin typeface="Garamond" pitchFamily="18" charset="0"/>
                  </a:rPr>
                  <a:t>Residuals</a:t>
                </a:r>
                <a:r>
                  <a:rPr lang="en-US" sz="2800" dirty="0">
                    <a:latin typeface="Garamond" pitchFamily="18" charset="0"/>
                  </a:rPr>
                  <a:t> are normally distributed around a common mean with a common variance.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3714B9-478A-42F9-8B2A-341B747F6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8518"/>
                <a:ext cx="8915400" cy="1815882"/>
              </a:xfrm>
              <a:prstGeom prst="rect">
                <a:avLst/>
              </a:prstGeom>
              <a:blipFill>
                <a:blip r:embed="rId3"/>
                <a:stretch>
                  <a:fillRect l="-1367" t="-3356" r="-889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570D73-E343-49D3-9731-63CEFA75761B}"/>
                  </a:ext>
                </a:extLst>
              </p:cNvPr>
              <p:cNvSpPr/>
              <p:nvPr/>
            </p:nvSpPr>
            <p:spPr>
              <a:xfrm>
                <a:off x="2603320" y="5257800"/>
                <a:ext cx="3937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~</m:t>
                      </m:r>
                      <m:r>
                        <a:rPr lang="en-US" sz="3600" b="0" i="1" smtClean="0">
                          <a:latin typeface="Cambria Math"/>
                        </a:rPr>
                        <m:t>𝑁𝑜𝑟𝑚𝑎𝑙</m:t>
                      </m:r>
                      <m:r>
                        <a:rPr lang="en-US" sz="3600" b="0" i="1" smtClean="0">
                          <a:latin typeface="Cambria Math"/>
                        </a:rPr>
                        <m:t>(0,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570D73-E343-49D3-9731-63CEFA757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320" y="5257800"/>
                <a:ext cx="39373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4A1E-78A3-407E-AF85-446CE3939337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Generalized Linear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A3239-B437-4C2D-A549-BB86531DC30E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1372A25D-791F-48B8-8619-3ADB7F2CC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424" y="3508132"/>
                <a:ext cx="77724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800" dirty="0">
                    <a:latin typeface="Garamond" pitchFamily="18" charset="0"/>
                  </a:rPr>
                  <a:t>response variable (dependent variable)</a:t>
                </a:r>
              </a:p>
              <a:p>
                <a:endParaRPr lang="en-US" sz="2400" dirty="0"/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/>
                  <a:t>1</a:t>
                </a:r>
                <a:r>
                  <a:rPr lang="en-US" sz="2400" b="1" dirty="0"/>
                  <a:t>,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: </a:t>
                </a:r>
                <a:r>
                  <a:rPr lang="en-US" sz="2800" dirty="0">
                    <a:latin typeface="Garamond" pitchFamily="18" charset="0"/>
                  </a:rPr>
                  <a:t>predictor variables (independent variables)</a:t>
                </a:r>
              </a:p>
            </p:txBody>
          </p:sp>
        </mc:Choice>
        <mc:Fallback xmlns="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1372A25D-791F-48B8-8619-3ADB7F2CC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424" y="3508132"/>
                <a:ext cx="7772400" cy="1323439"/>
              </a:xfrm>
              <a:prstGeom prst="rect">
                <a:avLst/>
              </a:prstGeom>
              <a:blipFill>
                <a:blip r:embed="rId2"/>
                <a:stretch>
                  <a:fillRect l="-1176" t="-4587" b="-1146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5">
            <a:extLst>
              <a:ext uri="{FF2B5EF4-FFF2-40B4-BE49-F238E27FC236}">
                <a16:creationId xmlns:a16="http://schemas.microsoft.com/office/drawing/2014/main" id="{9006540F-3746-4077-A39C-5E557CBB7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22" y="881844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The general linear regression is actually a special case of a larger set of models called generalized linear models (GLMs) that all take the same basic form….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6C9385-E197-4BFF-B861-6C06F9CB4E86}"/>
                  </a:ext>
                </a:extLst>
              </p:cNvPr>
              <p:cNvSpPr txBox="1"/>
              <p:nvPr/>
            </p:nvSpPr>
            <p:spPr>
              <a:xfrm>
                <a:off x="1749739" y="2537293"/>
                <a:ext cx="5870261" cy="70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6C9385-E197-4BFF-B861-6C06F9CB4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39" y="2537293"/>
                <a:ext cx="5870261" cy="700385"/>
              </a:xfrm>
              <a:prstGeom prst="rect">
                <a:avLst/>
              </a:prstGeom>
              <a:blipFill>
                <a:blip r:embed="rId3"/>
                <a:stretch>
                  <a:fillRect t="-12174" b="-2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>
            <a:extLst>
              <a:ext uri="{FF2B5EF4-FFF2-40B4-BE49-F238E27FC236}">
                <a16:creationId xmlns:a16="http://schemas.microsoft.com/office/drawing/2014/main" id="{4BAC73EA-7465-47F7-AF52-7FDE2D20D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22" y="5118757"/>
            <a:ext cx="85634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GLMs allow for response variables that have error distribution models other than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70782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263C3-EA76-410E-9DB5-E29BA8184199}"/>
              </a:ext>
            </a:extLst>
          </p:cNvPr>
          <p:cNvSpPr txBox="1">
            <a:spLocks/>
          </p:cNvSpPr>
          <p:nvPr/>
        </p:nvSpPr>
        <p:spPr>
          <a:xfrm>
            <a:off x="76200" y="1003360"/>
            <a:ext cx="8973084" cy="5121275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There is no “true” model that generates biological data.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Truth in biological sciences has essentially infinite dimensions; hence, full reality cannot be revealed with finite samples.</a:t>
            </a:r>
            <a:endParaRPr lang="en-US" sz="2800" dirty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Biological systems are complex with many small effects, interactions, individual heterogeneity, and environmental covariates.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All models are approximations of reality.</a:t>
            </a:r>
          </a:p>
          <a:p>
            <a:pPr marL="342900" indent="-342900">
              <a:spcBef>
                <a:spcPts val="12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True: everyone is a ‘modeler’</a:t>
            </a:r>
          </a:p>
          <a:p>
            <a:pPr>
              <a:spcBef>
                <a:spcPts val="1200"/>
              </a:spcBef>
            </a:pPr>
            <a:endParaRPr lang="en-US" sz="2800" dirty="0">
              <a:latin typeface="Garamond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7F1F8-B6C2-4698-8AA1-302339CBB4A2}"/>
              </a:ext>
            </a:extLst>
          </p:cNvPr>
          <p:cNvSpPr/>
          <p:nvPr/>
        </p:nvSpPr>
        <p:spPr>
          <a:xfrm>
            <a:off x="685800" y="156391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Models: Fisheries &amp; Wildlife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4176E-569C-4146-A7F8-C8275960CA5B}"/>
              </a:ext>
            </a:extLst>
          </p:cNvPr>
          <p:cNvSpPr/>
          <p:nvPr/>
        </p:nvSpPr>
        <p:spPr>
          <a:xfrm>
            <a:off x="76200" y="156391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1EA687-4B21-431B-ABC7-952BD5F108B1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Generalized Linear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EA93C5-2706-401D-9D52-76C2746A4456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D8B4AD9-5D8B-4CAE-A73C-EBECB97CA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20584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latin typeface="Garamond" pitchFamily="18" charset="0"/>
              </a:rPr>
              <a:t>A GLM consists of three components: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6C03689-2F6A-4C73-85C4-389177F4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55792"/>
            <a:ext cx="83439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Garamond" pitchFamily="18" charset="0"/>
              </a:rPr>
              <a:t>A </a:t>
            </a:r>
            <a:r>
              <a:rPr lang="en-US" sz="2800" b="1" dirty="0">
                <a:latin typeface="Garamond" pitchFamily="18" charset="0"/>
              </a:rPr>
              <a:t>statistical distribution </a:t>
            </a:r>
            <a:r>
              <a:rPr lang="en-US" sz="2800" dirty="0">
                <a:latin typeface="Garamond" pitchFamily="18" charset="0"/>
              </a:rPr>
              <a:t>that</a:t>
            </a:r>
            <a:r>
              <a:rPr lang="en-US" sz="2800" b="1" dirty="0">
                <a:latin typeface="Garamond" pitchFamily="18" charset="0"/>
              </a:rPr>
              <a:t> </a:t>
            </a:r>
            <a:r>
              <a:rPr lang="en-US" sz="2800" dirty="0">
                <a:latin typeface="Garamond" pitchFamily="18" charset="0"/>
              </a:rPr>
              <a:t>describes random variation in the response.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>
              <a:latin typeface="Garamond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Garamond" pitchFamily="18" charset="0"/>
              </a:rPr>
              <a:t>A </a:t>
            </a:r>
            <a:r>
              <a:rPr lang="en-US" sz="2800" b="1" dirty="0">
                <a:latin typeface="Garamond" pitchFamily="18" charset="0"/>
              </a:rPr>
              <a:t>linear combination </a:t>
            </a:r>
            <a:r>
              <a:rPr lang="en-US" sz="2800" dirty="0">
                <a:latin typeface="Garamond" pitchFamily="18" charset="0"/>
              </a:rPr>
              <a:t>of covariate effects (linear predictor)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>
              <a:latin typeface="Garamond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Garamond" pitchFamily="18" charset="0"/>
              </a:rPr>
              <a:t>A </a:t>
            </a:r>
            <a:r>
              <a:rPr lang="en-US" sz="2800" b="1" dirty="0">
                <a:latin typeface="Garamond" pitchFamily="18" charset="0"/>
              </a:rPr>
              <a:t>link function </a:t>
            </a:r>
            <a:r>
              <a:rPr lang="en-US" sz="2800" dirty="0">
                <a:latin typeface="Garamond" pitchFamily="18" charset="0"/>
              </a:rPr>
              <a:t>that specifies how the expected value of the response relates to the linear predictor.</a:t>
            </a:r>
          </a:p>
        </p:txBody>
      </p:sp>
    </p:spTree>
    <p:extLst>
      <p:ext uri="{BB962C8B-B14F-4D97-AF65-F5344CB8AC3E}">
        <p14:creationId xmlns:p14="http://schemas.microsoft.com/office/powerpoint/2010/main" val="190618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D3DEBD-B4EB-481A-909D-30963B313D1E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Commonly-used Link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E56403-C22E-470E-988F-93DB77FCF078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D12521-4D93-4DBF-9A11-371FB616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02498"/>
              </p:ext>
            </p:extLst>
          </p:nvPr>
        </p:nvGraphicFramePr>
        <p:xfrm>
          <a:off x="76199" y="778614"/>
          <a:ext cx="8991600" cy="34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238">
                  <a:extLst>
                    <a:ext uri="{9D8B030D-6E8A-4147-A177-3AD203B41FA5}">
                      <a16:colId xmlns:a16="http://schemas.microsoft.com/office/drawing/2014/main" val="4244551872"/>
                    </a:ext>
                  </a:extLst>
                </a:gridCol>
                <a:gridCol w="2192580">
                  <a:extLst>
                    <a:ext uri="{9D8B030D-6E8A-4147-A177-3AD203B41FA5}">
                      <a16:colId xmlns:a16="http://schemas.microsoft.com/office/drawing/2014/main" val="4249311867"/>
                    </a:ext>
                  </a:extLst>
                </a:gridCol>
                <a:gridCol w="1527411">
                  <a:extLst>
                    <a:ext uri="{9D8B030D-6E8A-4147-A177-3AD203B41FA5}">
                      <a16:colId xmlns:a16="http://schemas.microsoft.com/office/drawing/2014/main" val="3146174208"/>
                    </a:ext>
                  </a:extLst>
                </a:gridCol>
                <a:gridCol w="1510051">
                  <a:extLst>
                    <a:ext uri="{9D8B030D-6E8A-4147-A177-3AD203B41FA5}">
                      <a16:colId xmlns:a16="http://schemas.microsoft.com/office/drawing/2014/main" val="1111991190"/>
                    </a:ext>
                  </a:extLst>
                </a:gridCol>
                <a:gridCol w="1607320">
                  <a:extLst>
                    <a:ext uri="{9D8B030D-6E8A-4147-A177-3AD203B41FA5}">
                      <a16:colId xmlns:a16="http://schemas.microsoft.com/office/drawing/2014/main" val="954203562"/>
                    </a:ext>
                  </a:extLst>
                </a:gridCol>
              </a:tblGrid>
              <a:tr h="350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 panose="02020404030301010803" pitchFamily="18" charset="0"/>
                        </a:rPr>
                        <a:t>Response Variable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 panose="02020404030301010803" pitchFamily="18" charset="0"/>
                        </a:rPr>
                        <a:t>Example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aramond" panose="02020404030301010803" pitchFamily="18" charset="0"/>
                        </a:rPr>
                        <a:t>Distribution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 panose="02020404030301010803" pitchFamily="18" charset="0"/>
                        </a:rPr>
                        <a:t>Link function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 panose="02020404030301010803" pitchFamily="18" charset="0"/>
                        </a:rPr>
                        <a:t>Model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1569946"/>
                  </a:ext>
                </a:extLst>
              </a:tr>
              <a:tr h="690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Continuous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Density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Normal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Identity (none, really)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Linear regression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30708"/>
                  </a:ext>
                </a:extLst>
              </a:tr>
              <a:tr h="140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Counts (integers)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Population size, number of species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Poisson, Negative binomial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Log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Poisson or negative binomial regression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56347"/>
                  </a:ext>
                </a:extLst>
              </a:tr>
              <a:tr h="1051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Binary or proportions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Presence-absence, number alive out of number born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Binomial, Bernoulli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Logit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Logistic regression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610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3B782F-237A-427D-A579-FF40FD49BACD}"/>
              </a:ext>
            </a:extLst>
          </p:cNvPr>
          <p:cNvSpPr/>
          <p:nvPr/>
        </p:nvSpPr>
        <p:spPr>
          <a:xfrm>
            <a:off x="-12018" y="4464467"/>
            <a:ext cx="90798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itchFamily="18" charset="0"/>
              </a:rPr>
              <a:t>Using different distributions necessitates the use of different </a:t>
            </a:r>
            <a:r>
              <a:rPr lang="en-US" sz="2200" u="sng" dirty="0">
                <a:latin typeface="Garamond" pitchFamily="18" charset="0"/>
              </a:rPr>
              <a:t>link functions</a:t>
            </a:r>
            <a:r>
              <a:rPr lang="en-US" sz="2200" dirty="0">
                <a:latin typeface="Garamond" pitchFamily="18" charset="0"/>
              </a:rPr>
              <a:t> to model the response as a </a:t>
            </a:r>
            <a:r>
              <a:rPr lang="en-US" sz="2200" u="sng" dirty="0">
                <a:latin typeface="Garamond" pitchFamily="18" charset="0"/>
              </a:rPr>
              <a:t>linear combination</a:t>
            </a:r>
            <a:r>
              <a:rPr lang="en-US" sz="2200" dirty="0">
                <a:latin typeface="Garamond" pitchFamily="18" charset="0"/>
              </a:rPr>
              <a:t> of predictor variables.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Garamond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itchFamily="18" charset="0"/>
              </a:rPr>
              <a:t>Using a link function results in parameter estimates on transformed scales that must be </a:t>
            </a:r>
            <a:r>
              <a:rPr lang="en-US" sz="2200" u="sng" dirty="0">
                <a:latin typeface="Garamond" pitchFamily="18" charset="0"/>
              </a:rPr>
              <a:t>back-transformed </a:t>
            </a:r>
            <a:r>
              <a:rPr lang="en-US" sz="2200" dirty="0">
                <a:latin typeface="Garamond" pitchFamily="18" charset="0"/>
              </a:rPr>
              <a:t>to make predictions and to interpret predictors.</a:t>
            </a:r>
          </a:p>
        </p:txBody>
      </p:sp>
    </p:spTree>
    <p:extLst>
      <p:ext uri="{BB962C8B-B14F-4D97-AF65-F5344CB8AC3E}">
        <p14:creationId xmlns:p14="http://schemas.microsoft.com/office/powerpoint/2010/main" val="209975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95F86-75A6-4A1E-A76C-BF476B004F52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The Binomial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134ED-40A3-48B2-BEAF-0AE81FEFBE02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18DA-22D0-4645-82F7-60B3299507DD}"/>
              </a:ext>
            </a:extLst>
          </p:cNvPr>
          <p:cNvSpPr txBox="1"/>
          <p:nvPr/>
        </p:nvSpPr>
        <p:spPr>
          <a:xfrm>
            <a:off x="228600" y="943979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itchFamily="18" charset="0"/>
              </a:rPr>
              <a:t>A </a:t>
            </a:r>
            <a:r>
              <a:rPr lang="en-US" sz="2200" b="1" dirty="0">
                <a:latin typeface="Garamond" pitchFamily="18" charset="0"/>
              </a:rPr>
              <a:t>discrete</a:t>
            </a:r>
            <a:r>
              <a:rPr lang="en-US" sz="2200" dirty="0">
                <a:latin typeface="Garamond" pitchFamily="18" charset="0"/>
              </a:rPr>
              <a:t> probability distribution that describes the outcome of n independent trials, where each trial is assumed to have only one of two outcomes: success or failure.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Garamond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itchFamily="18" charset="0"/>
              </a:rPr>
              <a:t>If the probability of a successful trial is </a:t>
            </a:r>
            <a:r>
              <a:rPr lang="en-US" sz="2200" i="1" dirty="0">
                <a:latin typeface="Garamond" pitchFamily="18" charset="0"/>
              </a:rPr>
              <a:t>p</a:t>
            </a:r>
            <a:r>
              <a:rPr lang="en-US" sz="2200" dirty="0">
                <a:latin typeface="Garamond" pitchFamily="18" charset="0"/>
              </a:rPr>
              <a:t> and </a:t>
            </a:r>
            <a:r>
              <a:rPr lang="en-US" sz="2200" i="1" dirty="0">
                <a:latin typeface="Garamond" pitchFamily="18" charset="0"/>
              </a:rPr>
              <a:t>X</a:t>
            </a:r>
            <a:r>
              <a:rPr lang="en-US" sz="2200" dirty="0">
                <a:latin typeface="Garamond" pitchFamily="18" charset="0"/>
              </a:rPr>
              <a:t> is the number of successful trials, then the probability of having </a:t>
            </a:r>
            <a:r>
              <a:rPr lang="en-US" sz="2200" i="1" dirty="0">
                <a:latin typeface="Garamond" pitchFamily="18" charset="0"/>
              </a:rPr>
              <a:t>x</a:t>
            </a:r>
            <a:r>
              <a:rPr lang="en-US" sz="2200" dirty="0">
                <a:latin typeface="Garamond" pitchFamily="18" charset="0"/>
              </a:rPr>
              <a:t> successful outcomes in an experiment of </a:t>
            </a:r>
            <a:r>
              <a:rPr lang="en-US" sz="2200" i="1" dirty="0">
                <a:latin typeface="Garamond" pitchFamily="18" charset="0"/>
              </a:rPr>
              <a:t>n</a:t>
            </a:r>
            <a:r>
              <a:rPr lang="en-US" sz="2200" dirty="0">
                <a:latin typeface="Garamond" pitchFamily="18" charset="0"/>
              </a:rPr>
              <a:t> independent trials is: </a:t>
            </a:r>
          </a:p>
          <a:p>
            <a:endParaRPr lang="en-US" sz="2200" dirty="0">
              <a:latin typeface="Garamond" pitchFamily="18" charset="0"/>
            </a:endParaRPr>
          </a:p>
          <a:p>
            <a:endParaRPr lang="en-US" sz="2200" dirty="0">
              <a:latin typeface="Garamond" pitchFamily="18" charset="0"/>
            </a:endParaRPr>
          </a:p>
          <a:p>
            <a:endParaRPr lang="en-US" sz="2200" dirty="0">
              <a:latin typeface="Garamond" pitchFamily="18" charset="0"/>
            </a:endParaRPr>
          </a:p>
          <a:p>
            <a:r>
              <a:rPr lang="en-US" sz="2200" dirty="0">
                <a:latin typeface="Garamond" pitchFamily="18" charset="0"/>
              </a:rPr>
              <a:t>         Range: 0 ≥ </a:t>
            </a:r>
            <a:r>
              <a:rPr lang="en-US" sz="2200" i="1" dirty="0">
                <a:latin typeface="Garamond" pitchFamily="18" charset="0"/>
              </a:rPr>
              <a:t>x </a:t>
            </a:r>
            <a:r>
              <a:rPr lang="en-US" sz="2200" dirty="0">
                <a:latin typeface="Garamond" pitchFamily="18" charset="0"/>
              </a:rPr>
              <a:t>≤ </a:t>
            </a:r>
            <a:r>
              <a:rPr lang="en-US" sz="2200" i="1" dirty="0">
                <a:latin typeface="Garamond" pitchFamily="18" charset="0"/>
              </a:rPr>
              <a:t>n; </a:t>
            </a:r>
            <a:r>
              <a:rPr lang="en-US" sz="2200" dirty="0">
                <a:latin typeface="Garamond" pitchFamily="18" charset="0"/>
              </a:rPr>
              <a:t>Mean: E[X] = </a:t>
            </a:r>
            <a:r>
              <a:rPr lang="en-US" sz="2200" i="1" dirty="0">
                <a:latin typeface="Garamond" pitchFamily="18" charset="0"/>
              </a:rPr>
              <a:t>np; </a:t>
            </a:r>
            <a:r>
              <a:rPr lang="en-US" sz="2200" dirty="0">
                <a:latin typeface="Garamond" pitchFamily="18" charset="0"/>
              </a:rPr>
              <a:t>Variance: Var(X) = </a:t>
            </a:r>
            <a:r>
              <a:rPr lang="en-US" sz="2200" i="1" dirty="0">
                <a:latin typeface="Garamond" pitchFamily="18" charset="0"/>
              </a:rPr>
              <a:t>np</a:t>
            </a:r>
            <a:r>
              <a:rPr lang="en-US" sz="2200" dirty="0">
                <a:latin typeface="Garamond" pitchFamily="18" charset="0"/>
              </a:rPr>
              <a:t>(1-</a:t>
            </a:r>
            <a:r>
              <a:rPr lang="en-US" sz="2200" i="1" dirty="0">
                <a:latin typeface="Garamond" pitchFamily="18" charset="0"/>
              </a:rPr>
              <a:t>p</a:t>
            </a:r>
            <a:r>
              <a:rPr lang="en-US" sz="2200" dirty="0">
                <a:latin typeface="Garamond" pitchFamily="18" charset="0"/>
              </a:rPr>
              <a:t>)</a:t>
            </a:r>
          </a:p>
          <a:p>
            <a:endParaRPr lang="en-US" sz="2200" dirty="0">
              <a:latin typeface="Garamond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itchFamily="18" charset="0"/>
              </a:rPr>
              <a:t>The Bernoulli distribution is a special case of the binomial distribution where </a:t>
            </a:r>
            <a:r>
              <a:rPr lang="en-US" sz="2200" i="1" dirty="0">
                <a:latin typeface="Garamond" pitchFamily="18" charset="0"/>
              </a:rPr>
              <a:t>n</a:t>
            </a:r>
            <a:r>
              <a:rPr lang="en-US" sz="2200" dirty="0">
                <a:latin typeface="Garamond" pitchFamily="18" charset="0"/>
              </a:rPr>
              <a:t> = 1; also, any binomial distribution is the distribution of the sum of </a:t>
            </a:r>
            <a:r>
              <a:rPr lang="en-US" sz="2200" i="1" dirty="0">
                <a:latin typeface="Garamond" pitchFamily="18" charset="0"/>
              </a:rPr>
              <a:t>n</a:t>
            </a:r>
            <a:r>
              <a:rPr lang="en-US" sz="2200" dirty="0">
                <a:latin typeface="Garamond" pitchFamily="18" charset="0"/>
              </a:rPr>
              <a:t> Bernoulli trials.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25D8E2-75A7-49DF-994C-24FE9CC3AFBA}"/>
                  </a:ext>
                </a:extLst>
              </p:cNvPr>
              <p:cNvSpPr/>
              <p:nvPr/>
            </p:nvSpPr>
            <p:spPr>
              <a:xfrm>
                <a:off x="838200" y="3465686"/>
                <a:ext cx="7772400" cy="572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,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25D8E2-75A7-49DF-994C-24FE9CC3A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65686"/>
                <a:ext cx="7772400" cy="572914"/>
              </a:xfrm>
              <a:prstGeom prst="rect">
                <a:avLst/>
              </a:prstGeom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18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4AC68C-9881-4A20-8D4E-687FD70F3778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The Binomial Distribution: PMF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A13EEE-8A68-4B33-9A7B-2BFD078A866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EABCC9-A6AC-4172-815A-3B462926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4" y="710821"/>
            <a:ext cx="8758980" cy="4993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ABECEF-30C3-4CA8-AA93-377044466BF0}"/>
              </a:ext>
            </a:extLst>
          </p:cNvPr>
          <p:cNvSpPr txBox="1"/>
          <p:nvPr/>
        </p:nvSpPr>
        <p:spPr>
          <a:xfrm>
            <a:off x="4661730" y="253582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P=0.5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9725F-477D-4620-AA45-B5152638656D}"/>
              </a:ext>
            </a:extLst>
          </p:cNvPr>
          <p:cNvSpPr txBox="1"/>
          <p:nvPr/>
        </p:nvSpPr>
        <p:spPr>
          <a:xfrm>
            <a:off x="7358641" y="125167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P=0.9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664DB-5118-4CE6-ACE4-5588222AF082}"/>
              </a:ext>
            </a:extLst>
          </p:cNvPr>
          <p:cNvSpPr txBox="1"/>
          <p:nvPr/>
        </p:nvSpPr>
        <p:spPr>
          <a:xfrm>
            <a:off x="1899791" y="124540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P=0.1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79A99-F1C0-4E68-BD3F-6647543A934C}"/>
              </a:ext>
            </a:extLst>
          </p:cNvPr>
          <p:cNvSpPr txBox="1"/>
          <p:nvPr/>
        </p:nvSpPr>
        <p:spPr>
          <a:xfrm>
            <a:off x="3333571" y="5716990"/>
            <a:ext cx="34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successes in 100 trials</a:t>
            </a:r>
          </a:p>
        </p:txBody>
      </p:sp>
    </p:spTree>
    <p:extLst>
      <p:ext uri="{BB962C8B-B14F-4D97-AF65-F5344CB8AC3E}">
        <p14:creationId xmlns:p14="http://schemas.microsoft.com/office/powerpoint/2010/main" val="55017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CC966-C084-4114-AB69-75D7731166FF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Binomial Likelihood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0E145-A8E5-4C23-8F7E-F930978DCC2C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CF8A0-446A-4A81-BBF6-6151E24F61AE}"/>
                  </a:ext>
                </a:extLst>
              </p:cNvPr>
              <p:cNvSpPr txBox="1"/>
              <p:nvPr/>
            </p:nvSpPr>
            <p:spPr>
              <a:xfrm>
                <a:off x="152400" y="838200"/>
                <a:ext cx="8763000" cy="560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Garamond" pitchFamily="18" charset="0"/>
                  </a:rPr>
                  <a:t>We want to estimate parameters of a model, which means that we want to find the values of parameters that make a particular model fit the data best. To do this we use the likelihood, or the probability if seeing the data we actually collected given a particular model. 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200" dirty="0">
                  <a:latin typeface="Garamond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Garamond" pitchFamily="18" charset="0"/>
                  </a:rPr>
                  <a:t>Example: estimate the probability of a tadpole being eaten by a predator based on a collection of independent observation (1 = eaten; 0 = not eaten). Because the observations are independent, we can calculate the joint likelihood of the whole data set as the product of the likelihood of each individual’s observation.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1200" dirty="0">
                  <a:latin typeface="Garamond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>
                  <a:latin typeface="Garamond" pitchFamily="18" charset="0"/>
                </a:endParaRPr>
              </a:p>
              <a:p>
                <a:endParaRPr lang="en-US" sz="2200" dirty="0">
                  <a:latin typeface="Garamond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Garamond" pitchFamily="18" charset="0"/>
                  </a:rPr>
                  <a:t>We want to find the value of </a:t>
                </a:r>
                <a:r>
                  <a:rPr lang="en-US" sz="2200" i="1" dirty="0">
                    <a:latin typeface="Garamond" pitchFamily="18" charset="0"/>
                  </a:rPr>
                  <a:t>p</a:t>
                </a:r>
                <a:r>
                  <a:rPr lang="en-US" sz="2200" dirty="0">
                    <a:latin typeface="Garamond" pitchFamily="18" charset="0"/>
                  </a:rPr>
                  <a:t> that maximize the likelihood joint likelihood of the data – i.e., the maximum likelihood estimate.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CF8A0-446A-4A81-BBF6-6151E24F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38200"/>
                <a:ext cx="8763000" cy="5602368"/>
              </a:xfrm>
              <a:prstGeom prst="rect">
                <a:avLst/>
              </a:prstGeom>
              <a:blipFill>
                <a:blip r:embed="rId2"/>
                <a:stretch>
                  <a:fillRect l="-765" t="-762" r="-765" b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46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0E6337-E684-4A64-ADE6-BED0AD0745BA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Binomial Likelihood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429EF-6D8A-4C68-80E3-86A4E3538318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90D24-34BB-4233-B616-63886AABB501}"/>
                  </a:ext>
                </a:extLst>
              </p:cNvPr>
              <p:cNvSpPr txBox="1"/>
              <p:nvPr/>
            </p:nvSpPr>
            <p:spPr>
              <a:xfrm>
                <a:off x="228600" y="804835"/>
                <a:ext cx="8763000" cy="558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Garamond" pitchFamily="18" charset="0"/>
                  </a:rPr>
                  <a:t>It’s often more convenient mathematically to work with the log likelihood to find MLEs, which we do like this….We want to estimate parameters of a model, which means that we want to find: </a:t>
                </a:r>
              </a:p>
              <a:p>
                <a:endParaRPr lang="en-US" sz="2200" dirty="0">
                  <a:latin typeface="Garamond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Garamond" pitchFamily="18" charset="0"/>
                </a:endParaRPr>
              </a:p>
              <a:p>
                <a:endParaRPr lang="en-US" sz="2200" dirty="0">
                  <a:latin typeface="Garamond" pitchFamily="18" charset="0"/>
                </a:endParaRPr>
              </a:p>
              <a:p>
                <a:r>
                  <a:rPr lang="en-US" sz="2200" dirty="0">
                    <a:latin typeface="Garamond" pitchFamily="18" charset="0"/>
                  </a:rPr>
                  <a:t>Or the log likelihood, which is written as…. </a:t>
                </a:r>
              </a:p>
              <a:p>
                <a:endParaRPr lang="en-US" sz="2200" dirty="0">
                  <a:latin typeface="Garamond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𝑥𝑖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latin typeface="Garamond" pitchFamily="18" charset="0"/>
                </a:endParaRPr>
              </a:p>
              <a:p>
                <a:endParaRPr lang="en-US" sz="2400" dirty="0">
                  <a:latin typeface="Garamond" pitchFamily="18" charset="0"/>
                </a:endParaRPr>
              </a:p>
              <a:p>
                <a:r>
                  <a:rPr lang="en-US" sz="2400" dirty="0">
                    <a:latin typeface="Garamond" pitchFamily="18" charset="0"/>
                  </a:rPr>
                  <a:t>The likelihood is defined as the probability of the observed data given the value of model parameter(s).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90D24-34BB-4233-B616-63886AABB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04835"/>
                <a:ext cx="8763000" cy="5586658"/>
              </a:xfrm>
              <a:prstGeom prst="rect">
                <a:avLst/>
              </a:prstGeom>
              <a:blipFill>
                <a:blip r:embed="rId2"/>
                <a:stretch>
                  <a:fillRect l="-1113" t="-764" b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48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56CE0D-2150-45A7-8B24-9DE1D4E33923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Binomial Likelihood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2D910-96ED-4844-9CAC-F2F13CA8467A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F1A0F0-CA05-4BE5-B568-9D2B5C6FF9FA}"/>
                  </a:ext>
                </a:extLst>
              </p:cNvPr>
              <p:cNvSpPr txBox="1"/>
              <p:nvPr/>
            </p:nvSpPr>
            <p:spPr>
              <a:xfrm>
                <a:off x="291230" y="698339"/>
                <a:ext cx="8763000" cy="485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𝑥𝑖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latin typeface="Garamond" pitchFamily="18" charset="0"/>
                </a:endParaRPr>
              </a:p>
              <a:p>
                <a:endParaRPr lang="en-US" sz="2400" dirty="0">
                  <a:latin typeface="Garamond" pitchFamily="18" charset="0"/>
                </a:endParaRPr>
              </a:p>
              <a:p>
                <a:r>
                  <a:rPr lang="en-US" sz="2200" dirty="0">
                    <a:latin typeface="Garamond" pitchFamily="18" charset="0"/>
                  </a:rPr>
                  <a:t>We can solve for the LL and MLE in R like this...</a:t>
                </a:r>
              </a:p>
              <a:p>
                <a:endParaRPr lang="en-US" sz="2200" dirty="0">
                  <a:latin typeface="Garamond" pitchFamily="18" charset="0"/>
                </a:endParaRPr>
              </a:p>
              <a:p>
                <a:r>
                  <a:rPr lang="en-US" sz="2200" dirty="0">
                    <a:latin typeface="Garamond" pitchFamily="18" charset="0"/>
                  </a:rPr>
                  <a:t>tadpoles&lt;-</a:t>
                </a:r>
                <a:r>
                  <a:rPr lang="en-US" sz="2200" dirty="0" err="1">
                    <a:latin typeface="Garamond" pitchFamily="18" charset="0"/>
                  </a:rPr>
                  <a:t>rbinom</a:t>
                </a:r>
                <a:r>
                  <a:rPr lang="en-US" sz="2200" dirty="0">
                    <a:latin typeface="Garamond" pitchFamily="18" charset="0"/>
                  </a:rPr>
                  <a:t>(1000,1,0.60)</a:t>
                </a:r>
              </a:p>
              <a:p>
                <a:r>
                  <a:rPr lang="en-US" sz="2200" dirty="0">
                    <a:latin typeface="Garamond" pitchFamily="18" charset="0"/>
                  </a:rPr>
                  <a:t>Number of zeros: 2397</a:t>
                </a:r>
              </a:p>
              <a:p>
                <a:r>
                  <a:rPr lang="en-US" sz="2200" dirty="0">
                    <a:latin typeface="Garamond" pitchFamily="18" charset="0"/>
                  </a:rPr>
                  <a:t>Number of ones: 603</a:t>
                </a:r>
              </a:p>
              <a:p>
                <a:endParaRPr lang="en-US" sz="2200" dirty="0">
                  <a:latin typeface="Garamond" pitchFamily="18" charset="0"/>
                </a:endParaRPr>
              </a:p>
              <a:p>
                <a:r>
                  <a:rPr lang="en-US" sz="2200" dirty="0" err="1">
                    <a:latin typeface="Garamond" pitchFamily="18" charset="0"/>
                  </a:rPr>
                  <a:t>probs</a:t>
                </a:r>
                <a:r>
                  <a:rPr lang="en-US" sz="2200" dirty="0">
                    <a:latin typeface="Garamond" pitchFamily="18" charset="0"/>
                  </a:rPr>
                  <a:t>&lt;-</a:t>
                </a:r>
                <a:r>
                  <a:rPr lang="en-US" sz="2200" dirty="0" err="1">
                    <a:latin typeface="Garamond" pitchFamily="18" charset="0"/>
                  </a:rPr>
                  <a:t>seq</a:t>
                </a:r>
                <a:r>
                  <a:rPr lang="en-US" sz="2200" dirty="0">
                    <a:latin typeface="Garamond" pitchFamily="18" charset="0"/>
                  </a:rPr>
                  <a:t>(0,1.0,0.01)</a:t>
                </a:r>
              </a:p>
              <a:p>
                <a:r>
                  <a:rPr lang="en-US" sz="2200" dirty="0" err="1">
                    <a:latin typeface="Garamond" pitchFamily="18" charset="0"/>
                  </a:rPr>
                  <a:t>negloglik</a:t>
                </a:r>
                <a:r>
                  <a:rPr lang="en-US" sz="2200" dirty="0">
                    <a:latin typeface="Garamond" pitchFamily="18" charset="0"/>
                  </a:rPr>
                  <a:t>&lt;-NULL</a:t>
                </a:r>
              </a:p>
              <a:p>
                <a:r>
                  <a:rPr lang="en-US" sz="2200" dirty="0">
                    <a:latin typeface="Garamond" pitchFamily="18" charset="0"/>
                  </a:rPr>
                  <a:t>for (j in 1:length(</a:t>
                </a:r>
                <a:r>
                  <a:rPr lang="en-US" sz="2200" dirty="0" err="1">
                    <a:latin typeface="Garamond" pitchFamily="18" charset="0"/>
                  </a:rPr>
                  <a:t>probs</a:t>
                </a:r>
                <a:r>
                  <a:rPr lang="en-US" sz="2200" dirty="0">
                    <a:latin typeface="Garamond" pitchFamily="18" charset="0"/>
                  </a:rPr>
                  <a:t>)){</a:t>
                </a:r>
              </a:p>
              <a:p>
                <a:r>
                  <a:rPr lang="en-US" sz="2200" dirty="0">
                    <a:latin typeface="Garamond" pitchFamily="18" charset="0"/>
                  </a:rPr>
                  <a:t>(</a:t>
                </a:r>
                <a:r>
                  <a:rPr lang="en-US" sz="2200" dirty="0" err="1">
                    <a:latin typeface="Garamond" pitchFamily="18" charset="0"/>
                  </a:rPr>
                  <a:t>negloglik</a:t>
                </a:r>
                <a:r>
                  <a:rPr lang="en-US" sz="2200" dirty="0">
                    <a:latin typeface="Garamond" pitchFamily="18" charset="0"/>
                  </a:rPr>
                  <a:t>[j]&lt;--sum(</a:t>
                </a:r>
                <a:r>
                  <a:rPr lang="en-US" sz="2200" dirty="0" err="1">
                    <a:latin typeface="Garamond" pitchFamily="18" charset="0"/>
                  </a:rPr>
                  <a:t>dbinom</a:t>
                </a:r>
                <a:r>
                  <a:rPr lang="en-US" sz="2200" dirty="0">
                    <a:latin typeface="Garamond" pitchFamily="18" charset="0"/>
                  </a:rPr>
                  <a:t>(tadpoles, size=1, </a:t>
                </a:r>
                <a:r>
                  <a:rPr lang="en-US" sz="2200" dirty="0" err="1">
                    <a:latin typeface="Garamond" pitchFamily="18" charset="0"/>
                  </a:rPr>
                  <a:t>prob</a:t>
                </a:r>
                <a:r>
                  <a:rPr lang="en-US" sz="2200" dirty="0">
                    <a:latin typeface="Garamond" pitchFamily="18" charset="0"/>
                  </a:rPr>
                  <a:t> = </a:t>
                </a:r>
                <a:r>
                  <a:rPr lang="en-US" sz="2200" dirty="0" err="1">
                    <a:latin typeface="Garamond" pitchFamily="18" charset="0"/>
                  </a:rPr>
                  <a:t>probs</a:t>
                </a:r>
                <a:r>
                  <a:rPr lang="en-US" sz="2200" dirty="0">
                    <a:latin typeface="Garamond" pitchFamily="18" charset="0"/>
                  </a:rPr>
                  <a:t>[j], log = T)))}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F1A0F0-CA05-4BE5-B568-9D2B5C6F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0" y="698339"/>
                <a:ext cx="8763000" cy="4855432"/>
              </a:xfrm>
              <a:prstGeom prst="rect">
                <a:avLst/>
              </a:prstGeom>
              <a:blipFill>
                <a:blip r:embed="rId2"/>
                <a:stretch>
                  <a:fillRect l="-905"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98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4F413E-E9F8-4784-8346-CE5A56B3632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Binomial Likelihood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8BEDB-EBC4-41DB-ACF4-6C6B726A1BF0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8E133F-F40E-4630-B76B-7C3D1C3937D7}"/>
                  </a:ext>
                </a:extLst>
              </p:cNvPr>
              <p:cNvSpPr txBox="1"/>
              <p:nvPr/>
            </p:nvSpPr>
            <p:spPr>
              <a:xfrm>
                <a:off x="228600" y="804835"/>
                <a:ext cx="8763000" cy="220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𝑥𝑖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latin typeface="Garamond" pitchFamily="18" charset="0"/>
                </a:endParaRPr>
              </a:p>
              <a:p>
                <a:endParaRPr lang="en-US" sz="2400" dirty="0">
                  <a:latin typeface="Garamond" pitchFamily="18" charset="0"/>
                </a:endParaRPr>
              </a:p>
              <a:p>
                <a:endParaRPr lang="en-US" sz="2400" dirty="0">
                  <a:latin typeface="Garamond" pitchFamily="18" charset="0"/>
                </a:endParaRPr>
              </a:p>
              <a:p>
                <a:endParaRPr lang="en-US" sz="24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8E133F-F40E-4630-B76B-7C3D1C39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04835"/>
                <a:ext cx="8763000" cy="2208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7F52CA-217B-4BE7-8923-A42B7FCCC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/>
          <a:stretch/>
        </p:blipFill>
        <p:spPr>
          <a:xfrm>
            <a:off x="311306" y="1981200"/>
            <a:ext cx="3286474" cy="4283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DCF831-A769-4907-B406-BCECEDA3E265}"/>
              </a:ext>
            </a:extLst>
          </p:cNvPr>
          <p:cNvSpPr/>
          <p:nvPr/>
        </p:nvSpPr>
        <p:spPr>
          <a:xfrm>
            <a:off x="3597780" y="2163511"/>
            <a:ext cx="5101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Garamond" pitchFamily="18" charset="0"/>
              </a:rPr>
              <a:t>Solving for MLE in R</a:t>
            </a:r>
          </a:p>
          <a:p>
            <a:endParaRPr lang="en-US" b="1" u="sng" dirty="0">
              <a:latin typeface="Garamond" pitchFamily="18" charset="0"/>
            </a:endParaRPr>
          </a:p>
          <a:p>
            <a:r>
              <a:rPr lang="en-US" dirty="0" err="1">
                <a:latin typeface="Garamond" pitchFamily="18" charset="0"/>
              </a:rPr>
              <a:t>probs</a:t>
            </a:r>
            <a:r>
              <a:rPr lang="en-US" dirty="0">
                <a:latin typeface="Garamond" pitchFamily="18" charset="0"/>
              </a:rPr>
              <a:t>&lt;-</a:t>
            </a:r>
            <a:r>
              <a:rPr lang="en-US" dirty="0" err="1">
                <a:latin typeface="Garamond" pitchFamily="18" charset="0"/>
              </a:rPr>
              <a:t>seq</a:t>
            </a:r>
            <a:r>
              <a:rPr lang="en-US" dirty="0">
                <a:latin typeface="Garamond" pitchFamily="18" charset="0"/>
              </a:rPr>
              <a:t>(0,1.0,0.01)</a:t>
            </a:r>
          </a:p>
          <a:p>
            <a:r>
              <a:rPr lang="en-US" dirty="0" err="1">
                <a:latin typeface="Garamond" pitchFamily="18" charset="0"/>
              </a:rPr>
              <a:t>negloglik</a:t>
            </a:r>
            <a:r>
              <a:rPr lang="en-US" dirty="0">
                <a:latin typeface="Garamond" pitchFamily="18" charset="0"/>
              </a:rPr>
              <a:t>&lt;-NULL</a:t>
            </a:r>
          </a:p>
          <a:p>
            <a:endParaRPr lang="en-US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for (j in 1:length(</a:t>
            </a:r>
            <a:r>
              <a:rPr lang="en-US" dirty="0" err="1">
                <a:latin typeface="Garamond" pitchFamily="18" charset="0"/>
              </a:rPr>
              <a:t>probs</a:t>
            </a:r>
            <a:r>
              <a:rPr lang="en-US" dirty="0">
                <a:latin typeface="Garamond" pitchFamily="18" charset="0"/>
              </a:rPr>
              <a:t>)){</a:t>
            </a:r>
          </a:p>
          <a:p>
            <a:r>
              <a:rPr lang="en-US" dirty="0">
                <a:latin typeface="Garamond" pitchFamily="18" charset="0"/>
              </a:rPr>
              <a:t>(</a:t>
            </a:r>
            <a:r>
              <a:rPr lang="en-US" dirty="0" err="1">
                <a:latin typeface="Garamond" pitchFamily="18" charset="0"/>
              </a:rPr>
              <a:t>negloglik</a:t>
            </a:r>
            <a:r>
              <a:rPr lang="en-US" dirty="0">
                <a:latin typeface="Garamond" pitchFamily="18" charset="0"/>
              </a:rPr>
              <a:t>[j]&lt;--sum(</a:t>
            </a:r>
            <a:r>
              <a:rPr lang="en-US" dirty="0" err="1">
                <a:latin typeface="Garamond" pitchFamily="18" charset="0"/>
              </a:rPr>
              <a:t>dbinom</a:t>
            </a:r>
            <a:r>
              <a:rPr lang="en-US" dirty="0">
                <a:latin typeface="Garamond" pitchFamily="18" charset="0"/>
              </a:rPr>
              <a:t>(tadpoles, size=1, </a:t>
            </a:r>
            <a:r>
              <a:rPr lang="en-US" dirty="0" err="1">
                <a:latin typeface="Garamond" pitchFamily="18" charset="0"/>
              </a:rPr>
              <a:t>prob</a:t>
            </a:r>
            <a:r>
              <a:rPr lang="en-US" dirty="0">
                <a:latin typeface="Garamond" pitchFamily="18" charset="0"/>
              </a:rPr>
              <a:t> = </a:t>
            </a:r>
            <a:r>
              <a:rPr lang="en-US" dirty="0" err="1">
                <a:latin typeface="Garamond" pitchFamily="18" charset="0"/>
              </a:rPr>
              <a:t>probs</a:t>
            </a:r>
            <a:r>
              <a:rPr lang="en-US" dirty="0">
                <a:latin typeface="Garamond" pitchFamily="18" charset="0"/>
              </a:rPr>
              <a:t>[j], log = T)))}</a:t>
            </a:r>
          </a:p>
          <a:p>
            <a:endParaRPr lang="en-US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plot(</a:t>
            </a:r>
            <a:r>
              <a:rPr lang="en-US" dirty="0" err="1">
                <a:latin typeface="Garamond" pitchFamily="18" charset="0"/>
              </a:rPr>
              <a:t>probs,negloglik</a:t>
            </a:r>
            <a:r>
              <a:rPr lang="en-US" dirty="0">
                <a:latin typeface="Garamond" pitchFamily="18" charset="0"/>
              </a:rPr>
              <a:t>, type = 'b’)  </a:t>
            </a:r>
          </a:p>
          <a:p>
            <a:endParaRPr lang="en-US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MLE&lt;-</a:t>
            </a:r>
            <a:r>
              <a:rPr lang="en-US" dirty="0" err="1">
                <a:latin typeface="Garamond" pitchFamily="18" charset="0"/>
              </a:rPr>
              <a:t>probs</a:t>
            </a:r>
            <a:r>
              <a:rPr lang="en-US" dirty="0">
                <a:latin typeface="Garamond" pitchFamily="18" charset="0"/>
              </a:rPr>
              <a:t>[</a:t>
            </a:r>
            <a:r>
              <a:rPr lang="en-US" dirty="0" err="1">
                <a:latin typeface="Garamond" pitchFamily="18" charset="0"/>
              </a:rPr>
              <a:t>which.min</a:t>
            </a:r>
            <a:r>
              <a:rPr lang="en-US" dirty="0">
                <a:latin typeface="Garamond" pitchFamily="18" charset="0"/>
              </a:rPr>
              <a:t>(</a:t>
            </a:r>
            <a:r>
              <a:rPr lang="en-US" dirty="0" err="1">
                <a:latin typeface="Garamond" pitchFamily="18" charset="0"/>
              </a:rPr>
              <a:t>negloglik</a:t>
            </a:r>
            <a:r>
              <a:rPr lang="en-US" dirty="0">
                <a:latin typeface="Garamond" pitchFamily="18" charset="0"/>
              </a:rPr>
              <a:t>)]) = 0.60</a:t>
            </a:r>
          </a:p>
        </p:txBody>
      </p:sp>
    </p:spTree>
    <p:extLst>
      <p:ext uri="{BB962C8B-B14F-4D97-AF65-F5344CB8AC3E}">
        <p14:creationId xmlns:p14="http://schemas.microsoft.com/office/powerpoint/2010/main" val="12359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795CD7-DFD3-420E-A962-0BDC37604990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C475C2-3AE3-49D9-8E38-8A33605BBC5C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6CC4BD-BD94-4D91-82D4-9C98899F1A21}"/>
                  </a:ext>
                </a:extLst>
              </p:cNvPr>
              <p:cNvSpPr txBox="1"/>
              <p:nvPr/>
            </p:nvSpPr>
            <p:spPr>
              <a:xfrm>
                <a:off x="3230288" y="4689312"/>
                <a:ext cx="2619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~</m:t>
                      </m:r>
                      <m:r>
                        <a:rPr lang="en-US" sz="2400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6CC4BD-BD94-4D91-82D4-9C98899F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88" y="4689312"/>
                <a:ext cx="2619307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29BCC1-376F-440A-81D0-A6184FAAE666}"/>
                  </a:ext>
                </a:extLst>
              </p:cNvPr>
              <p:cNvSpPr txBox="1"/>
              <p:nvPr/>
            </p:nvSpPr>
            <p:spPr>
              <a:xfrm>
                <a:off x="4114800" y="1499754"/>
                <a:ext cx="856260" cy="1929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29BCC1-376F-440A-81D0-A6184FAAE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499754"/>
                <a:ext cx="856260" cy="1929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79461-4F62-423B-A97A-D8D4A8ADAAF6}"/>
                  </a:ext>
                </a:extLst>
              </p:cNvPr>
              <p:cNvSpPr/>
              <p:nvPr/>
            </p:nvSpPr>
            <p:spPr>
              <a:xfrm>
                <a:off x="3200400" y="2274454"/>
                <a:ext cx="43473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79461-4F62-423B-A97A-D8D4A8ADA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4454"/>
                <a:ext cx="434734" cy="430887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DF3B9F-BBD6-4077-ADF3-2CC400C64983}"/>
                  </a:ext>
                </a:extLst>
              </p:cNvPr>
              <p:cNvSpPr/>
              <p:nvPr/>
            </p:nvSpPr>
            <p:spPr>
              <a:xfrm>
                <a:off x="3631976" y="2274454"/>
                <a:ext cx="48282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DF3B9F-BBD6-4077-ADF3-2CC400C64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976" y="2274454"/>
                <a:ext cx="48282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398A35-3BE0-4C0A-8DC7-E3607375E027}"/>
              </a:ext>
            </a:extLst>
          </p:cNvPr>
          <p:cNvSpPr txBox="1"/>
          <p:nvPr/>
        </p:nvSpPr>
        <p:spPr>
          <a:xfrm>
            <a:off x="228600" y="804835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aramond" pitchFamily="18" charset="0"/>
              </a:rPr>
              <a:t>If we sampled (without error) for a species across N sites, we could summarize the occupancy status of each site as either occupied (1) or not-occupied (0)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3C9F212-30DD-4F9B-9452-56D8970AD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" y="3521075"/>
                <a:ext cx="8763000" cy="27857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Garamond" pitchFamily="18" charset="0"/>
                  </a:rPr>
                  <a:t>Recall that a GLM has three components: (1) a distribution, (2) a linear predictor, and (3) a link function. For these data, we could use the Bernoulli as the distribution, which has a single parameter, </a:t>
                </a:r>
                <a:r>
                  <a:rPr lang="en-US" sz="2200" i="1" dirty="0">
                    <a:latin typeface="Garamond" pitchFamily="18" charset="0"/>
                  </a:rPr>
                  <a:t>p</a:t>
                </a:r>
                <a:r>
                  <a:rPr lang="en-US" sz="2200" dirty="0">
                    <a:latin typeface="Garamond" pitchFamily="18" charset="0"/>
                  </a:rPr>
                  <a:t> (probability of success).</a:t>
                </a:r>
              </a:p>
              <a:p>
                <a:pPr lvl="1">
                  <a:spcBef>
                    <a:spcPts val="1200"/>
                  </a:spcBef>
                  <a:spcAft>
                    <a:spcPts val="3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2000" b="0" i="1" dirty="0">
                  <a:latin typeface="Cambria Math"/>
                  <a:ea typeface="Cambria Math"/>
                </a:endParaRPr>
              </a:p>
              <a:p>
                <a:pPr marL="282575" lvl="1" indent="-282575">
                  <a:spcBef>
                    <a:spcPts val="1200"/>
                  </a:spcBef>
                  <a:spcAft>
                    <a:spcPts val="3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sz="2200" dirty="0">
                    <a:latin typeface="Garamond" pitchFamily="18" charset="0"/>
                  </a:rPr>
                  <a:t> is bounded between 0 and 1</a:t>
                </a:r>
              </a:p>
              <a:p>
                <a:pPr marL="282575" lvl="1" indent="-282575">
                  <a:spcBef>
                    <a:spcPts val="1200"/>
                  </a:spcBef>
                  <a:spcAft>
                    <a:spcPts val="3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Garamond" pitchFamily="18" charset="0"/>
                  </a:rPr>
                  <a:t>We need a link function to connect this </a:t>
                </a:r>
                <a:r>
                  <a:rPr lang="en-US" sz="2200" u="sng" dirty="0">
                    <a:latin typeface="Garamond" pitchFamily="18" charset="0"/>
                  </a:rPr>
                  <a:t>probability</a:t>
                </a:r>
                <a:r>
                  <a:rPr lang="en-US" sz="2200" dirty="0">
                    <a:latin typeface="Garamond" pitchFamily="18" charset="0"/>
                  </a:rPr>
                  <a:t> to the linear predictor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3C9F212-30DD-4F9B-9452-56D8970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21075"/>
                <a:ext cx="8763000" cy="2785721"/>
              </a:xfrm>
              <a:prstGeom prst="rect">
                <a:avLst/>
              </a:prstGeom>
              <a:blipFill>
                <a:blip r:embed="rId6"/>
                <a:stretch>
                  <a:fillRect l="-487" t="-1532" r="-209" b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15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9987EC-D9B3-4DA2-8032-DCFA10C96CCC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90EBB0-7936-4C86-8388-F42D6087CCC0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1DD35C7B-CC4D-4F83-9BFE-F3CF66AC1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481" y="4002799"/>
                <a:ext cx="5099986" cy="1958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/>
                      </a:rPr>
                      <m:t>η</m:t>
                    </m:r>
                  </m:oMath>
                </a14:m>
                <a:r>
                  <a:rPr lang="en-US" sz="3000" dirty="0">
                    <a:latin typeface="Garamond" pitchFamily="18" charset="0"/>
                  </a:rPr>
                  <a:t> is called the “log odds” 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sz="30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sz="30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𝑝</m:t>
                    </m:r>
                    <m:r>
                      <a:rPr lang="en-US" sz="3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>
                    <a:latin typeface="Garamond" pitchFamily="18" charset="0"/>
                  </a:rPr>
                  <a:t>is the probability of success</a:t>
                </a:r>
              </a:p>
            </p:txBody>
          </p:sp>
        </mc:Choice>
        <mc:Fallback xmlns=""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1DD35C7B-CC4D-4F83-9BFE-F3CF66AC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8481" y="4002799"/>
                <a:ext cx="5099986" cy="1958421"/>
              </a:xfrm>
              <a:prstGeom prst="rect">
                <a:avLst/>
              </a:prstGeom>
              <a:blipFill>
                <a:blip r:embed="rId2"/>
                <a:stretch>
                  <a:fillRect t="-2804" r="-1794" b="-903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4AAAC5-2D8E-4B67-8F67-B67E6B4D7924}"/>
                  </a:ext>
                </a:extLst>
              </p:cNvPr>
              <p:cNvSpPr txBox="1"/>
              <p:nvPr/>
            </p:nvSpPr>
            <p:spPr>
              <a:xfrm>
                <a:off x="877368" y="1798890"/>
                <a:ext cx="7609904" cy="140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800" i="1" smtClean="0">
                          <a:latin typeface="Cambria Math"/>
                        </a:rPr>
                        <m:t>η</m:t>
                      </m:r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800" b="0" i="1" smtClean="0">
                                      <a:latin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38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3800" b="0" i="1" smtClean="0">
                                      <a:latin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4AAAC5-2D8E-4B67-8F67-B67E6B4D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68" y="1798890"/>
                <a:ext cx="7609904" cy="1406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3577BBF-467C-4876-B961-8B59B0D9DFB7}"/>
              </a:ext>
            </a:extLst>
          </p:cNvPr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Garamond" pitchFamily="18" charset="0"/>
              </a:rPr>
              <a:t>The logit link function</a:t>
            </a:r>
          </a:p>
        </p:txBody>
      </p:sp>
    </p:spTree>
    <p:extLst>
      <p:ext uri="{BB962C8B-B14F-4D97-AF65-F5344CB8AC3E}">
        <p14:creationId xmlns:p14="http://schemas.microsoft.com/office/powerpoint/2010/main" val="34857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860981-E030-4338-B1C1-98319DB4259E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Models as Hypotheses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EF81A-7175-4C6C-9206-9D92CC9FEB8E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B5B94-A764-4436-AFC0-1CF864D61AAA}"/>
                  </a:ext>
                </a:extLst>
              </p:cNvPr>
              <p:cNvSpPr txBox="1"/>
              <p:nvPr/>
            </p:nvSpPr>
            <p:spPr>
              <a:xfrm>
                <a:off x="2667000" y="1066800"/>
                <a:ext cx="37433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Garamond" pitchFamily="18" charset="0"/>
                  </a:rPr>
                  <a:t>Models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3200" dirty="0">
                    <a:latin typeface="Garamond" pitchFamily="18" charset="0"/>
                  </a:rPr>
                  <a:t> Hypotheses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B5B94-A764-4436-AFC0-1CF864D6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066800"/>
                <a:ext cx="3743332" cy="584775"/>
              </a:xfrm>
              <a:prstGeom prst="rect">
                <a:avLst/>
              </a:prstGeom>
              <a:blipFill>
                <a:blip r:embed="rId2"/>
                <a:stretch>
                  <a:fillRect l="-4235" t="-12500" r="-325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6F89A-728F-4CBB-8EB9-144CE0CE3A1C}"/>
              </a:ext>
            </a:extLst>
          </p:cNvPr>
          <p:cNvSpPr txBox="1">
            <a:spLocks/>
          </p:cNvSpPr>
          <p:nvPr/>
        </p:nvSpPr>
        <p:spPr>
          <a:xfrm>
            <a:off x="239994" y="1811351"/>
            <a:ext cx="8827806" cy="40386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Hypotheses are unproven theories or suppositions that are tentatively accepted to explain facts or serve as the basis for further investigation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Models are explicit </a:t>
            </a:r>
            <a:r>
              <a:rPr lang="en-US" sz="2800" b="1" u="sng" dirty="0">
                <a:latin typeface="Garamond" pitchFamily="18" charset="0"/>
              </a:rPr>
              <a:t>representations</a:t>
            </a:r>
            <a:r>
              <a:rPr lang="en-US" sz="2800" dirty="0">
                <a:latin typeface="Garamond" pitchFamily="18" charset="0"/>
              </a:rPr>
              <a:t> of hypotheses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Several models can represent a single hypotheses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Models are tools for evaluating hypotheses</a:t>
            </a:r>
          </a:p>
        </p:txBody>
      </p:sp>
    </p:spTree>
    <p:extLst>
      <p:ext uri="{BB962C8B-B14F-4D97-AF65-F5344CB8AC3E}">
        <p14:creationId xmlns:p14="http://schemas.microsoft.com/office/powerpoint/2010/main" val="184960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803925-760B-45C1-B0CF-34670BF89BFB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62FD9-1189-4773-8D96-CB5D50310934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463531-A88F-458A-8EBF-4BF5C0B51BEE}"/>
                  </a:ext>
                </a:extLst>
              </p:cNvPr>
              <p:cNvSpPr txBox="1"/>
              <p:nvPr/>
            </p:nvSpPr>
            <p:spPr>
              <a:xfrm>
                <a:off x="2518161" y="1417745"/>
                <a:ext cx="408970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</a:rPr>
                        <m:t>η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463531-A88F-458A-8EBF-4BF5C0B51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161" y="1417745"/>
                <a:ext cx="4089709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A65CC7B-5899-4496-9A6B-1B20E815DADB}"/>
              </a:ext>
            </a:extLst>
          </p:cNvPr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Garamond" pitchFamily="18" charset="0"/>
              </a:rPr>
              <a:t>The logit link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ED840-C073-4A6A-8BC6-EE0A799F5B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r="3007" b="1071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5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31C1BD-DE31-43B3-891E-92472782CE11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2A57F-D1FF-49EB-B7BD-BDE98BEBAE6B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A093C-8214-4460-A9DD-1E41335CBFC0}"/>
                  </a:ext>
                </a:extLst>
              </p:cNvPr>
              <p:cNvSpPr txBox="1"/>
              <p:nvPr/>
            </p:nvSpPr>
            <p:spPr>
              <a:xfrm>
                <a:off x="2518161" y="1417745"/>
                <a:ext cx="408970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</a:rPr>
                        <m:t>η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A093C-8214-4460-A9DD-1E41335C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161" y="1417745"/>
                <a:ext cx="4089709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E49A22D-1321-4BDE-A116-5777DABC5033}"/>
              </a:ext>
            </a:extLst>
          </p:cNvPr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Garamond" pitchFamily="18" charset="0"/>
              </a:rPr>
              <a:t>The logit link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9AAB29-69F8-4F13-825F-A7FE44320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r="3007" b="1071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F97E8-4FF0-42C7-840F-3D1204B51477}"/>
              </a:ext>
            </a:extLst>
          </p:cNvPr>
          <p:cNvCxnSpPr>
            <a:cxnSpLocks/>
          </p:cNvCxnSpPr>
          <p:nvPr/>
        </p:nvCxnSpPr>
        <p:spPr>
          <a:xfrm>
            <a:off x="2357831" y="3075344"/>
            <a:ext cx="265176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EB1478-B57F-47C5-9794-CA9FBA677A74}"/>
              </a:ext>
            </a:extLst>
          </p:cNvPr>
          <p:cNvCxnSpPr>
            <a:cxnSpLocks/>
          </p:cNvCxnSpPr>
          <p:nvPr/>
        </p:nvCxnSpPr>
        <p:spPr>
          <a:xfrm>
            <a:off x="5005097" y="3083890"/>
            <a:ext cx="0" cy="267462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5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1D778-8D5E-4A13-8775-1F1666DE88C3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8E265-9C5A-4654-80BF-8A14AC5008B3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B3365A-3690-451F-A672-0077BC299782}"/>
                  </a:ext>
                </a:extLst>
              </p:cNvPr>
              <p:cNvSpPr/>
              <p:nvPr/>
            </p:nvSpPr>
            <p:spPr>
              <a:xfrm>
                <a:off x="7010400" y="3757457"/>
                <a:ext cx="183768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1.386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B3365A-3690-451F-A672-0077BC299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57457"/>
                <a:ext cx="1837683" cy="506870"/>
              </a:xfrm>
              <a:prstGeom prst="rect">
                <a:avLst/>
              </a:prstGeom>
              <a:blipFill>
                <a:blip r:embed="rId2"/>
                <a:stretch>
                  <a:fillRect r="-199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84E3132-ADB7-449E-AC8D-8E58FC810E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r="3007" b="1071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FB7D99-8E17-4BBE-82EE-D305F51388EC}"/>
              </a:ext>
            </a:extLst>
          </p:cNvPr>
          <p:cNvCxnSpPr>
            <a:cxnSpLocks/>
          </p:cNvCxnSpPr>
          <p:nvPr/>
        </p:nvCxnSpPr>
        <p:spPr>
          <a:xfrm>
            <a:off x="2357831" y="3075344"/>
            <a:ext cx="265176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781799-262D-4543-A19C-90D4E9C9E795}"/>
              </a:ext>
            </a:extLst>
          </p:cNvPr>
          <p:cNvCxnSpPr>
            <a:cxnSpLocks/>
          </p:cNvCxnSpPr>
          <p:nvPr/>
        </p:nvCxnSpPr>
        <p:spPr>
          <a:xfrm>
            <a:off x="5005097" y="3083890"/>
            <a:ext cx="0" cy="267462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B6027F-4582-467C-8F3B-B6515F1DCB26}"/>
                  </a:ext>
                </a:extLst>
              </p:cNvPr>
              <p:cNvSpPr txBox="1"/>
              <p:nvPr/>
            </p:nvSpPr>
            <p:spPr>
              <a:xfrm>
                <a:off x="2518161" y="1417745"/>
                <a:ext cx="408970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</a:rPr>
                        <m:t>η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B6027F-4582-467C-8F3B-B6515F1DC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161" y="1417745"/>
                <a:ext cx="4089709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68CF0BC-F8A2-4F7F-80D0-8D580990A5B4}"/>
              </a:ext>
            </a:extLst>
          </p:cNvPr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Garamond" pitchFamily="18" charset="0"/>
              </a:rPr>
              <a:t>The logit link 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F44944-AFDB-4A0B-A5AF-8892177B801E}"/>
              </a:ext>
            </a:extLst>
          </p:cNvPr>
          <p:cNvCxnSpPr>
            <a:cxnSpLocks/>
          </p:cNvCxnSpPr>
          <p:nvPr/>
        </p:nvCxnSpPr>
        <p:spPr>
          <a:xfrm flipH="1">
            <a:off x="5005097" y="4191000"/>
            <a:ext cx="2005303" cy="156751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42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C6F60-EAFB-4013-9B53-D1D54B0A1D0C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A203E-2BE4-4D5E-A581-D73559228757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2D8C-43B6-4530-9274-4C9C473AB584}"/>
                  </a:ext>
                </a:extLst>
              </p:cNvPr>
              <p:cNvSpPr txBox="1"/>
              <p:nvPr/>
            </p:nvSpPr>
            <p:spPr>
              <a:xfrm>
                <a:off x="3843458" y="2457930"/>
                <a:ext cx="38066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~</m:t>
                      </m:r>
                      <m:r>
                        <a:rPr lang="en-US" sz="3600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2D8C-43B6-4530-9274-4C9C473AB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58" y="2457930"/>
                <a:ext cx="380668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37B97B3-B7A4-4DA8-B5FB-1A34339FBE83}"/>
              </a:ext>
            </a:extLst>
          </p:cNvPr>
          <p:cNvGrpSpPr/>
          <p:nvPr/>
        </p:nvGrpSpPr>
        <p:grpSpPr>
          <a:xfrm>
            <a:off x="962114" y="1175015"/>
            <a:ext cx="1770660" cy="1929246"/>
            <a:chOff x="6186453" y="1587449"/>
            <a:chExt cx="1770660" cy="192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EFB0C2A-A981-4B1A-9715-87BEFA5A052A}"/>
                    </a:ext>
                  </a:extLst>
                </p:cNvPr>
                <p:cNvSpPr txBox="1"/>
                <p:nvPr/>
              </p:nvSpPr>
              <p:spPr>
                <a:xfrm>
                  <a:off x="7100853" y="1587449"/>
                  <a:ext cx="856260" cy="1929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53" y="1587449"/>
                  <a:ext cx="856260" cy="19292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C6066E5-49BD-47C2-B79D-5112632B8110}"/>
                    </a:ext>
                  </a:extLst>
                </p:cNvPr>
                <p:cNvSpPr/>
                <p:nvPr/>
              </p:nvSpPr>
              <p:spPr>
                <a:xfrm>
                  <a:off x="6186453" y="2362149"/>
                  <a:ext cx="434734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453" y="2362149"/>
                  <a:ext cx="434734" cy="43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C4FC227-0690-4B59-9BB9-1286410259FF}"/>
                    </a:ext>
                  </a:extLst>
                </p:cNvPr>
                <p:cNvSpPr/>
                <p:nvPr/>
              </p:nvSpPr>
              <p:spPr>
                <a:xfrm>
                  <a:off x="6618029" y="2362149"/>
                  <a:ext cx="482824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029" y="2362149"/>
                  <a:ext cx="482824" cy="43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F34489-7D73-4E37-8A3B-EDC149732CAC}"/>
                  </a:ext>
                </a:extLst>
              </p:cNvPr>
              <p:cNvSpPr/>
              <p:nvPr/>
            </p:nvSpPr>
            <p:spPr>
              <a:xfrm>
                <a:off x="917149" y="3028061"/>
                <a:ext cx="3516604" cy="1337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3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F34489-7D73-4E37-8A3B-EDC149732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49" y="3028061"/>
                <a:ext cx="3516604" cy="1337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193A38-02ED-4C2C-8724-A36FD1A385A6}"/>
                  </a:ext>
                </a:extLst>
              </p:cNvPr>
              <p:cNvSpPr txBox="1"/>
              <p:nvPr/>
            </p:nvSpPr>
            <p:spPr>
              <a:xfrm>
                <a:off x="4395653" y="3373475"/>
                <a:ext cx="30909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193A38-02ED-4C2C-8724-A36FD1A3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53" y="3373475"/>
                <a:ext cx="309091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322F443F-783D-4F8B-AB5E-E296A9612DB2}"/>
              </a:ext>
            </a:extLst>
          </p:cNvPr>
          <p:cNvSpPr/>
          <p:nvPr/>
        </p:nvSpPr>
        <p:spPr>
          <a:xfrm rot="16200000">
            <a:off x="1811786" y="3591750"/>
            <a:ext cx="669542" cy="2216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F131AB7-19B6-44F2-99BB-BC233D1530E8}"/>
              </a:ext>
            </a:extLst>
          </p:cNvPr>
          <p:cNvSpPr/>
          <p:nvPr/>
        </p:nvSpPr>
        <p:spPr>
          <a:xfrm rot="16200000">
            <a:off x="5914458" y="3299079"/>
            <a:ext cx="669542" cy="2801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C3F3BB9-153D-4000-A2EC-37C1A22A686F}"/>
              </a:ext>
            </a:extLst>
          </p:cNvPr>
          <p:cNvSpPr/>
          <p:nvPr/>
        </p:nvSpPr>
        <p:spPr>
          <a:xfrm rot="5400000">
            <a:off x="5750877" y="881961"/>
            <a:ext cx="669542" cy="2801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76FA7-4503-43FD-B84D-65BEE051E726}"/>
              </a:ext>
            </a:extLst>
          </p:cNvPr>
          <p:cNvSpPr/>
          <p:nvPr/>
        </p:nvSpPr>
        <p:spPr>
          <a:xfrm>
            <a:off x="4492714" y="1499596"/>
            <a:ext cx="3201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Garamond" pitchFamily="18" charset="0"/>
              </a:rPr>
              <a:t>Statistical Distribution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670FF-C360-46A6-BDF1-9E9F480C1F7D}"/>
              </a:ext>
            </a:extLst>
          </p:cNvPr>
          <p:cNvSpPr/>
          <p:nvPr/>
        </p:nvSpPr>
        <p:spPr>
          <a:xfrm>
            <a:off x="1139914" y="5021961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Garamond" pitchFamily="18" charset="0"/>
              </a:rPr>
              <a:t>Link Function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FD92B4-CFF0-486A-BE7D-542CA079D602}"/>
              </a:ext>
            </a:extLst>
          </p:cNvPr>
          <p:cNvSpPr/>
          <p:nvPr/>
        </p:nvSpPr>
        <p:spPr>
          <a:xfrm>
            <a:off x="5109946" y="5004796"/>
            <a:ext cx="231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Garamond" pitchFamily="18" charset="0"/>
              </a:rPr>
              <a:t>Linear Predictor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CCBC5C6-C097-4E57-87EF-6E2487D7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207" y="5756603"/>
            <a:ext cx="6067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Garamond" pitchFamily="18" charset="0"/>
              </a:rPr>
              <a:t>We now have all three components of a GLM</a:t>
            </a:r>
          </a:p>
        </p:txBody>
      </p:sp>
    </p:spTree>
    <p:extLst>
      <p:ext uri="{BB962C8B-B14F-4D97-AF65-F5344CB8AC3E}">
        <p14:creationId xmlns:p14="http://schemas.microsoft.com/office/powerpoint/2010/main" val="4077221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38A44-E211-4691-9D17-FEBE7574EE6F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A080A5-CA5A-49E9-A5C1-0E8A7585C4E7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F521F7EA-567B-471E-9FC0-ACEE0363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3449914"/>
                <a:ext cx="2747868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latin typeface="Cambria Math"/>
                      </a:rPr>
                      <m:t>η</m:t>
                    </m:r>
                  </m:oMath>
                </a14:m>
                <a:r>
                  <a:rPr lang="en-US" sz="3000" dirty="0">
                    <a:latin typeface="Garamond" panose="02020404030301010803" pitchFamily="18" charset="0"/>
                  </a:rPr>
                  <a:t> is the log odds </a:t>
                </a:r>
              </a:p>
            </p:txBody>
          </p:sp>
        </mc:Choice>
        <mc:Fallback xmlns=""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F521F7EA-567B-471E-9FC0-ACEE0363D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449914"/>
                <a:ext cx="2747868" cy="553998"/>
              </a:xfrm>
              <a:prstGeom prst="rect">
                <a:avLst/>
              </a:prstGeom>
              <a:blipFill>
                <a:blip r:embed="rId2"/>
                <a:stretch>
                  <a:fillRect t="-13187" r="-4444" b="-3406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8">
                <a:extLst>
                  <a:ext uri="{FF2B5EF4-FFF2-40B4-BE49-F238E27FC236}">
                    <a16:creationId xmlns:a16="http://schemas.microsoft.com/office/drawing/2014/main" id="{E6D5A9CD-AB91-4037-A380-DBF35F669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3900772"/>
                <a:ext cx="8218660" cy="1977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3000" baseline="-25000" dirty="0">
                    <a:latin typeface="Garamond" panose="02020404030301010803" pitchFamily="18" charset="0"/>
                  </a:rPr>
                  <a:t>0</a:t>
                </a:r>
                <a:r>
                  <a:rPr lang="en-US" sz="3000" dirty="0">
                    <a:latin typeface="Garamond" panose="02020404030301010803" pitchFamily="18" charset="0"/>
                  </a:rPr>
                  <a:t> is the intercept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3000" baseline="-25000" dirty="0">
                    <a:latin typeface="Garamond" panose="02020404030301010803" pitchFamily="18" charset="0"/>
                  </a:rPr>
                  <a:t>1</a:t>
                </a:r>
                <a:r>
                  <a:rPr lang="en-US" sz="3000" dirty="0">
                    <a:latin typeface="Garamond" panose="02020404030301010803" pitchFamily="18" charset="0"/>
                  </a:rPr>
                  <a:t> is the slope (parameter) associated with covariate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𝑥</m:t>
                    </m:r>
                  </m:oMath>
                </a14:m>
                <a:endParaRPr lang="en-US" sz="30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3000" i="1" dirty="0">
                    <a:latin typeface="Garamond" panose="02020404030301010803" pitchFamily="18" charset="0"/>
                  </a:rPr>
                  <a:t>i</a:t>
                </a:r>
                <a:r>
                  <a:rPr lang="en-US" sz="3000" dirty="0">
                    <a:latin typeface="Garamond" panose="02020404030301010803" pitchFamily="18" charset="0"/>
                  </a:rPr>
                  <a:t> indexes the sample units</a:t>
                </a:r>
              </a:p>
            </p:txBody>
          </p:sp>
        </mc:Choice>
        <mc:Fallback xmlns="">
          <p:sp>
            <p:nvSpPr>
              <p:cNvPr id="5" name="Text Box 8">
                <a:extLst>
                  <a:ext uri="{FF2B5EF4-FFF2-40B4-BE49-F238E27FC236}">
                    <a16:creationId xmlns:a16="http://schemas.microsoft.com/office/drawing/2014/main" id="{E6D5A9CD-AB91-4037-A380-DBF35F669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900772"/>
                <a:ext cx="8218660" cy="1977721"/>
              </a:xfrm>
              <a:prstGeom prst="rect">
                <a:avLst/>
              </a:prstGeom>
              <a:blipFill>
                <a:blip r:embed="rId3"/>
                <a:stretch>
                  <a:fillRect l="-1780" b="-89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F8EFF-61AD-4BA2-808D-A7363F1D03A0}"/>
                  </a:ext>
                </a:extLst>
              </p:cNvPr>
              <p:cNvSpPr txBox="1"/>
              <p:nvPr/>
            </p:nvSpPr>
            <p:spPr>
              <a:xfrm>
                <a:off x="2699063" y="2280462"/>
                <a:ext cx="36091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F8EFF-61AD-4BA2-808D-A7363F1D0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63" y="2280462"/>
                <a:ext cx="360919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9DB8716-C4F2-4EC4-80EC-E860E2CF5CB1}"/>
              </a:ext>
            </a:extLst>
          </p:cNvPr>
          <p:cNvSpPr/>
          <p:nvPr/>
        </p:nvSpPr>
        <p:spPr>
          <a:xfrm>
            <a:off x="228600" y="1081631"/>
            <a:ext cx="51651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u="sng" dirty="0">
                <a:latin typeface="Garamond" panose="02020404030301010803" pitchFamily="18" charset="0"/>
              </a:rPr>
              <a:t>Log odds and the linear predictor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1001009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D4D63-3E14-4F3F-8D80-03D2B02C21A8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Back Transformation: Inverse Logit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400211-A4F0-405D-A725-44DDF55250B4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8AC4D-D343-4D1E-AD5F-35D1934BB873}"/>
                  </a:ext>
                </a:extLst>
              </p:cNvPr>
              <p:cNvSpPr txBox="1"/>
              <p:nvPr/>
            </p:nvSpPr>
            <p:spPr>
              <a:xfrm>
                <a:off x="1667143" y="2357769"/>
                <a:ext cx="5181418" cy="128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𝑝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4000" b="0" i="1" smtClean="0">
                                  <a:latin typeface="Cambria Math"/>
                                </a:rPr>
                                <m:t>η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/>
                                </a:rPr>
                                <m:t>η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4000" b="0" i="1" smtClean="0">
                                  <a:latin typeface="Cambria Math"/>
                                </a:rPr>
                                <m:t>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8AC4D-D343-4D1E-AD5F-35D1934BB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143" y="2357769"/>
                <a:ext cx="5181418" cy="1287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>
                <a:extLst>
                  <a:ext uri="{FF2B5EF4-FFF2-40B4-BE49-F238E27FC236}">
                    <a16:creationId xmlns:a16="http://schemas.microsoft.com/office/drawing/2014/main" id="{B98F9099-13C4-4730-B3B6-12BB90593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25" y="4054598"/>
                <a:ext cx="7651005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Font typeface="Symbol"/>
                  <a:buChar char="h"/>
                </a:pPr>
                <a:r>
                  <a:rPr lang="en-US" sz="3600" dirty="0">
                    <a:latin typeface="Garamond" pitchFamily="18" charset="0"/>
                  </a:rPr>
                  <a:t> is the “log odds” </a:t>
                </a:r>
              </a:p>
              <a:p>
                <a:pPr>
                  <a:lnSpc>
                    <a:spcPct val="150000"/>
                  </a:lnSpc>
                  <a:buFont typeface="Symbol"/>
                  <a:buChar char="h"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𝑝</m:t>
                    </m:r>
                    <m:r>
                      <a:rPr lang="en-US" sz="3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>
                    <a:latin typeface="Garamond" pitchFamily="18" charset="0"/>
                  </a:rPr>
                  <a:t>is the probability of an event or success</a:t>
                </a:r>
              </a:p>
            </p:txBody>
          </p:sp>
        </mc:Choice>
        <mc:Fallback xmlns="">
          <p:sp>
            <p:nvSpPr>
              <p:cNvPr id="5" name="Text Box 7">
                <a:extLst>
                  <a:ext uri="{FF2B5EF4-FFF2-40B4-BE49-F238E27FC236}">
                    <a16:creationId xmlns:a16="http://schemas.microsoft.com/office/drawing/2014/main" id="{B98F9099-13C4-4730-B3B6-12BB9059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925" y="4054598"/>
                <a:ext cx="7651005" cy="1938992"/>
              </a:xfrm>
              <a:prstGeom prst="rect">
                <a:avLst/>
              </a:prstGeom>
              <a:blipFill>
                <a:blip r:embed="rId3"/>
                <a:stretch>
                  <a:fillRect l="-2470" r="-1275" b="-1100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EA358B-2349-4609-A8F9-8C9522C4B9CF}"/>
              </a:ext>
            </a:extLst>
          </p:cNvPr>
          <p:cNvSpPr/>
          <p:nvPr/>
        </p:nvSpPr>
        <p:spPr>
          <a:xfrm>
            <a:off x="323850" y="1394667"/>
            <a:ext cx="8591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u="sng" dirty="0">
                <a:latin typeface="Garamond" panose="02020404030301010803" pitchFamily="18" charset="0"/>
              </a:rPr>
              <a:t>Back-transformation to the probability scale 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360393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1D778-8D5E-4A13-8775-1F1666DE88C3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Modeling Binary Data: 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8E265-9C5A-4654-80BF-8A14AC5008B3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B3365A-3690-451F-A672-0077BC299782}"/>
                  </a:ext>
                </a:extLst>
              </p:cNvPr>
              <p:cNvSpPr/>
              <p:nvPr/>
            </p:nvSpPr>
            <p:spPr>
              <a:xfrm>
                <a:off x="239915" y="3005427"/>
                <a:ext cx="1445973" cy="524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1.386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1.386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 0.80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B3365A-3690-451F-A672-0077BC299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5" y="3005427"/>
                <a:ext cx="1445973" cy="524182"/>
              </a:xfrm>
              <a:prstGeom prst="rect">
                <a:avLst/>
              </a:prstGeom>
              <a:blipFill>
                <a:blip r:embed="rId2"/>
                <a:stretch>
                  <a:fillRect r="-252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84E3132-ADB7-449E-AC8D-8E58FC810E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r="3007" b="1071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FB7D99-8E17-4BBE-82EE-D305F51388EC}"/>
              </a:ext>
            </a:extLst>
          </p:cNvPr>
          <p:cNvCxnSpPr>
            <a:cxnSpLocks/>
          </p:cNvCxnSpPr>
          <p:nvPr/>
        </p:nvCxnSpPr>
        <p:spPr>
          <a:xfrm>
            <a:off x="2357831" y="3075344"/>
            <a:ext cx="265176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781799-262D-4543-A19C-90D4E9C9E795}"/>
              </a:ext>
            </a:extLst>
          </p:cNvPr>
          <p:cNvCxnSpPr>
            <a:cxnSpLocks/>
          </p:cNvCxnSpPr>
          <p:nvPr/>
        </p:nvCxnSpPr>
        <p:spPr>
          <a:xfrm>
            <a:off x="5005097" y="3083890"/>
            <a:ext cx="0" cy="267462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CF0BC-F8A2-4F7F-80D0-8D580990A5B4}"/>
              </a:ext>
            </a:extLst>
          </p:cNvPr>
          <p:cNvSpPr/>
          <p:nvPr/>
        </p:nvSpPr>
        <p:spPr>
          <a:xfrm>
            <a:off x="210811" y="863747"/>
            <a:ext cx="58834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Garamond" pitchFamily="18" charset="0"/>
              </a:rPr>
              <a:t>Inverse-logit (back-transformation)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F44944-AFDB-4A0B-A5AF-8892177B801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685888" y="3083890"/>
            <a:ext cx="433469" cy="1836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CC4841-34D2-40AF-881E-D1BE9B08BE8C}"/>
                  </a:ext>
                </a:extLst>
              </p:cNvPr>
              <p:cNvSpPr txBox="1"/>
              <p:nvPr/>
            </p:nvSpPr>
            <p:spPr>
              <a:xfrm>
                <a:off x="2861280" y="1372677"/>
                <a:ext cx="3232936" cy="83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/>
                        </a:rPr>
                        <m:t>𝑝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2500" b="0" i="1" smtClean="0">
                                  <a:latin typeface="Cambria Math"/>
                                </a:rPr>
                                <m:t>η</m:t>
                              </m:r>
                            </m:sup>
                          </m:sSup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2500" i="1">
                                  <a:latin typeface="Cambria Math"/>
                                </a:rPr>
                                <m:t>η</m:t>
                              </m:r>
                            </m:sup>
                          </m:sSup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500" b="0" i="1" smtClean="0">
                                  <a:latin typeface="Cambria Math"/>
                                </a:rPr>
                                <m:t>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CC4841-34D2-40AF-881E-D1BE9B08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80" y="1372677"/>
                <a:ext cx="3232936" cy="839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69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AB8ABB-9A38-46A4-8C7D-D3823427379D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Logistic Regression: Interpreting Parameter Estimates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30F22-7376-4B7B-A324-D7874FE2F6BC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FCFEBAA4-A7E7-44D1-B771-028C53CA4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71" y="1902751"/>
            <a:ext cx="873300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Parameter estimates are on the logit scale; to interpret we can calculate odds ratios (OR) using the exponential function: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>
              <a:latin typeface="Garamond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>
              <a:latin typeface="Garamond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 An OR &lt;1 means an event is </a:t>
            </a:r>
            <a:r>
              <a:rPr lang="en-US" sz="2800" i="1" dirty="0">
                <a:latin typeface="Garamond" pitchFamily="18" charset="0"/>
              </a:rPr>
              <a:t>less</a:t>
            </a:r>
            <a:r>
              <a:rPr lang="en-US" sz="2800" dirty="0">
                <a:latin typeface="Garamond" pitchFamily="18" charset="0"/>
              </a:rPr>
              <a:t> likely to occur </a:t>
            </a:r>
          </a:p>
          <a:p>
            <a:pPr lvl="1"/>
            <a:r>
              <a:rPr lang="en-US" sz="2800" dirty="0">
                <a:latin typeface="Garamond" pitchFamily="18" charset="0"/>
              </a:rPr>
              <a:t> </a:t>
            </a:r>
            <a:r>
              <a:rPr lang="en-US" sz="1200" dirty="0">
                <a:latin typeface="Garamond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 An OR = 1 means an event is equally likely to occur</a:t>
            </a:r>
          </a:p>
          <a:p>
            <a:pPr lvl="1">
              <a:buFont typeface="Arial" pitchFamily="34" charset="0"/>
              <a:buChar char="•"/>
            </a:pPr>
            <a:endParaRPr lang="en-US" sz="2800" dirty="0">
              <a:latin typeface="Garamond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 An OR &gt;1 means an event is </a:t>
            </a:r>
            <a:r>
              <a:rPr lang="en-US" sz="2800" i="1" dirty="0">
                <a:latin typeface="Garamond" pitchFamily="18" charset="0"/>
              </a:rPr>
              <a:t>more</a:t>
            </a:r>
            <a:r>
              <a:rPr lang="en-US" sz="2800" dirty="0">
                <a:latin typeface="Garamond" pitchFamily="18" charset="0"/>
              </a:rPr>
              <a:t> likely to occur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32D7C-728A-48E0-A207-9094BD91045B}"/>
              </a:ext>
            </a:extLst>
          </p:cNvPr>
          <p:cNvSpPr/>
          <p:nvPr/>
        </p:nvSpPr>
        <p:spPr>
          <a:xfrm>
            <a:off x="257175" y="1234588"/>
            <a:ext cx="2039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Garamond" pitchFamily="18" charset="0"/>
              </a:rPr>
              <a:t>Odds ratios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6611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D24ECC-F34C-493F-B2A6-D3810881543D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DC2145F8-951E-4F61-BDBD-23FBCC20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65" y="1371600"/>
            <a:ext cx="1611339" cy="62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1</a:t>
            </a:r>
            <a:r>
              <a:rPr lang="en-US" sz="2800" dirty="0"/>
              <a:t> = 0.5 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14904A05-DD1B-496E-9808-D94C67C90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3962400"/>
            <a:ext cx="86677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Interpretation: for each 1 unit increase in X, the event is 1.65 times more likely to occur.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For example, for each 1 inch increase in length, a fish is 1.65 times more likely to be caught.</a:t>
            </a: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DEBEEA32-240C-45EF-B1AE-0FD9589EC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1465" y="198120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5ECDB-88CE-4633-8844-85ABC7B75409}"/>
                  </a:ext>
                </a:extLst>
              </p:cNvPr>
              <p:cNvSpPr txBox="1"/>
              <p:nvPr/>
            </p:nvSpPr>
            <p:spPr>
              <a:xfrm>
                <a:off x="3048000" y="2728064"/>
                <a:ext cx="2754665" cy="77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0.5</m:t>
                        </m:r>
                      </m:sup>
                    </m:sSup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1.65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5ECDB-88CE-4633-8844-85ABC7B75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28064"/>
                <a:ext cx="2754665" cy="777136"/>
              </a:xfrm>
              <a:prstGeom prst="rect">
                <a:avLst/>
              </a:prstGeom>
              <a:blipFill>
                <a:blip r:embed="rId2"/>
                <a:stretch>
                  <a:fillRect t="-14961" r="-4867" b="-37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36A010B-8332-4C78-BEA0-31FEA8D5A04C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Logistic Regression: Interpreting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1395065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2D61E-D4AE-4C66-B67D-920AB7C48200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D05A4B3E-0166-4C6B-8002-CF40324B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826" y="1447800"/>
            <a:ext cx="1741182" cy="62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1</a:t>
            </a:r>
            <a:r>
              <a:rPr lang="en-US" sz="2800" dirty="0"/>
              <a:t> = -0.5 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5CC1AB23-2591-4B6B-9D0F-5FBC2331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4274"/>
            <a:ext cx="875160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Interpretation: for each 1 unit increase in X, the event is 0.61 times as likely or 1.65 (1/0.61) time </a:t>
            </a:r>
            <a:r>
              <a:rPr lang="en-US" sz="2800" i="1" dirty="0">
                <a:latin typeface="Garamond" pitchFamily="18" charset="0"/>
              </a:rPr>
              <a:t>less </a:t>
            </a:r>
            <a:r>
              <a:rPr lang="en-US" sz="2800" dirty="0">
                <a:latin typeface="Garamond" pitchFamily="18" charset="0"/>
              </a:rPr>
              <a:t>likely to occur.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i="1" dirty="0">
              <a:latin typeface="Garamond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For example, for each 1 inch increase in length, a fish is 1.65 times </a:t>
            </a:r>
            <a:r>
              <a:rPr lang="en-US" sz="2800" i="1" dirty="0">
                <a:latin typeface="Garamond" pitchFamily="18" charset="0"/>
              </a:rPr>
              <a:t>less</a:t>
            </a:r>
            <a:r>
              <a:rPr lang="en-US" sz="2800" dirty="0">
                <a:latin typeface="Garamond" pitchFamily="18" charset="0"/>
              </a:rPr>
              <a:t> likely to be caught.</a:t>
            </a: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B9C39815-7189-46C9-91C4-DBA5624C5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3626" y="2057400"/>
            <a:ext cx="381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20904-C20D-4E54-B09D-E933F9D17EE1}"/>
                  </a:ext>
                </a:extLst>
              </p:cNvPr>
              <p:cNvSpPr txBox="1"/>
              <p:nvPr/>
            </p:nvSpPr>
            <p:spPr>
              <a:xfrm>
                <a:off x="3124200" y="2667000"/>
                <a:ext cx="3054426" cy="77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0.5</m:t>
                        </m:r>
                      </m:sup>
                    </m:sSup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0.61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20904-C20D-4E54-B09D-E933F9D1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67000"/>
                <a:ext cx="3054426" cy="777136"/>
              </a:xfrm>
              <a:prstGeom prst="rect">
                <a:avLst/>
              </a:prstGeom>
              <a:blipFill>
                <a:blip r:embed="rId2"/>
                <a:stretch>
                  <a:fillRect t="-14961" r="-4192" b="-3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7E3159E-D86C-476B-BBDA-1A8ADBDBBC7B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Logistic Regression: Interpreting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328533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180E-08B8-4B36-8BF4-480584C44EDF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5FBC8-231D-488B-9DE7-366101DFB6B0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B1C57-F054-4943-A0D0-70E9B46665B0}"/>
              </a:ext>
            </a:extLst>
          </p:cNvPr>
          <p:cNvSpPr txBox="1">
            <a:spLocks/>
          </p:cNvSpPr>
          <p:nvPr/>
        </p:nvSpPr>
        <p:spPr>
          <a:xfrm>
            <a:off x="188007" y="910840"/>
            <a:ext cx="8332150" cy="52578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None/>
            </a:pPr>
            <a:r>
              <a:rPr lang="en-US" sz="2800" b="1" dirty="0">
                <a:latin typeface="Garamond" pitchFamily="18" charset="0"/>
              </a:rPr>
              <a:t>Goals of model-fitting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Determine the best explanation given the data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Determine the best model for predicting the response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800" dirty="0">
              <a:latin typeface="Garamond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Two general approaches are widely used in fisheries and wildlife ecology:</a:t>
            </a:r>
          </a:p>
          <a:p>
            <a:pPr marL="685800" indent="-4000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+mj-lt"/>
              <a:buAutoNum type="arabicParenR"/>
            </a:pPr>
            <a:r>
              <a:rPr lang="en-US" sz="2800" dirty="0">
                <a:latin typeface="Garamond" pitchFamily="18" charset="0"/>
              </a:rPr>
              <a:t>Likelihood Ratio Tests (LRT)</a:t>
            </a:r>
          </a:p>
          <a:p>
            <a:pPr marL="685800" indent="-4000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+mj-lt"/>
              <a:buAutoNum type="arabicParenR"/>
            </a:pPr>
            <a:r>
              <a:rPr lang="en-US" sz="2800" dirty="0">
                <a:latin typeface="Garamond" pitchFamily="18" charset="0"/>
              </a:rPr>
              <a:t>Information Theoretic Approaches (IT)</a:t>
            </a:r>
          </a:p>
        </p:txBody>
      </p:sp>
    </p:spTree>
    <p:extLst>
      <p:ext uri="{BB962C8B-B14F-4D97-AF65-F5344CB8AC3E}">
        <p14:creationId xmlns:p14="http://schemas.microsoft.com/office/powerpoint/2010/main" val="3500848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77E4EE-6B98-46FB-9409-850CF35BCB82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FCFB-E271-4AAE-841D-ED3EB5B2ED83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93E7B-4CB6-4EE4-9289-F15C381B7DA5}"/>
              </a:ext>
            </a:extLst>
          </p:cNvPr>
          <p:cNvSpPr txBox="1"/>
          <p:nvPr/>
        </p:nvSpPr>
        <p:spPr>
          <a:xfrm>
            <a:off x="152400" y="1066799"/>
            <a:ext cx="8991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700" dirty="0">
                <a:latin typeface="Garamond" pitchFamily="18" charset="0"/>
              </a:rPr>
              <a:t>Models are very simplified representations of truth</a:t>
            </a: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2500" dirty="0">
              <a:latin typeface="Garamond" pitchFamily="18" charset="0"/>
            </a:endParaRP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700" dirty="0">
                <a:latin typeface="Garamond" pitchFamily="18" charset="0"/>
              </a:rPr>
              <a:t>Models are not hypotheses; they are explicit mathematical representations of hypotheses</a:t>
            </a: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2500" dirty="0">
              <a:latin typeface="Garamond" pitchFamily="18" charset="0"/>
            </a:endParaRP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700" dirty="0">
                <a:latin typeface="Garamond" pitchFamily="18" charset="0"/>
              </a:rPr>
              <a:t>Multiple models can be constructed to represent the same underlying hypothesis</a:t>
            </a: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2500" dirty="0">
              <a:latin typeface="Garamond" pitchFamily="18" charset="0"/>
            </a:endParaRP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700" dirty="0">
                <a:latin typeface="Garamond" pitchFamily="18" charset="0"/>
              </a:rPr>
              <a:t>Information theoretic approaches provide a useful framework  for assessing relative support for alternative models</a:t>
            </a: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2500" dirty="0">
              <a:latin typeface="Garamond" pitchFamily="18" charset="0"/>
            </a:endParaRPr>
          </a:p>
          <a:p>
            <a:pPr marL="228600" indent="-228600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700" dirty="0">
                <a:latin typeface="Garamond" pitchFamily="18" charset="0"/>
              </a:rPr>
              <a:t>Generalized linear models are a useful and flexible statistical framework for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71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D7751-121B-45A4-B002-198CAF8164B3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847637-1099-4BD6-9C76-8FFBC550409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2FD87-468C-4633-B2AE-CB068BDE4B3C}"/>
              </a:ext>
            </a:extLst>
          </p:cNvPr>
          <p:cNvSpPr txBox="1">
            <a:spLocks/>
          </p:cNvSpPr>
          <p:nvPr/>
        </p:nvSpPr>
        <p:spPr>
          <a:xfrm>
            <a:off x="205099" y="905854"/>
            <a:ext cx="8742348" cy="4871103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None/>
            </a:pPr>
            <a:r>
              <a:rPr lang="en-US" sz="2800" b="1" dirty="0">
                <a:latin typeface="Garamond" pitchFamily="18" charset="0"/>
              </a:rPr>
              <a:t>Likelihood Ratio Tests</a:t>
            </a:r>
          </a:p>
          <a:p>
            <a:pPr marL="230188" indent="-230188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Formal test used to compare </a:t>
            </a:r>
            <a:r>
              <a:rPr lang="en-US" sz="2800" b="1" dirty="0">
                <a:latin typeface="Garamond" pitchFamily="18" charset="0"/>
              </a:rPr>
              <a:t>nested</a:t>
            </a:r>
            <a:r>
              <a:rPr lang="en-US" sz="2800" dirty="0">
                <a:latin typeface="Garamond" pitchFamily="18" charset="0"/>
              </a:rPr>
              <a:t> models.</a:t>
            </a:r>
          </a:p>
          <a:p>
            <a:pPr marL="230188" indent="-230188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Tests results depend on pre-defined threshold, e.g,. α = 0.05.</a:t>
            </a:r>
          </a:p>
          <a:p>
            <a:pPr marL="230188" indent="-230188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Comparing multiple models requires a (sometimes) confusing list of pair-wise comparisons.</a:t>
            </a:r>
          </a:p>
          <a:p>
            <a:pPr marL="230188" indent="-230188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Useful when direct comparisons between two models are being conducted</a:t>
            </a:r>
            <a:r>
              <a:rPr lang="en-US" sz="3200" dirty="0">
                <a:latin typeface="Garamond" pitchFamily="18" charset="0"/>
              </a:rPr>
              <a:t>.</a:t>
            </a:r>
            <a:endParaRPr lang="en-US" sz="2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2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C2678-FB1D-4015-A4D3-918491538588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Model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69422-88C9-43A8-9798-53E281CF0906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43CFBF-94AC-47EE-BE44-18529DF2E77B}"/>
              </a:ext>
            </a:extLst>
          </p:cNvPr>
          <p:cNvSpPr txBox="1">
            <a:spLocks/>
          </p:cNvSpPr>
          <p:nvPr/>
        </p:nvSpPr>
        <p:spPr>
          <a:xfrm>
            <a:off x="0" y="698339"/>
            <a:ext cx="9144000" cy="5807075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None/>
            </a:pPr>
            <a:r>
              <a:rPr lang="en-US" sz="2800" b="1" dirty="0">
                <a:latin typeface="Garamond" pitchFamily="18" charset="0"/>
              </a:rPr>
              <a:t>Information Theoretic Approaches</a:t>
            </a:r>
          </a:p>
          <a:p>
            <a:pPr marL="74295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Useful for comparing nested and non-nested models.</a:t>
            </a:r>
          </a:p>
          <a:p>
            <a:pPr marL="74295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Balance explanatory power and model complexity via penalty for adding parameters.</a:t>
            </a:r>
          </a:p>
          <a:p>
            <a:pPr marL="74295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Useful when assessing relative support for &gt;2 models.</a:t>
            </a:r>
          </a:p>
          <a:p>
            <a:pPr marL="74295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Also relies on pre-defined thresholds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28516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197C25-4124-45FD-93E8-EE8FD2A7655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Information Theoretic Approaches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DD8344-1C36-45B9-B066-A589411591F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D27D6458-9C82-4D0A-A0E0-5A20A065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84" y="889844"/>
            <a:ext cx="84436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If full reality cannot be included in a model, how do we tell how close we are to truth?</a:t>
            </a: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BE42BFE1-830E-46EB-A83A-D5990501C3F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86000"/>
            <a:ext cx="1143000" cy="1143000"/>
            <a:chOff x="864" y="1104"/>
            <a:chExt cx="720" cy="720"/>
          </a:xfrm>
        </p:grpSpPr>
        <p:sp>
          <p:nvSpPr>
            <p:cNvPr id="6" name="Line 24">
              <a:extLst>
                <a:ext uri="{FF2B5EF4-FFF2-40B4-BE49-F238E27FC236}">
                  <a16:creationId xmlns:a16="http://schemas.microsoft.com/office/drawing/2014/main" id="{CE707CA5-9F24-47E0-88F1-D10AE9F5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6A1A7574-D954-43D8-9D45-C8571C802E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24" y="14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27">
            <a:extLst>
              <a:ext uri="{FF2B5EF4-FFF2-40B4-BE49-F238E27FC236}">
                <a16:creationId xmlns:a16="http://schemas.microsoft.com/office/drawing/2014/main" id="{B941939A-0C29-409C-8AD0-0C31311A822E}"/>
              </a:ext>
            </a:extLst>
          </p:cNvPr>
          <p:cNvSpPr>
            <a:spLocks/>
          </p:cNvSpPr>
          <p:nvPr/>
        </p:nvSpPr>
        <p:spPr bwMode="auto">
          <a:xfrm>
            <a:off x="3513138" y="2420938"/>
            <a:ext cx="1117600" cy="971550"/>
          </a:xfrm>
          <a:custGeom>
            <a:avLst/>
            <a:gdLst>
              <a:gd name="T0" fmla="*/ 0 w 704"/>
              <a:gd name="T1" fmla="*/ 2147483647 h 612"/>
              <a:gd name="T2" fmla="*/ 2147483647 w 704"/>
              <a:gd name="T3" fmla="*/ 2147483647 h 612"/>
              <a:gd name="T4" fmla="*/ 2147483647 w 704"/>
              <a:gd name="T5" fmla="*/ 0 h 612"/>
              <a:gd name="T6" fmla="*/ 2147483647 w 704"/>
              <a:gd name="T7" fmla="*/ 2147483647 h 612"/>
              <a:gd name="T8" fmla="*/ 2147483647 w 704"/>
              <a:gd name="T9" fmla="*/ 2147483647 h 612"/>
              <a:gd name="T10" fmla="*/ 2147483647 w 704"/>
              <a:gd name="T11" fmla="*/ 2147483647 h 612"/>
              <a:gd name="T12" fmla="*/ 2147483647 w 704"/>
              <a:gd name="T13" fmla="*/ 2147483647 h 612"/>
              <a:gd name="T14" fmla="*/ 2147483647 w 704"/>
              <a:gd name="T15" fmla="*/ 2147483647 h 612"/>
              <a:gd name="T16" fmla="*/ 2147483647 w 704"/>
              <a:gd name="T17" fmla="*/ 2147483647 h 612"/>
              <a:gd name="T18" fmla="*/ 2147483647 w 704"/>
              <a:gd name="T19" fmla="*/ 2147483647 h 6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4" h="612">
                <a:moveTo>
                  <a:pt x="0" y="173"/>
                </a:moveTo>
                <a:cubicBezTo>
                  <a:pt x="31" y="78"/>
                  <a:pt x="22" y="87"/>
                  <a:pt x="91" y="18"/>
                </a:cubicBezTo>
                <a:cubicBezTo>
                  <a:pt x="105" y="4"/>
                  <a:pt x="146" y="0"/>
                  <a:pt x="146" y="0"/>
                </a:cubicBezTo>
                <a:cubicBezTo>
                  <a:pt x="183" y="6"/>
                  <a:pt x="222" y="4"/>
                  <a:pt x="256" y="18"/>
                </a:cubicBezTo>
                <a:cubicBezTo>
                  <a:pt x="284" y="30"/>
                  <a:pt x="298" y="61"/>
                  <a:pt x="320" y="82"/>
                </a:cubicBezTo>
                <a:cubicBezTo>
                  <a:pt x="343" y="152"/>
                  <a:pt x="331" y="119"/>
                  <a:pt x="356" y="182"/>
                </a:cubicBezTo>
                <a:cubicBezTo>
                  <a:pt x="376" y="287"/>
                  <a:pt x="436" y="375"/>
                  <a:pt x="502" y="457"/>
                </a:cubicBezTo>
                <a:cubicBezTo>
                  <a:pt x="528" y="490"/>
                  <a:pt x="517" y="489"/>
                  <a:pt x="557" y="521"/>
                </a:cubicBezTo>
                <a:cubicBezTo>
                  <a:pt x="574" y="535"/>
                  <a:pt x="597" y="541"/>
                  <a:pt x="612" y="557"/>
                </a:cubicBezTo>
                <a:cubicBezTo>
                  <a:pt x="637" y="583"/>
                  <a:pt x="665" y="612"/>
                  <a:pt x="704" y="6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40">
            <a:extLst>
              <a:ext uri="{FF2B5EF4-FFF2-40B4-BE49-F238E27FC236}">
                <a16:creationId xmlns:a16="http://schemas.microsoft.com/office/drawing/2014/main" id="{98355846-ED3A-4C15-8091-EF422DEFAB0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895600"/>
            <a:ext cx="1143000" cy="1143000"/>
            <a:chOff x="3696" y="1920"/>
            <a:chExt cx="720" cy="720"/>
          </a:xfrm>
        </p:grpSpPr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759101AB-02BE-481F-80B1-FBCC361CE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920"/>
              <a:ext cx="720" cy="720"/>
              <a:chOff x="864" y="1104"/>
              <a:chExt cx="720" cy="720"/>
            </a:xfrm>
          </p:grpSpPr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1ADB3D90-4465-4EAF-8870-1601B1BBE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4C776616-03B3-43AB-93D5-CCD7BE2BC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4" y="146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7FEA7D1F-1B42-4D24-8E9B-C63AAF2BC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304"/>
              <a:ext cx="576" cy="288"/>
            </a:xfrm>
            <a:custGeom>
              <a:avLst/>
              <a:gdLst>
                <a:gd name="T0" fmla="*/ 0 w 592"/>
                <a:gd name="T1" fmla="*/ 35 h 182"/>
                <a:gd name="T2" fmla="*/ 516 w 592"/>
                <a:gd name="T3" fmla="*/ 1809 h 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2" h="182">
                  <a:moveTo>
                    <a:pt x="0" y="4"/>
                  </a:moveTo>
                  <a:cubicBezTo>
                    <a:pt x="202" y="0"/>
                    <a:pt x="399" y="182"/>
                    <a:pt x="592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39">
            <a:extLst>
              <a:ext uri="{FF2B5EF4-FFF2-40B4-BE49-F238E27FC236}">
                <a16:creationId xmlns:a16="http://schemas.microsoft.com/office/drawing/2014/main" id="{8F18EB92-F08F-4C20-8470-0579D8486EC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1143000" cy="1143000"/>
            <a:chOff x="1584" y="1584"/>
            <a:chExt cx="720" cy="720"/>
          </a:xfrm>
        </p:grpSpPr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id="{5A59CE96-D956-451D-849C-5D997BF13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84"/>
              <a:ext cx="720" cy="720"/>
              <a:chOff x="864" y="1104"/>
              <a:chExt cx="720" cy="720"/>
            </a:xfrm>
          </p:grpSpPr>
          <p:sp>
            <p:nvSpPr>
              <p:cNvPr id="17" name="Line 29">
                <a:extLst>
                  <a:ext uri="{FF2B5EF4-FFF2-40B4-BE49-F238E27FC236}">
                    <a16:creationId xmlns:a16="http://schemas.microsoft.com/office/drawing/2014/main" id="{94329CC2-BE8F-401C-8EC4-DD488D826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0">
                <a:extLst>
                  <a:ext uri="{FF2B5EF4-FFF2-40B4-BE49-F238E27FC236}">
                    <a16:creationId xmlns:a16="http://schemas.microsoft.com/office/drawing/2014/main" id="{9D49DCEA-FBC3-4C7C-A16F-8E48DA5A5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4" y="146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3A5500FC-954F-47F2-8EE6-F657D11A3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" y="1737"/>
              <a:ext cx="676" cy="485"/>
            </a:xfrm>
            <a:custGeom>
              <a:avLst/>
              <a:gdLst>
                <a:gd name="T0" fmla="*/ 0 w 676"/>
                <a:gd name="T1" fmla="*/ 0 h 485"/>
                <a:gd name="T2" fmla="*/ 283 w 676"/>
                <a:gd name="T3" fmla="*/ 28 h 485"/>
                <a:gd name="T4" fmla="*/ 311 w 676"/>
                <a:gd name="T5" fmla="*/ 73 h 485"/>
                <a:gd name="T6" fmla="*/ 366 w 676"/>
                <a:gd name="T7" fmla="*/ 165 h 485"/>
                <a:gd name="T8" fmla="*/ 430 w 676"/>
                <a:gd name="T9" fmla="*/ 220 h 485"/>
                <a:gd name="T10" fmla="*/ 594 w 676"/>
                <a:gd name="T11" fmla="*/ 393 h 485"/>
                <a:gd name="T12" fmla="*/ 658 w 676"/>
                <a:gd name="T13" fmla="*/ 466 h 485"/>
                <a:gd name="T14" fmla="*/ 676 w 676"/>
                <a:gd name="T15" fmla="*/ 485 h 4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6" h="485">
                  <a:moveTo>
                    <a:pt x="0" y="0"/>
                  </a:moveTo>
                  <a:cubicBezTo>
                    <a:pt x="94" y="9"/>
                    <a:pt x="189" y="14"/>
                    <a:pt x="283" y="28"/>
                  </a:cubicBezTo>
                  <a:cubicBezTo>
                    <a:pt x="304" y="31"/>
                    <a:pt x="304" y="61"/>
                    <a:pt x="311" y="73"/>
                  </a:cubicBezTo>
                  <a:cubicBezTo>
                    <a:pt x="328" y="104"/>
                    <a:pt x="342" y="138"/>
                    <a:pt x="366" y="165"/>
                  </a:cubicBezTo>
                  <a:cubicBezTo>
                    <a:pt x="399" y="202"/>
                    <a:pt x="406" y="189"/>
                    <a:pt x="430" y="220"/>
                  </a:cubicBezTo>
                  <a:cubicBezTo>
                    <a:pt x="475" y="278"/>
                    <a:pt x="533" y="352"/>
                    <a:pt x="594" y="393"/>
                  </a:cubicBezTo>
                  <a:cubicBezTo>
                    <a:pt x="625" y="441"/>
                    <a:pt x="602" y="410"/>
                    <a:pt x="658" y="466"/>
                  </a:cubicBezTo>
                  <a:cubicBezTo>
                    <a:pt x="664" y="472"/>
                    <a:pt x="676" y="485"/>
                    <a:pt x="676" y="48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1">
            <a:extLst>
              <a:ext uri="{FF2B5EF4-FFF2-40B4-BE49-F238E27FC236}">
                <a16:creationId xmlns:a16="http://schemas.microsoft.com/office/drawing/2014/main" id="{004B19E4-5560-47CF-BDCC-C3BE7A353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1431" y="2950372"/>
            <a:ext cx="820738" cy="573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42">
            <a:extLst>
              <a:ext uri="{FF2B5EF4-FFF2-40B4-BE49-F238E27FC236}">
                <a16:creationId xmlns:a16="http://schemas.microsoft.com/office/drawing/2014/main" id="{ACFDC7D0-8EB6-432F-8EF8-CA36B259DA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89461" y="3160714"/>
            <a:ext cx="727074" cy="3444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EEEB795A-6825-4969-A7EE-73756CFFF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317" y="3059668"/>
            <a:ext cx="714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Truth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C5F7430-0C95-4C78-9572-85098AA64340}"/>
              </a:ext>
            </a:extLst>
          </p:cNvPr>
          <p:cNvSpPr txBox="1">
            <a:spLocks/>
          </p:cNvSpPr>
          <p:nvPr/>
        </p:nvSpPr>
        <p:spPr>
          <a:xfrm>
            <a:off x="243184" y="4616063"/>
            <a:ext cx="8763000" cy="150683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Garamond" pitchFamily="18" charset="0"/>
              </a:rPr>
              <a:t>Kullback-Leibler</a:t>
            </a:r>
            <a:r>
              <a:rPr lang="en-US" sz="2800" dirty="0">
                <a:latin typeface="Garamond" pitchFamily="18" charset="0"/>
              </a:rPr>
              <a:t> (K-L) distance is based on IT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Measures information accounted for in a model</a:t>
            </a:r>
          </a:p>
        </p:txBody>
      </p:sp>
      <p:sp>
        <p:nvSpPr>
          <p:cNvPr id="23" name="Text Box 43">
            <a:extLst>
              <a:ext uri="{FF2B5EF4-FFF2-40B4-BE49-F238E27FC236}">
                <a16:creationId xmlns:a16="http://schemas.microsoft.com/office/drawing/2014/main" id="{B1BC63C0-A416-468F-8839-3BE65E63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69268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Model1 </a:t>
            </a:r>
          </a:p>
        </p:txBody>
      </p:sp>
      <p:sp>
        <p:nvSpPr>
          <p:cNvPr id="24" name="Text Box 43">
            <a:extLst>
              <a:ext uri="{FF2B5EF4-FFF2-40B4-BE49-F238E27FC236}">
                <a16:creationId xmlns:a16="http://schemas.microsoft.com/office/drawing/2014/main" id="{32DEFE28-98F8-484F-98D5-C5C090C04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97" y="3429000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Model2 </a:t>
            </a:r>
          </a:p>
        </p:txBody>
      </p:sp>
    </p:spTree>
    <p:extLst>
      <p:ext uri="{BB962C8B-B14F-4D97-AF65-F5344CB8AC3E}">
        <p14:creationId xmlns:p14="http://schemas.microsoft.com/office/powerpoint/2010/main" val="355227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A0185-FD70-40F2-965B-709BE1AAA95D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Information Theory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E776B-431B-4EF0-9494-B6FB6E4A8D58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AB4DE6-9DC0-47BA-8ACB-201FF7241F10}"/>
              </a:ext>
            </a:extLst>
          </p:cNvPr>
          <p:cNvSpPr txBox="1">
            <a:spLocks/>
          </p:cNvSpPr>
          <p:nvPr/>
        </p:nvSpPr>
        <p:spPr>
          <a:xfrm>
            <a:off x="296254" y="1757794"/>
            <a:ext cx="8191500" cy="4044801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K-L distance represents information lost when a     candidate model is used to approximate truth.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Small values = better fit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Akaike showed that the maximum log-likelihood was related to K-L distance.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Akaike’s Information Criterion (AIC) is based on the concept of minimizing K-L distance.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latin typeface="Garamond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BA5E4-0B6B-4DE6-A08C-71E1C40F0C7C}"/>
              </a:ext>
            </a:extLst>
          </p:cNvPr>
          <p:cNvSpPr/>
          <p:nvPr/>
        </p:nvSpPr>
        <p:spPr>
          <a:xfrm>
            <a:off x="76200" y="1023359"/>
            <a:ext cx="6914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None/>
            </a:pPr>
            <a:r>
              <a:rPr lang="en-US" sz="3200" b="1" dirty="0">
                <a:latin typeface="Garamond" pitchFamily="18" charset="0"/>
              </a:rPr>
              <a:t>Akaike’s Information Criterion (AIC)</a:t>
            </a:r>
          </a:p>
        </p:txBody>
      </p:sp>
    </p:spTree>
    <p:extLst>
      <p:ext uri="{BB962C8B-B14F-4D97-AF65-F5344CB8AC3E}">
        <p14:creationId xmlns:p14="http://schemas.microsoft.com/office/powerpoint/2010/main" val="34856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B9035-2696-4C3E-B384-6CAA751965A8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What is a Likelihood?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2A7D0-7F91-41B2-B986-A06782BE141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37D245-6D6D-4177-B39F-7D31183FA398}"/>
              </a:ext>
            </a:extLst>
          </p:cNvPr>
          <p:cNvSpPr txBox="1">
            <a:spLocks/>
          </p:cNvSpPr>
          <p:nvPr/>
        </p:nvSpPr>
        <p:spPr>
          <a:xfrm>
            <a:off x="144566" y="903439"/>
            <a:ext cx="8724900" cy="5617001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Defined as the likelihood of the observed data given the model (parameters).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800" dirty="0">
              <a:latin typeface="Garamond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Likelihood function varies with the type of statistical model being used, e.g., binomial, normal, Poisson, etc.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800" dirty="0">
              <a:latin typeface="Garamond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Usually more convenient to work with the log likelihood.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endParaRPr lang="en-US" sz="800" dirty="0">
              <a:latin typeface="Garamond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MLEs = value(s) of model parameter(s) that maximize the log likelihood (or minimize the negative log likelihood).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latin typeface="Garamond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55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2454</Words>
  <Application>Microsoft Office PowerPoint</Application>
  <PresentationFormat>On-screen Show (4:3)</PresentationFormat>
  <Paragraphs>310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Garamond</vt:lpstr>
      <vt:lpstr>Symbol</vt:lpstr>
      <vt:lpstr>Times New Roman</vt:lpstr>
      <vt:lpstr>Wingdings</vt:lpstr>
      <vt:lpstr>Wingdings 2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Shea</dc:creator>
  <cp:lastModifiedBy>Colin Shea</cp:lastModifiedBy>
  <cp:revision>21</cp:revision>
  <cp:lastPrinted>2018-04-18T17:35:45Z</cp:lastPrinted>
  <dcterms:created xsi:type="dcterms:W3CDTF">2018-04-18T15:59:23Z</dcterms:created>
  <dcterms:modified xsi:type="dcterms:W3CDTF">2018-05-01T15:15:05Z</dcterms:modified>
</cp:coreProperties>
</file>