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7010400" cy="9296400"/>
  <p:embeddedFontLst>
    <p:embeddedFont>
      <p:font typeface="Garamon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395EA6-6ECF-468B-88D0-1958EF16AFAF}">
  <a:tblStyle styleId="{FD395EA6-6ECF-468B-88D0-1958EF16AF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Garamond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Garamond-italic.fntdata"/><Relationship Id="rId47" Type="http://schemas.openxmlformats.org/officeDocument/2006/relationships/font" Target="fonts/Garamond-bold.fntdata"/><Relationship Id="rId49" Type="http://schemas.openxmlformats.org/officeDocument/2006/relationships/font" Target="fonts/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BFBFBF">
              <a:alpha val="6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157612" y="6446838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4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4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42.jpg"/><Relationship Id="rId5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45.png"/><Relationship Id="rId7" Type="http://schemas.openxmlformats.org/officeDocument/2006/relationships/image" Target="../media/image34.png"/><Relationship Id="rId8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Relationship Id="rId4" Type="http://schemas.openxmlformats.org/officeDocument/2006/relationships/image" Target="../media/image42.jpg"/><Relationship Id="rId5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006960" y="90858"/>
            <a:ext cx="8068672" cy="132872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small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4032" y="90859"/>
            <a:ext cx="838200" cy="132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846033" y="766797"/>
            <a:ext cx="8229599" cy="533764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small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Review of Statistical Concepts and Modeling</a:t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108820"/>
            <a:ext cx="2346960" cy="74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4750" y="3070529"/>
            <a:ext cx="2346960" cy="8233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3534969" y="3016909"/>
            <a:ext cx="2194560" cy="930632"/>
            <a:chOff x="856152" y="1813992"/>
            <a:chExt cx="2194560" cy="930632"/>
          </a:xfrm>
        </p:grpSpPr>
        <p:pic>
          <p:nvPicPr>
            <p:cNvPr id="28" name="Google Shape;2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8888" y="1813992"/>
              <a:ext cx="2091824" cy="913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3"/>
            <p:cNvSpPr/>
            <p:nvPr/>
          </p:nvSpPr>
          <p:spPr>
            <a:xfrm>
              <a:off x="856152" y="2616565"/>
              <a:ext cx="368998" cy="128059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/>
          <p:nvPr/>
        </p:nvSpPr>
        <p:spPr>
          <a:xfrm>
            <a:off x="1066800" y="3791599"/>
            <a:ext cx="368998" cy="128059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174355" y="3837374"/>
            <a:ext cx="431795" cy="22030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6192209" y="3764786"/>
            <a:ext cx="468546" cy="204259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2598990" y="3924734"/>
            <a:ext cx="493376" cy="132946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2522703" y="2477142"/>
            <a:ext cx="238449" cy="132946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3"/>
          <p:cNvGrpSpPr/>
          <p:nvPr/>
        </p:nvGrpSpPr>
        <p:grpSpPr>
          <a:xfrm>
            <a:off x="4833522" y="4039009"/>
            <a:ext cx="2002456" cy="722121"/>
            <a:chOff x="3255344" y="3951671"/>
            <a:chExt cx="2002456" cy="722121"/>
          </a:xfrm>
        </p:grpSpPr>
        <p:pic>
          <p:nvPicPr>
            <p:cNvPr id="36" name="Google Shape;36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63799" y="3951671"/>
              <a:ext cx="1894001" cy="675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3"/>
            <p:cNvSpPr/>
            <p:nvPr/>
          </p:nvSpPr>
          <p:spPr>
            <a:xfrm>
              <a:off x="3255344" y="4479918"/>
              <a:ext cx="485090" cy="193874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2577876" y="4114800"/>
            <a:ext cx="1841724" cy="639482"/>
            <a:chOff x="1787960" y="4165004"/>
            <a:chExt cx="1841724" cy="639482"/>
          </a:xfrm>
        </p:grpSpPr>
        <p:pic>
          <p:nvPicPr>
            <p:cNvPr id="39" name="Google Shape;39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04097" y="4165004"/>
              <a:ext cx="1725587" cy="5495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3"/>
            <p:cNvSpPr/>
            <p:nvPr/>
          </p:nvSpPr>
          <p:spPr>
            <a:xfrm>
              <a:off x="1787960" y="4584181"/>
              <a:ext cx="431795" cy="220305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" name="Google Shape;41;p3"/>
          <p:cNvCxnSpPr/>
          <p:nvPr/>
        </p:nvCxnSpPr>
        <p:spPr>
          <a:xfrm flipH="1" rot="10800000">
            <a:off x="1074632" y="689633"/>
            <a:ext cx="7924800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3"/>
          <p:cNvSpPr txBox="1"/>
          <p:nvPr/>
        </p:nvSpPr>
        <p:spPr>
          <a:xfrm>
            <a:off x="998767" y="145255"/>
            <a:ext cx="6705600" cy="533764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small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CSP4141 ~ Occupancy Modeling</a:t>
            </a:r>
            <a:endParaRPr/>
          </a:p>
        </p:txBody>
      </p:sp>
      <p:pic>
        <p:nvPicPr>
          <p:cNvPr id="43" name="Google Shape;43;p3"/>
          <p:cNvPicPr preferRelativeResize="0"/>
          <p:nvPr/>
        </p:nvPicPr>
        <p:blipFill rotWithShape="1">
          <a:blip r:embed="rId8">
            <a:alphaModFix/>
          </a:blip>
          <a:srcRect b="13866" l="0" r="0" t="0"/>
          <a:stretch/>
        </p:blipFill>
        <p:spPr>
          <a:xfrm>
            <a:off x="755" y="1430199"/>
            <a:ext cx="8938145" cy="499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AIC: Akaike’s Information Criterion</a:t>
            </a: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9525" y="1447800"/>
            <a:ext cx="86283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Maximum log likelihood is a biased estimate of K-L distance</a:t>
            </a:r>
            <a:endParaRPr/>
          </a:p>
        </p:txBody>
      </p:sp>
      <p:sp>
        <p:nvSpPr>
          <p:cNvPr id="129" name="Google Shape;129;p12"/>
          <p:cNvSpPr txBox="1"/>
          <p:nvPr/>
        </p:nvSpPr>
        <p:spPr>
          <a:xfrm>
            <a:off x="2904288" y="2386790"/>
            <a:ext cx="520687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AIC = -2ln(likelihood|data)) + 2K</a:t>
            </a:r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76200" y="2386790"/>
            <a:ext cx="299498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Akaike showed that: 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2019897" y="4420278"/>
            <a:ext cx="451405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AIC = -2ln(likelihood|data) + 2*K</a:t>
            </a:r>
            <a:endParaRPr/>
          </a:p>
        </p:txBody>
      </p:sp>
      <p:cxnSp>
        <p:nvCxnSpPr>
          <p:cNvPr id="132" name="Google Shape;132;p12"/>
          <p:cNvCxnSpPr/>
          <p:nvPr/>
        </p:nvCxnSpPr>
        <p:spPr>
          <a:xfrm rot="10800000">
            <a:off x="3505200" y="4884919"/>
            <a:ext cx="0" cy="242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2"/>
          <p:cNvSpPr txBox="1"/>
          <p:nvPr/>
        </p:nvSpPr>
        <p:spPr>
          <a:xfrm>
            <a:off x="838200" y="5077920"/>
            <a:ext cx="3357907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Measures model lack of fit</a:t>
            </a:r>
            <a:endParaRPr/>
          </a:p>
        </p:txBody>
      </p:sp>
      <p:sp>
        <p:nvSpPr>
          <p:cNvPr id="134" name="Google Shape;134;p12"/>
          <p:cNvSpPr txBox="1"/>
          <p:nvPr/>
        </p:nvSpPr>
        <p:spPr>
          <a:xfrm>
            <a:off x="4534497" y="5077007"/>
            <a:ext cx="39330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Penalty for increasing model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(enforces parsimony)</a:t>
            </a:r>
            <a:endParaRPr/>
          </a:p>
        </p:txBody>
      </p:sp>
      <p:cxnSp>
        <p:nvCxnSpPr>
          <p:cNvPr id="135" name="Google Shape;135;p12"/>
          <p:cNvCxnSpPr/>
          <p:nvPr/>
        </p:nvCxnSpPr>
        <p:spPr>
          <a:xfrm flipH="1" rot="10800000">
            <a:off x="5714999" y="4884919"/>
            <a:ext cx="457201" cy="242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2"/>
          <p:cNvSpPr txBox="1"/>
          <p:nvPr/>
        </p:nvSpPr>
        <p:spPr>
          <a:xfrm>
            <a:off x="76200" y="3401975"/>
            <a:ext cx="589975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AIC  is based on the </a:t>
            </a:r>
            <a:r>
              <a:rPr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parsimony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AIC: Akaike’s Information Criterion</a:t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9525" y="1447800"/>
            <a:ext cx="86283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Maximum log likelihood is a biased estimate of K-L distance</a:t>
            </a:r>
            <a:endParaRPr/>
          </a:p>
        </p:txBody>
      </p:sp>
      <p:sp>
        <p:nvSpPr>
          <p:cNvPr id="144" name="Google Shape;144;p13"/>
          <p:cNvSpPr txBox="1"/>
          <p:nvPr/>
        </p:nvSpPr>
        <p:spPr>
          <a:xfrm>
            <a:off x="2904288" y="2386790"/>
            <a:ext cx="520687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AIC = -2ln(likelihood|data)) + 2K</a:t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76200" y="2386790"/>
            <a:ext cx="299498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Akaike showed that: 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2019897" y="4420278"/>
            <a:ext cx="451405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AIC = -2ln(likelihood|data) + 2*K</a:t>
            </a:r>
            <a:endParaRPr/>
          </a:p>
        </p:txBody>
      </p:sp>
      <p:cxnSp>
        <p:nvCxnSpPr>
          <p:cNvPr id="147" name="Google Shape;147;p13"/>
          <p:cNvCxnSpPr/>
          <p:nvPr/>
        </p:nvCxnSpPr>
        <p:spPr>
          <a:xfrm rot="10800000">
            <a:off x="3505200" y="4884919"/>
            <a:ext cx="0" cy="242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3"/>
          <p:cNvSpPr txBox="1"/>
          <p:nvPr/>
        </p:nvSpPr>
        <p:spPr>
          <a:xfrm>
            <a:off x="838200" y="5077920"/>
            <a:ext cx="3357907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Measures model lack of fit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4534497" y="5077007"/>
            <a:ext cx="39330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Penalty for increasing model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(enforces parsimony)</a:t>
            </a:r>
            <a:endParaRPr/>
          </a:p>
        </p:txBody>
      </p:sp>
      <p:cxnSp>
        <p:nvCxnSpPr>
          <p:cNvPr id="150" name="Google Shape;150;p13"/>
          <p:cNvCxnSpPr/>
          <p:nvPr/>
        </p:nvCxnSpPr>
        <p:spPr>
          <a:xfrm flipH="1" rot="10800000">
            <a:off x="5714999" y="4884919"/>
            <a:ext cx="457201" cy="242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3"/>
          <p:cNvSpPr txBox="1"/>
          <p:nvPr/>
        </p:nvSpPr>
        <p:spPr>
          <a:xfrm>
            <a:off x="76200" y="3401975"/>
            <a:ext cx="589975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AIC  is based on the </a:t>
            </a:r>
            <a:r>
              <a:rPr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parsimony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AICc: Small Sample Bias Adjustment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228600" y="863599"/>
            <a:ext cx="54515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ratio of n/K is &lt; 40 then use AIC</a:t>
            </a:r>
            <a:r>
              <a:rPr baseline="-25000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996950" y="1600716"/>
            <a:ext cx="6173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AICc = -2*ln(likelihood|data) + 2*K + (2*K*(K+1))/(n-K-1)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228600" y="3960972"/>
            <a:ext cx="21441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 n gets big:</a:t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1907638" y="4570572"/>
            <a:ext cx="4616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(2*K*(K+1))/(n-K-1) = 1/very large number</a:t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1917163" y="5049570"/>
            <a:ext cx="2571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(2*K*(K+1))/(n-K-1) = 0</a:t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228600" y="5740763"/>
            <a:ext cx="79967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AIC = AICc for large datasets; usually best to use AICc</a:t>
            </a: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968375" y="3373016"/>
            <a:ext cx="50834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AICc = -2*ln(likelihood|data) + 2*K*(n/(n-K-1))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286345" y="2281799"/>
            <a:ext cx="84004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You may also see AICc calculated this way, which is equivalent:</a:t>
            </a:r>
            <a:endParaRPr baseline="-25000"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 Selection with AIC</a:t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0" y="1947017"/>
            <a:ext cx="8671073" cy="3641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AIC by itself is relatively meaningless.</a:t>
            </a:r>
            <a:endParaRPr/>
          </a:p>
          <a:p>
            <a:pPr indent="-13462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find the best model by comparing various models and examining their relative distance to the “truth”</a:t>
            </a:r>
            <a:endParaRPr/>
          </a:p>
          <a:p>
            <a:pPr indent="-13462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do this by calculating the difference between the best fitting model (lowest AIC) and the other models.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159501" y="990600"/>
            <a:ext cx="2939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 is AIC used?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 Selection with AIC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-152400" y="1828800"/>
            <a:ext cx="89154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888" lvl="1" marL="6400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 rankings would likely change if study were conducted again.</a:t>
            </a:r>
            <a:endParaRPr/>
          </a:p>
          <a:p>
            <a:pPr indent="-95758" lvl="1" marL="64008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46888" lvl="1" marL="6400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AIC weights express relative support for a set of models, given the data</a:t>
            </a:r>
            <a:endParaRPr/>
          </a:p>
          <a:p>
            <a:pPr indent="-95758" lvl="1" marL="6400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46888" lvl="1" marL="6400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Often useful to develop a “confidence set” of models based on some criterion (e.g., based on AIC weights or differences in AIC)</a:t>
            </a:r>
            <a:endParaRPr/>
          </a:p>
          <a:p>
            <a:pPr indent="-95758" lvl="1" marL="6400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133350" y="999757"/>
            <a:ext cx="4420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 selection uncertainty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Goodness of Fit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19050" y="2209800"/>
            <a:ext cx="8560928" cy="327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4" lvl="1" marL="4619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No, given a candidate set of models, one of them will always have the lowest AIC, and they may all be poor models.</a:t>
            </a:r>
            <a:endParaRPr/>
          </a:p>
          <a:p>
            <a:pPr indent="-80644" lvl="1" marL="46196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80644" lvl="1" marL="46196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31774" lvl="1" marL="46196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AIC says nothing about how well a model fits the data or if model assumptions were met.</a:t>
            </a:r>
            <a:endParaRPr/>
          </a:p>
          <a:p>
            <a:pPr indent="0" lvl="1" marL="39319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159501" y="990600"/>
            <a:ext cx="682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Does a low AIC mean I have a good model?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Assessing Goodness of Fit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104775" y="1066800"/>
            <a:ext cx="8842672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1" marL="341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Measures of goodness of fit typically summarize discrepancy between observed values and expected values under the model in question.</a:t>
            </a:r>
            <a:endParaRPr/>
          </a:p>
          <a:p>
            <a:pPr indent="-79058" lvl="1" marL="34131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30188" lvl="1" marL="34131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Various procedures can be used to assess fit of linear models.</a:t>
            </a:r>
            <a:endParaRPr/>
          </a:p>
          <a:p>
            <a:pPr indent="-79058" lvl="1" marL="34131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30188" lvl="1" marL="34131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e.g,. Fit of occupancy models can be assessed by comparing observed vs expected frequencies of encounter histories (MacKenzie and Bailey 2004). </a:t>
            </a:r>
            <a:endParaRPr/>
          </a:p>
          <a:p>
            <a:pPr indent="0" lvl="1" marL="39319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Linear Modeling Review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647700" y="1828800"/>
            <a:ext cx="6972300" cy="14773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394" l="0" r="0" t="-49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609600" y="4278531"/>
            <a:ext cx="7887352" cy="19389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118" l="0" r="0" t="-37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2315260" y="3469164"/>
            <a:ext cx="4513480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238125" y="1111766"/>
            <a:ext cx="69723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Recall the general linear regression: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Linear Modeling Review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2315260" y="1828800"/>
            <a:ext cx="4513480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152400" y="2908518"/>
            <a:ext cx="8915400" cy="18158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388" l="-1365" r="-888" t="-33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2603320" y="5257800"/>
            <a:ext cx="3937360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Generalized Linear Models</a:t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733424" y="3508132"/>
            <a:ext cx="7772400" cy="13234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465" l="-1175" r="0" t="-45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197622" y="881844"/>
            <a:ext cx="80772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general linear regression is actually a special case of a larger set of models called generalized linear models (GLMs) that all take the same basic form….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1749739" y="2537293"/>
            <a:ext cx="5870261" cy="7003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5216" l="0" r="0" t="-121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197622" y="5118757"/>
            <a:ext cx="856344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GLMs allow for response variables that have error distribution models other than a normal distribution.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/>
        </p:nvSpPr>
        <p:spPr>
          <a:xfrm>
            <a:off x="76200" y="1003360"/>
            <a:ext cx="8973084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There is no “true” model that generates biological data.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Truth in biological sciences has essentially infinite dimensions; hence, full reality cannot be revealed with finite samples.</a:t>
            </a:r>
            <a:endParaRPr sz="280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Biological systems are complex with many small effects, interactions, individual heterogeneity, and environmental covariates.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 models are approximations of reality.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True: everyone is a ‘modeler’</a:t>
            </a:r>
            <a:endParaRPr/>
          </a:p>
          <a:p>
            <a:pPr indent="-105410" lvl="0" marL="274320" marR="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685800" y="156391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Models: Fisheries &amp; Wildlife Management</a:t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76200" y="156391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Generalized Linear Models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228600" y="1020584"/>
            <a:ext cx="807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GLM consists of three components: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342900" y="2055792"/>
            <a:ext cx="83439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</a:t>
            </a: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statistical distribution 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that</a:t>
            </a: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describes random variation in the response.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</a:t>
            </a: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linear combination 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of covariate effects (linear predictor)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</a:t>
            </a: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link function 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that specifies how the expected value of the response relates to the linear predictor.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Commonly-used Link Functions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" name="Google Shape;240;p23"/>
          <p:cNvGraphicFramePr/>
          <p:nvPr/>
        </p:nvGraphicFramePr>
        <p:xfrm>
          <a:off x="76199" y="7786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{FD395EA6-6ECF-468B-88D0-1958EF16AFAF}</a:tableStyleId>
              </a:tblPr>
              <a:tblGrid>
                <a:gridCol w="2154250"/>
                <a:gridCol w="2192575"/>
                <a:gridCol w="1527400"/>
                <a:gridCol w="1510050"/>
                <a:gridCol w="1607325"/>
              </a:tblGrid>
              <a:tr h="3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Response Variable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Example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Distribution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Link function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Model</a:t>
                      </a:r>
                      <a:endParaRPr sz="18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/>
                </a:tc>
              </a:tr>
              <a:tr h="69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Density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Normal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Identity (none, really)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Linear regression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</a:tr>
              <a:tr h="140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Counts (integers)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Population size, number of species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Poisson, Negative binomial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Log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Poisson or negative binomial regression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</a:tr>
              <a:tr h="105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or proportions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Presence-absence, number alive out of number born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Binomial, Bernoulli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Logit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Logistic regression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b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23"/>
          <p:cNvSpPr/>
          <p:nvPr/>
        </p:nvSpPr>
        <p:spPr>
          <a:xfrm>
            <a:off x="-12018" y="4464467"/>
            <a:ext cx="907981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Using different distributions necessitates the use of different </a:t>
            </a:r>
            <a:r>
              <a:rPr lang="en-US" sz="22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link functions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to model the response as a </a:t>
            </a:r>
            <a:r>
              <a:rPr lang="en-US" sz="22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linear combination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of predictor variables.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Using a link function results in parameter estimates on transformed scales that must be </a:t>
            </a:r>
            <a:r>
              <a:rPr lang="en-US" sz="22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back-transformed 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 make predictions and to interpret predictors.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Binomial Distribution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228600" y="943979"/>
            <a:ext cx="845820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</a:t>
            </a:r>
            <a:r>
              <a:rPr b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discrete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probability distribution that describes the outcome of n independent trials, where each trial is assumed to have only one of two outcomes: success or failure. </a:t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the probability of a successful trial is </a:t>
            </a:r>
            <a:r>
              <a:rPr i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and </a:t>
            </a:r>
            <a:r>
              <a:rPr i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the number of successful trials, then the probability of having </a:t>
            </a:r>
            <a:r>
              <a:rPr i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successful outcomes in an experiment of </a:t>
            </a:r>
            <a:r>
              <a:rPr i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independent trials is: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Range: 0 ≥ </a:t>
            </a:r>
            <a:r>
              <a:rPr i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 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≤ </a:t>
            </a:r>
            <a:r>
              <a:rPr i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n; 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Mean: E[X] = </a:t>
            </a:r>
            <a:r>
              <a:rPr i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np; 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Variance: Var(X) = </a:t>
            </a:r>
            <a:r>
              <a:rPr i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np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(1-</a:t>
            </a:r>
            <a:r>
              <a:rPr i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Bernoulli distribution is a special case of the binomial distribution where </a:t>
            </a:r>
            <a:r>
              <a:rPr i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1; also, any binomial distribution is the distribution of the sum of </a:t>
            </a:r>
            <a:r>
              <a:rPr i="1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Bernoulli trials. 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838200" y="3465686"/>
            <a:ext cx="7772400" cy="5729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5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Binomial Distribution: PMF</a:t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84" y="710821"/>
            <a:ext cx="8758980" cy="499368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/>
        </p:nvSpPr>
        <p:spPr>
          <a:xfrm>
            <a:off x="4661730" y="2535824"/>
            <a:ext cx="76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P=0.5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7358641" y="1251679"/>
            <a:ext cx="76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P=0.9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1899791" y="1245409"/>
            <a:ext cx="76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P=0.1</a:t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3333571" y="5716990"/>
            <a:ext cx="3418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successes in 100 trials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Binomial Likelihood</a:t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152400" y="838200"/>
            <a:ext cx="8763000" cy="56023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96" l="-763" r="-763" t="-7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Binomial Likelihood</a:t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28600" y="804835"/>
            <a:ext cx="8763000" cy="55866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37" l="-1112" r="0" t="-7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Binomial Likelihood</a:t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291230" y="698339"/>
            <a:ext cx="8763000" cy="48554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32" l="-9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Binomial Likelihood</a:t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228600" y="804835"/>
            <a:ext cx="8763000" cy="22085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4">
            <a:alphaModFix/>
          </a:blip>
          <a:srcRect b="0" l="0" r="0" t="8889"/>
          <a:stretch/>
        </p:blipFill>
        <p:spPr>
          <a:xfrm>
            <a:off x="311306" y="1981200"/>
            <a:ext cx="3286474" cy="428333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/>
          <p:nvPr/>
        </p:nvSpPr>
        <p:spPr>
          <a:xfrm>
            <a:off x="3597780" y="2163511"/>
            <a:ext cx="510183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Solving for MLE in 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probs&lt;-seq(0,1.0,0.01)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negloglik&lt;-NULL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(j in 1:length(probs)){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(negloglik[j]&lt;--sum(dbinom(tadpoles, size=1, prob = probs[j], log = T)))}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plot(probs,negloglik, type = 'b’)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MLE&lt;-probs[which.min(negloglik)]) = 0.60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Modeling Binary Data: Logistic Regression</a:t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3230288" y="4689312"/>
            <a:ext cx="2619307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1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8" name="Google Shape;298;p30"/>
          <p:cNvSpPr txBox="1"/>
          <p:nvPr/>
        </p:nvSpPr>
        <p:spPr>
          <a:xfrm>
            <a:off x="4114800" y="1499754"/>
            <a:ext cx="856260" cy="19292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3200400" y="2274454"/>
            <a:ext cx="434734" cy="4308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45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3631976" y="2274454"/>
            <a:ext cx="482824" cy="43088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1" name="Google Shape;301;p30"/>
          <p:cNvSpPr txBox="1"/>
          <p:nvPr/>
        </p:nvSpPr>
        <p:spPr>
          <a:xfrm>
            <a:off x="228600" y="804835"/>
            <a:ext cx="8763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we sampled (without error) for a species across N sites, we could summarize the occupancy status of each site as either occupied (1) or not-occupied (0)</a:t>
            </a:r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76200" y="3521075"/>
            <a:ext cx="8763000" cy="27857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55" l="-486" r="-208" t="-15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Modeling Binary Data: Logistic Regression</a:t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948481" y="4002799"/>
            <a:ext cx="5099986" cy="19584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033" l="0" r="-1793" t="-28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0" name="Google Shape;310;p31"/>
          <p:cNvSpPr txBox="1"/>
          <p:nvPr/>
        </p:nvSpPr>
        <p:spPr>
          <a:xfrm>
            <a:off x="877368" y="1798890"/>
            <a:ext cx="7609904" cy="14062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210811" y="863747"/>
            <a:ext cx="4002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logit link function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Models as Hypotheses</a:t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2667000" y="1066800"/>
            <a:ext cx="3743332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373" l="-4232" r="-3254" t="-12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" name="Google Shape;58;p5"/>
          <p:cNvSpPr txBox="1"/>
          <p:nvPr/>
        </p:nvSpPr>
        <p:spPr>
          <a:xfrm>
            <a:off x="239994" y="1811351"/>
            <a:ext cx="88278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Hypotheses are unproven theories or suppositions that are tentatively accepted to explain facts or serve as the basis for further investigation</a:t>
            </a:r>
            <a:endParaRPr/>
          </a:p>
          <a:p>
            <a:pPr indent="-274320" lvl="0" marL="27432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Models are explicit </a:t>
            </a:r>
            <a:r>
              <a:rPr b="1" lang="en-US" sz="28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representations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of hypotheses</a:t>
            </a:r>
            <a:endParaRPr/>
          </a:p>
          <a:p>
            <a:pPr indent="-274320" lvl="0" marL="27432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Several models can represent a single hypotheses</a:t>
            </a:r>
            <a:endParaRPr/>
          </a:p>
          <a:p>
            <a:pPr indent="-274320" lvl="0" marL="27432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Models are tools for evaluating hypotheses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Modeling Binary Data: Logistic Regression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2518161" y="1417745"/>
            <a:ext cx="4089709" cy="7838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210811" y="863747"/>
            <a:ext cx="4002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logit link function</a:t>
            </a:r>
            <a:endParaRPr/>
          </a:p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4">
            <a:alphaModFix/>
          </a:blip>
          <a:srcRect b="1071" l="0" r="3007" t="9642"/>
          <a:stretch/>
        </p:blipFill>
        <p:spPr>
          <a:xfrm>
            <a:off x="1904287" y="2281015"/>
            <a:ext cx="4932347" cy="400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Modeling Binary Data: Logistic Regression</a:t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2518161" y="1417745"/>
            <a:ext cx="4089709" cy="7838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210811" y="863747"/>
            <a:ext cx="4002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logit link function</a:t>
            </a:r>
            <a:endParaRPr/>
          </a:p>
        </p:txBody>
      </p:sp>
      <p:pic>
        <p:nvPicPr>
          <p:cNvPr id="329" name="Google Shape;329;p33"/>
          <p:cNvPicPr preferRelativeResize="0"/>
          <p:nvPr/>
        </p:nvPicPr>
        <p:blipFill rotWithShape="1">
          <a:blip r:embed="rId4">
            <a:alphaModFix/>
          </a:blip>
          <a:srcRect b="1071" l="0" r="3007" t="9642"/>
          <a:stretch/>
        </p:blipFill>
        <p:spPr>
          <a:xfrm>
            <a:off x="1904287" y="2281015"/>
            <a:ext cx="4932347" cy="4007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33"/>
          <p:cNvCxnSpPr/>
          <p:nvPr/>
        </p:nvCxnSpPr>
        <p:spPr>
          <a:xfrm>
            <a:off x="2357831" y="3075344"/>
            <a:ext cx="2651760" cy="0"/>
          </a:xfrm>
          <a:prstGeom prst="straightConnector1">
            <a:avLst/>
          </a:prstGeom>
          <a:noFill/>
          <a:ln cap="flat" cmpd="sng" w="317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33"/>
          <p:cNvCxnSpPr/>
          <p:nvPr/>
        </p:nvCxnSpPr>
        <p:spPr>
          <a:xfrm>
            <a:off x="5005097" y="3083890"/>
            <a:ext cx="0" cy="2674620"/>
          </a:xfrm>
          <a:prstGeom prst="straightConnector1">
            <a:avLst/>
          </a:prstGeom>
          <a:noFill/>
          <a:ln cap="flat" cmpd="sng" w="317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Modeling Binary Data: Logistic Regression</a:t>
            </a: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7010400" y="3757457"/>
            <a:ext cx="1837683" cy="5068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760" l="0" r="-199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39" name="Google Shape;339;p34"/>
          <p:cNvPicPr preferRelativeResize="0"/>
          <p:nvPr/>
        </p:nvPicPr>
        <p:blipFill rotWithShape="1">
          <a:blip r:embed="rId4">
            <a:alphaModFix/>
          </a:blip>
          <a:srcRect b="1071" l="0" r="3007" t="9642"/>
          <a:stretch/>
        </p:blipFill>
        <p:spPr>
          <a:xfrm>
            <a:off x="1904287" y="2281015"/>
            <a:ext cx="4932347" cy="4007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34"/>
          <p:cNvCxnSpPr/>
          <p:nvPr/>
        </p:nvCxnSpPr>
        <p:spPr>
          <a:xfrm>
            <a:off x="2357831" y="3075344"/>
            <a:ext cx="2651760" cy="0"/>
          </a:xfrm>
          <a:prstGeom prst="straightConnector1">
            <a:avLst/>
          </a:prstGeom>
          <a:noFill/>
          <a:ln cap="flat" cmpd="sng" w="317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34"/>
          <p:cNvCxnSpPr/>
          <p:nvPr/>
        </p:nvCxnSpPr>
        <p:spPr>
          <a:xfrm>
            <a:off x="5005097" y="3083890"/>
            <a:ext cx="0" cy="2674620"/>
          </a:xfrm>
          <a:prstGeom prst="straightConnector1">
            <a:avLst/>
          </a:prstGeom>
          <a:noFill/>
          <a:ln cap="flat" cmpd="sng" w="317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34"/>
          <p:cNvSpPr txBox="1"/>
          <p:nvPr/>
        </p:nvSpPr>
        <p:spPr>
          <a:xfrm>
            <a:off x="2518161" y="1417745"/>
            <a:ext cx="4089709" cy="7838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210811" y="863747"/>
            <a:ext cx="4002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logit link function</a:t>
            </a:r>
            <a:endParaRPr/>
          </a:p>
        </p:txBody>
      </p:sp>
      <p:cxnSp>
        <p:nvCxnSpPr>
          <p:cNvPr id="344" name="Google Shape;344;p34"/>
          <p:cNvCxnSpPr/>
          <p:nvPr/>
        </p:nvCxnSpPr>
        <p:spPr>
          <a:xfrm flipH="1">
            <a:off x="5005097" y="4191000"/>
            <a:ext cx="2005303" cy="156751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Modeling Binary Data: Logistic Regression</a:t>
            </a:r>
            <a:endParaRPr/>
          </a:p>
        </p:txBody>
      </p:sp>
      <p:sp>
        <p:nvSpPr>
          <p:cNvPr id="350" name="Google Shape;350;p35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3843458" y="2457930"/>
            <a:ext cx="3806683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352" name="Google Shape;352;p35"/>
          <p:cNvGrpSpPr/>
          <p:nvPr/>
        </p:nvGrpSpPr>
        <p:grpSpPr>
          <a:xfrm>
            <a:off x="962114" y="1175015"/>
            <a:ext cx="1770660" cy="1929246"/>
            <a:chOff x="6186453" y="1587449"/>
            <a:chExt cx="1770660" cy="1929246"/>
          </a:xfrm>
        </p:grpSpPr>
        <p:sp>
          <p:nvSpPr>
            <p:cNvPr id="353" name="Google Shape;353;p35"/>
            <p:cNvSpPr txBox="1"/>
            <p:nvPr/>
          </p:nvSpPr>
          <p:spPr>
            <a:xfrm>
              <a:off x="7100853" y="1587449"/>
              <a:ext cx="856260" cy="192924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186453" y="2362149"/>
              <a:ext cx="434734" cy="4308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126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618029" y="2362149"/>
              <a:ext cx="482824" cy="4308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356" name="Google Shape;356;p35"/>
          <p:cNvSpPr/>
          <p:nvPr/>
        </p:nvSpPr>
        <p:spPr>
          <a:xfrm>
            <a:off x="917149" y="3028061"/>
            <a:ext cx="3516604" cy="133716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4395653" y="3373475"/>
            <a:ext cx="3090910" cy="64633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8" name="Google Shape;358;p35"/>
          <p:cNvSpPr/>
          <p:nvPr/>
        </p:nvSpPr>
        <p:spPr>
          <a:xfrm rot="-5400000">
            <a:off x="1811786" y="3591750"/>
            <a:ext cx="669542" cy="221648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5"/>
          <p:cNvSpPr/>
          <p:nvPr/>
        </p:nvSpPr>
        <p:spPr>
          <a:xfrm rot="-5400000">
            <a:off x="5914458" y="3299079"/>
            <a:ext cx="669542" cy="280182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5"/>
          <p:cNvSpPr/>
          <p:nvPr/>
        </p:nvSpPr>
        <p:spPr>
          <a:xfrm rot="5400000">
            <a:off x="5750877" y="881961"/>
            <a:ext cx="669542" cy="280182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4492714" y="1499596"/>
            <a:ext cx="3201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Statistical Distribution </a:t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5"/>
          <p:cNvSpPr/>
          <p:nvPr/>
        </p:nvSpPr>
        <p:spPr>
          <a:xfrm>
            <a:off x="1139914" y="5021961"/>
            <a:ext cx="20633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Link Function</a:t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5"/>
          <p:cNvSpPr/>
          <p:nvPr/>
        </p:nvSpPr>
        <p:spPr>
          <a:xfrm>
            <a:off x="5109946" y="5004796"/>
            <a:ext cx="23164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Linear Predictor</a:t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1534207" y="5756603"/>
            <a:ext cx="60671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now have all three components of a GLM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Modeling Binary Data: Logistic Regression</a:t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228600" y="3449914"/>
            <a:ext cx="2747868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065" l="0" r="-4441" t="-131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2" name="Google Shape;372;p36"/>
          <p:cNvSpPr txBox="1"/>
          <p:nvPr/>
        </p:nvSpPr>
        <p:spPr>
          <a:xfrm>
            <a:off x="228600" y="3900772"/>
            <a:ext cx="8218660" cy="19777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949" l="-177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3" name="Google Shape;373;p36"/>
          <p:cNvSpPr txBox="1"/>
          <p:nvPr/>
        </p:nvSpPr>
        <p:spPr>
          <a:xfrm>
            <a:off x="2699063" y="2280462"/>
            <a:ext cx="3609193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228600" y="1081631"/>
            <a:ext cx="516519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Log odds and the linear predictor</a:t>
            </a:r>
            <a:endParaRPr sz="3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Back Transformation: Inverse Logit Link</a:t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1667143" y="2357769"/>
            <a:ext cx="5181418" cy="1287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405925" y="4054598"/>
            <a:ext cx="7651005" cy="19389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005" l="-2468" r="-127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323850" y="1394667"/>
            <a:ext cx="8591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Back-transformation to the probability scale </a:t>
            </a:r>
            <a:endParaRPr sz="3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Modeling Binary Data: Logistic Regression</a:t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239915" y="3005427"/>
            <a:ext cx="1445973" cy="5241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975" l="0" r="-251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91" name="Google Shape;391;p38"/>
          <p:cNvPicPr preferRelativeResize="0"/>
          <p:nvPr/>
        </p:nvPicPr>
        <p:blipFill rotWithShape="1">
          <a:blip r:embed="rId4">
            <a:alphaModFix/>
          </a:blip>
          <a:srcRect b="1071" l="0" r="3007" t="9642"/>
          <a:stretch/>
        </p:blipFill>
        <p:spPr>
          <a:xfrm>
            <a:off x="1904287" y="2281015"/>
            <a:ext cx="4932347" cy="4007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38"/>
          <p:cNvCxnSpPr/>
          <p:nvPr/>
        </p:nvCxnSpPr>
        <p:spPr>
          <a:xfrm>
            <a:off x="2357831" y="3075344"/>
            <a:ext cx="2651760" cy="0"/>
          </a:xfrm>
          <a:prstGeom prst="straightConnector1">
            <a:avLst/>
          </a:prstGeom>
          <a:noFill/>
          <a:ln cap="flat" cmpd="sng" w="317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38"/>
          <p:cNvCxnSpPr/>
          <p:nvPr/>
        </p:nvCxnSpPr>
        <p:spPr>
          <a:xfrm>
            <a:off x="5005097" y="3083890"/>
            <a:ext cx="0" cy="2674620"/>
          </a:xfrm>
          <a:prstGeom prst="straightConnector1">
            <a:avLst/>
          </a:prstGeom>
          <a:noFill/>
          <a:ln cap="flat" cmpd="sng" w="317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38"/>
          <p:cNvSpPr/>
          <p:nvPr/>
        </p:nvSpPr>
        <p:spPr>
          <a:xfrm>
            <a:off x="210811" y="863747"/>
            <a:ext cx="588340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Inverse-logit (back-transformation)</a:t>
            </a:r>
            <a:endParaRPr/>
          </a:p>
        </p:txBody>
      </p:sp>
      <p:cxnSp>
        <p:nvCxnSpPr>
          <p:cNvPr id="395" name="Google Shape;395;p38"/>
          <p:cNvCxnSpPr>
            <a:stCxn id="390" idx="3"/>
          </p:cNvCxnSpPr>
          <p:nvPr/>
        </p:nvCxnSpPr>
        <p:spPr>
          <a:xfrm flipH="1" rot="10800000">
            <a:off x="1685888" y="3083918"/>
            <a:ext cx="433500" cy="18360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6" name="Google Shape;396;p38"/>
          <p:cNvSpPr txBox="1"/>
          <p:nvPr/>
        </p:nvSpPr>
        <p:spPr>
          <a:xfrm>
            <a:off x="2861280" y="1372677"/>
            <a:ext cx="3232936" cy="8393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Logistic Regression: Interpreting Parameter Estimates</a:t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163171" y="1902751"/>
            <a:ext cx="8733001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Parameter estimates are on the logit scale; to interpret we can calculate odds ratios (OR) using the exponential function: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An OR &lt;1 means an event is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likely to occur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An OR = 1 means an event is equally likely to occur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An OR &gt;1 means an event is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likely to occur</a:t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257175" y="1234588"/>
            <a:ext cx="20393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Odds ratios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0"/>
          <p:cNvSpPr txBox="1"/>
          <p:nvPr/>
        </p:nvSpPr>
        <p:spPr>
          <a:xfrm>
            <a:off x="3592865" y="1371600"/>
            <a:ext cx="1611339" cy="621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 </a:t>
            </a:r>
            <a:endParaRPr/>
          </a:p>
        </p:txBody>
      </p:sp>
      <p:sp>
        <p:nvSpPr>
          <p:cNvPr id="411" name="Google Shape;411;p40"/>
          <p:cNvSpPr txBox="1"/>
          <p:nvPr/>
        </p:nvSpPr>
        <p:spPr>
          <a:xfrm>
            <a:off x="95250" y="3962400"/>
            <a:ext cx="866775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Interpretation: for each 1 unit increase in X, the event is 1.65 times more likely to occur.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example, for each 1 inch increase in length, a fish is 1.65 times more likely to be caught.</a:t>
            </a:r>
            <a:endParaRPr/>
          </a:p>
        </p:txBody>
      </p:sp>
      <p:cxnSp>
        <p:nvCxnSpPr>
          <p:cNvPr id="412" name="Google Shape;412;p40"/>
          <p:cNvCxnSpPr/>
          <p:nvPr/>
        </p:nvCxnSpPr>
        <p:spPr>
          <a:xfrm flipH="1">
            <a:off x="3821465" y="1981200"/>
            <a:ext cx="4572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40"/>
          <p:cNvSpPr txBox="1"/>
          <p:nvPr/>
        </p:nvSpPr>
        <p:spPr>
          <a:xfrm>
            <a:off x="3048000" y="2728064"/>
            <a:ext cx="2754665" cy="7771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794" l="0" r="-4866" t="-14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4" name="Google Shape;414;p40"/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Logistic Regression: Interpreting Parameter Estimates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3587826" y="1447800"/>
            <a:ext cx="1741182" cy="621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-0.5 </a:t>
            </a:r>
            <a:endParaRPr/>
          </a:p>
        </p:txBody>
      </p:sp>
      <p:sp>
        <p:nvSpPr>
          <p:cNvPr id="421" name="Google Shape;421;p41"/>
          <p:cNvSpPr txBox="1"/>
          <p:nvPr/>
        </p:nvSpPr>
        <p:spPr>
          <a:xfrm>
            <a:off x="76200" y="3814274"/>
            <a:ext cx="875160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Interpretation: for each 1 unit increase in X, the event is 0.61 times as likely or 1.65 (1/0.61) time </a:t>
            </a:r>
            <a:r>
              <a:rPr i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less 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likely to occur.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example, for each 1 inch increase in length, a fish is 1.65 times </a:t>
            </a:r>
            <a:r>
              <a:rPr i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less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likely to be caught.</a:t>
            </a:r>
            <a:endParaRPr/>
          </a:p>
        </p:txBody>
      </p:sp>
      <p:cxnSp>
        <p:nvCxnSpPr>
          <p:cNvPr id="422" name="Google Shape;422;p41"/>
          <p:cNvCxnSpPr/>
          <p:nvPr/>
        </p:nvCxnSpPr>
        <p:spPr>
          <a:xfrm flipH="1">
            <a:off x="4273626" y="2057400"/>
            <a:ext cx="3810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41"/>
          <p:cNvSpPr txBox="1"/>
          <p:nvPr/>
        </p:nvSpPr>
        <p:spPr>
          <a:xfrm>
            <a:off x="3124200" y="2667000"/>
            <a:ext cx="3054426" cy="7771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006" l="0" r="-4190" t="-149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Logistic Regression: Interpreting Parameter Estimates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 Selection</a:t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188007" y="910840"/>
            <a:ext cx="833215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Goals of model-fitting</a:t>
            </a:r>
            <a:endParaRPr/>
          </a:p>
          <a:p>
            <a:pPr indent="-246888" lvl="1" marL="64008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Determine the best explanation given the data</a:t>
            </a:r>
            <a:endParaRPr/>
          </a:p>
          <a:p>
            <a:pPr indent="-246888" lvl="1" marL="64008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Determine the best model for predicting the response</a:t>
            </a:r>
            <a:endParaRPr/>
          </a:p>
          <a:p>
            <a:pPr indent="-23114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80"/>
              <a:buFont typeface="Noto Sans Symbols"/>
              <a:buNone/>
            </a:pPr>
            <a:r>
              <a:t/>
            </a:r>
            <a:endParaRPr sz="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432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Two general approaches are widely used in fisheries and wildlife ecology:</a:t>
            </a:r>
            <a:endParaRPr/>
          </a:p>
          <a:p>
            <a:pPr indent="-400049" lvl="0" marL="685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Likelihood Ratio Tests (LRT)</a:t>
            </a:r>
            <a:endParaRPr/>
          </a:p>
          <a:p>
            <a:pPr indent="-400049" lvl="0" marL="685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Information Theoretic Approaches (IT)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Summary</a:t>
            </a: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2"/>
          <p:cNvSpPr txBox="1"/>
          <p:nvPr/>
        </p:nvSpPr>
        <p:spPr>
          <a:xfrm>
            <a:off x="152400" y="1066799"/>
            <a:ext cx="8991600" cy="5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Noto Sans Symbols"/>
              <a:buChar char="▪"/>
            </a:pPr>
            <a:r>
              <a:rPr lang="en-US" sz="27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Models are very simplified representations of truth</a:t>
            </a:r>
            <a:endParaRPr/>
          </a:p>
          <a:p>
            <a:pPr indent="-93662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Noto Sans Symbols"/>
              <a:buNone/>
            </a:pPr>
            <a:r>
              <a:t/>
            </a:r>
            <a:endParaRPr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Noto Sans Symbols"/>
              <a:buChar char="▪"/>
            </a:pPr>
            <a:r>
              <a:rPr lang="en-US" sz="27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Models are not hypotheses; they are explicit mathematical representations of hypotheses</a:t>
            </a:r>
            <a:endParaRPr/>
          </a:p>
          <a:p>
            <a:pPr indent="-93662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Noto Sans Symbols"/>
              <a:buNone/>
            </a:pPr>
            <a:r>
              <a:t/>
            </a:r>
            <a:endParaRPr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Noto Sans Symbols"/>
              <a:buChar char="▪"/>
            </a:pPr>
            <a:r>
              <a:rPr lang="en-US" sz="27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Multiple models can be constructed to represent the same underlying hypothesis</a:t>
            </a:r>
            <a:endParaRPr/>
          </a:p>
          <a:p>
            <a:pPr indent="-93662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Noto Sans Symbols"/>
              <a:buNone/>
            </a:pPr>
            <a:r>
              <a:t/>
            </a:r>
            <a:endParaRPr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Noto Sans Symbols"/>
              <a:buChar char="▪"/>
            </a:pPr>
            <a:r>
              <a:rPr lang="en-US" sz="27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Information theoretic approaches provide a useful framework  for assessing relative support for alternative models</a:t>
            </a:r>
            <a:endParaRPr/>
          </a:p>
          <a:p>
            <a:pPr indent="-93662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Noto Sans Symbols"/>
              <a:buNone/>
            </a:pPr>
            <a:r>
              <a:t/>
            </a:r>
            <a:endParaRPr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Noto Sans Symbols"/>
              <a:buChar char="▪"/>
            </a:pPr>
            <a:r>
              <a:rPr lang="en-US" sz="27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Generalized linear models are a useful and flexible statistical framework for model development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 Selection</a:t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205099" y="905854"/>
            <a:ext cx="8742348" cy="4871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Likelihood Ratio Tests</a:t>
            </a:r>
            <a:endParaRPr/>
          </a:p>
          <a:p>
            <a:pPr indent="-230188" lvl="0" marL="230188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Formal test used to compare </a:t>
            </a: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nested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models.</a:t>
            </a:r>
            <a:endParaRPr/>
          </a:p>
          <a:p>
            <a:pPr indent="-230188" lvl="0" marL="230188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Tests results depend on pre-defined threshold, e.g,. α = 0.05.</a:t>
            </a:r>
            <a:endParaRPr/>
          </a:p>
          <a:p>
            <a:pPr indent="-230188" lvl="0" marL="230188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Comparing multiple models requires a (sometimes) confusing list of pair-wise comparisons.</a:t>
            </a:r>
            <a:endParaRPr/>
          </a:p>
          <a:p>
            <a:pPr indent="-230188" lvl="0" marL="230188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Useful when direct comparisons between two models are being conducted</a:t>
            </a:r>
            <a:r>
              <a:rPr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 Selection</a:t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0" y="698339"/>
            <a:ext cx="9144000" cy="580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Information Theoretic Approaches</a:t>
            </a:r>
            <a:endParaRPr/>
          </a:p>
          <a:p>
            <a:pPr indent="-457200" lvl="0" marL="74295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Useful for comparing nested and non-nested models.</a:t>
            </a:r>
            <a:endParaRPr/>
          </a:p>
          <a:p>
            <a:pPr indent="-457200" lvl="0" marL="74295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Balance explanatory power and model complexity via penalty for adding parameters.</a:t>
            </a:r>
            <a:endParaRPr/>
          </a:p>
          <a:p>
            <a:pPr indent="-457200" lvl="0" marL="74295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Useful when assessing relative support for &gt;2 models.</a:t>
            </a:r>
            <a:endParaRPr/>
          </a:p>
          <a:p>
            <a:pPr indent="-457200" lvl="0" marL="74295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Also relies on pre-defined thresholds for comparison.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Information Theoretic Approaches</a:t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243184" y="889844"/>
            <a:ext cx="84436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full reality cannot be included in a model, how do we tell how close we are to truth?</a:t>
            </a:r>
            <a:endParaRPr/>
          </a:p>
        </p:txBody>
      </p:sp>
      <p:grpSp>
        <p:nvGrpSpPr>
          <p:cNvPr id="87" name="Google Shape;87;p9"/>
          <p:cNvGrpSpPr/>
          <p:nvPr/>
        </p:nvGrpSpPr>
        <p:grpSpPr>
          <a:xfrm>
            <a:off x="3505200" y="2286000"/>
            <a:ext cx="1143000" cy="1143000"/>
            <a:chOff x="864" y="1104"/>
            <a:chExt cx="720" cy="720"/>
          </a:xfrm>
        </p:grpSpPr>
        <p:cxnSp>
          <p:nvCxnSpPr>
            <p:cNvPr id="88" name="Google Shape;88;p9"/>
            <p:cNvCxnSpPr/>
            <p:nvPr/>
          </p:nvCxnSpPr>
          <p:spPr>
            <a:xfrm>
              <a:off x="864" y="1104"/>
              <a:ext cx="0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9"/>
            <p:cNvCxnSpPr/>
            <p:nvPr/>
          </p:nvCxnSpPr>
          <p:spPr>
            <a:xfrm>
              <a:off x="1224" y="1464"/>
              <a:ext cx="0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" name="Google Shape;90;p9"/>
          <p:cNvSpPr/>
          <p:nvPr/>
        </p:nvSpPr>
        <p:spPr>
          <a:xfrm>
            <a:off x="3513138" y="2420938"/>
            <a:ext cx="1117600" cy="971550"/>
          </a:xfrm>
          <a:custGeom>
            <a:rect b="b" l="l" r="r" t="t"/>
            <a:pathLst>
              <a:path extrusionOk="0" h="612" w="704">
                <a:moveTo>
                  <a:pt x="0" y="173"/>
                </a:moveTo>
                <a:cubicBezTo>
                  <a:pt x="31" y="78"/>
                  <a:pt x="22" y="87"/>
                  <a:pt x="91" y="18"/>
                </a:cubicBezTo>
                <a:cubicBezTo>
                  <a:pt x="105" y="4"/>
                  <a:pt x="146" y="0"/>
                  <a:pt x="146" y="0"/>
                </a:cubicBezTo>
                <a:cubicBezTo>
                  <a:pt x="183" y="6"/>
                  <a:pt x="222" y="4"/>
                  <a:pt x="256" y="18"/>
                </a:cubicBezTo>
                <a:cubicBezTo>
                  <a:pt x="284" y="30"/>
                  <a:pt x="298" y="61"/>
                  <a:pt x="320" y="82"/>
                </a:cubicBezTo>
                <a:cubicBezTo>
                  <a:pt x="343" y="152"/>
                  <a:pt x="331" y="119"/>
                  <a:pt x="356" y="182"/>
                </a:cubicBezTo>
                <a:cubicBezTo>
                  <a:pt x="376" y="287"/>
                  <a:pt x="436" y="375"/>
                  <a:pt x="502" y="457"/>
                </a:cubicBezTo>
                <a:cubicBezTo>
                  <a:pt x="528" y="490"/>
                  <a:pt x="517" y="489"/>
                  <a:pt x="557" y="521"/>
                </a:cubicBezTo>
                <a:cubicBezTo>
                  <a:pt x="574" y="535"/>
                  <a:pt x="597" y="541"/>
                  <a:pt x="612" y="557"/>
                </a:cubicBezTo>
                <a:cubicBezTo>
                  <a:pt x="637" y="583"/>
                  <a:pt x="665" y="612"/>
                  <a:pt x="704" y="6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9"/>
          <p:cNvGrpSpPr/>
          <p:nvPr/>
        </p:nvGrpSpPr>
        <p:grpSpPr>
          <a:xfrm>
            <a:off x="5486400" y="2895600"/>
            <a:ext cx="1143000" cy="1143000"/>
            <a:chOff x="3696" y="1920"/>
            <a:chExt cx="720" cy="720"/>
          </a:xfrm>
        </p:grpSpPr>
        <p:grpSp>
          <p:nvGrpSpPr>
            <p:cNvPr id="92" name="Google Shape;92;p9"/>
            <p:cNvGrpSpPr/>
            <p:nvPr/>
          </p:nvGrpSpPr>
          <p:grpSpPr>
            <a:xfrm>
              <a:off x="3696" y="1920"/>
              <a:ext cx="720" cy="720"/>
              <a:chOff x="864" y="1104"/>
              <a:chExt cx="720" cy="720"/>
            </a:xfrm>
          </p:grpSpPr>
          <p:cxnSp>
            <p:nvCxnSpPr>
              <p:cNvPr id="93" name="Google Shape;93;p9"/>
              <p:cNvCxnSpPr/>
              <p:nvPr/>
            </p:nvCxnSpPr>
            <p:spPr>
              <a:xfrm>
                <a:off x="864" y="1104"/>
                <a:ext cx="0" cy="7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9"/>
              <p:cNvCxnSpPr/>
              <p:nvPr/>
            </p:nvCxnSpPr>
            <p:spPr>
              <a:xfrm>
                <a:off x="1224" y="1464"/>
                <a:ext cx="0" cy="7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5" name="Google Shape;95;p9"/>
            <p:cNvSpPr/>
            <p:nvPr/>
          </p:nvSpPr>
          <p:spPr>
            <a:xfrm>
              <a:off x="3696" y="2304"/>
              <a:ext cx="576" cy="288"/>
            </a:xfrm>
            <a:custGeom>
              <a:rect b="b" l="l" r="r" t="t"/>
              <a:pathLst>
                <a:path extrusionOk="0" h="182" w="592">
                  <a:moveTo>
                    <a:pt x="0" y="4"/>
                  </a:moveTo>
                  <a:cubicBezTo>
                    <a:pt x="202" y="0"/>
                    <a:pt x="399" y="182"/>
                    <a:pt x="592" y="18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9"/>
          <p:cNvGrpSpPr/>
          <p:nvPr/>
        </p:nvGrpSpPr>
        <p:grpSpPr>
          <a:xfrm>
            <a:off x="1600200" y="2895600"/>
            <a:ext cx="1143000" cy="1143000"/>
            <a:chOff x="1584" y="1584"/>
            <a:chExt cx="720" cy="720"/>
          </a:xfrm>
        </p:grpSpPr>
        <p:grpSp>
          <p:nvGrpSpPr>
            <p:cNvPr id="97" name="Google Shape;97;p9"/>
            <p:cNvGrpSpPr/>
            <p:nvPr/>
          </p:nvGrpSpPr>
          <p:grpSpPr>
            <a:xfrm>
              <a:off x="1584" y="1584"/>
              <a:ext cx="720" cy="720"/>
              <a:chOff x="864" y="1104"/>
              <a:chExt cx="720" cy="720"/>
            </a:xfrm>
          </p:grpSpPr>
          <p:cxnSp>
            <p:nvCxnSpPr>
              <p:cNvPr id="98" name="Google Shape;98;p9"/>
              <p:cNvCxnSpPr/>
              <p:nvPr/>
            </p:nvCxnSpPr>
            <p:spPr>
              <a:xfrm>
                <a:off x="864" y="1104"/>
                <a:ext cx="0" cy="7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9"/>
              <p:cNvCxnSpPr/>
              <p:nvPr/>
            </p:nvCxnSpPr>
            <p:spPr>
              <a:xfrm>
                <a:off x="1224" y="1464"/>
                <a:ext cx="0" cy="7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0" name="Google Shape;100;p9"/>
            <p:cNvSpPr/>
            <p:nvPr/>
          </p:nvSpPr>
          <p:spPr>
            <a:xfrm>
              <a:off x="1591" y="1737"/>
              <a:ext cx="676" cy="485"/>
            </a:xfrm>
            <a:custGeom>
              <a:rect b="b" l="l" r="r" t="t"/>
              <a:pathLst>
                <a:path extrusionOk="0" h="485" w="676">
                  <a:moveTo>
                    <a:pt x="0" y="0"/>
                  </a:moveTo>
                  <a:cubicBezTo>
                    <a:pt x="94" y="9"/>
                    <a:pt x="189" y="14"/>
                    <a:pt x="283" y="28"/>
                  </a:cubicBezTo>
                  <a:cubicBezTo>
                    <a:pt x="304" y="31"/>
                    <a:pt x="304" y="61"/>
                    <a:pt x="311" y="73"/>
                  </a:cubicBezTo>
                  <a:cubicBezTo>
                    <a:pt x="328" y="104"/>
                    <a:pt x="342" y="138"/>
                    <a:pt x="366" y="165"/>
                  </a:cubicBezTo>
                  <a:cubicBezTo>
                    <a:pt x="399" y="202"/>
                    <a:pt x="406" y="189"/>
                    <a:pt x="430" y="220"/>
                  </a:cubicBezTo>
                  <a:cubicBezTo>
                    <a:pt x="475" y="278"/>
                    <a:pt x="533" y="352"/>
                    <a:pt x="594" y="393"/>
                  </a:cubicBezTo>
                  <a:cubicBezTo>
                    <a:pt x="625" y="441"/>
                    <a:pt x="602" y="410"/>
                    <a:pt x="658" y="466"/>
                  </a:cubicBezTo>
                  <a:cubicBezTo>
                    <a:pt x="664" y="472"/>
                    <a:pt x="676" y="485"/>
                    <a:pt x="676" y="48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1" name="Google Shape;101;p9"/>
          <p:cNvCxnSpPr/>
          <p:nvPr/>
        </p:nvCxnSpPr>
        <p:spPr>
          <a:xfrm flipH="1" rot="10800000">
            <a:off x="2561431" y="2950372"/>
            <a:ext cx="820738" cy="5730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9"/>
          <p:cNvCxnSpPr/>
          <p:nvPr/>
        </p:nvCxnSpPr>
        <p:spPr>
          <a:xfrm rot="10800000">
            <a:off x="4589461" y="3160714"/>
            <a:ext cx="727074" cy="3444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9"/>
          <p:cNvSpPr txBox="1"/>
          <p:nvPr/>
        </p:nvSpPr>
        <p:spPr>
          <a:xfrm>
            <a:off x="3476317" y="3059668"/>
            <a:ext cx="7146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243184" y="4616063"/>
            <a:ext cx="8763000" cy="1506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Kullback-Leibler (K-L) distance is based on IT</a:t>
            </a:r>
            <a:endParaRPr/>
          </a:p>
          <a:p>
            <a:pPr indent="-27432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Measures information accounted for in a model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1600200" y="3669268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Model1 </a:t>
            </a:r>
            <a:endParaRPr/>
          </a:p>
        </p:txBody>
      </p:sp>
      <p:sp>
        <p:nvSpPr>
          <p:cNvPr id="106" name="Google Shape;106;p9"/>
          <p:cNvSpPr txBox="1"/>
          <p:nvPr/>
        </p:nvSpPr>
        <p:spPr>
          <a:xfrm>
            <a:off x="5928797" y="3429000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Model2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Information Theory</a:t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296254" y="1757794"/>
            <a:ext cx="8191500" cy="404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K-L distance represents information lost when a     candidate model is used to approximate truth.</a:t>
            </a:r>
            <a:endParaRPr/>
          </a:p>
          <a:p>
            <a:pPr indent="-27432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Small values = better fit</a:t>
            </a:r>
            <a:endParaRPr/>
          </a:p>
          <a:p>
            <a:pPr indent="-27432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Akaike showed that the maximum log-likelihood was related to K-L distance.</a:t>
            </a:r>
            <a:endParaRPr/>
          </a:p>
          <a:p>
            <a:pPr indent="-27432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Akaike’s Information Criterion (AIC) is based on the concept of minimizing K-L distance.</a:t>
            </a:r>
            <a:endParaRPr/>
          </a:p>
          <a:p>
            <a:pPr indent="-10541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76200" y="1023359"/>
            <a:ext cx="69149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Garamond"/>
              <a:buNone/>
            </a:pPr>
            <a:r>
              <a:rPr b="1"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Akaike’s Information Criterion (AIC)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small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What is a Likelihood?</a:t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144566" y="903439"/>
            <a:ext cx="8724900" cy="561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Defined as the likelihood of the observed data given the model (parameters).</a:t>
            </a:r>
            <a:endParaRPr/>
          </a:p>
          <a:p>
            <a:pPr indent="-23114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80"/>
              <a:buFont typeface="Noto Sans Symbols"/>
              <a:buNone/>
            </a:pPr>
            <a:r>
              <a:t/>
            </a:r>
            <a:endParaRPr sz="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432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Likelihood function varies with the type of statistical model being used, e.g., binomial, normal, Poisson, etc.</a:t>
            </a:r>
            <a:endParaRPr/>
          </a:p>
          <a:p>
            <a:pPr indent="-23114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80"/>
              <a:buFont typeface="Noto Sans Symbols"/>
              <a:buNone/>
            </a:pPr>
            <a:r>
              <a:t/>
            </a:r>
            <a:endParaRPr sz="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432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Usually more convenient to work with the log likelihood.</a:t>
            </a:r>
            <a:endParaRPr/>
          </a:p>
          <a:p>
            <a:pPr indent="-23114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80"/>
              <a:buFont typeface="Noto Sans Symbols"/>
              <a:buNone/>
            </a:pPr>
            <a:r>
              <a:t/>
            </a:r>
            <a:endParaRPr sz="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432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MLEs = value(s) of model parameter(s) that maximize the log likelihood (or minimize the negative log likelihood).</a:t>
            </a:r>
            <a:endParaRPr/>
          </a:p>
          <a:p>
            <a:pPr indent="-10541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05410" lvl="0" marL="274320" marR="0" rtl="0" algn="l"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