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37"/>
  </p:handoutMasterIdLst>
  <p:sldIdLst>
    <p:sldId id="256" r:id="rId2"/>
    <p:sldId id="257" r:id="rId3"/>
    <p:sldId id="279" r:id="rId4"/>
    <p:sldId id="278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80" r:id="rId15"/>
    <p:sldId id="290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6" r:id="rId30"/>
    <p:sldId id="277" r:id="rId31"/>
    <p:sldId id="272" r:id="rId32"/>
    <p:sldId id="271" r:id="rId33"/>
    <p:sldId id="273" r:id="rId34"/>
    <p:sldId id="274" r:id="rId35"/>
    <p:sldId id="275" r:id="rId36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978433-FE21-4601-B33A-4E168F2BDD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82C13-D4B7-4CC4-B4C0-E481C1D1E8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F5B667-713A-4C25-96FC-A3FC8B2FF00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4CD49-C76D-4FF0-858F-A8C429FC53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70D0F-F435-49AF-AF49-6913819871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CCE493D-2EE4-442B-9A8D-9DA358E1F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71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7612" y="6446838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E3ACBF-8C62-4EC1-8C8B-E69431CC5ADC}"/>
              </a:ext>
            </a:extLst>
          </p:cNvPr>
          <p:cNvSpPr/>
          <p:nvPr/>
        </p:nvSpPr>
        <p:spPr>
          <a:xfrm>
            <a:off x="1006960" y="90858"/>
            <a:ext cx="8068672" cy="13287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800" b="1" cap="small" dirty="0">
              <a:latin typeface="Garamond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5A952B-526F-433D-B6D6-9F32C8867550}"/>
              </a:ext>
            </a:extLst>
          </p:cNvPr>
          <p:cNvSpPr/>
          <p:nvPr/>
        </p:nvSpPr>
        <p:spPr>
          <a:xfrm>
            <a:off x="84032" y="90859"/>
            <a:ext cx="838200" cy="132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B5415C64-6A7F-4612-AA96-27012C5B44D1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08820"/>
            <a:ext cx="2346960" cy="74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33255AF9-698C-4BD8-84D1-D17553CA1CB6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750" y="3070529"/>
            <a:ext cx="2346960" cy="823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89E204F-AB10-4E73-8974-6E74BB5F44D0}"/>
              </a:ext>
            </a:extLst>
          </p:cNvPr>
          <p:cNvGrpSpPr/>
          <p:nvPr/>
        </p:nvGrpSpPr>
        <p:grpSpPr>
          <a:xfrm>
            <a:off x="3534969" y="3016909"/>
            <a:ext cx="2194560" cy="930632"/>
            <a:chOff x="856152" y="1813992"/>
            <a:chExt cx="2194560" cy="930632"/>
          </a:xfrm>
        </p:grpSpPr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681D29D1-29E5-4643-8513-7E7D1B946CC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888" y="1813992"/>
              <a:ext cx="2091824" cy="91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ABD575-21B4-4EE7-808C-BF48E33644CD}"/>
                </a:ext>
              </a:extLst>
            </p:cNvPr>
            <p:cNvSpPr/>
            <p:nvPr/>
          </p:nvSpPr>
          <p:spPr>
            <a:xfrm>
              <a:off x="856152" y="2616565"/>
              <a:ext cx="368998" cy="128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9F56C3E-34FE-47F1-BE16-A8594A85B6AA}"/>
              </a:ext>
            </a:extLst>
          </p:cNvPr>
          <p:cNvSpPr/>
          <p:nvPr/>
        </p:nvSpPr>
        <p:spPr>
          <a:xfrm>
            <a:off x="1066800" y="3791599"/>
            <a:ext cx="368998" cy="128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126158-7140-4CB5-A902-1015E8DE87E3}"/>
              </a:ext>
            </a:extLst>
          </p:cNvPr>
          <p:cNvSpPr/>
          <p:nvPr/>
        </p:nvSpPr>
        <p:spPr>
          <a:xfrm>
            <a:off x="1174355" y="3837374"/>
            <a:ext cx="431795" cy="220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E058F5-0A15-4A69-ADB3-A96FBC3C84CA}"/>
              </a:ext>
            </a:extLst>
          </p:cNvPr>
          <p:cNvSpPr/>
          <p:nvPr/>
        </p:nvSpPr>
        <p:spPr>
          <a:xfrm>
            <a:off x="6192209" y="3764786"/>
            <a:ext cx="468546" cy="204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F4F811-95AF-4F33-B702-33446CB96E8F}"/>
              </a:ext>
            </a:extLst>
          </p:cNvPr>
          <p:cNvSpPr/>
          <p:nvPr/>
        </p:nvSpPr>
        <p:spPr>
          <a:xfrm>
            <a:off x="2598990" y="3924734"/>
            <a:ext cx="493376" cy="132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4CD37E-B4AD-4CB1-BD61-A9FC103AE125}"/>
              </a:ext>
            </a:extLst>
          </p:cNvPr>
          <p:cNvSpPr/>
          <p:nvPr/>
        </p:nvSpPr>
        <p:spPr>
          <a:xfrm>
            <a:off x="2522703" y="2477142"/>
            <a:ext cx="238449" cy="132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8E53C1-F95D-49F3-B34E-4D66DCC26A87}"/>
              </a:ext>
            </a:extLst>
          </p:cNvPr>
          <p:cNvGrpSpPr/>
          <p:nvPr/>
        </p:nvGrpSpPr>
        <p:grpSpPr>
          <a:xfrm>
            <a:off x="4833522" y="4039009"/>
            <a:ext cx="2002456" cy="722121"/>
            <a:chOff x="3255344" y="3951671"/>
            <a:chExt cx="2002456" cy="722121"/>
          </a:xfrm>
        </p:grpSpPr>
        <p:pic>
          <p:nvPicPr>
            <p:cNvPr id="23" name="Picture 1">
              <a:extLst>
                <a:ext uri="{FF2B5EF4-FFF2-40B4-BE49-F238E27FC236}">
                  <a16:creationId xmlns:a16="http://schemas.microsoft.com/office/drawing/2014/main" id="{0339138D-C8CC-4607-9D39-22DE2E12C60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3799" y="3951671"/>
              <a:ext cx="1894001" cy="675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EE55BF3-767D-48B5-AEBE-F421AB53AF0F}"/>
                </a:ext>
              </a:extLst>
            </p:cNvPr>
            <p:cNvSpPr/>
            <p:nvPr/>
          </p:nvSpPr>
          <p:spPr>
            <a:xfrm>
              <a:off x="3255344" y="4479918"/>
              <a:ext cx="485090" cy="193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507C7D-70E5-42D4-B05A-353733AAD146}"/>
              </a:ext>
            </a:extLst>
          </p:cNvPr>
          <p:cNvGrpSpPr/>
          <p:nvPr/>
        </p:nvGrpSpPr>
        <p:grpSpPr>
          <a:xfrm>
            <a:off x="2577876" y="4114800"/>
            <a:ext cx="1841724" cy="639482"/>
            <a:chOff x="1787960" y="4165004"/>
            <a:chExt cx="1841724" cy="639482"/>
          </a:xfrm>
        </p:grpSpPr>
        <p:pic>
          <p:nvPicPr>
            <p:cNvPr id="26" name="Picture 1">
              <a:extLst>
                <a:ext uri="{FF2B5EF4-FFF2-40B4-BE49-F238E27FC236}">
                  <a16:creationId xmlns:a16="http://schemas.microsoft.com/office/drawing/2014/main" id="{9028B039-6B09-4F73-B809-DE200A84409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4097" y="4165004"/>
              <a:ext cx="1725587" cy="549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5378D78-2537-40B9-8A3E-077334F5F673}"/>
                </a:ext>
              </a:extLst>
            </p:cNvPr>
            <p:cNvSpPr/>
            <p:nvPr/>
          </p:nvSpPr>
          <p:spPr>
            <a:xfrm>
              <a:off x="1787960" y="4584181"/>
              <a:ext cx="431795" cy="220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98AE92-3FA9-4095-ACFB-3139B1FC5CBE}"/>
              </a:ext>
            </a:extLst>
          </p:cNvPr>
          <p:cNvCxnSpPr>
            <a:cxnSpLocks/>
          </p:cNvCxnSpPr>
          <p:nvPr/>
        </p:nvCxnSpPr>
        <p:spPr>
          <a:xfrm flipV="1">
            <a:off x="1074632" y="689633"/>
            <a:ext cx="7924800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F839CD2-913A-4C0C-AD3C-9A89BD6B2C7C}"/>
              </a:ext>
            </a:extLst>
          </p:cNvPr>
          <p:cNvSpPr txBox="1"/>
          <p:nvPr/>
        </p:nvSpPr>
        <p:spPr>
          <a:xfrm>
            <a:off x="998767" y="145255"/>
            <a:ext cx="6705600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2800" b="1" cap="small" dirty="0">
                <a:solidFill>
                  <a:schemeClr val="bg1"/>
                </a:solidFill>
                <a:latin typeface="Garamond" pitchFamily="18" charset="0"/>
              </a:rPr>
              <a:t>CSP4141 ~ Occupancy Modeling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2E0E120-256E-4D45-AA1A-E8620A82C91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66"/>
          <a:stretch/>
        </p:blipFill>
        <p:spPr>
          <a:xfrm>
            <a:off x="755" y="1430199"/>
            <a:ext cx="8938145" cy="499623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92FB693-5EC6-464A-9C5F-4F39EAE35B87}"/>
              </a:ext>
            </a:extLst>
          </p:cNvPr>
          <p:cNvSpPr txBox="1"/>
          <p:nvPr/>
        </p:nvSpPr>
        <p:spPr>
          <a:xfrm>
            <a:off x="1051401" y="823891"/>
            <a:ext cx="7366457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2800" b="1" cap="small" dirty="0">
                <a:solidFill>
                  <a:schemeClr val="bg1"/>
                </a:solidFill>
                <a:latin typeface="Garamond" pitchFamily="18" charset="0"/>
              </a:rPr>
              <a:t>Model Parameters and Sampling Design</a:t>
            </a:r>
          </a:p>
        </p:txBody>
      </p:sp>
    </p:spTree>
    <p:extLst>
      <p:ext uri="{BB962C8B-B14F-4D97-AF65-F5344CB8AC3E}">
        <p14:creationId xmlns:p14="http://schemas.microsoft.com/office/powerpoint/2010/main" val="352758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75FC07-CC71-4CEE-AE44-43BDD6919511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Design of Occupancy Surveys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D7060E-62BD-4A14-AB43-113BD76726F1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C06F26-186E-44D2-A460-994244929531}"/>
              </a:ext>
            </a:extLst>
          </p:cNvPr>
          <p:cNvSpPr/>
          <p:nvPr/>
        </p:nvSpPr>
        <p:spPr>
          <a:xfrm>
            <a:off x="203245" y="1176776"/>
            <a:ext cx="6115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cap="small" dirty="0">
                <a:latin typeface="Garamond" pitchFamily="18" charset="0"/>
              </a:rPr>
              <a:t>Can be imprecise but unbiased</a:t>
            </a:r>
            <a:endParaRPr lang="en-US" sz="3200" cap="small" dirty="0"/>
          </a:p>
        </p:txBody>
      </p:sp>
      <p:sp>
        <p:nvSpPr>
          <p:cNvPr id="35" name="Oval 1027">
            <a:extLst>
              <a:ext uri="{FF2B5EF4-FFF2-40B4-BE49-F238E27FC236}">
                <a16:creationId xmlns:a16="http://schemas.microsoft.com/office/drawing/2014/main" id="{85E45D55-3A0F-4B15-95BC-B44585280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67000"/>
            <a:ext cx="2743200" cy="274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6" name="Rectangle 1028">
            <a:extLst>
              <a:ext uri="{FF2B5EF4-FFF2-40B4-BE49-F238E27FC236}">
                <a16:creationId xmlns:a16="http://schemas.microsoft.com/office/drawing/2014/main" id="{AF5CB90F-7C46-4AC6-9BBF-A7828D40E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7" name="Text Box 1029">
            <a:extLst>
              <a:ext uri="{FF2B5EF4-FFF2-40B4-BE49-F238E27FC236}">
                <a16:creationId xmlns:a16="http://schemas.microsoft.com/office/drawing/2014/main" id="{7AB22E51-05CE-4EB8-8CDC-5780FBD9F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819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*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8" name="Rectangle 1030">
            <a:extLst>
              <a:ext uri="{FF2B5EF4-FFF2-40B4-BE49-F238E27FC236}">
                <a16:creationId xmlns:a16="http://schemas.microsoft.com/office/drawing/2014/main" id="{C64A1605-B924-4F9E-8809-41DD72887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743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9" name="Rectangle 1031">
            <a:extLst>
              <a:ext uri="{FF2B5EF4-FFF2-40B4-BE49-F238E27FC236}">
                <a16:creationId xmlns:a16="http://schemas.microsoft.com/office/drawing/2014/main" id="{2946B836-CF69-4569-B93D-0FBB8F524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40" name="Rectangle 1032">
            <a:extLst>
              <a:ext uri="{FF2B5EF4-FFF2-40B4-BE49-F238E27FC236}">
                <a16:creationId xmlns:a16="http://schemas.microsoft.com/office/drawing/2014/main" id="{28EEA672-15F0-47E5-B6B0-CDE71A9A9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828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41" name="Rectangle 1033">
            <a:extLst>
              <a:ext uri="{FF2B5EF4-FFF2-40B4-BE49-F238E27FC236}">
                <a16:creationId xmlns:a16="http://schemas.microsoft.com/office/drawing/2014/main" id="{C1280DE9-DFBD-4F09-8A5D-4088A1467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029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42" name="Rectangle 1034">
            <a:extLst>
              <a:ext uri="{FF2B5EF4-FFF2-40B4-BE49-F238E27FC236}">
                <a16:creationId xmlns:a16="http://schemas.microsoft.com/office/drawing/2014/main" id="{05AC0E9D-C091-4B4C-8935-0936EA95B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48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43" name="Rectangle 1035">
            <a:extLst>
              <a:ext uri="{FF2B5EF4-FFF2-40B4-BE49-F238E27FC236}">
                <a16:creationId xmlns:a16="http://schemas.microsoft.com/office/drawing/2014/main" id="{0AF8693F-4902-4FB2-A889-BFA2823DF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029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44" name="Line 1036">
            <a:extLst>
              <a:ext uri="{FF2B5EF4-FFF2-40B4-BE49-F238E27FC236}">
                <a16:creationId xmlns:a16="http://schemas.microsoft.com/office/drawing/2014/main" id="{37908CFA-083A-42D1-BECC-7669572D5C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3348335"/>
            <a:ext cx="1403350" cy="18332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5" name="Text Box 1037">
            <a:extLst>
              <a:ext uri="{FF2B5EF4-FFF2-40B4-BE49-F238E27FC236}">
                <a16:creationId xmlns:a16="http://schemas.microsoft.com/office/drawing/2014/main" id="{8BF68609-CD45-4116-B380-AD2558ACC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043535"/>
            <a:ext cx="2514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Garamond" panose="02020404030301010803" pitchFamily="18" charset="0"/>
              </a:rPr>
              <a:t>Sample Estimate</a:t>
            </a:r>
          </a:p>
        </p:txBody>
      </p:sp>
      <p:sp>
        <p:nvSpPr>
          <p:cNvPr id="46" name="Rectangle 1038">
            <a:extLst>
              <a:ext uri="{FF2B5EF4-FFF2-40B4-BE49-F238E27FC236}">
                <a16:creationId xmlns:a16="http://schemas.microsoft.com/office/drawing/2014/main" id="{ABC3302B-1709-47C4-8C6A-702AF053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56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47" name="Oval 1039">
            <a:extLst>
              <a:ext uri="{FF2B5EF4-FFF2-40B4-BE49-F238E27FC236}">
                <a16:creationId xmlns:a16="http://schemas.microsoft.com/office/drawing/2014/main" id="{8E928DAF-9A31-4AEA-BDF2-65C4243B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0386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1040">
            <a:extLst>
              <a:ext uri="{FF2B5EF4-FFF2-40B4-BE49-F238E27FC236}">
                <a16:creationId xmlns:a16="http://schemas.microsoft.com/office/drawing/2014/main" id="{BD6116AA-5E2E-4A9E-AE03-D2F8D3860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962400"/>
            <a:ext cx="152400" cy="1524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1041">
            <a:extLst>
              <a:ext uri="{FF2B5EF4-FFF2-40B4-BE49-F238E27FC236}">
                <a16:creationId xmlns:a16="http://schemas.microsoft.com/office/drawing/2014/main" id="{D6EC1BD6-CA02-4DDB-A164-AD53F5700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976735"/>
            <a:ext cx="23547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latin typeface="Garamond" panose="02020404030301010803" pitchFamily="18" charset="0"/>
              </a:rPr>
              <a:t>Average Estimate</a:t>
            </a:r>
          </a:p>
        </p:txBody>
      </p:sp>
      <p:sp>
        <p:nvSpPr>
          <p:cNvPr id="50" name="Rectangle 1042">
            <a:extLst>
              <a:ext uri="{FF2B5EF4-FFF2-40B4-BE49-F238E27FC236}">
                <a16:creationId xmlns:a16="http://schemas.microsoft.com/office/drawing/2014/main" id="{ED8D08F2-9B2C-4E00-B68D-621549C2C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5867400"/>
            <a:ext cx="15255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latin typeface="Garamond" panose="02020404030301010803" pitchFamily="18" charset="0"/>
              </a:rPr>
              <a:t>True Value</a:t>
            </a:r>
          </a:p>
        </p:txBody>
      </p:sp>
      <p:sp>
        <p:nvSpPr>
          <p:cNvPr id="51" name="Line 1043">
            <a:extLst>
              <a:ext uri="{FF2B5EF4-FFF2-40B4-BE49-F238E27FC236}">
                <a16:creationId xmlns:a16="http://schemas.microsoft.com/office/drawing/2014/main" id="{758F091E-2759-47D8-9290-777BFFF40D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1400" y="4191000"/>
            <a:ext cx="18415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2" name="Line 1044">
            <a:extLst>
              <a:ext uri="{FF2B5EF4-FFF2-40B4-BE49-F238E27FC236}">
                <a16:creationId xmlns:a16="http://schemas.microsoft.com/office/drawing/2014/main" id="{5A897637-3329-4CD0-BE08-735C7267D2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2366686"/>
            <a:ext cx="685800" cy="159571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4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75FC07-CC71-4CEE-AE44-43BDD6919511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Design of Occupancy Surveys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D7060E-62BD-4A14-AB43-113BD76726F1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1027">
            <a:extLst>
              <a:ext uri="{FF2B5EF4-FFF2-40B4-BE49-F238E27FC236}">
                <a16:creationId xmlns:a16="http://schemas.microsoft.com/office/drawing/2014/main" id="{30FB5CE8-36E3-4825-90E4-E088B059A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67000"/>
            <a:ext cx="2743200" cy="2743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5" name="Oval 1028">
            <a:extLst>
              <a:ext uri="{FF2B5EF4-FFF2-40B4-BE49-F238E27FC236}">
                <a16:creationId xmlns:a16="http://schemas.microsoft.com/office/drawing/2014/main" id="{9C8FBFEF-BA0B-443B-865F-3121FB99D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306" y="3974915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029">
            <a:extLst>
              <a:ext uri="{FF2B5EF4-FFF2-40B4-BE49-F238E27FC236}">
                <a16:creationId xmlns:a16="http://schemas.microsoft.com/office/drawing/2014/main" id="{017E6427-BFC9-4008-9FC7-2AB8592970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2438400"/>
            <a:ext cx="12954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" name="Text Box 1030">
            <a:extLst>
              <a:ext uri="{FF2B5EF4-FFF2-40B4-BE49-F238E27FC236}">
                <a16:creationId xmlns:a16="http://schemas.microsoft.com/office/drawing/2014/main" id="{893D8634-C5A0-4027-A013-A5480F6B5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526" y="20955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+mj-lt"/>
              </a:rPr>
              <a:t>True Value</a:t>
            </a:r>
          </a:p>
        </p:txBody>
      </p:sp>
      <p:sp>
        <p:nvSpPr>
          <p:cNvPr id="28" name="Rectangle 1031">
            <a:extLst>
              <a:ext uri="{FF2B5EF4-FFF2-40B4-BE49-F238E27FC236}">
                <a16:creationId xmlns:a16="http://schemas.microsoft.com/office/drawing/2014/main" id="{904A6492-7618-4B2C-9146-A3918F809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9" name="Text Box 1032">
            <a:extLst>
              <a:ext uri="{FF2B5EF4-FFF2-40B4-BE49-F238E27FC236}">
                <a16:creationId xmlns:a16="http://schemas.microsoft.com/office/drawing/2014/main" id="{C6E2F12E-045F-40F8-BEB3-EB3D81BBA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3546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*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" name="Rectangle 1033">
            <a:extLst>
              <a:ext uri="{FF2B5EF4-FFF2-40B4-BE49-F238E27FC236}">
                <a16:creationId xmlns:a16="http://schemas.microsoft.com/office/drawing/2014/main" id="{BB9BD817-9CAD-4C29-A909-AC6D2F6F2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1" name="Rectangle 1034">
            <a:extLst>
              <a:ext uri="{FF2B5EF4-FFF2-40B4-BE49-F238E27FC236}">
                <a16:creationId xmlns:a16="http://schemas.microsoft.com/office/drawing/2014/main" id="{0C7478EE-FECC-46EC-A9F4-3FB7E7BCE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733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2" name="Rectangle 1035">
            <a:extLst>
              <a:ext uri="{FF2B5EF4-FFF2-40B4-BE49-F238E27FC236}">
                <a16:creationId xmlns:a16="http://schemas.microsoft.com/office/drawing/2014/main" id="{FC7E31F4-3D35-4D82-9CB1-8FFA86CC6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3" name="Rectangle 1036">
            <a:extLst>
              <a:ext uri="{FF2B5EF4-FFF2-40B4-BE49-F238E27FC236}">
                <a16:creationId xmlns:a16="http://schemas.microsoft.com/office/drawing/2014/main" id="{6705ABEB-FB74-44CA-8455-87152E99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4" name="Rectangle 1037">
            <a:extLst>
              <a:ext uri="{FF2B5EF4-FFF2-40B4-BE49-F238E27FC236}">
                <a16:creationId xmlns:a16="http://schemas.microsoft.com/office/drawing/2014/main" id="{96233FAD-D194-4F56-96EC-2631BCAE3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886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53" name="Rectangle 1038">
            <a:extLst>
              <a:ext uri="{FF2B5EF4-FFF2-40B4-BE49-F238E27FC236}">
                <a16:creationId xmlns:a16="http://schemas.microsoft.com/office/drawing/2014/main" id="{60660238-3C7D-47F9-BB81-0642DC416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54" name="Rectangle 1039">
            <a:extLst>
              <a:ext uri="{FF2B5EF4-FFF2-40B4-BE49-F238E27FC236}">
                <a16:creationId xmlns:a16="http://schemas.microsoft.com/office/drawing/2014/main" id="{70848A71-E681-4F62-B260-2678F5692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55" name="Oval 1040">
            <a:extLst>
              <a:ext uri="{FF2B5EF4-FFF2-40B4-BE49-F238E27FC236}">
                <a16:creationId xmlns:a16="http://schemas.microsoft.com/office/drawing/2014/main" id="{13E9053D-94B4-437A-9715-F29C199C2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010" y="3974915"/>
            <a:ext cx="152400" cy="1524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6" name="Line 1041">
            <a:extLst>
              <a:ext uri="{FF2B5EF4-FFF2-40B4-BE49-F238E27FC236}">
                <a16:creationId xmlns:a16="http://schemas.microsoft.com/office/drawing/2014/main" id="{718D9749-9C12-48BA-9C3A-087BC5888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127314"/>
            <a:ext cx="381000" cy="12447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7" name="Rectangle 1042">
            <a:extLst>
              <a:ext uri="{FF2B5EF4-FFF2-40B4-BE49-F238E27FC236}">
                <a16:creationId xmlns:a16="http://schemas.microsoft.com/office/drawing/2014/main" id="{112E964C-C7A9-40EF-9FF2-994707CC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1" y="5235389"/>
            <a:ext cx="23547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latin typeface="+mj-lt"/>
              </a:rPr>
              <a:t>Average Estimate</a:t>
            </a:r>
          </a:p>
        </p:txBody>
      </p:sp>
      <p:sp>
        <p:nvSpPr>
          <p:cNvPr id="58" name="Line 1043">
            <a:extLst>
              <a:ext uri="{FF2B5EF4-FFF2-40B4-BE49-F238E27FC236}">
                <a16:creationId xmlns:a16="http://schemas.microsoft.com/office/drawing/2014/main" id="{D218122D-C0CB-4A56-B5EC-E1041A6A92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29718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9" name="Text Box 1044">
            <a:extLst>
              <a:ext uri="{FF2B5EF4-FFF2-40B4-BE49-F238E27FC236}">
                <a16:creationId xmlns:a16="http://schemas.microsoft.com/office/drawing/2014/main" id="{C4930162-B3D3-4C6D-8CD1-33A5CA1A0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210" y="2631141"/>
            <a:ext cx="2514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+mj-lt"/>
              </a:rPr>
              <a:t>Sample Estimate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5EEE8DF-F3C5-4955-B11E-C17F719D8EB4}"/>
              </a:ext>
            </a:extLst>
          </p:cNvPr>
          <p:cNvSpPr/>
          <p:nvPr/>
        </p:nvSpPr>
        <p:spPr>
          <a:xfrm>
            <a:off x="203245" y="1176776"/>
            <a:ext cx="4407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cap="small" dirty="0">
                <a:latin typeface="Garamond" pitchFamily="18" charset="0"/>
              </a:rPr>
              <a:t>Or precisely biased…</a:t>
            </a:r>
            <a:endParaRPr lang="en-US" sz="3200" cap="small" dirty="0"/>
          </a:p>
        </p:txBody>
      </p:sp>
    </p:spTree>
    <p:extLst>
      <p:ext uri="{BB962C8B-B14F-4D97-AF65-F5344CB8AC3E}">
        <p14:creationId xmlns:p14="http://schemas.microsoft.com/office/powerpoint/2010/main" val="1750954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75FC07-CC71-4CEE-AE44-43BDD6919511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Design of Occupancy Surveys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D7060E-62BD-4A14-AB43-113BD76726F1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5EEE8DF-F3C5-4955-B11E-C17F719D8EB4}"/>
              </a:ext>
            </a:extLst>
          </p:cNvPr>
          <p:cNvSpPr/>
          <p:nvPr/>
        </p:nvSpPr>
        <p:spPr>
          <a:xfrm>
            <a:off x="203245" y="1176776"/>
            <a:ext cx="53110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cap="small" dirty="0">
                <a:latin typeface="Garamond" pitchFamily="18" charset="0"/>
              </a:rPr>
              <a:t>Or imprecise and biased…</a:t>
            </a:r>
            <a:endParaRPr lang="en-US" sz="3200" cap="small" dirty="0"/>
          </a:p>
        </p:txBody>
      </p:sp>
      <p:sp>
        <p:nvSpPr>
          <p:cNvPr id="35" name="Rectangle 1028">
            <a:extLst>
              <a:ext uri="{FF2B5EF4-FFF2-40B4-BE49-F238E27FC236}">
                <a16:creationId xmlns:a16="http://schemas.microsoft.com/office/drawing/2014/main" id="{5FAB00ED-4D4F-49B3-97EF-C2BF47AD2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sz="2400">
              <a:latin typeface="+mj-lt"/>
            </a:endParaRPr>
          </a:p>
        </p:txBody>
      </p:sp>
      <p:sp>
        <p:nvSpPr>
          <p:cNvPr id="36" name="Text Box 1029">
            <a:extLst>
              <a:ext uri="{FF2B5EF4-FFF2-40B4-BE49-F238E27FC236}">
                <a16:creationId xmlns:a16="http://schemas.microsoft.com/office/drawing/2014/main" id="{AC88E9B1-CD6A-4AB5-B1AD-17BACF797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438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  <a:endParaRPr lang="en-US" sz="2400">
              <a:latin typeface="+mj-lt"/>
            </a:endParaRPr>
          </a:p>
        </p:txBody>
      </p:sp>
      <p:sp>
        <p:nvSpPr>
          <p:cNvPr id="37" name="Rectangle 1030">
            <a:extLst>
              <a:ext uri="{FF2B5EF4-FFF2-40B4-BE49-F238E27FC236}">
                <a16:creationId xmlns:a16="http://schemas.microsoft.com/office/drawing/2014/main" id="{E7971A25-9145-48D3-877B-56EC6953A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743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38" name="Rectangle 1031">
            <a:extLst>
              <a:ext uri="{FF2B5EF4-FFF2-40B4-BE49-F238E27FC236}">
                <a16:creationId xmlns:a16="http://schemas.microsoft.com/office/drawing/2014/main" id="{C78EE6BC-ACD3-45D6-AB14-AE51A4FAE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419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39" name="Rectangle 1032">
            <a:extLst>
              <a:ext uri="{FF2B5EF4-FFF2-40B4-BE49-F238E27FC236}">
                <a16:creationId xmlns:a16="http://schemas.microsoft.com/office/drawing/2014/main" id="{0551FE41-FB9C-4E12-AB8B-10EDCFE43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867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40" name="Rectangle 1033">
            <a:extLst>
              <a:ext uri="{FF2B5EF4-FFF2-40B4-BE49-F238E27FC236}">
                <a16:creationId xmlns:a16="http://schemas.microsoft.com/office/drawing/2014/main" id="{ED5BD75D-4FE6-472E-8FBE-55C2F9DC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41" name="Rectangle 1034">
            <a:extLst>
              <a:ext uri="{FF2B5EF4-FFF2-40B4-BE49-F238E27FC236}">
                <a16:creationId xmlns:a16="http://schemas.microsoft.com/office/drawing/2014/main" id="{13EAEFFE-52C7-4F34-9AE9-F07621F31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410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42" name="Rectangle 1035">
            <a:extLst>
              <a:ext uri="{FF2B5EF4-FFF2-40B4-BE49-F238E27FC236}">
                <a16:creationId xmlns:a16="http://schemas.microsoft.com/office/drawing/2014/main" id="{43918519-27F7-431B-AE18-7EB246E2A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410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43" name="Line 1036">
            <a:extLst>
              <a:ext uri="{FF2B5EF4-FFF2-40B4-BE49-F238E27FC236}">
                <a16:creationId xmlns:a16="http://schemas.microsoft.com/office/drawing/2014/main" id="{A825487C-53FD-47BA-9E8B-FDD470D999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3431232"/>
            <a:ext cx="484188" cy="251236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44" name="Rectangle 1038">
            <a:extLst>
              <a:ext uri="{FF2B5EF4-FFF2-40B4-BE49-F238E27FC236}">
                <a16:creationId xmlns:a16="http://schemas.microsoft.com/office/drawing/2014/main" id="{65FDDAFB-F20B-4E33-B782-E4728B2BB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46" name="Oval 1040">
            <a:extLst>
              <a:ext uri="{FF2B5EF4-FFF2-40B4-BE49-F238E27FC236}">
                <a16:creationId xmlns:a16="http://schemas.microsoft.com/office/drawing/2014/main" id="{4245132E-9594-478C-ADED-BB045CDD4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267200"/>
            <a:ext cx="152400" cy="1524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7" name="Rectangle 1041">
            <a:extLst>
              <a:ext uri="{FF2B5EF4-FFF2-40B4-BE49-F238E27FC236}">
                <a16:creationId xmlns:a16="http://schemas.microsoft.com/office/drawing/2014/main" id="{B6D653E9-BBC9-400D-980B-7B6FE9BC0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978968"/>
            <a:ext cx="23439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latin typeface="Garamond" panose="02020404030301010803" pitchFamily="18" charset="0"/>
              </a:rPr>
              <a:t>Average Estimate</a:t>
            </a:r>
          </a:p>
        </p:txBody>
      </p:sp>
      <p:sp>
        <p:nvSpPr>
          <p:cNvPr id="48" name="Rectangle 1042">
            <a:extLst>
              <a:ext uri="{FF2B5EF4-FFF2-40B4-BE49-F238E27FC236}">
                <a16:creationId xmlns:a16="http://schemas.microsoft.com/office/drawing/2014/main" id="{5B69CE4A-9A93-404C-BC1D-14A91B12E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739" y="5763660"/>
            <a:ext cx="14771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latin typeface="Garamond" panose="02020404030301010803" pitchFamily="18" charset="0"/>
              </a:rPr>
              <a:t>True value</a:t>
            </a:r>
          </a:p>
        </p:txBody>
      </p:sp>
      <p:sp>
        <p:nvSpPr>
          <p:cNvPr id="49" name="Line 1043">
            <a:extLst>
              <a:ext uri="{FF2B5EF4-FFF2-40B4-BE49-F238E27FC236}">
                <a16:creationId xmlns:a16="http://schemas.microsoft.com/office/drawing/2014/main" id="{F597009F-A837-4F5B-8CDB-F05D655C29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6950" y="4191000"/>
            <a:ext cx="118683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50" name="Line 1044">
            <a:extLst>
              <a:ext uri="{FF2B5EF4-FFF2-40B4-BE49-F238E27FC236}">
                <a16:creationId xmlns:a16="http://schemas.microsoft.com/office/drawing/2014/main" id="{E147420B-D133-4222-B534-669EA72AF5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2362200"/>
            <a:ext cx="152400" cy="182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51" name="Text Box 1037">
            <a:extLst>
              <a:ext uri="{FF2B5EF4-FFF2-40B4-BE49-F238E27FC236}">
                <a16:creationId xmlns:a16="http://schemas.microsoft.com/office/drawing/2014/main" id="{D571C375-E3EB-48BA-8AB6-A3AC81692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3155" y="3039053"/>
            <a:ext cx="2286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Garamond" panose="02020404030301010803" pitchFamily="18" charset="0"/>
              </a:rPr>
              <a:t>Sample Estimate</a:t>
            </a:r>
          </a:p>
        </p:txBody>
      </p:sp>
      <p:sp>
        <p:nvSpPr>
          <p:cNvPr id="52" name="Oval 1028">
            <a:extLst>
              <a:ext uri="{FF2B5EF4-FFF2-40B4-BE49-F238E27FC236}">
                <a16:creationId xmlns:a16="http://schemas.microsoft.com/office/drawing/2014/main" id="{14F9EFA0-3306-47C6-8E06-5885D412F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306" y="3974915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1027">
            <a:extLst>
              <a:ext uri="{FF2B5EF4-FFF2-40B4-BE49-F238E27FC236}">
                <a16:creationId xmlns:a16="http://schemas.microsoft.com/office/drawing/2014/main" id="{2D0C42E8-3A78-4614-B21C-979848B00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350" y="2628900"/>
            <a:ext cx="2743200" cy="274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483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75FC07-CC71-4CEE-AE44-43BDD6919511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Design of Occupancy Surveys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D7060E-62BD-4A14-AB43-113BD76726F1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5EEE8DF-F3C5-4955-B11E-C17F719D8EB4}"/>
              </a:ext>
            </a:extLst>
          </p:cNvPr>
          <p:cNvSpPr/>
          <p:nvPr/>
        </p:nvSpPr>
        <p:spPr>
          <a:xfrm>
            <a:off x="203245" y="1176776"/>
            <a:ext cx="67040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cap="small" dirty="0">
                <a:latin typeface="Garamond" pitchFamily="18" charset="0"/>
              </a:rPr>
              <a:t>Accurate = Precise and unbiased</a:t>
            </a:r>
            <a:endParaRPr lang="en-US" sz="3200" cap="small" dirty="0"/>
          </a:p>
        </p:txBody>
      </p:sp>
      <p:sp>
        <p:nvSpPr>
          <p:cNvPr id="23" name="Oval 2051">
            <a:extLst>
              <a:ext uri="{FF2B5EF4-FFF2-40B4-BE49-F238E27FC236}">
                <a16:creationId xmlns:a16="http://schemas.microsoft.com/office/drawing/2014/main" id="{6600AD27-1EC8-4503-A673-5CC5983C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67000"/>
            <a:ext cx="2743200" cy="274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" name="Oval 2052">
            <a:extLst>
              <a:ext uri="{FF2B5EF4-FFF2-40B4-BE49-F238E27FC236}">
                <a16:creationId xmlns:a16="http://schemas.microsoft.com/office/drawing/2014/main" id="{2745058E-82E5-4B2C-9C77-CC7620033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9624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053">
            <a:extLst>
              <a:ext uri="{FF2B5EF4-FFF2-40B4-BE49-F238E27FC236}">
                <a16:creationId xmlns:a16="http://schemas.microsoft.com/office/drawing/2014/main" id="{78BD1358-E7F7-4C2E-9F55-C35C0F59B8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2438400"/>
            <a:ext cx="129540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" name="Text Box 2054">
            <a:extLst>
              <a:ext uri="{FF2B5EF4-FFF2-40B4-BE49-F238E27FC236}">
                <a16:creationId xmlns:a16="http://schemas.microsoft.com/office/drawing/2014/main" id="{2FFAE2D6-A99D-4ED6-B489-6BAFA9A58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33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Garamond" panose="02020404030301010803" pitchFamily="18" charset="0"/>
              </a:rPr>
              <a:t>True Value</a:t>
            </a:r>
          </a:p>
        </p:txBody>
      </p:sp>
      <p:sp>
        <p:nvSpPr>
          <p:cNvPr id="27" name="Rectangle 2055">
            <a:extLst>
              <a:ext uri="{FF2B5EF4-FFF2-40B4-BE49-F238E27FC236}">
                <a16:creationId xmlns:a16="http://schemas.microsoft.com/office/drawing/2014/main" id="{1D3E4DB0-7178-49C2-9056-DF6FC4141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8" name="Text Box 2056">
            <a:extLst>
              <a:ext uri="{FF2B5EF4-FFF2-40B4-BE49-F238E27FC236}">
                <a16:creationId xmlns:a16="http://schemas.microsoft.com/office/drawing/2014/main" id="{060F3023-3D38-46FC-8436-955EC2CAC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733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*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9" name="Rectangle 2057">
            <a:extLst>
              <a:ext uri="{FF2B5EF4-FFF2-40B4-BE49-F238E27FC236}">
                <a16:creationId xmlns:a16="http://schemas.microsoft.com/office/drawing/2014/main" id="{B8F150EC-D893-47B7-9C07-F743066E9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200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0" name="Rectangle 2058">
            <a:extLst>
              <a:ext uri="{FF2B5EF4-FFF2-40B4-BE49-F238E27FC236}">
                <a16:creationId xmlns:a16="http://schemas.microsoft.com/office/drawing/2014/main" id="{7A81B53B-1D6A-4F9E-86F1-46A9872B8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1" name="Rectangle 2059">
            <a:extLst>
              <a:ext uri="{FF2B5EF4-FFF2-40B4-BE49-F238E27FC236}">
                <a16:creationId xmlns:a16="http://schemas.microsoft.com/office/drawing/2014/main" id="{899182D1-2B18-43A2-9CBA-819D1242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2" name="Rectangle 2060">
            <a:extLst>
              <a:ext uri="{FF2B5EF4-FFF2-40B4-BE49-F238E27FC236}">
                <a16:creationId xmlns:a16="http://schemas.microsoft.com/office/drawing/2014/main" id="{D0A11DDC-4E35-44C1-A21F-4F6631325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3" name="Rectangle 2061">
            <a:extLst>
              <a:ext uri="{FF2B5EF4-FFF2-40B4-BE49-F238E27FC236}">
                <a16:creationId xmlns:a16="http://schemas.microsoft.com/office/drawing/2014/main" id="{B4B7C671-7BA0-4AB8-90DF-2D1AA71D7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4" name="Rectangle 2062">
            <a:extLst>
              <a:ext uri="{FF2B5EF4-FFF2-40B4-BE49-F238E27FC236}">
                <a16:creationId xmlns:a16="http://schemas.microsoft.com/office/drawing/2014/main" id="{3DBB2019-57C4-43C3-9A4F-492F1BE8A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45" name="Rectangle 2063">
            <a:extLst>
              <a:ext uri="{FF2B5EF4-FFF2-40B4-BE49-F238E27FC236}">
                <a16:creationId xmlns:a16="http://schemas.microsoft.com/office/drawing/2014/main" id="{1C30B35F-C126-414D-94B7-E033C0D70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53" name="Oval 2064">
            <a:extLst>
              <a:ext uri="{FF2B5EF4-FFF2-40B4-BE49-F238E27FC236}">
                <a16:creationId xmlns:a16="http://schemas.microsoft.com/office/drawing/2014/main" id="{2A0D65EB-E89C-4226-A6C0-A65F1C707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038600"/>
            <a:ext cx="152400" cy="1524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" name="Line 2065">
            <a:extLst>
              <a:ext uri="{FF2B5EF4-FFF2-40B4-BE49-F238E27FC236}">
                <a16:creationId xmlns:a16="http://schemas.microsoft.com/office/drawing/2014/main" id="{AA674015-15FA-44FD-87CA-620EA3830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191000"/>
            <a:ext cx="38100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5" name="Rectangle 2066">
            <a:extLst>
              <a:ext uri="{FF2B5EF4-FFF2-40B4-BE49-F238E27FC236}">
                <a16:creationId xmlns:a16="http://schemas.microsoft.com/office/drawing/2014/main" id="{C03C3208-9C53-40CB-8C3A-13EF35A61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837904"/>
            <a:ext cx="322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400" dirty="0">
                <a:latin typeface="Garamond" panose="02020404030301010803" pitchFamily="18" charset="0"/>
              </a:rPr>
              <a:t>Average Estimate</a:t>
            </a:r>
          </a:p>
        </p:txBody>
      </p:sp>
      <p:sp>
        <p:nvSpPr>
          <p:cNvPr id="56" name="Line 2067">
            <a:extLst>
              <a:ext uri="{FF2B5EF4-FFF2-40B4-BE49-F238E27FC236}">
                <a16:creationId xmlns:a16="http://schemas.microsoft.com/office/drawing/2014/main" id="{9DAE5DD0-9827-4F7B-B726-2ED59C754F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352800"/>
            <a:ext cx="2743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7" name="Text Box 2068">
            <a:extLst>
              <a:ext uri="{FF2B5EF4-FFF2-40B4-BE49-F238E27FC236}">
                <a16:creationId xmlns:a16="http://schemas.microsoft.com/office/drawing/2014/main" id="{8F3854FE-4A7E-407D-BE4E-4F059DEB9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8896" y="3043535"/>
            <a:ext cx="2514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Garamond" panose="02020404030301010803" pitchFamily="18" charset="0"/>
              </a:rPr>
              <a:t>Sample Estimate</a:t>
            </a:r>
          </a:p>
        </p:txBody>
      </p:sp>
    </p:spTree>
    <p:extLst>
      <p:ext uri="{BB962C8B-B14F-4D97-AF65-F5344CB8AC3E}">
        <p14:creationId xmlns:p14="http://schemas.microsoft.com/office/powerpoint/2010/main" val="663871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75FC07-CC71-4CEE-AE44-43BDD6919511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Design of Occupancy Surveys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D7060E-62BD-4A14-AB43-113BD76726F1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C06F26-186E-44D2-A460-994244929531}"/>
              </a:ext>
            </a:extLst>
          </p:cNvPr>
          <p:cNvSpPr/>
          <p:nvPr/>
        </p:nvSpPr>
        <p:spPr>
          <a:xfrm>
            <a:off x="203245" y="1176776"/>
            <a:ext cx="79207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cap="small" dirty="0">
                <a:latin typeface="Garamond" pitchFamily="18" charset="0"/>
              </a:rPr>
              <a:t>Ideally, sampling methods should be…</a:t>
            </a:r>
            <a:endParaRPr lang="en-US" sz="3200" cap="small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2D47C2-E12B-4E56-B896-0EF1D9B7E1AA}"/>
              </a:ext>
            </a:extLst>
          </p:cNvPr>
          <p:cNvSpPr txBox="1">
            <a:spLocks noChangeArrowheads="1"/>
          </p:cNvSpPr>
          <p:nvPr/>
        </p:nvSpPr>
        <p:spPr>
          <a:xfrm>
            <a:off x="203245" y="2221152"/>
            <a:ext cx="8963026" cy="3991389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-282575" defTabSz="1104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Accurate – leading to unbiased answers</a:t>
            </a:r>
          </a:p>
          <a:p>
            <a:pPr marL="287338" lvl="1" indent="-287338" defTabSz="11049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287338" lvl="1" indent="-287338" defTabSz="11049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287338" lvl="1" indent="-287338" defTabSz="11049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Repeatable – Estimates lead to similar answers</a:t>
            </a:r>
          </a:p>
          <a:p>
            <a:pPr marL="287338" lvl="1" indent="-287338" defTabSz="11049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287338" lvl="1" indent="-287338" defTabSz="11049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287338" lvl="1" indent="-287338" defTabSz="11049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Efficient – Methods do not waste resources</a:t>
            </a:r>
          </a:p>
        </p:txBody>
      </p:sp>
    </p:spTree>
    <p:extLst>
      <p:ext uri="{BB962C8B-B14F-4D97-AF65-F5344CB8AC3E}">
        <p14:creationId xmlns:p14="http://schemas.microsoft.com/office/powerpoint/2010/main" val="1642710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75FC07-CC71-4CEE-AE44-43BDD6919511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Design of Occupancy Surveys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D7060E-62BD-4A14-AB43-113BD76726F1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C06F26-186E-44D2-A460-994244929531}"/>
              </a:ext>
            </a:extLst>
          </p:cNvPr>
          <p:cNvSpPr/>
          <p:nvPr/>
        </p:nvSpPr>
        <p:spPr>
          <a:xfrm>
            <a:off x="203245" y="1176776"/>
            <a:ext cx="7499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cap="small" dirty="0">
                <a:latin typeface="Garamond" pitchFamily="18" charset="0"/>
              </a:rPr>
              <a:t>How do we make estimates accurate?</a:t>
            </a:r>
            <a:endParaRPr lang="en-US" sz="3200" cap="small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2D47C2-E12B-4E56-B896-0EF1D9B7E1AA}"/>
              </a:ext>
            </a:extLst>
          </p:cNvPr>
          <p:cNvSpPr txBox="1">
            <a:spLocks noChangeArrowheads="1"/>
          </p:cNvSpPr>
          <p:nvPr/>
        </p:nvSpPr>
        <p:spPr>
          <a:xfrm>
            <a:off x="283927" y="2021529"/>
            <a:ext cx="8963026" cy="388621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itchFamily="18" charset="0"/>
              </a:rPr>
              <a:t>Minimize bias</a:t>
            </a:r>
          </a:p>
          <a:p>
            <a:pPr marL="573088" lvl="1" indent="-23177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itchFamily="18" charset="0"/>
              </a:rPr>
              <a:t>Sample to adequately represent a population</a:t>
            </a:r>
          </a:p>
          <a:p>
            <a:pPr marL="573088" lvl="1" indent="-23177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itchFamily="18" charset="0"/>
              </a:rPr>
              <a:t>Account for incomplete detection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Garamond" pitchFamily="18" charset="0"/>
            </a:endParaRPr>
          </a:p>
          <a:p>
            <a:pPr marL="341313" indent="-3413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itchFamily="18" charset="0"/>
              </a:rPr>
              <a:t>Minimize variance</a:t>
            </a:r>
          </a:p>
          <a:p>
            <a:pPr marL="573088" lvl="1" indent="-23177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itchFamily="18" charset="0"/>
              </a:rPr>
              <a:t>Replication (adequate sample size)</a:t>
            </a:r>
          </a:p>
          <a:p>
            <a:pPr marL="573088" lvl="1" indent="-23177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itchFamily="18" charset="0"/>
              </a:rPr>
              <a:t>Recording of covariates</a:t>
            </a:r>
          </a:p>
          <a:p>
            <a:pPr marL="573088" lvl="1" indent="-23177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itchFamily="18" charset="0"/>
              </a:rPr>
              <a:t>Stratification</a:t>
            </a:r>
          </a:p>
        </p:txBody>
      </p:sp>
    </p:spTree>
    <p:extLst>
      <p:ext uri="{BB962C8B-B14F-4D97-AF65-F5344CB8AC3E}">
        <p14:creationId xmlns:p14="http://schemas.microsoft.com/office/powerpoint/2010/main" val="119996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F53311-70CB-452C-95F9-BA80BFFFDFE1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Design of Occupancy Surveys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6EF07C-FEC0-4FC0-A994-A723E6EFABB0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E34F3E3-6743-4438-9E76-E8BE9720638C}"/>
              </a:ext>
            </a:extLst>
          </p:cNvPr>
          <p:cNvSpPr txBox="1">
            <a:spLocks noChangeArrowheads="1"/>
          </p:cNvSpPr>
          <p:nvPr/>
        </p:nvSpPr>
        <p:spPr>
          <a:xfrm>
            <a:off x="248069" y="2161308"/>
            <a:ext cx="7786688" cy="346037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Provide better information</a:t>
            </a:r>
          </a:p>
          <a:p>
            <a:pPr lvl="1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Allow more efficient use of resources</a:t>
            </a:r>
          </a:p>
          <a:p>
            <a:pPr lvl="1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Highlight gaps in current knowledge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F3E0AC-81F9-4EBE-8FCB-D6C00DA9823D}"/>
              </a:ext>
            </a:extLst>
          </p:cNvPr>
          <p:cNvSpPr/>
          <p:nvPr/>
        </p:nvSpPr>
        <p:spPr>
          <a:xfrm>
            <a:off x="248069" y="1418823"/>
            <a:ext cx="5821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cap="small" dirty="0">
                <a:latin typeface="Garamond" pitchFamily="18" charset="0"/>
              </a:rPr>
              <a:t>A well designed study will:</a:t>
            </a:r>
            <a:endParaRPr lang="en-US" sz="3200" cap="small" dirty="0"/>
          </a:p>
        </p:txBody>
      </p:sp>
    </p:spTree>
    <p:extLst>
      <p:ext uri="{BB962C8B-B14F-4D97-AF65-F5344CB8AC3E}">
        <p14:creationId xmlns:p14="http://schemas.microsoft.com/office/powerpoint/2010/main" val="772009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9F2223-FB84-455C-B62C-3324F8F5F9F5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Design of Occupancy Surveys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392A88-94AE-4FD0-82FB-CB69E4F82DA3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B9FE96-FC4F-45D4-B6B0-3818A496B318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2209901"/>
            <a:ext cx="7620000" cy="366116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What is the ‘study area’?</a:t>
            </a:r>
          </a:p>
          <a:p>
            <a:pPr marL="341313" indent="-3413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What is a ‘season’?</a:t>
            </a:r>
          </a:p>
          <a:p>
            <a:pPr marL="341313" indent="-3413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What is a ‘sampling unit’?</a:t>
            </a:r>
          </a:p>
          <a:p>
            <a:pPr marL="341313" indent="-3413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How best to select units for sampling?</a:t>
            </a:r>
          </a:p>
          <a:p>
            <a:pPr marL="341313" indent="-3413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How best to conduct repeat surveys?</a:t>
            </a:r>
          </a:p>
          <a:p>
            <a:pPr marL="341313" indent="-3413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More sites vs more surveys?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2403E9-ACEC-430F-BC9D-54091DCED77D}"/>
              </a:ext>
            </a:extLst>
          </p:cNvPr>
          <p:cNvSpPr/>
          <p:nvPr/>
        </p:nvSpPr>
        <p:spPr>
          <a:xfrm>
            <a:off x="260777" y="1345963"/>
            <a:ext cx="62327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cap="small" dirty="0">
                <a:latin typeface="Garamond" pitchFamily="18" charset="0"/>
              </a:rPr>
              <a:t>Sample Design Considerations</a:t>
            </a:r>
            <a:endParaRPr lang="en-US" sz="3200" cap="small" dirty="0"/>
          </a:p>
        </p:txBody>
      </p:sp>
    </p:spTree>
    <p:extLst>
      <p:ext uri="{BB962C8B-B14F-4D97-AF65-F5344CB8AC3E}">
        <p14:creationId xmlns:p14="http://schemas.microsoft.com/office/powerpoint/2010/main" val="213917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503A73-01D0-48CC-8D7D-418819A0D6F4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Design of Occupancy Surveys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962CDC-C9F2-467F-B4A2-38EB1DF463C1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388484-0906-4F6D-A2D2-693C312746BB}"/>
              </a:ext>
            </a:extLst>
          </p:cNvPr>
          <p:cNvSpPr/>
          <p:nvPr/>
        </p:nvSpPr>
        <p:spPr>
          <a:xfrm>
            <a:off x="197621" y="1269355"/>
            <a:ext cx="48933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cap="small" dirty="0">
                <a:latin typeface="Garamond" pitchFamily="18" charset="0"/>
              </a:rPr>
              <a:t>What is the study area?</a:t>
            </a:r>
            <a:endParaRPr lang="en-US" sz="3200" cap="small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F8C252F-59DB-4C97-9421-9BB982FA097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030739"/>
            <a:ext cx="9144000" cy="395986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341313"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Study area = spatial scale at which you would like to make inference about occupancy of the species.</a:t>
            </a:r>
          </a:p>
          <a:p>
            <a:pPr marL="512763" indent="-341313"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endParaRPr lang="en-US" sz="600" dirty="0">
              <a:solidFill>
                <a:schemeClr val="tx1"/>
              </a:solidFill>
              <a:latin typeface="Garamond" pitchFamily="18" charset="0"/>
            </a:endParaRPr>
          </a:p>
          <a:p>
            <a:pPr marL="512763" indent="-341313"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What is the population of interest?</a:t>
            </a:r>
          </a:p>
          <a:p>
            <a:pPr marL="512763" indent="-341313"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endParaRPr lang="en-US" sz="600" dirty="0">
              <a:solidFill>
                <a:schemeClr val="tx1"/>
              </a:solidFill>
              <a:latin typeface="Garamond" pitchFamily="18" charset="0"/>
            </a:endParaRPr>
          </a:p>
          <a:p>
            <a:pPr marL="512763" indent="-341313"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Depends very much on target species and study objectives</a:t>
            </a:r>
          </a:p>
          <a:p>
            <a:pPr marL="512763" lvl="1" indent="17145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aramond" pitchFamily="18" charset="0"/>
              </a:rPr>
              <a:t>Could focus on the known or historic range of the species</a:t>
            </a:r>
          </a:p>
          <a:p>
            <a:pPr marL="512763" lvl="1" indent="17145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aramond" pitchFamily="18" charset="0"/>
              </a:rPr>
              <a:t>Could focus on only a portion of its known range</a:t>
            </a:r>
          </a:p>
          <a:p>
            <a:pPr marL="512763" lvl="1" indent="17145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aramond" pitchFamily="18" charset="0"/>
              </a:rPr>
              <a:t>Is the species migratory?</a:t>
            </a:r>
          </a:p>
        </p:txBody>
      </p:sp>
    </p:spTree>
    <p:extLst>
      <p:ext uri="{BB962C8B-B14F-4D97-AF65-F5344CB8AC3E}">
        <p14:creationId xmlns:p14="http://schemas.microsoft.com/office/powerpoint/2010/main" val="1057373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9DD898-3FA1-4795-9228-2C96A6CCD6E6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Design of Occupancy Surveys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569D97-0036-4E0A-AEC6-9B6CAFB0F298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5747D-5310-4CCC-B228-CDA6A070ED9B}"/>
              </a:ext>
            </a:extLst>
          </p:cNvPr>
          <p:cNvSpPr/>
          <p:nvPr/>
        </p:nvSpPr>
        <p:spPr>
          <a:xfrm>
            <a:off x="183865" y="1234868"/>
            <a:ext cx="40318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cap="small" dirty="0">
                <a:latin typeface="Garamond" pitchFamily="18" charset="0"/>
              </a:rPr>
              <a:t>What is a “Season”?</a:t>
            </a:r>
            <a:endParaRPr lang="en-US" sz="3200" cap="small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C47E373-F444-47D5-80EF-A70A24766304}"/>
              </a:ext>
            </a:extLst>
          </p:cNvPr>
          <p:cNvSpPr txBox="1">
            <a:spLocks noChangeArrowheads="1"/>
          </p:cNvSpPr>
          <p:nvPr/>
        </p:nvSpPr>
        <p:spPr>
          <a:xfrm>
            <a:off x="183864" y="2114887"/>
            <a:ext cx="8720853" cy="386717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A season is a period of time during which it is reasonable to assume occupancy is static or changes occur completely at random.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Depends very much on the target species and study objectives.</a:t>
            </a:r>
          </a:p>
          <a:p>
            <a:pPr marL="684213" lvl="1" indent="-3429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Is there a natural definition? (e.g., a breeding season)</a:t>
            </a:r>
          </a:p>
          <a:p>
            <a:pPr marL="684213" lvl="1" indent="-3429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How mobile is the species?</a:t>
            </a:r>
          </a:p>
        </p:txBody>
      </p:sp>
    </p:spTree>
    <p:extLst>
      <p:ext uri="{BB962C8B-B14F-4D97-AF65-F5344CB8AC3E}">
        <p14:creationId xmlns:p14="http://schemas.microsoft.com/office/powerpoint/2010/main" val="157666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67F1F8-B6C2-4698-8AA1-302339CBB4A2}"/>
              </a:ext>
            </a:extLst>
          </p:cNvPr>
          <p:cNvSpPr/>
          <p:nvPr/>
        </p:nvSpPr>
        <p:spPr>
          <a:xfrm>
            <a:off x="685800" y="156391"/>
            <a:ext cx="838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cap="small" dirty="0">
                <a:latin typeface="Garamond" pitchFamily="18" charset="0"/>
              </a:rPr>
              <a:t>Design of Occupancy Surveys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64176E-569C-4146-A7F8-C8275960CA5B}"/>
              </a:ext>
            </a:extLst>
          </p:cNvPr>
          <p:cNvSpPr/>
          <p:nvPr/>
        </p:nvSpPr>
        <p:spPr>
          <a:xfrm>
            <a:off x="76200" y="156391"/>
            <a:ext cx="533400" cy="53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19">
            <a:extLst>
              <a:ext uri="{FF2B5EF4-FFF2-40B4-BE49-F238E27FC236}">
                <a16:creationId xmlns:a16="http://schemas.microsoft.com/office/drawing/2014/main" id="{A1259A28-31AB-4C74-8CD5-B40D55372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580" y="845943"/>
            <a:ext cx="1832553" cy="70788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Garamond" pitchFamily="18" charset="0"/>
              </a:rPr>
              <a:t>Study area</a:t>
            </a:r>
          </a:p>
          <a:p>
            <a:pPr algn="ctr">
              <a:defRPr/>
            </a:pPr>
            <a:r>
              <a:rPr lang="en-US" sz="2000" b="1" dirty="0">
                <a:latin typeface="Garamond" pitchFamily="18" charset="0"/>
              </a:rPr>
              <a:t>(sample frame)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5">
                <a:extLst>
                  <a:ext uri="{FF2B5EF4-FFF2-40B4-BE49-F238E27FC236}">
                    <a16:creationId xmlns:a16="http://schemas.microsoft.com/office/drawing/2014/main" id="{ACB333FA-607C-49DF-AFF8-F2F6D1BAAB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091" y="3449443"/>
                <a:ext cx="117371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000" b="1" dirty="0">
                    <a:latin typeface="Garamond" pitchFamily="18" charset="0"/>
                  </a:rPr>
                  <a:t>Sample </a:t>
                </a:r>
              </a:p>
              <a:p>
                <a:pPr algn="ctr">
                  <a:defRPr/>
                </a:pPr>
                <a:r>
                  <a:rPr lang="en-US" sz="2000" b="1" dirty="0">
                    <a:latin typeface="Garamond" pitchFamily="18" charset="0"/>
                  </a:rPr>
                  <a:t>Units 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latin typeface="Garamond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 Box 25">
                <a:extLst>
                  <a:ext uri="{FF2B5EF4-FFF2-40B4-BE49-F238E27FC236}">
                    <a16:creationId xmlns:a16="http://schemas.microsoft.com/office/drawing/2014/main" id="{ACB333FA-607C-49DF-AFF8-F2F6D1BAA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091" y="3449443"/>
                <a:ext cx="1173719" cy="707886"/>
              </a:xfrm>
              <a:prstGeom prst="rect">
                <a:avLst/>
              </a:prstGeom>
              <a:blipFill>
                <a:blip r:embed="rId2"/>
                <a:stretch>
                  <a:fillRect l="-5208" t="-5172" r="-5208" b="-1551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38">
                <a:extLst>
                  <a:ext uri="{FF2B5EF4-FFF2-40B4-BE49-F238E27FC236}">
                    <a16:creationId xmlns:a16="http://schemas.microsoft.com/office/drawing/2014/main" id="{C0A14660-F487-4F13-8200-07E80ABA85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33317" y="1196781"/>
                <a:ext cx="127169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400" b="1" u="sng" dirty="0">
                    <a:latin typeface="Garamond" pitchFamily="18" charset="0"/>
                  </a:rPr>
                  <a:t>Visit</a:t>
                </a:r>
                <a:r>
                  <a:rPr lang="en-US" sz="2400" b="1" dirty="0">
                    <a:latin typeface="Garamond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400" b="1" dirty="0">
                    <a:latin typeface="Garamond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Text Box 38">
                <a:extLst>
                  <a:ext uri="{FF2B5EF4-FFF2-40B4-BE49-F238E27FC236}">
                    <a16:creationId xmlns:a16="http://schemas.microsoft.com/office/drawing/2014/main" id="{C0A14660-F487-4F13-8200-07E80ABA8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317" y="1196781"/>
                <a:ext cx="1271695" cy="461665"/>
              </a:xfrm>
              <a:prstGeom prst="rect">
                <a:avLst/>
              </a:prstGeom>
              <a:blipFill>
                <a:blip r:embed="rId3"/>
                <a:stretch>
                  <a:fillRect l="-7177" t="-10526" r="-6699" b="-2894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39">
            <a:extLst>
              <a:ext uri="{FF2B5EF4-FFF2-40B4-BE49-F238E27FC236}">
                <a16:creationId xmlns:a16="http://schemas.microsoft.com/office/drawing/2014/main" id="{10B762B9-8F2A-4E1A-8139-66030BECE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368" y="2171622"/>
            <a:ext cx="1438214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6"/>
                </a:solidFill>
                <a:latin typeface="Garamond" pitchFamily="18" charset="0"/>
              </a:rPr>
              <a:t>Detected</a:t>
            </a:r>
            <a:r>
              <a:rPr lang="en-US" sz="2000" b="1" dirty="0">
                <a:solidFill>
                  <a:schemeClr val="accent6"/>
                </a:solidFill>
                <a:latin typeface="Garamond" pitchFamily="18" charset="0"/>
              </a:rPr>
              <a:t> (1)</a:t>
            </a:r>
          </a:p>
        </p:txBody>
      </p:sp>
      <p:sp>
        <p:nvSpPr>
          <p:cNvPr id="11" name="Text Box 40">
            <a:extLst>
              <a:ext uri="{FF2B5EF4-FFF2-40B4-BE49-F238E27FC236}">
                <a16:creationId xmlns:a16="http://schemas.microsoft.com/office/drawing/2014/main" id="{E3C7E2FE-2F10-40A9-8116-F825F399A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0857" y="2671052"/>
            <a:ext cx="1516762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Garamond" pitchFamily="18" charset="0"/>
              </a:rPr>
              <a:t>Undetected (0)</a:t>
            </a:r>
          </a:p>
        </p:txBody>
      </p:sp>
      <p:sp>
        <p:nvSpPr>
          <p:cNvPr id="12" name="Text Box 39">
            <a:extLst>
              <a:ext uri="{FF2B5EF4-FFF2-40B4-BE49-F238E27FC236}">
                <a16:creationId xmlns:a16="http://schemas.microsoft.com/office/drawing/2014/main" id="{83C53807-7D17-4006-B824-3364CFE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0857" y="3194901"/>
            <a:ext cx="1425390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6"/>
                </a:solidFill>
                <a:latin typeface="Garamond" pitchFamily="18" charset="0"/>
              </a:rPr>
              <a:t>Detected (1)</a:t>
            </a:r>
          </a:p>
        </p:txBody>
      </p:sp>
      <p:sp>
        <p:nvSpPr>
          <p:cNvPr id="13" name="Text Box 40">
            <a:extLst>
              <a:ext uri="{FF2B5EF4-FFF2-40B4-BE49-F238E27FC236}">
                <a16:creationId xmlns:a16="http://schemas.microsoft.com/office/drawing/2014/main" id="{9E37A503-01EC-42A4-8385-2B7F3640F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6" y="4083798"/>
            <a:ext cx="1516762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Garamond" pitchFamily="18" charset="0"/>
              </a:rPr>
              <a:t>Undetected (0)</a:t>
            </a:r>
          </a:p>
        </p:txBody>
      </p:sp>
      <p:sp>
        <p:nvSpPr>
          <p:cNvPr id="14" name="Text Box 40">
            <a:extLst>
              <a:ext uri="{FF2B5EF4-FFF2-40B4-BE49-F238E27FC236}">
                <a16:creationId xmlns:a16="http://schemas.microsoft.com/office/drawing/2014/main" id="{66AD1BC2-E8BD-4217-B805-61CB9BD5F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082" y="4589733"/>
            <a:ext cx="1516762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Garamond" pitchFamily="18" charset="0"/>
              </a:rPr>
              <a:t>Undetected (0)</a:t>
            </a:r>
          </a:p>
        </p:txBody>
      </p:sp>
      <p:sp>
        <p:nvSpPr>
          <p:cNvPr id="15" name="Text Box 40">
            <a:extLst>
              <a:ext uri="{FF2B5EF4-FFF2-40B4-BE49-F238E27FC236}">
                <a16:creationId xmlns:a16="http://schemas.microsoft.com/office/drawing/2014/main" id="{0D99B87A-745F-4EE9-9CBD-22C721097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082" y="5090402"/>
            <a:ext cx="1516762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Garamond" pitchFamily="18" charset="0"/>
              </a:rPr>
              <a:t>Undetected (0)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FD00F2F-91E8-4051-BA65-A722F9C14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882" y="1560318"/>
            <a:ext cx="3810000" cy="4495800"/>
          </a:xfrm>
          <a:prstGeom prst="rect">
            <a:avLst/>
          </a:prstGeom>
          <a:solidFill>
            <a:srgbClr val="008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0E985481-ABD2-4810-B03E-C08F5674E5AD}"/>
              </a:ext>
            </a:extLst>
          </p:cNvPr>
          <p:cNvSpPr>
            <a:spLocks noChangeArrowheads="1"/>
          </p:cNvSpPr>
          <p:nvPr/>
        </p:nvSpPr>
        <p:spPr bwMode="auto">
          <a:xfrm rot="2451588">
            <a:off x="2050282" y="2169918"/>
            <a:ext cx="838200" cy="838200"/>
          </a:xfrm>
          <a:prstGeom prst="rect">
            <a:avLst/>
          </a:prstGeom>
          <a:solidFill>
            <a:srgbClr val="66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98792340-CF0D-486F-BAC6-619299CC5F9A}"/>
              </a:ext>
            </a:extLst>
          </p:cNvPr>
          <p:cNvSpPr>
            <a:spLocks noChangeArrowheads="1"/>
          </p:cNvSpPr>
          <p:nvPr/>
        </p:nvSpPr>
        <p:spPr bwMode="auto">
          <a:xfrm rot="2451588">
            <a:off x="2050282" y="4303518"/>
            <a:ext cx="838200" cy="838200"/>
          </a:xfrm>
          <a:prstGeom prst="rect">
            <a:avLst/>
          </a:prstGeom>
          <a:solidFill>
            <a:srgbClr val="66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54AE53E3-A948-4ED0-8741-ACA5A6D50DEE}"/>
              </a:ext>
            </a:extLst>
          </p:cNvPr>
          <p:cNvSpPr>
            <a:spLocks noChangeArrowheads="1"/>
          </p:cNvSpPr>
          <p:nvPr/>
        </p:nvSpPr>
        <p:spPr bwMode="auto">
          <a:xfrm rot="2451588">
            <a:off x="3802882" y="2550918"/>
            <a:ext cx="838200" cy="838200"/>
          </a:xfrm>
          <a:prstGeom prst="rect">
            <a:avLst/>
          </a:prstGeom>
          <a:solidFill>
            <a:srgbClr val="66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D7A876-72E4-4935-BFCC-8E0C292AE11A}"/>
              </a:ext>
            </a:extLst>
          </p:cNvPr>
          <p:cNvSpPr>
            <a:spLocks noChangeArrowheads="1"/>
          </p:cNvSpPr>
          <p:nvPr/>
        </p:nvSpPr>
        <p:spPr bwMode="auto">
          <a:xfrm rot="2451588">
            <a:off x="3726682" y="4379718"/>
            <a:ext cx="838200" cy="838200"/>
          </a:xfrm>
          <a:prstGeom prst="rect">
            <a:avLst/>
          </a:prstGeom>
          <a:solidFill>
            <a:srgbClr val="6699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" name="Line 26">
            <a:extLst>
              <a:ext uri="{FF2B5EF4-FFF2-40B4-BE49-F238E27FC236}">
                <a16:creationId xmlns:a16="http://schemas.microsoft.com/office/drawing/2014/main" id="{D4F2C83C-C43C-4C05-99A3-5F338E6262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4482" y="2855718"/>
            <a:ext cx="838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7">
            <a:extLst>
              <a:ext uri="{FF2B5EF4-FFF2-40B4-BE49-F238E27FC236}">
                <a16:creationId xmlns:a16="http://schemas.microsoft.com/office/drawing/2014/main" id="{FEAF0334-F715-4C95-900D-9ABE298834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4482" y="3160518"/>
            <a:ext cx="2362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8">
            <a:extLst>
              <a:ext uri="{FF2B5EF4-FFF2-40B4-BE49-F238E27FC236}">
                <a16:creationId xmlns:a16="http://schemas.microsoft.com/office/drawing/2014/main" id="{320F38EE-9E0E-47B3-999B-095493494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4482" y="3998718"/>
            <a:ext cx="685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9">
            <a:extLst>
              <a:ext uri="{FF2B5EF4-FFF2-40B4-BE49-F238E27FC236}">
                <a16:creationId xmlns:a16="http://schemas.microsoft.com/office/drawing/2014/main" id="{90A42418-3B07-4620-AA37-E79569F3E8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8282" y="3846318"/>
            <a:ext cx="2667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33">
            <a:extLst>
              <a:ext uri="{FF2B5EF4-FFF2-40B4-BE49-F238E27FC236}">
                <a16:creationId xmlns:a16="http://schemas.microsoft.com/office/drawing/2014/main" id="{FA68DD7A-8B84-466B-9CB4-D61C38FACB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2532" y="2395343"/>
            <a:ext cx="1657350" cy="460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4">
            <a:extLst>
              <a:ext uri="{FF2B5EF4-FFF2-40B4-BE49-F238E27FC236}">
                <a16:creationId xmlns:a16="http://schemas.microsoft.com/office/drawing/2014/main" id="{DFFACE9F-606C-4EA9-A57E-763558FFC6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12532" y="2970018"/>
            <a:ext cx="1844675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5">
            <a:extLst>
              <a:ext uri="{FF2B5EF4-FFF2-40B4-BE49-F238E27FC236}">
                <a16:creationId xmlns:a16="http://schemas.microsoft.com/office/drawing/2014/main" id="{F45C8B1B-9107-4770-A8B0-880E5F2E43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2532" y="2855718"/>
            <a:ext cx="1885950" cy="114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3">
            <a:extLst>
              <a:ext uri="{FF2B5EF4-FFF2-40B4-BE49-F238E27FC236}">
                <a16:creationId xmlns:a16="http://schemas.microsoft.com/office/drawing/2014/main" id="{627A8494-B658-4FE4-A8AA-FC62AD887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6332" y="4270181"/>
            <a:ext cx="1855788" cy="452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4">
            <a:extLst>
              <a:ext uri="{FF2B5EF4-FFF2-40B4-BE49-F238E27FC236}">
                <a16:creationId xmlns:a16="http://schemas.microsoft.com/office/drawing/2014/main" id="{831B4E4F-49FB-4F9D-8BDD-ADC986C825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36332" y="4838506"/>
            <a:ext cx="2103438" cy="436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5">
            <a:extLst>
              <a:ext uri="{FF2B5EF4-FFF2-40B4-BE49-F238E27FC236}">
                <a16:creationId xmlns:a16="http://schemas.microsoft.com/office/drawing/2014/main" id="{32CD204E-6AF9-467C-B58E-638BBFC332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6332" y="4730556"/>
            <a:ext cx="2084388" cy="68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96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F1ACCB-0442-43EA-9784-E145BDF835D1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Design of Occupancy Surveys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6B5F77-8D5D-4B80-ADD6-D93E7720F4F8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DEE93F-0C6E-49F6-921E-F210037B9809}"/>
              </a:ext>
            </a:extLst>
          </p:cNvPr>
          <p:cNvSpPr/>
          <p:nvPr/>
        </p:nvSpPr>
        <p:spPr>
          <a:xfrm>
            <a:off x="269953" y="1194812"/>
            <a:ext cx="8270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cap="small" dirty="0">
                <a:latin typeface="Garamond" pitchFamily="18" charset="0"/>
              </a:rPr>
              <a:t>What is an Appropriate “Sampling Unit”?</a:t>
            </a:r>
            <a:endParaRPr lang="en-US" sz="3200" cap="small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D148912-6FA6-4077-800F-3AEEBDE2FC7D}"/>
              </a:ext>
            </a:extLst>
          </p:cNvPr>
          <p:cNvSpPr txBox="1">
            <a:spLocks noChangeArrowheads="1"/>
          </p:cNvSpPr>
          <p:nvPr/>
        </p:nvSpPr>
        <p:spPr>
          <a:xfrm>
            <a:off x="241378" y="2016807"/>
            <a:ext cx="8826422" cy="3896882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Sometimes there is a natural definition, such as a patches that can be reliably defined and identified.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Often makes more sense to use pre-defined sample units, such as quadrats, transects, or points.</a:t>
            </a:r>
          </a:p>
          <a:p>
            <a:pPr marL="341313" indent="-341313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Garamond" pitchFamily="18" charset="0"/>
              </a:rPr>
              <a:t>Ecology of the species matters here, too.</a:t>
            </a:r>
          </a:p>
          <a:p>
            <a:pPr marL="684213" lvl="1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Garamond" pitchFamily="18" charset="0"/>
              </a:rPr>
              <a:t>Is it highly territorial?</a:t>
            </a:r>
          </a:p>
          <a:p>
            <a:pPr marL="684213" lvl="1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Garamond" pitchFamily="18" charset="0"/>
              </a:rPr>
              <a:t>Does it tend to be associated with very specific habitat types?</a:t>
            </a:r>
          </a:p>
          <a:p>
            <a:pPr marL="684213" lvl="1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Garamond" pitchFamily="18" charset="0"/>
              </a:rPr>
              <a:t>What is the size of its home range?</a:t>
            </a:r>
          </a:p>
        </p:txBody>
      </p:sp>
    </p:spTree>
    <p:extLst>
      <p:ext uri="{BB962C8B-B14F-4D97-AF65-F5344CB8AC3E}">
        <p14:creationId xmlns:p14="http://schemas.microsoft.com/office/powerpoint/2010/main" val="3911940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D3D8A6-C956-44BE-9DC6-C553C6B5E7BE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Selecting Sampling Units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88CBD0-05DB-4B65-AC67-A616E33D0BCB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BDFE11-C3AA-4D00-83AF-C2C76B1AECFF}"/>
              </a:ext>
            </a:extLst>
          </p:cNvPr>
          <p:cNvSpPr/>
          <p:nvPr/>
        </p:nvSpPr>
        <p:spPr>
          <a:xfrm>
            <a:off x="301511" y="1212654"/>
            <a:ext cx="463300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cap="small" dirty="0">
                <a:latin typeface="Garamond" pitchFamily="18" charset="0"/>
              </a:rPr>
              <a:t>Non random placement</a:t>
            </a:r>
            <a:endParaRPr lang="en-US" sz="3000" cap="small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785EE17-5CB9-403B-AA92-B0332CDEF7A3}"/>
              </a:ext>
            </a:extLst>
          </p:cNvPr>
          <p:cNvSpPr txBox="1">
            <a:spLocks noChangeArrowheads="1"/>
          </p:cNvSpPr>
          <p:nvPr/>
        </p:nvSpPr>
        <p:spPr>
          <a:xfrm>
            <a:off x="5598370" y="1958340"/>
            <a:ext cx="3306763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600" b="1" dirty="0">
                <a:solidFill>
                  <a:schemeClr val="tx1"/>
                </a:solidFill>
                <a:latin typeface="Garamond" pitchFamily="18" charset="0"/>
              </a:rPr>
              <a:t>Advantages</a:t>
            </a:r>
          </a:p>
          <a:p>
            <a:pPr marL="400050" lvl="1" indent="-2286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Garamond" pitchFamily="18" charset="0"/>
              </a:rPr>
              <a:t>Easy to lay out</a:t>
            </a:r>
          </a:p>
          <a:p>
            <a:pPr marL="400050" lvl="1" indent="-2286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Garamond" pitchFamily="18" charset="0"/>
              </a:rPr>
              <a:t>More convenient to sample</a:t>
            </a:r>
          </a:p>
          <a:p>
            <a:pPr lvl="1"/>
            <a:endParaRPr lang="en-US" sz="2600" dirty="0">
              <a:solidFill>
                <a:schemeClr val="tx1"/>
              </a:solidFill>
              <a:latin typeface="Garamond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2600" b="1" dirty="0">
                <a:solidFill>
                  <a:schemeClr val="tx1"/>
                </a:solidFill>
                <a:latin typeface="Garamond" pitchFamily="18" charset="0"/>
              </a:rPr>
              <a:t>Disadvantages</a:t>
            </a:r>
          </a:p>
          <a:p>
            <a:pPr marL="400050" lvl="1" indent="-2286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Garamond" pitchFamily="18" charset="0"/>
              </a:rPr>
              <a:t>May not represent other habitats</a:t>
            </a:r>
          </a:p>
          <a:p>
            <a:pPr marL="400050" lvl="1" indent="-2286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Garamond" pitchFamily="18" charset="0"/>
              </a:rPr>
              <a:t>Road may attract or repel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066BD09-DEB7-4CE9-AE65-4A1E92FE7B61}"/>
              </a:ext>
            </a:extLst>
          </p:cNvPr>
          <p:cNvSpPr>
            <a:spLocks/>
          </p:cNvSpPr>
          <p:nvPr/>
        </p:nvSpPr>
        <p:spPr bwMode="auto">
          <a:xfrm>
            <a:off x="103188" y="2078038"/>
            <a:ext cx="5507037" cy="4246562"/>
          </a:xfrm>
          <a:custGeom>
            <a:avLst/>
            <a:gdLst/>
            <a:ahLst/>
            <a:cxnLst>
              <a:cxn ang="0">
                <a:pos x="520" y="498"/>
              </a:cxn>
              <a:cxn ang="0">
                <a:pos x="471" y="541"/>
              </a:cxn>
              <a:cxn ang="0">
                <a:pos x="225" y="583"/>
              </a:cxn>
              <a:cxn ang="0">
                <a:pos x="78" y="807"/>
              </a:cxn>
              <a:cxn ang="0">
                <a:pos x="15" y="997"/>
              </a:cxn>
              <a:cxn ang="0">
                <a:pos x="169" y="1257"/>
              </a:cxn>
              <a:cxn ang="0">
                <a:pos x="373" y="1341"/>
              </a:cxn>
              <a:cxn ang="0">
                <a:pos x="584" y="1531"/>
              </a:cxn>
              <a:cxn ang="0">
                <a:pos x="773" y="1693"/>
              </a:cxn>
              <a:cxn ang="0">
                <a:pos x="865" y="1742"/>
              </a:cxn>
              <a:cxn ang="0">
                <a:pos x="1181" y="1847"/>
              </a:cxn>
              <a:cxn ang="0">
                <a:pos x="1427" y="1931"/>
              </a:cxn>
              <a:cxn ang="0">
                <a:pos x="1476" y="1995"/>
              </a:cxn>
              <a:cxn ang="0">
                <a:pos x="1665" y="2100"/>
              </a:cxn>
              <a:cxn ang="0">
                <a:pos x="2038" y="2184"/>
              </a:cxn>
              <a:cxn ang="0">
                <a:pos x="2248" y="2261"/>
              </a:cxn>
              <a:cxn ang="0">
                <a:pos x="2122" y="2233"/>
              </a:cxn>
              <a:cxn ang="0">
                <a:pos x="1820" y="2205"/>
              </a:cxn>
              <a:cxn ang="0">
                <a:pos x="1736" y="2304"/>
              </a:cxn>
              <a:cxn ang="0">
                <a:pos x="2445" y="2479"/>
              </a:cxn>
              <a:cxn ang="0">
                <a:pos x="2775" y="2585"/>
              </a:cxn>
              <a:cxn ang="0">
                <a:pos x="3049" y="2662"/>
              </a:cxn>
              <a:cxn ang="0">
                <a:pos x="3112" y="2465"/>
              </a:cxn>
              <a:cxn ang="0">
                <a:pos x="3281" y="2297"/>
              </a:cxn>
              <a:cxn ang="0">
                <a:pos x="3407" y="1770"/>
              </a:cxn>
              <a:cxn ang="0">
                <a:pos x="3302" y="1566"/>
              </a:cxn>
              <a:cxn ang="0">
                <a:pos x="3309" y="1285"/>
              </a:cxn>
              <a:cxn ang="0">
                <a:pos x="3281" y="1053"/>
              </a:cxn>
              <a:cxn ang="0">
                <a:pos x="3112" y="864"/>
              </a:cxn>
              <a:cxn ang="0">
                <a:pos x="2965" y="962"/>
              </a:cxn>
              <a:cxn ang="0">
                <a:pos x="2628" y="1095"/>
              </a:cxn>
              <a:cxn ang="0">
                <a:pos x="2410" y="906"/>
              </a:cxn>
              <a:cxn ang="0">
                <a:pos x="2206" y="779"/>
              </a:cxn>
              <a:cxn ang="0">
                <a:pos x="1974" y="632"/>
              </a:cxn>
              <a:cxn ang="0">
                <a:pos x="1883" y="569"/>
              </a:cxn>
              <a:cxn ang="0">
                <a:pos x="1764" y="723"/>
              </a:cxn>
              <a:cxn ang="0">
                <a:pos x="1658" y="597"/>
              </a:cxn>
              <a:cxn ang="0">
                <a:pos x="1511" y="386"/>
              </a:cxn>
              <a:cxn ang="0">
                <a:pos x="1363" y="231"/>
              </a:cxn>
              <a:cxn ang="0">
                <a:pos x="1216" y="63"/>
              </a:cxn>
              <a:cxn ang="0">
                <a:pos x="1146" y="0"/>
              </a:cxn>
              <a:cxn ang="0">
                <a:pos x="1026" y="56"/>
              </a:cxn>
              <a:cxn ang="0">
                <a:pos x="829" y="112"/>
              </a:cxn>
              <a:cxn ang="0">
                <a:pos x="661" y="112"/>
              </a:cxn>
              <a:cxn ang="0">
                <a:pos x="640" y="393"/>
              </a:cxn>
              <a:cxn ang="0">
                <a:pos x="541" y="491"/>
              </a:cxn>
              <a:cxn ang="0">
                <a:pos x="520" y="512"/>
              </a:cxn>
            </a:cxnLst>
            <a:rect l="0" t="0" r="r" b="b"/>
            <a:pathLst>
              <a:path w="3469" h="2675">
                <a:moveTo>
                  <a:pt x="626" y="386"/>
                </a:moveTo>
                <a:cubicBezTo>
                  <a:pt x="609" y="437"/>
                  <a:pt x="559" y="465"/>
                  <a:pt x="520" y="498"/>
                </a:cubicBezTo>
                <a:cubicBezTo>
                  <a:pt x="511" y="506"/>
                  <a:pt x="501" y="511"/>
                  <a:pt x="492" y="519"/>
                </a:cubicBezTo>
                <a:cubicBezTo>
                  <a:pt x="484" y="526"/>
                  <a:pt x="481" y="539"/>
                  <a:pt x="471" y="541"/>
                </a:cubicBezTo>
                <a:cubicBezTo>
                  <a:pt x="418" y="551"/>
                  <a:pt x="364" y="550"/>
                  <a:pt x="310" y="555"/>
                </a:cubicBezTo>
                <a:cubicBezTo>
                  <a:pt x="278" y="563"/>
                  <a:pt x="257" y="577"/>
                  <a:pt x="225" y="583"/>
                </a:cubicBezTo>
                <a:cubicBezTo>
                  <a:pt x="181" y="627"/>
                  <a:pt x="154" y="669"/>
                  <a:pt x="120" y="723"/>
                </a:cubicBezTo>
                <a:cubicBezTo>
                  <a:pt x="104" y="749"/>
                  <a:pt x="96" y="781"/>
                  <a:pt x="78" y="807"/>
                </a:cubicBezTo>
                <a:cubicBezTo>
                  <a:pt x="69" y="845"/>
                  <a:pt x="47" y="875"/>
                  <a:pt x="36" y="913"/>
                </a:cubicBezTo>
                <a:cubicBezTo>
                  <a:pt x="28" y="941"/>
                  <a:pt x="15" y="997"/>
                  <a:pt x="15" y="997"/>
                </a:cubicBezTo>
                <a:cubicBezTo>
                  <a:pt x="19" y="1027"/>
                  <a:pt x="0" y="1173"/>
                  <a:pt x="64" y="1194"/>
                </a:cubicBezTo>
                <a:cubicBezTo>
                  <a:pt x="106" y="1236"/>
                  <a:pt x="120" y="1232"/>
                  <a:pt x="169" y="1257"/>
                </a:cubicBezTo>
                <a:cubicBezTo>
                  <a:pt x="202" y="1274"/>
                  <a:pt x="233" y="1298"/>
                  <a:pt x="267" y="1313"/>
                </a:cubicBezTo>
                <a:cubicBezTo>
                  <a:pt x="299" y="1327"/>
                  <a:pt x="339" y="1334"/>
                  <a:pt x="373" y="1341"/>
                </a:cubicBezTo>
                <a:cubicBezTo>
                  <a:pt x="384" y="1373"/>
                  <a:pt x="412" y="1402"/>
                  <a:pt x="436" y="1426"/>
                </a:cubicBezTo>
                <a:cubicBezTo>
                  <a:pt x="457" y="1490"/>
                  <a:pt x="522" y="1519"/>
                  <a:pt x="584" y="1531"/>
                </a:cubicBezTo>
                <a:cubicBezTo>
                  <a:pt x="622" y="1579"/>
                  <a:pt x="680" y="1617"/>
                  <a:pt x="738" y="1636"/>
                </a:cubicBezTo>
                <a:cubicBezTo>
                  <a:pt x="750" y="1655"/>
                  <a:pt x="757" y="1677"/>
                  <a:pt x="773" y="1693"/>
                </a:cubicBezTo>
                <a:cubicBezTo>
                  <a:pt x="778" y="1698"/>
                  <a:pt x="787" y="1697"/>
                  <a:pt x="794" y="1700"/>
                </a:cubicBezTo>
                <a:cubicBezTo>
                  <a:pt x="827" y="1716"/>
                  <a:pt x="825" y="1732"/>
                  <a:pt x="865" y="1742"/>
                </a:cubicBezTo>
                <a:cubicBezTo>
                  <a:pt x="908" y="1768"/>
                  <a:pt x="957" y="1803"/>
                  <a:pt x="1005" y="1819"/>
                </a:cubicBezTo>
                <a:cubicBezTo>
                  <a:pt x="1061" y="1838"/>
                  <a:pt x="1124" y="1833"/>
                  <a:pt x="1181" y="1847"/>
                </a:cubicBezTo>
                <a:cubicBezTo>
                  <a:pt x="1230" y="1880"/>
                  <a:pt x="1292" y="1875"/>
                  <a:pt x="1349" y="1889"/>
                </a:cubicBezTo>
                <a:cubicBezTo>
                  <a:pt x="1375" y="1905"/>
                  <a:pt x="1398" y="1922"/>
                  <a:pt x="1427" y="1931"/>
                </a:cubicBezTo>
                <a:cubicBezTo>
                  <a:pt x="1441" y="1945"/>
                  <a:pt x="1463" y="1954"/>
                  <a:pt x="1469" y="1973"/>
                </a:cubicBezTo>
                <a:cubicBezTo>
                  <a:pt x="1471" y="1980"/>
                  <a:pt x="1471" y="1989"/>
                  <a:pt x="1476" y="1995"/>
                </a:cubicBezTo>
                <a:cubicBezTo>
                  <a:pt x="1497" y="2022"/>
                  <a:pt x="1548" y="2050"/>
                  <a:pt x="1581" y="2058"/>
                </a:cubicBezTo>
                <a:cubicBezTo>
                  <a:pt x="1611" y="2076"/>
                  <a:pt x="1631" y="2092"/>
                  <a:pt x="1665" y="2100"/>
                </a:cubicBezTo>
                <a:cubicBezTo>
                  <a:pt x="1692" y="2117"/>
                  <a:pt x="1714" y="2143"/>
                  <a:pt x="1743" y="2156"/>
                </a:cubicBezTo>
                <a:cubicBezTo>
                  <a:pt x="1822" y="2191"/>
                  <a:pt x="1982" y="2182"/>
                  <a:pt x="2038" y="2184"/>
                </a:cubicBezTo>
                <a:cubicBezTo>
                  <a:pt x="2111" y="2200"/>
                  <a:pt x="2184" y="2202"/>
                  <a:pt x="2255" y="2226"/>
                </a:cubicBezTo>
                <a:cubicBezTo>
                  <a:pt x="2253" y="2238"/>
                  <a:pt x="2257" y="2254"/>
                  <a:pt x="2248" y="2261"/>
                </a:cubicBezTo>
                <a:cubicBezTo>
                  <a:pt x="2240" y="2267"/>
                  <a:pt x="2229" y="2256"/>
                  <a:pt x="2220" y="2254"/>
                </a:cubicBezTo>
                <a:cubicBezTo>
                  <a:pt x="2187" y="2247"/>
                  <a:pt x="2155" y="2238"/>
                  <a:pt x="2122" y="2233"/>
                </a:cubicBezTo>
                <a:cubicBezTo>
                  <a:pt x="2053" y="2222"/>
                  <a:pt x="1999" y="2198"/>
                  <a:pt x="1932" y="2191"/>
                </a:cubicBezTo>
                <a:cubicBezTo>
                  <a:pt x="1894" y="2194"/>
                  <a:pt x="1849" y="2181"/>
                  <a:pt x="1820" y="2205"/>
                </a:cubicBezTo>
                <a:cubicBezTo>
                  <a:pt x="1790" y="2229"/>
                  <a:pt x="1819" y="2221"/>
                  <a:pt x="1799" y="2247"/>
                </a:cubicBezTo>
                <a:cubicBezTo>
                  <a:pt x="1772" y="2282"/>
                  <a:pt x="1765" y="2285"/>
                  <a:pt x="1736" y="2304"/>
                </a:cubicBezTo>
                <a:cubicBezTo>
                  <a:pt x="1708" y="2346"/>
                  <a:pt x="1704" y="2375"/>
                  <a:pt x="1764" y="2395"/>
                </a:cubicBezTo>
                <a:cubicBezTo>
                  <a:pt x="1904" y="2535"/>
                  <a:pt x="2377" y="2478"/>
                  <a:pt x="2445" y="2479"/>
                </a:cubicBezTo>
                <a:cubicBezTo>
                  <a:pt x="2532" y="2514"/>
                  <a:pt x="2628" y="2491"/>
                  <a:pt x="2719" y="2521"/>
                </a:cubicBezTo>
                <a:cubicBezTo>
                  <a:pt x="2747" y="2549"/>
                  <a:pt x="2739" y="2573"/>
                  <a:pt x="2775" y="2585"/>
                </a:cubicBezTo>
                <a:cubicBezTo>
                  <a:pt x="2788" y="2625"/>
                  <a:pt x="2842" y="2640"/>
                  <a:pt x="2881" y="2648"/>
                </a:cubicBezTo>
                <a:cubicBezTo>
                  <a:pt x="2935" y="2675"/>
                  <a:pt x="2991" y="2672"/>
                  <a:pt x="3049" y="2662"/>
                </a:cubicBezTo>
                <a:cubicBezTo>
                  <a:pt x="3057" y="2639"/>
                  <a:pt x="3071" y="2622"/>
                  <a:pt x="3077" y="2599"/>
                </a:cubicBezTo>
                <a:cubicBezTo>
                  <a:pt x="3088" y="2553"/>
                  <a:pt x="3091" y="2507"/>
                  <a:pt x="3112" y="2465"/>
                </a:cubicBezTo>
                <a:cubicBezTo>
                  <a:pt x="3114" y="2457"/>
                  <a:pt x="3139" y="2362"/>
                  <a:pt x="3140" y="2360"/>
                </a:cubicBezTo>
                <a:cubicBezTo>
                  <a:pt x="3166" y="2313"/>
                  <a:pt x="3235" y="2306"/>
                  <a:pt x="3281" y="2297"/>
                </a:cubicBezTo>
                <a:cubicBezTo>
                  <a:pt x="3335" y="2261"/>
                  <a:pt x="3372" y="2209"/>
                  <a:pt x="3407" y="2156"/>
                </a:cubicBezTo>
                <a:cubicBezTo>
                  <a:pt x="3425" y="2029"/>
                  <a:pt x="3469" y="1895"/>
                  <a:pt x="3407" y="1770"/>
                </a:cubicBezTo>
                <a:cubicBezTo>
                  <a:pt x="3398" y="1725"/>
                  <a:pt x="3372" y="1680"/>
                  <a:pt x="3344" y="1643"/>
                </a:cubicBezTo>
                <a:cubicBezTo>
                  <a:pt x="3334" y="1614"/>
                  <a:pt x="3318" y="1592"/>
                  <a:pt x="3302" y="1566"/>
                </a:cubicBezTo>
                <a:cubicBezTo>
                  <a:pt x="3295" y="1527"/>
                  <a:pt x="3282" y="1487"/>
                  <a:pt x="3260" y="1454"/>
                </a:cubicBezTo>
                <a:cubicBezTo>
                  <a:pt x="3264" y="1368"/>
                  <a:pt x="3233" y="1310"/>
                  <a:pt x="3309" y="1285"/>
                </a:cubicBezTo>
                <a:cubicBezTo>
                  <a:pt x="3319" y="1270"/>
                  <a:pt x="3342" y="1261"/>
                  <a:pt x="3344" y="1243"/>
                </a:cubicBezTo>
                <a:cubicBezTo>
                  <a:pt x="3354" y="1139"/>
                  <a:pt x="3341" y="1113"/>
                  <a:pt x="3281" y="1053"/>
                </a:cubicBezTo>
                <a:cubicBezTo>
                  <a:pt x="3272" y="1025"/>
                  <a:pt x="3260" y="1011"/>
                  <a:pt x="3239" y="990"/>
                </a:cubicBezTo>
                <a:cubicBezTo>
                  <a:pt x="3227" y="953"/>
                  <a:pt x="3151" y="877"/>
                  <a:pt x="3112" y="864"/>
                </a:cubicBezTo>
                <a:cubicBezTo>
                  <a:pt x="3089" y="866"/>
                  <a:pt x="3064" y="864"/>
                  <a:pt x="3042" y="871"/>
                </a:cubicBezTo>
                <a:cubicBezTo>
                  <a:pt x="3028" y="875"/>
                  <a:pt x="2976" y="946"/>
                  <a:pt x="2965" y="962"/>
                </a:cubicBezTo>
                <a:cubicBezTo>
                  <a:pt x="2951" y="1033"/>
                  <a:pt x="2900" y="1077"/>
                  <a:pt x="2831" y="1088"/>
                </a:cubicBezTo>
                <a:cubicBezTo>
                  <a:pt x="2746" y="1122"/>
                  <a:pt x="2763" y="1108"/>
                  <a:pt x="2628" y="1095"/>
                </a:cubicBezTo>
                <a:cubicBezTo>
                  <a:pt x="2579" y="1058"/>
                  <a:pt x="2537" y="1012"/>
                  <a:pt x="2494" y="969"/>
                </a:cubicBezTo>
                <a:cubicBezTo>
                  <a:pt x="2464" y="939"/>
                  <a:pt x="2455" y="917"/>
                  <a:pt x="2410" y="906"/>
                </a:cubicBezTo>
                <a:cubicBezTo>
                  <a:pt x="2370" y="881"/>
                  <a:pt x="2337" y="852"/>
                  <a:pt x="2291" y="843"/>
                </a:cubicBezTo>
                <a:cubicBezTo>
                  <a:pt x="2267" y="819"/>
                  <a:pt x="2238" y="790"/>
                  <a:pt x="2206" y="779"/>
                </a:cubicBezTo>
                <a:cubicBezTo>
                  <a:pt x="2166" y="749"/>
                  <a:pt x="2118" y="717"/>
                  <a:pt x="2073" y="695"/>
                </a:cubicBezTo>
                <a:cubicBezTo>
                  <a:pt x="2036" y="677"/>
                  <a:pt x="2015" y="646"/>
                  <a:pt x="1974" y="632"/>
                </a:cubicBezTo>
                <a:cubicBezTo>
                  <a:pt x="1950" y="608"/>
                  <a:pt x="1937" y="598"/>
                  <a:pt x="1904" y="590"/>
                </a:cubicBezTo>
                <a:cubicBezTo>
                  <a:pt x="1897" y="583"/>
                  <a:pt x="1891" y="575"/>
                  <a:pt x="1883" y="569"/>
                </a:cubicBezTo>
                <a:cubicBezTo>
                  <a:pt x="1877" y="564"/>
                  <a:pt x="1868" y="549"/>
                  <a:pt x="1862" y="555"/>
                </a:cubicBezTo>
                <a:cubicBezTo>
                  <a:pt x="1817" y="605"/>
                  <a:pt x="1812" y="675"/>
                  <a:pt x="1764" y="723"/>
                </a:cubicBezTo>
                <a:cubicBezTo>
                  <a:pt x="1748" y="770"/>
                  <a:pt x="1737" y="724"/>
                  <a:pt x="1722" y="702"/>
                </a:cubicBezTo>
                <a:cubicBezTo>
                  <a:pt x="1713" y="648"/>
                  <a:pt x="1697" y="636"/>
                  <a:pt x="1658" y="597"/>
                </a:cubicBezTo>
                <a:cubicBezTo>
                  <a:pt x="1647" y="564"/>
                  <a:pt x="1616" y="533"/>
                  <a:pt x="1595" y="505"/>
                </a:cubicBezTo>
                <a:cubicBezTo>
                  <a:pt x="1580" y="459"/>
                  <a:pt x="1545" y="420"/>
                  <a:pt x="1511" y="386"/>
                </a:cubicBezTo>
                <a:cubicBezTo>
                  <a:pt x="1494" y="336"/>
                  <a:pt x="1441" y="291"/>
                  <a:pt x="1398" y="260"/>
                </a:cubicBezTo>
                <a:cubicBezTo>
                  <a:pt x="1367" y="212"/>
                  <a:pt x="1403" y="258"/>
                  <a:pt x="1363" y="231"/>
                </a:cubicBezTo>
                <a:cubicBezTo>
                  <a:pt x="1348" y="221"/>
                  <a:pt x="1336" y="206"/>
                  <a:pt x="1321" y="196"/>
                </a:cubicBezTo>
                <a:cubicBezTo>
                  <a:pt x="1304" y="145"/>
                  <a:pt x="1248" y="106"/>
                  <a:pt x="1216" y="63"/>
                </a:cubicBezTo>
                <a:cubicBezTo>
                  <a:pt x="1214" y="51"/>
                  <a:pt x="1216" y="38"/>
                  <a:pt x="1209" y="28"/>
                </a:cubicBezTo>
                <a:cubicBezTo>
                  <a:pt x="1208" y="27"/>
                  <a:pt x="1151" y="2"/>
                  <a:pt x="1146" y="0"/>
                </a:cubicBezTo>
                <a:cubicBezTo>
                  <a:pt x="1118" y="5"/>
                  <a:pt x="1088" y="5"/>
                  <a:pt x="1061" y="14"/>
                </a:cubicBezTo>
                <a:cubicBezTo>
                  <a:pt x="1053" y="17"/>
                  <a:pt x="1030" y="47"/>
                  <a:pt x="1026" y="56"/>
                </a:cubicBezTo>
                <a:cubicBezTo>
                  <a:pt x="1006" y="105"/>
                  <a:pt x="1008" y="187"/>
                  <a:pt x="963" y="217"/>
                </a:cubicBezTo>
                <a:cubicBezTo>
                  <a:pt x="907" y="198"/>
                  <a:pt x="870" y="151"/>
                  <a:pt x="829" y="112"/>
                </a:cubicBezTo>
                <a:cubicBezTo>
                  <a:pt x="810" y="94"/>
                  <a:pt x="750" y="86"/>
                  <a:pt x="731" y="84"/>
                </a:cubicBezTo>
                <a:cubicBezTo>
                  <a:pt x="677" y="66"/>
                  <a:pt x="672" y="55"/>
                  <a:pt x="661" y="112"/>
                </a:cubicBezTo>
                <a:cubicBezTo>
                  <a:pt x="661" y="114"/>
                  <a:pt x="677" y="335"/>
                  <a:pt x="661" y="386"/>
                </a:cubicBezTo>
                <a:cubicBezTo>
                  <a:pt x="659" y="393"/>
                  <a:pt x="647" y="390"/>
                  <a:pt x="640" y="393"/>
                </a:cubicBezTo>
                <a:cubicBezTo>
                  <a:pt x="619" y="404"/>
                  <a:pt x="597" y="415"/>
                  <a:pt x="577" y="428"/>
                </a:cubicBezTo>
                <a:cubicBezTo>
                  <a:pt x="564" y="448"/>
                  <a:pt x="552" y="470"/>
                  <a:pt x="541" y="491"/>
                </a:cubicBezTo>
                <a:cubicBezTo>
                  <a:pt x="538" y="498"/>
                  <a:pt x="539" y="507"/>
                  <a:pt x="534" y="512"/>
                </a:cubicBezTo>
                <a:cubicBezTo>
                  <a:pt x="531" y="515"/>
                  <a:pt x="525" y="512"/>
                  <a:pt x="520" y="512"/>
                </a:cubicBezTo>
              </a:path>
            </a:pathLst>
          </a:custGeom>
          <a:noFill/>
          <a:ln w="28575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FCE52282-6325-4E60-94F0-5AB5B41FBE51}"/>
              </a:ext>
            </a:extLst>
          </p:cNvPr>
          <p:cNvSpPr>
            <a:spLocks/>
          </p:cNvSpPr>
          <p:nvPr/>
        </p:nvSpPr>
        <p:spPr bwMode="auto">
          <a:xfrm>
            <a:off x="1640630" y="4292795"/>
            <a:ext cx="3535363" cy="1493838"/>
          </a:xfrm>
          <a:custGeom>
            <a:avLst/>
            <a:gdLst/>
            <a:ahLst/>
            <a:cxnLst>
              <a:cxn ang="0">
                <a:pos x="0" y="337"/>
              </a:cxn>
              <a:cxn ang="0">
                <a:pos x="99" y="295"/>
              </a:cxn>
              <a:cxn ang="0">
                <a:pos x="141" y="211"/>
              </a:cxn>
              <a:cxn ang="0">
                <a:pos x="162" y="154"/>
              </a:cxn>
              <a:cxn ang="0">
                <a:pos x="246" y="0"/>
              </a:cxn>
              <a:cxn ang="0">
                <a:pos x="506" y="14"/>
              </a:cxn>
              <a:cxn ang="0">
                <a:pos x="548" y="49"/>
              </a:cxn>
              <a:cxn ang="0">
                <a:pos x="696" y="98"/>
              </a:cxn>
              <a:cxn ang="0">
                <a:pos x="801" y="140"/>
              </a:cxn>
              <a:cxn ang="0">
                <a:pos x="878" y="182"/>
              </a:cxn>
              <a:cxn ang="0">
                <a:pos x="1005" y="225"/>
              </a:cxn>
              <a:cxn ang="0">
                <a:pos x="1068" y="246"/>
              </a:cxn>
              <a:cxn ang="0">
                <a:pos x="1138" y="281"/>
              </a:cxn>
              <a:cxn ang="0">
                <a:pos x="1363" y="309"/>
              </a:cxn>
              <a:cxn ang="0">
                <a:pos x="1665" y="372"/>
              </a:cxn>
              <a:cxn ang="0">
                <a:pos x="1750" y="414"/>
              </a:cxn>
              <a:cxn ang="0">
                <a:pos x="1897" y="604"/>
              </a:cxn>
              <a:cxn ang="0">
                <a:pos x="1953" y="646"/>
              </a:cxn>
              <a:cxn ang="0">
                <a:pos x="1995" y="681"/>
              </a:cxn>
              <a:cxn ang="0">
                <a:pos x="2002" y="702"/>
              </a:cxn>
              <a:cxn ang="0">
                <a:pos x="2045" y="723"/>
              </a:cxn>
              <a:cxn ang="0">
                <a:pos x="2101" y="773"/>
              </a:cxn>
              <a:cxn ang="0">
                <a:pos x="2192" y="815"/>
              </a:cxn>
              <a:cxn ang="0">
                <a:pos x="2227" y="941"/>
              </a:cxn>
            </a:cxnLst>
            <a:rect l="0" t="0" r="r" b="b"/>
            <a:pathLst>
              <a:path w="2227" h="941">
                <a:moveTo>
                  <a:pt x="0" y="337"/>
                </a:moveTo>
                <a:cubicBezTo>
                  <a:pt x="31" y="317"/>
                  <a:pt x="63" y="302"/>
                  <a:pt x="99" y="295"/>
                </a:cubicBezTo>
                <a:cubicBezTo>
                  <a:pt x="109" y="266"/>
                  <a:pt x="124" y="236"/>
                  <a:pt x="141" y="211"/>
                </a:cubicBezTo>
                <a:cubicBezTo>
                  <a:pt x="160" y="116"/>
                  <a:pt x="134" y="220"/>
                  <a:pt x="162" y="154"/>
                </a:cubicBezTo>
                <a:cubicBezTo>
                  <a:pt x="180" y="110"/>
                  <a:pt x="195" y="17"/>
                  <a:pt x="246" y="0"/>
                </a:cubicBezTo>
                <a:cubicBezTo>
                  <a:pt x="332" y="9"/>
                  <a:pt x="420" y="3"/>
                  <a:pt x="506" y="14"/>
                </a:cubicBezTo>
                <a:cubicBezTo>
                  <a:pt x="524" y="16"/>
                  <a:pt x="533" y="39"/>
                  <a:pt x="548" y="49"/>
                </a:cubicBezTo>
                <a:cubicBezTo>
                  <a:pt x="577" y="93"/>
                  <a:pt x="648" y="93"/>
                  <a:pt x="696" y="98"/>
                </a:cubicBezTo>
                <a:cubicBezTo>
                  <a:pt x="734" y="111"/>
                  <a:pt x="767" y="121"/>
                  <a:pt x="801" y="140"/>
                </a:cubicBezTo>
                <a:cubicBezTo>
                  <a:pt x="887" y="187"/>
                  <a:pt x="828" y="165"/>
                  <a:pt x="878" y="182"/>
                </a:cubicBezTo>
                <a:cubicBezTo>
                  <a:pt x="916" y="208"/>
                  <a:pt x="960" y="216"/>
                  <a:pt x="1005" y="225"/>
                </a:cubicBezTo>
                <a:cubicBezTo>
                  <a:pt x="1075" y="260"/>
                  <a:pt x="987" y="219"/>
                  <a:pt x="1068" y="246"/>
                </a:cubicBezTo>
                <a:cubicBezTo>
                  <a:pt x="1090" y="253"/>
                  <a:pt x="1116" y="276"/>
                  <a:pt x="1138" y="281"/>
                </a:cubicBezTo>
                <a:cubicBezTo>
                  <a:pt x="1210" y="299"/>
                  <a:pt x="1290" y="301"/>
                  <a:pt x="1363" y="309"/>
                </a:cubicBezTo>
                <a:cubicBezTo>
                  <a:pt x="1455" y="355"/>
                  <a:pt x="1564" y="361"/>
                  <a:pt x="1665" y="372"/>
                </a:cubicBezTo>
                <a:cubicBezTo>
                  <a:pt x="1691" y="389"/>
                  <a:pt x="1721" y="405"/>
                  <a:pt x="1750" y="414"/>
                </a:cubicBezTo>
                <a:cubicBezTo>
                  <a:pt x="1792" y="477"/>
                  <a:pt x="1816" y="584"/>
                  <a:pt x="1897" y="604"/>
                </a:cubicBezTo>
                <a:cubicBezTo>
                  <a:pt x="1920" y="620"/>
                  <a:pt x="1926" y="637"/>
                  <a:pt x="1953" y="646"/>
                </a:cubicBezTo>
                <a:cubicBezTo>
                  <a:pt x="1966" y="659"/>
                  <a:pt x="1984" y="667"/>
                  <a:pt x="1995" y="681"/>
                </a:cubicBezTo>
                <a:cubicBezTo>
                  <a:pt x="2000" y="687"/>
                  <a:pt x="1997" y="697"/>
                  <a:pt x="2002" y="702"/>
                </a:cubicBezTo>
                <a:cubicBezTo>
                  <a:pt x="2013" y="713"/>
                  <a:pt x="2033" y="713"/>
                  <a:pt x="2045" y="723"/>
                </a:cubicBezTo>
                <a:cubicBezTo>
                  <a:pt x="2069" y="742"/>
                  <a:pt x="2072" y="762"/>
                  <a:pt x="2101" y="773"/>
                </a:cubicBezTo>
                <a:cubicBezTo>
                  <a:pt x="2116" y="819"/>
                  <a:pt x="2144" y="810"/>
                  <a:pt x="2192" y="815"/>
                </a:cubicBezTo>
                <a:cubicBezTo>
                  <a:pt x="2224" y="863"/>
                  <a:pt x="2227" y="880"/>
                  <a:pt x="2227" y="941"/>
                </a:cubicBez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" name="Line 17">
            <a:extLst>
              <a:ext uri="{FF2B5EF4-FFF2-40B4-BE49-F238E27FC236}">
                <a16:creationId xmlns:a16="http://schemas.microsoft.com/office/drawing/2014/main" id="{3BA7C008-1D20-4119-9DF4-2758D6A849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2701925"/>
            <a:ext cx="1219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" name="Text Box 18">
            <a:extLst>
              <a:ext uri="{FF2B5EF4-FFF2-40B4-BE49-F238E27FC236}">
                <a16:creationId xmlns:a16="http://schemas.microsoft.com/office/drawing/2014/main" id="{EC5B5941-C19E-4A75-866C-4A6330D5E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30187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Garamond" panose="02020404030301010803" pitchFamily="18" charset="0"/>
              </a:rPr>
              <a:t>Road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58633F-7E02-4F1A-9DE4-B202BAEB1952}"/>
              </a:ext>
            </a:extLst>
          </p:cNvPr>
          <p:cNvSpPr/>
          <p:nvPr/>
        </p:nvSpPr>
        <p:spPr>
          <a:xfrm>
            <a:off x="1592423" y="44196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9E1FBF-1C4F-4813-AE76-71EC992EEB55}"/>
              </a:ext>
            </a:extLst>
          </p:cNvPr>
          <p:cNvSpPr/>
          <p:nvPr/>
        </p:nvSpPr>
        <p:spPr>
          <a:xfrm>
            <a:off x="2197360" y="40386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8605BF-A2A5-475F-A3FF-481F3F78FAC0}"/>
              </a:ext>
            </a:extLst>
          </p:cNvPr>
          <p:cNvSpPr/>
          <p:nvPr/>
        </p:nvSpPr>
        <p:spPr>
          <a:xfrm>
            <a:off x="2466975" y="4492625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638D10-1384-422F-86B8-BF58BE142D60}"/>
              </a:ext>
            </a:extLst>
          </p:cNvPr>
          <p:cNvSpPr/>
          <p:nvPr/>
        </p:nvSpPr>
        <p:spPr>
          <a:xfrm>
            <a:off x="3657600" y="44958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8C5D4B-F049-4B29-A817-9105BFE2E4A2}"/>
              </a:ext>
            </a:extLst>
          </p:cNvPr>
          <p:cNvSpPr/>
          <p:nvPr/>
        </p:nvSpPr>
        <p:spPr>
          <a:xfrm>
            <a:off x="4114800" y="49530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EFBCD6-80D3-4D51-BA22-31B0F2C573EA}"/>
              </a:ext>
            </a:extLst>
          </p:cNvPr>
          <p:cNvSpPr/>
          <p:nvPr/>
        </p:nvSpPr>
        <p:spPr>
          <a:xfrm>
            <a:off x="4999781" y="51816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C0B137-4984-4FE4-9E8C-55E9D2EC8A99}"/>
              </a:ext>
            </a:extLst>
          </p:cNvPr>
          <p:cNvSpPr/>
          <p:nvPr/>
        </p:nvSpPr>
        <p:spPr>
          <a:xfrm>
            <a:off x="2895600" y="41910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BDA3B-253C-4F90-8BF4-71797AD43465}"/>
              </a:ext>
            </a:extLst>
          </p:cNvPr>
          <p:cNvSpPr/>
          <p:nvPr/>
        </p:nvSpPr>
        <p:spPr>
          <a:xfrm>
            <a:off x="2971800" y="4677746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8AFF69-92EC-43C2-810F-EF46DF514CF3}"/>
              </a:ext>
            </a:extLst>
          </p:cNvPr>
          <p:cNvSpPr/>
          <p:nvPr/>
        </p:nvSpPr>
        <p:spPr>
          <a:xfrm>
            <a:off x="3429000" y="48768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F880E3-E6DF-4689-93A0-E0FC30CCC46F}"/>
              </a:ext>
            </a:extLst>
          </p:cNvPr>
          <p:cNvSpPr/>
          <p:nvPr/>
        </p:nvSpPr>
        <p:spPr>
          <a:xfrm>
            <a:off x="4548672" y="4861253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E1DBF-7E15-4552-857E-34BA2F407F3D}"/>
              </a:ext>
            </a:extLst>
          </p:cNvPr>
          <p:cNvSpPr/>
          <p:nvPr/>
        </p:nvSpPr>
        <p:spPr>
          <a:xfrm>
            <a:off x="4419600" y="53340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CF00D0-ADDB-4BE8-9F1C-F97D39E23766}"/>
              </a:ext>
            </a:extLst>
          </p:cNvPr>
          <p:cNvSpPr/>
          <p:nvPr/>
        </p:nvSpPr>
        <p:spPr>
          <a:xfrm>
            <a:off x="4772607" y="5601476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35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69195E-9A1F-44C2-BD51-FBA800967266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Selecting Sampling Units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CFE4AA-D901-4410-8EFB-E711B2C78327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4AD4E5-D218-415D-850B-3CEA8AFAF83E}"/>
              </a:ext>
            </a:extLst>
          </p:cNvPr>
          <p:cNvSpPr/>
          <p:nvPr/>
        </p:nvSpPr>
        <p:spPr>
          <a:xfrm>
            <a:off x="289003" y="1079212"/>
            <a:ext cx="769152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cap="small" dirty="0">
                <a:latin typeface="Garamond" pitchFamily="18" charset="0"/>
              </a:rPr>
              <a:t>Non random placement: Could simply</a:t>
            </a:r>
          </a:p>
          <a:p>
            <a:r>
              <a:rPr lang="en-US" sz="3200" b="1" cap="small" dirty="0">
                <a:latin typeface="Garamond" pitchFamily="18" charset="0"/>
              </a:rPr>
              <a:t>re-define the study area</a:t>
            </a:r>
            <a:endParaRPr lang="en-US" sz="3200" cap="small" dirty="0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51D29F8B-EB16-4B45-BA45-5CAEA595AE7B}"/>
              </a:ext>
            </a:extLst>
          </p:cNvPr>
          <p:cNvSpPr>
            <a:spLocks/>
          </p:cNvSpPr>
          <p:nvPr/>
        </p:nvSpPr>
        <p:spPr bwMode="auto">
          <a:xfrm>
            <a:off x="103188" y="2078038"/>
            <a:ext cx="5507037" cy="4246562"/>
          </a:xfrm>
          <a:custGeom>
            <a:avLst/>
            <a:gdLst/>
            <a:ahLst/>
            <a:cxnLst>
              <a:cxn ang="0">
                <a:pos x="520" y="498"/>
              </a:cxn>
              <a:cxn ang="0">
                <a:pos x="471" y="541"/>
              </a:cxn>
              <a:cxn ang="0">
                <a:pos x="225" y="583"/>
              </a:cxn>
              <a:cxn ang="0">
                <a:pos x="78" y="807"/>
              </a:cxn>
              <a:cxn ang="0">
                <a:pos x="15" y="997"/>
              </a:cxn>
              <a:cxn ang="0">
                <a:pos x="169" y="1257"/>
              </a:cxn>
              <a:cxn ang="0">
                <a:pos x="373" y="1341"/>
              </a:cxn>
              <a:cxn ang="0">
                <a:pos x="584" y="1531"/>
              </a:cxn>
              <a:cxn ang="0">
                <a:pos x="773" y="1693"/>
              </a:cxn>
              <a:cxn ang="0">
                <a:pos x="865" y="1742"/>
              </a:cxn>
              <a:cxn ang="0">
                <a:pos x="1181" y="1847"/>
              </a:cxn>
              <a:cxn ang="0">
                <a:pos x="1427" y="1931"/>
              </a:cxn>
              <a:cxn ang="0">
                <a:pos x="1476" y="1995"/>
              </a:cxn>
              <a:cxn ang="0">
                <a:pos x="1665" y="2100"/>
              </a:cxn>
              <a:cxn ang="0">
                <a:pos x="2038" y="2184"/>
              </a:cxn>
              <a:cxn ang="0">
                <a:pos x="2248" y="2261"/>
              </a:cxn>
              <a:cxn ang="0">
                <a:pos x="2122" y="2233"/>
              </a:cxn>
              <a:cxn ang="0">
                <a:pos x="1820" y="2205"/>
              </a:cxn>
              <a:cxn ang="0">
                <a:pos x="1736" y="2304"/>
              </a:cxn>
              <a:cxn ang="0">
                <a:pos x="2445" y="2479"/>
              </a:cxn>
              <a:cxn ang="0">
                <a:pos x="2775" y="2585"/>
              </a:cxn>
              <a:cxn ang="0">
                <a:pos x="3049" y="2662"/>
              </a:cxn>
              <a:cxn ang="0">
                <a:pos x="3112" y="2465"/>
              </a:cxn>
              <a:cxn ang="0">
                <a:pos x="3281" y="2297"/>
              </a:cxn>
              <a:cxn ang="0">
                <a:pos x="3407" y="1770"/>
              </a:cxn>
              <a:cxn ang="0">
                <a:pos x="3302" y="1566"/>
              </a:cxn>
              <a:cxn ang="0">
                <a:pos x="3309" y="1285"/>
              </a:cxn>
              <a:cxn ang="0">
                <a:pos x="3281" y="1053"/>
              </a:cxn>
              <a:cxn ang="0">
                <a:pos x="3112" y="864"/>
              </a:cxn>
              <a:cxn ang="0">
                <a:pos x="2965" y="962"/>
              </a:cxn>
              <a:cxn ang="0">
                <a:pos x="2628" y="1095"/>
              </a:cxn>
              <a:cxn ang="0">
                <a:pos x="2410" y="906"/>
              </a:cxn>
              <a:cxn ang="0">
                <a:pos x="2206" y="779"/>
              </a:cxn>
              <a:cxn ang="0">
                <a:pos x="1974" y="632"/>
              </a:cxn>
              <a:cxn ang="0">
                <a:pos x="1883" y="569"/>
              </a:cxn>
              <a:cxn ang="0">
                <a:pos x="1764" y="723"/>
              </a:cxn>
              <a:cxn ang="0">
                <a:pos x="1658" y="597"/>
              </a:cxn>
              <a:cxn ang="0">
                <a:pos x="1511" y="386"/>
              </a:cxn>
              <a:cxn ang="0">
                <a:pos x="1363" y="231"/>
              </a:cxn>
              <a:cxn ang="0">
                <a:pos x="1216" y="63"/>
              </a:cxn>
              <a:cxn ang="0">
                <a:pos x="1146" y="0"/>
              </a:cxn>
              <a:cxn ang="0">
                <a:pos x="1026" y="56"/>
              </a:cxn>
              <a:cxn ang="0">
                <a:pos x="829" y="112"/>
              </a:cxn>
              <a:cxn ang="0">
                <a:pos x="661" y="112"/>
              </a:cxn>
              <a:cxn ang="0">
                <a:pos x="640" y="393"/>
              </a:cxn>
              <a:cxn ang="0">
                <a:pos x="541" y="491"/>
              </a:cxn>
              <a:cxn ang="0">
                <a:pos x="520" y="512"/>
              </a:cxn>
            </a:cxnLst>
            <a:rect l="0" t="0" r="r" b="b"/>
            <a:pathLst>
              <a:path w="3469" h="2675">
                <a:moveTo>
                  <a:pt x="626" y="386"/>
                </a:moveTo>
                <a:cubicBezTo>
                  <a:pt x="609" y="437"/>
                  <a:pt x="559" y="465"/>
                  <a:pt x="520" y="498"/>
                </a:cubicBezTo>
                <a:cubicBezTo>
                  <a:pt x="511" y="506"/>
                  <a:pt x="501" y="511"/>
                  <a:pt x="492" y="519"/>
                </a:cubicBezTo>
                <a:cubicBezTo>
                  <a:pt x="484" y="526"/>
                  <a:pt x="481" y="539"/>
                  <a:pt x="471" y="541"/>
                </a:cubicBezTo>
                <a:cubicBezTo>
                  <a:pt x="418" y="551"/>
                  <a:pt x="364" y="550"/>
                  <a:pt x="310" y="555"/>
                </a:cubicBezTo>
                <a:cubicBezTo>
                  <a:pt x="278" y="563"/>
                  <a:pt x="257" y="577"/>
                  <a:pt x="225" y="583"/>
                </a:cubicBezTo>
                <a:cubicBezTo>
                  <a:pt x="181" y="627"/>
                  <a:pt x="154" y="669"/>
                  <a:pt x="120" y="723"/>
                </a:cubicBezTo>
                <a:cubicBezTo>
                  <a:pt x="104" y="749"/>
                  <a:pt x="96" y="781"/>
                  <a:pt x="78" y="807"/>
                </a:cubicBezTo>
                <a:cubicBezTo>
                  <a:pt x="69" y="845"/>
                  <a:pt x="47" y="875"/>
                  <a:pt x="36" y="913"/>
                </a:cubicBezTo>
                <a:cubicBezTo>
                  <a:pt x="28" y="941"/>
                  <a:pt x="15" y="997"/>
                  <a:pt x="15" y="997"/>
                </a:cubicBezTo>
                <a:cubicBezTo>
                  <a:pt x="19" y="1027"/>
                  <a:pt x="0" y="1173"/>
                  <a:pt x="64" y="1194"/>
                </a:cubicBezTo>
                <a:cubicBezTo>
                  <a:pt x="106" y="1236"/>
                  <a:pt x="120" y="1232"/>
                  <a:pt x="169" y="1257"/>
                </a:cubicBezTo>
                <a:cubicBezTo>
                  <a:pt x="202" y="1274"/>
                  <a:pt x="233" y="1298"/>
                  <a:pt x="267" y="1313"/>
                </a:cubicBezTo>
                <a:cubicBezTo>
                  <a:pt x="299" y="1327"/>
                  <a:pt x="339" y="1334"/>
                  <a:pt x="373" y="1341"/>
                </a:cubicBezTo>
                <a:cubicBezTo>
                  <a:pt x="384" y="1373"/>
                  <a:pt x="412" y="1402"/>
                  <a:pt x="436" y="1426"/>
                </a:cubicBezTo>
                <a:cubicBezTo>
                  <a:pt x="457" y="1490"/>
                  <a:pt x="522" y="1519"/>
                  <a:pt x="584" y="1531"/>
                </a:cubicBezTo>
                <a:cubicBezTo>
                  <a:pt x="622" y="1579"/>
                  <a:pt x="680" y="1617"/>
                  <a:pt x="738" y="1636"/>
                </a:cubicBezTo>
                <a:cubicBezTo>
                  <a:pt x="750" y="1655"/>
                  <a:pt x="757" y="1677"/>
                  <a:pt x="773" y="1693"/>
                </a:cubicBezTo>
                <a:cubicBezTo>
                  <a:pt x="778" y="1698"/>
                  <a:pt x="787" y="1697"/>
                  <a:pt x="794" y="1700"/>
                </a:cubicBezTo>
                <a:cubicBezTo>
                  <a:pt x="827" y="1716"/>
                  <a:pt x="825" y="1732"/>
                  <a:pt x="865" y="1742"/>
                </a:cubicBezTo>
                <a:cubicBezTo>
                  <a:pt x="908" y="1768"/>
                  <a:pt x="957" y="1803"/>
                  <a:pt x="1005" y="1819"/>
                </a:cubicBezTo>
                <a:cubicBezTo>
                  <a:pt x="1061" y="1838"/>
                  <a:pt x="1124" y="1833"/>
                  <a:pt x="1181" y="1847"/>
                </a:cubicBezTo>
                <a:cubicBezTo>
                  <a:pt x="1230" y="1880"/>
                  <a:pt x="1292" y="1875"/>
                  <a:pt x="1349" y="1889"/>
                </a:cubicBezTo>
                <a:cubicBezTo>
                  <a:pt x="1375" y="1905"/>
                  <a:pt x="1398" y="1922"/>
                  <a:pt x="1427" y="1931"/>
                </a:cubicBezTo>
                <a:cubicBezTo>
                  <a:pt x="1441" y="1945"/>
                  <a:pt x="1463" y="1954"/>
                  <a:pt x="1469" y="1973"/>
                </a:cubicBezTo>
                <a:cubicBezTo>
                  <a:pt x="1471" y="1980"/>
                  <a:pt x="1471" y="1989"/>
                  <a:pt x="1476" y="1995"/>
                </a:cubicBezTo>
                <a:cubicBezTo>
                  <a:pt x="1497" y="2022"/>
                  <a:pt x="1548" y="2050"/>
                  <a:pt x="1581" y="2058"/>
                </a:cubicBezTo>
                <a:cubicBezTo>
                  <a:pt x="1611" y="2076"/>
                  <a:pt x="1631" y="2092"/>
                  <a:pt x="1665" y="2100"/>
                </a:cubicBezTo>
                <a:cubicBezTo>
                  <a:pt x="1692" y="2117"/>
                  <a:pt x="1714" y="2143"/>
                  <a:pt x="1743" y="2156"/>
                </a:cubicBezTo>
                <a:cubicBezTo>
                  <a:pt x="1822" y="2191"/>
                  <a:pt x="1982" y="2182"/>
                  <a:pt x="2038" y="2184"/>
                </a:cubicBezTo>
                <a:cubicBezTo>
                  <a:pt x="2111" y="2200"/>
                  <a:pt x="2184" y="2202"/>
                  <a:pt x="2255" y="2226"/>
                </a:cubicBezTo>
                <a:cubicBezTo>
                  <a:pt x="2253" y="2238"/>
                  <a:pt x="2257" y="2254"/>
                  <a:pt x="2248" y="2261"/>
                </a:cubicBezTo>
                <a:cubicBezTo>
                  <a:pt x="2240" y="2267"/>
                  <a:pt x="2229" y="2256"/>
                  <a:pt x="2220" y="2254"/>
                </a:cubicBezTo>
                <a:cubicBezTo>
                  <a:pt x="2187" y="2247"/>
                  <a:pt x="2155" y="2238"/>
                  <a:pt x="2122" y="2233"/>
                </a:cubicBezTo>
                <a:cubicBezTo>
                  <a:pt x="2053" y="2222"/>
                  <a:pt x="1999" y="2198"/>
                  <a:pt x="1932" y="2191"/>
                </a:cubicBezTo>
                <a:cubicBezTo>
                  <a:pt x="1894" y="2194"/>
                  <a:pt x="1849" y="2181"/>
                  <a:pt x="1820" y="2205"/>
                </a:cubicBezTo>
                <a:cubicBezTo>
                  <a:pt x="1790" y="2229"/>
                  <a:pt x="1819" y="2221"/>
                  <a:pt x="1799" y="2247"/>
                </a:cubicBezTo>
                <a:cubicBezTo>
                  <a:pt x="1772" y="2282"/>
                  <a:pt x="1765" y="2285"/>
                  <a:pt x="1736" y="2304"/>
                </a:cubicBezTo>
                <a:cubicBezTo>
                  <a:pt x="1708" y="2346"/>
                  <a:pt x="1704" y="2375"/>
                  <a:pt x="1764" y="2395"/>
                </a:cubicBezTo>
                <a:cubicBezTo>
                  <a:pt x="1904" y="2535"/>
                  <a:pt x="2377" y="2478"/>
                  <a:pt x="2445" y="2479"/>
                </a:cubicBezTo>
                <a:cubicBezTo>
                  <a:pt x="2532" y="2514"/>
                  <a:pt x="2628" y="2491"/>
                  <a:pt x="2719" y="2521"/>
                </a:cubicBezTo>
                <a:cubicBezTo>
                  <a:pt x="2747" y="2549"/>
                  <a:pt x="2739" y="2573"/>
                  <a:pt x="2775" y="2585"/>
                </a:cubicBezTo>
                <a:cubicBezTo>
                  <a:pt x="2788" y="2625"/>
                  <a:pt x="2842" y="2640"/>
                  <a:pt x="2881" y="2648"/>
                </a:cubicBezTo>
                <a:cubicBezTo>
                  <a:pt x="2935" y="2675"/>
                  <a:pt x="2991" y="2672"/>
                  <a:pt x="3049" y="2662"/>
                </a:cubicBezTo>
                <a:cubicBezTo>
                  <a:pt x="3057" y="2639"/>
                  <a:pt x="3071" y="2622"/>
                  <a:pt x="3077" y="2599"/>
                </a:cubicBezTo>
                <a:cubicBezTo>
                  <a:pt x="3088" y="2553"/>
                  <a:pt x="3091" y="2507"/>
                  <a:pt x="3112" y="2465"/>
                </a:cubicBezTo>
                <a:cubicBezTo>
                  <a:pt x="3114" y="2457"/>
                  <a:pt x="3139" y="2362"/>
                  <a:pt x="3140" y="2360"/>
                </a:cubicBezTo>
                <a:cubicBezTo>
                  <a:pt x="3166" y="2313"/>
                  <a:pt x="3235" y="2306"/>
                  <a:pt x="3281" y="2297"/>
                </a:cubicBezTo>
                <a:cubicBezTo>
                  <a:pt x="3335" y="2261"/>
                  <a:pt x="3372" y="2209"/>
                  <a:pt x="3407" y="2156"/>
                </a:cubicBezTo>
                <a:cubicBezTo>
                  <a:pt x="3425" y="2029"/>
                  <a:pt x="3469" y="1895"/>
                  <a:pt x="3407" y="1770"/>
                </a:cubicBezTo>
                <a:cubicBezTo>
                  <a:pt x="3398" y="1725"/>
                  <a:pt x="3372" y="1680"/>
                  <a:pt x="3344" y="1643"/>
                </a:cubicBezTo>
                <a:cubicBezTo>
                  <a:pt x="3334" y="1614"/>
                  <a:pt x="3318" y="1592"/>
                  <a:pt x="3302" y="1566"/>
                </a:cubicBezTo>
                <a:cubicBezTo>
                  <a:pt x="3295" y="1527"/>
                  <a:pt x="3282" y="1487"/>
                  <a:pt x="3260" y="1454"/>
                </a:cubicBezTo>
                <a:cubicBezTo>
                  <a:pt x="3264" y="1368"/>
                  <a:pt x="3233" y="1310"/>
                  <a:pt x="3309" y="1285"/>
                </a:cubicBezTo>
                <a:cubicBezTo>
                  <a:pt x="3319" y="1270"/>
                  <a:pt x="3342" y="1261"/>
                  <a:pt x="3344" y="1243"/>
                </a:cubicBezTo>
                <a:cubicBezTo>
                  <a:pt x="3354" y="1139"/>
                  <a:pt x="3341" y="1113"/>
                  <a:pt x="3281" y="1053"/>
                </a:cubicBezTo>
                <a:cubicBezTo>
                  <a:pt x="3272" y="1025"/>
                  <a:pt x="3260" y="1011"/>
                  <a:pt x="3239" y="990"/>
                </a:cubicBezTo>
                <a:cubicBezTo>
                  <a:pt x="3227" y="953"/>
                  <a:pt x="3151" y="877"/>
                  <a:pt x="3112" y="864"/>
                </a:cubicBezTo>
                <a:cubicBezTo>
                  <a:pt x="3089" y="866"/>
                  <a:pt x="3064" y="864"/>
                  <a:pt x="3042" y="871"/>
                </a:cubicBezTo>
                <a:cubicBezTo>
                  <a:pt x="3028" y="875"/>
                  <a:pt x="2976" y="946"/>
                  <a:pt x="2965" y="962"/>
                </a:cubicBezTo>
                <a:cubicBezTo>
                  <a:pt x="2951" y="1033"/>
                  <a:pt x="2900" y="1077"/>
                  <a:pt x="2831" y="1088"/>
                </a:cubicBezTo>
                <a:cubicBezTo>
                  <a:pt x="2746" y="1122"/>
                  <a:pt x="2763" y="1108"/>
                  <a:pt x="2628" y="1095"/>
                </a:cubicBezTo>
                <a:cubicBezTo>
                  <a:pt x="2579" y="1058"/>
                  <a:pt x="2537" y="1012"/>
                  <a:pt x="2494" y="969"/>
                </a:cubicBezTo>
                <a:cubicBezTo>
                  <a:pt x="2464" y="939"/>
                  <a:pt x="2455" y="917"/>
                  <a:pt x="2410" y="906"/>
                </a:cubicBezTo>
                <a:cubicBezTo>
                  <a:pt x="2370" y="881"/>
                  <a:pt x="2337" y="852"/>
                  <a:pt x="2291" y="843"/>
                </a:cubicBezTo>
                <a:cubicBezTo>
                  <a:pt x="2267" y="819"/>
                  <a:pt x="2238" y="790"/>
                  <a:pt x="2206" y="779"/>
                </a:cubicBezTo>
                <a:cubicBezTo>
                  <a:pt x="2166" y="749"/>
                  <a:pt x="2118" y="717"/>
                  <a:pt x="2073" y="695"/>
                </a:cubicBezTo>
                <a:cubicBezTo>
                  <a:pt x="2036" y="677"/>
                  <a:pt x="2015" y="646"/>
                  <a:pt x="1974" y="632"/>
                </a:cubicBezTo>
                <a:cubicBezTo>
                  <a:pt x="1950" y="608"/>
                  <a:pt x="1937" y="598"/>
                  <a:pt x="1904" y="590"/>
                </a:cubicBezTo>
                <a:cubicBezTo>
                  <a:pt x="1897" y="583"/>
                  <a:pt x="1891" y="575"/>
                  <a:pt x="1883" y="569"/>
                </a:cubicBezTo>
                <a:cubicBezTo>
                  <a:pt x="1877" y="564"/>
                  <a:pt x="1868" y="549"/>
                  <a:pt x="1862" y="555"/>
                </a:cubicBezTo>
                <a:cubicBezTo>
                  <a:pt x="1817" y="605"/>
                  <a:pt x="1812" y="675"/>
                  <a:pt x="1764" y="723"/>
                </a:cubicBezTo>
                <a:cubicBezTo>
                  <a:pt x="1748" y="770"/>
                  <a:pt x="1737" y="724"/>
                  <a:pt x="1722" y="702"/>
                </a:cubicBezTo>
                <a:cubicBezTo>
                  <a:pt x="1713" y="648"/>
                  <a:pt x="1697" y="636"/>
                  <a:pt x="1658" y="597"/>
                </a:cubicBezTo>
                <a:cubicBezTo>
                  <a:pt x="1647" y="564"/>
                  <a:pt x="1616" y="533"/>
                  <a:pt x="1595" y="505"/>
                </a:cubicBezTo>
                <a:cubicBezTo>
                  <a:pt x="1580" y="459"/>
                  <a:pt x="1545" y="420"/>
                  <a:pt x="1511" y="386"/>
                </a:cubicBezTo>
                <a:cubicBezTo>
                  <a:pt x="1494" y="336"/>
                  <a:pt x="1441" y="291"/>
                  <a:pt x="1398" y="260"/>
                </a:cubicBezTo>
                <a:cubicBezTo>
                  <a:pt x="1367" y="212"/>
                  <a:pt x="1403" y="258"/>
                  <a:pt x="1363" y="231"/>
                </a:cubicBezTo>
                <a:cubicBezTo>
                  <a:pt x="1348" y="221"/>
                  <a:pt x="1336" y="206"/>
                  <a:pt x="1321" y="196"/>
                </a:cubicBezTo>
                <a:cubicBezTo>
                  <a:pt x="1304" y="145"/>
                  <a:pt x="1248" y="106"/>
                  <a:pt x="1216" y="63"/>
                </a:cubicBezTo>
                <a:cubicBezTo>
                  <a:pt x="1214" y="51"/>
                  <a:pt x="1216" y="38"/>
                  <a:pt x="1209" y="28"/>
                </a:cubicBezTo>
                <a:cubicBezTo>
                  <a:pt x="1208" y="27"/>
                  <a:pt x="1151" y="2"/>
                  <a:pt x="1146" y="0"/>
                </a:cubicBezTo>
                <a:cubicBezTo>
                  <a:pt x="1118" y="5"/>
                  <a:pt x="1088" y="5"/>
                  <a:pt x="1061" y="14"/>
                </a:cubicBezTo>
                <a:cubicBezTo>
                  <a:pt x="1053" y="17"/>
                  <a:pt x="1030" y="47"/>
                  <a:pt x="1026" y="56"/>
                </a:cubicBezTo>
                <a:cubicBezTo>
                  <a:pt x="1006" y="105"/>
                  <a:pt x="1008" y="187"/>
                  <a:pt x="963" y="217"/>
                </a:cubicBezTo>
                <a:cubicBezTo>
                  <a:pt x="907" y="198"/>
                  <a:pt x="870" y="151"/>
                  <a:pt x="829" y="112"/>
                </a:cubicBezTo>
                <a:cubicBezTo>
                  <a:pt x="810" y="94"/>
                  <a:pt x="750" y="86"/>
                  <a:pt x="731" y="84"/>
                </a:cubicBezTo>
                <a:cubicBezTo>
                  <a:pt x="677" y="66"/>
                  <a:pt x="672" y="55"/>
                  <a:pt x="661" y="112"/>
                </a:cubicBezTo>
                <a:cubicBezTo>
                  <a:pt x="661" y="114"/>
                  <a:pt x="677" y="335"/>
                  <a:pt x="661" y="386"/>
                </a:cubicBezTo>
                <a:cubicBezTo>
                  <a:pt x="659" y="393"/>
                  <a:pt x="647" y="390"/>
                  <a:pt x="640" y="393"/>
                </a:cubicBezTo>
                <a:cubicBezTo>
                  <a:pt x="619" y="404"/>
                  <a:pt x="597" y="415"/>
                  <a:pt x="577" y="428"/>
                </a:cubicBezTo>
                <a:cubicBezTo>
                  <a:pt x="564" y="448"/>
                  <a:pt x="552" y="470"/>
                  <a:pt x="541" y="491"/>
                </a:cubicBezTo>
                <a:cubicBezTo>
                  <a:pt x="538" y="498"/>
                  <a:pt x="539" y="507"/>
                  <a:pt x="534" y="512"/>
                </a:cubicBezTo>
                <a:cubicBezTo>
                  <a:pt x="531" y="515"/>
                  <a:pt x="525" y="512"/>
                  <a:pt x="520" y="512"/>
                </a:cubicBezTo>
              </a:path>
            </a:pathLst>
          </a:custGeom>
          <a:noFill/>
          <a:ln w="28575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4165DF2E-217B-4275-BDCD-F5969C6CA6AC}"/>
              </a:ext>
            </a:extLst>
          </p:cNvPr>
          <p:cNvSpPr>
            <a:spLocks/>
          </p:cNvSpPr>
          <p:nvPr/>
        </p:nvSpPr>
        <p:spPr bwMode="auto">
          <a:xfrm>
            <a:off x="1640630" y="4292795"/>
            <a:ext cx="3535363" cy="1493838"/>
          </a:xfrm>
          <a:custGeom>
            <a:avLst/>
            <a:gdLst/>
            <a:ahLst/>
            <a:cxnLst>
              <a:cxn ang="0">
                <a:pos x="0" y="337"/>
              </a:cxn>
              <a:cxn ang="0">
                <a:pos x="99" y="295"/>
              </a:cxn>
              <a:cxn ang="0">
                <a:pos x="141" y="211"/>
              </a:cxn>
              <a:cxn ang="0">
                <a:pos x="162" y="154"/>
              </a:cxn>
              <a:cxn ang="0">
                <a:pos x="246" y="0"/>
              </a:cxn>
              <a:cxn ang="0">
                <a:pos x="506" y="14"/>
              </a:cxn>
              <a:cxn ang="0">
                <a:pos x="548" y="49"/>
              </a:cxn>
              <a:cxn ang="0">
                <a:pos x="696" y="98"/>
              </a:cxn>
              <a:cxn ang="0">
                <a:pos x="801" y="140"/>
              </a:cxn>
              <a:cxn ang="0">
                <a:pos x="878" y="182"/>
              </a:cxn>
              <a:cxn ang="0">
                <a:pos x="1005" y="225"/>
              </a:cxn>
              <a:cxn ang="0">
                <a:pos x="1068" y="246"/>
              </a:cxn>
              <a:cxn ang="0">
                <a:pos x="1138" y="281"/>
              </a:cxn>
              <a:cxn ang="0">
                <a:pos x="1363" y="309"/>
              </a:cxn>
              <a:cxn ang="0">
                <a:pos x="1665" y="372"/>
              </a:cxn>
              <a:cxn ang="0">
                <a:pos x="1750" y="414"/>
              </a:cxn>
              <a:cxn ang="0">
                <a:pos x="1897" y="604"/>
              </a:cxn>
              <a:cxn ang="0">
                <a:pos x="1953" y="646"/>
              </a:cxn>
              <a:cxn ang="0">
                <a:pos x="1995" y="681"/>
              </a:cxn>
              <a:cxn ang="0">
                <a:pos x="2002" y="702"/>
              </a:cxn>
              <a:cxn ang="0">
                <a:pos x="2045" y="723"/>
              </a:cxn>
              <a:cxn ang="0">
                <a:pos x="2101" y="773"/>
              </a:cxn>
              <a:cxn ang="0">
                <a:pos x="2192" y="815"/>
              </a:cxn>
              <a:cxn ang="0">
                <a:pos x="2227" y="941"/>
              </a:cxn>
            </a:cxnLst>
            <a:rect l="0" t="0" r="r" b="b"/>
            <a:pathLst>
              <a:path w="2227" h="941">
                <a:moveTo>
                  <a:pt x="0" y="337"/>
                </a:moveTo>
                <a:cubicBezTo>
                  <a:pt x="31" y="317"/>
                  <a:pt x="63" y="302"/>
                  <a:pt x="99" y="295"/>
                </a:cubicBezTo>
                <a:cubicBezTo>
                  <a:pt x="109" y="266"/>
                  <a:pt x="124" y="236"/>
                  <a:pt x="141" y="211"/>
                </a:cubicBezTo>
                <a:cubicBezTo>
                  <a:pt x="160" y="116"/>
                  <a:pt x="134" y="220"/>
                  <a:pt x="162" y="154"/>
                </a:cubicBezTo>
                <a:cubicBezTo>
                  <a:pt x="180" y="110"/>
                  <a:pt x="195" y="17"/>
                  <a:pt x="246" y="0"/>
                </a:cubicBezTo>
                <a:cubicBezTo>
                  <a:pt x="332" y="9"/>
                  <a:pt x="420" y="3"/>
                  <a:pt x="506" y="14"/>
                </a:cubicBezTo>
                <a:cubicBezTo>
                  <a:pt x="524" y="16"/>
                  <a:pt x="533" y="39"/>
                  <a:pt x="548" y="49"/>
                </a:cubicBezTo>
                <a:cubicBezTo>
                  <a:pt x="577" y="93"/>
                  <a:pt x="648" y="93"/>
                  <a:pt x="696" y="98"/>
                </a:cubicBezTo>
                <a:cubicBezTo>
                  <a:pt x="734" y="111"/>
                  <a:pt x="767" y="121"/>
                  <a:pt x="801" y="140"/>
                </a:cubicBezTo>
                <a:cubicBezTo>
                  <a:pt x="887" y="187"/>
                  <a:pt x="828" y="165"/>
                  <a:pt x="878" y="182"/>
                </a:cubicBezTo>
                <a:cubicBezTo>
                  <a:pt x="916" y="208"/>
                  <a:pt x="960" y="216"/>
                  <a:pt x="1005" y="225"/>
                </a:cubicBezTo>
                <a:cubicBezTo>
                  <a:pt x="1075" y="260"/>
                  <a:pt x="987" y="219"/>
                  <a:pt x="1068" y="246"/>
                </a:cubicBezTo>
                <a:cubicBezTo>
                  <a:pt x="1090" y="253"/>
                  <a:pt x="1116" y="276"/>
                  <a:pt x="1138" y="281"/>
                </a:cubicBezTo>
                <a:cubicBezTo>
                  <a:pt x="1210" y="299"/>
                  <a:pt x="1290" y="301"/>
                  <a:pt x="1363" y="309"/>
                </a:cubicBezTo>
                <a:cubicBezTo>
                  <a:pt x="1455" y="355"/>
                  <a:pt x="1564" y="361"/>
                  <a:pt x="1665" y="372"/>
                </a:cubicBezTo>
                <a:cubicBezTo>
                  <a:pt x="1691" y="389"/>
                  <a:pt x="1721" y="405"/>
                  <a:pt x="1750" y="414"/>
                </a:cubicBezTo>
                <a:cubicBezTo>
                  <a:pt x="1792" y="477"/>
                  <a:pt x="1816" y="584"/>
                  <a:pt x="1897" y="604"/>
                </a:cubicBezTo>
                <a:cubicBezTo>
                  <a:pt x="1920" y="620"/>
                  <a:pt x="1926" y="637"/>
                  <a:pt x="1953" y="646"/>
                </a:cubicBezTo>
                <a:cubicBezTo>
                  <a:pt x="1966" y="659"/>
                  <a:pt x="1984" y="667"/>
                  <a:pt x="1995" y="681"/>
                </a:cubicBezTo>
                <a:cubicBezTo>
                  <a:pt x="2000" y="687"/>
                  <a:pt x="1997" y="697"/>
                  <a:pt x="2002" y="702"/>
                </a:cubicBezTo>
                <a:cubicBezTo>
                  <a:pt x="2013" y="713"/>
                  <a:pt x="2033" y="713"/>
                  <a:pt x="2045" y="723"/>
                </a:cubicBezTo>
                <a:cubicBezTo>
                  <a:pt x="2069" y="742"/>
                  <a:pt x="2072" y="762"/>
                  <a:pt x="2101" y="773"/>
                </a:cubicBezTo>
                <a:cubicBezTo>
                  <a:pt x="2116" y="819"/>
                  <a:pt x="2144" y="810"/>
                  <a:pt x="2192" y="815"/>
                </a:cubicBezTo>
                <a:cubicBezTo>
                  <a:pt x="2224" y="863"/>
                  <a:pt x="2227" y="880"/>
                  <a:pt x="2227" y="941"/>
                </a:cubicBez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" name="Line 17">
            <a:extLst>
              <a:ext uri="{FF2B5EF4-FFF2-40B4-BE49-F238E27FC236}">
                <a16:creationId xmlns:a16="http://schemas.microsoft.com/office/drawing/2014/main" id="{19229CA8-A05F-404F-BF94-758E79A22B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2701925"/>
            <a:ext cx="1219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E6BE9BD9-CC62-4C9D-B802-BFA49A5333CE}"/>
              </a:ext>
            </a:extLst>
          </p:cNvPr>
          <p:cNvSpPr>
            <a:spLocks/>
          </p:cNvSpPr>
          <p:nvPr/>
        </p:nvSpPr>
        <p:spPr bwMode="auto">
          <a:xfrm>
            <a:off x="1331912" y="3982614"/>
            <a:ext cx="4194175" cy="2020888"/>
          </a:xfrm>
          <a:custGeom>
            <a:avLst/>
            <a:gdLst/>
            <a:ahLst/>
            <a:cxnLst>
              <a:cxn ang="0">
                <a:pos x="0" y="470"/>
              </a:cxn>
              <a:cxn ang="0">
                <a:pos x="64" y="414"/>
              </a:cxn>
              <a:cxn ang="0">
                <a:pos x="106" y="316"/>
              </a:cxn>
              <a:cxn ang="0">
                <a:pos x="148" y="204"/>
              </a:cxn>
              <a:cxn ang="0">
                <a:pos x="274" y="119"/>
              </a:cxn>
              <a:cxn ang="0">
                <a:pos x="429" y="42"/>
              </a:cxn>
              <a:cxn ang="0">
                <a:pos x="696" y="0"/>
              </a:cxn>
              <a:cxn ang="0">
                <a:pos x="1019" y="7"/>
              </a:cxn>
              <a:cxn ang="0">
                <a:pos x="1124" y="49"/>
              </a:cxn>
              <a:cxn ang="0">
                <a:pos x="1230" y="112"/>
              </a:cxn>
              <a:cxn ang="0">
                <a:pos x="1293" y="133"/>
              </a:cxn>
              <a:cxn ang="0">
                <a:pos x="1314" y="147"/>
              </a:cxn>
              <a:cxn ang="0">
                <a:pos x="1525" y="196"/>
              </a:cxn>
              <a:cxn ang="0">
                <a:pos x="1588" y="218"/>
              </a:cxn>
              <a:cxn ang="0">
                <a:pos x="1686" y="260"/>
              </a:cxn>
              <a:cxn ang="0">
                <a:pos x="1714" y="281"/>
              </a:cxn>
              <a:cxn ang="0">
                <a:pos x="1749" y="295"/>
              </a:cxn>
              <a:cxn ang="0">
                <a:pos x="1792" y="323"/>
              </a:cxn>
              <a:cxn ang="0">
                <a:pos x="1960" y="428"/>
              </a:cxn>
              <a:cxn ang="0">
                <a:pos x="2045" y="470"/>
              </a:cxn>
              <a:cxn ang="0">
                <a:pos x="2199" y="534"/>
              </a:cxn>
              <a:cxn ang="0">
                <a:pos x="2262" y="555"/>
              </a:cxn>
              <a:cxn ang="0">
                <a:pos x="2325" y="576"/>
              </a:cxn>
              <a:cxn ang="0">
                <a:pos x="2410" y="618"/>
              </a:cxn>
              <a:cxn ang="0">
                <a:pos x="2473" y="660"/>
              </a:cxn>
              <a:cxn ang="0">
                <a:pos x="2536" y="716"/>
              </a:cxn>
              <a:cxn ang="0">
                <a:pos x="2571" y="758"/>
              </a:cxn>
              <a:cxn ang="0">
                <a:pos x="2578" y="780"/>
              </a:cxn>
              <a:cxn ang="0">
                <a:pos x="2599" y="787"/>
              </a:cxn>
              <a:cxn ang="0">
                <a:pos x="2642" y="850"/>
              </a:cxn>
              <a:cxn ang="0">
                <a:pos x="2571" y="997"/>
              </a:cxn>
              <a:cxn ang="0">
                <a:pos x="2480" y="1053"/>
              </a:cxn>
              <a:cxn ang="0">
                <a:pos x="2424" y="1096"/>
              </a:cxn>
              <a:cxn ang="0">
                <a:pos x="2403" y="1117"/>
              </a:cxn>
              <a:cxn ang="0">
                <a:pos x="2361" y="1138"/>
              </a:cxn>
              <a:cxn ang="0">
                <a:pos x="2297" y="1187"/>
              </a:cxn>
              <a:cxn ang="0">
                <a:pos x="1981" y="1215"/>
              </a:cxn>
              <a:cxn ang="0">
                <a:pos x="1876" y="1152"/>
              </a:cxn>
              <a:cxn ang="0">
                <a:pos x="1792" y="1110"/>
              </a:cxn>
              <a:cxn ang="0">
                <a:pos x="1728" y="1053"/>
              </a:cxn>
              <a:cxn ang="0">
                <a:pos x="1686" y="1032"/>
              </a:cxn>
              <a:cxn ang="0">
                <a:pos x="1602" y="962"/>
              </a:cxn>
              <a:cxn ang="0">
                <a:pos x="1469" y="836"/>
              </a:cxn>
              <a:cxn ang="0">
                <a:pos x="1321" y="751"/>
              </a:cxn>
              <a:cxn ang="0">
                <a:pos x="1223" y="695"/>
              </a:cxn>
              <a:cxn ang="0">
                <a:pos x="1089" y="625"/>
              </a:cxn>
              <a:cxn ang="0">
                <a:pos x="942" y="562"/>
              </a:cxn>
              <a:cxn ang="0">
                <a:pos x="885" y="541"/>
              </a:cxn>
              <a:cxn ang="0">
                <a:pos x="864" y="527"/>
              </a:cxn>
              <a:cxn ang="0">
                <a:pos x="801" y="506"/>
              </a:cxn>
              <a:cxn ang="0">
                <a:pos x="780" y="499"/>
              </a:cxn>
              <a:cxn ang="0">
                <a:pos x="654" y="442"/>
              </a:cxn>
              <a:cxn ang="0">
                <a:pos x="583" y="470"/>
              </a:cxn>
              <a:cxn ang="0">
                <a:pos x="499" y="548"/>
              </a:cxn>
              <a:cxn ang="0">
                <a:pos x="415" y="590"/>
              </a:cxn>
              <a:cxn ang="0">
                <a:pos x="246" y="611"/>
              </a:cxn>
              <a:cxn ang="0">
                <a:pos x="148" y="583"/>
              </a:cxn>
              <a:cxn ang="0">
                <a:pos x="36" y="527"/>
              </a:cxn>
              <a:cxn ang="0">
                <a:pos x="0" y="470"/>
              </a:cxn>
            </a:cxnLst>
            <a:rect l="0" t="0" r="r" b="b"/>
            <a:pathLst>
              <a:path w="2642" h="1273">
                <a:moveTo>
                  <a:pt x="0" y="470"/>
                </a:moveTo>
                <a:cubicBezTo>
                  <a:pt x="38" y="461"/>
                  <a:pt x="40" y="445"/>
                  <a:pt x="64" y="414"/>
                </a:cubicBezTo>
                <a:cubicBezTo>
                  <a:pt x="72" y="374"/>
                  <a:pt x="85" y="351"/>
                  <a:pt x="106" y="316"/>
                </a:cubicBezTo>
                <a:cubicBezTo>
                  <a:pt x="114" y="283"/>
                  <a:pt x="125" y="231"/>
                  <a:pt x="148" y="204"/>
                </a:cubicBezTo>
                <a:cubicBezTo>
                  <a:pt x="181" y="165"/>
                  <a:pt x="230" y="141"/>
                  <a:pt x="274" y="119"/>
                </a:cubicBezTo>
                <a:cubicBezTo>
                  <a:pt x="324" y="94"/>
                  <a:pt x="376" y="60"/>
                  <a:pt x="429" y="42"/>
                </a:cubicBezTo>
                <a:cubicBezTo>
                  <a:pt x="514" y="14"/>
                  <a:pt x="608" y="12"/>
                  <a:pt x="696" y="0"/>
                </a:cubicBezTo>
                <a:cubicBezTo>
                  <a:pt x="804" y="2"/>
                  <a:pt x="911" y="1"/>
                  <a:pt x="1019" y="7"/>
                </a:cubicBezTo>
                <a:cubicBezTo>
                  <a:pt x="1057" y="9"/>
                  <a:pt x="1088" y="40"/>
                  <a:pt x="1124" y="49"/>
                </a:cubicBezTo>
                <a:cubicBezTo>
                  <a:pt x="1157" y="82"/>
                  <a:pt x="1185" y="101"/>
                  <a:pt x="1230" y="112"/>
                </a:cubicBezTo>
                <a:cubicBezTo>
                  <a:pt x="1278" y="144"/>
                  <a:pt x="1218" y="108"/>
                  <a:pt x="1293" y="133"/>
                </a:cubicBezTo>
                <a:cubicBezTo>
                  <a:pt x="1301" y="136"/>
                  <a:pt x="1306" y="144"/>
                  <a:pt x="1314" y="147"/>
                </a:cubicBezTo>
                <a:cubicBezTo>
                  <a:pt x="1378" y="171"/>
                  <a:pt x="1457" y="186"/>
                  <a:pt x="1525" y="196"/>
                </a:cubicBezTo>
                <a:cubicBezTo>
                  <a:pt x="1565" y="224"/>
                  <a:pt x="1525" y="201"/>
                  <a:pt x="1588" y="218"/>
                </a:cubicBezTo>
                <a:cubicBezTo>
                  <a:pt x="1623" y="228"/>
                  <a:pt x="1652" y="249"/>
                  <a:pt x="1686" y="260"/>
                </a:cubicBezTo>
                <a:cubicBezTo>
                  <a:pt x="1695" y="267"/>
                  <a:pt x="1704" y="275"/>
                  <a:pt x="1714" y="281"/>
                </a:cubicBezTo>
                <a:cubicBezTo>
                  <a:pt x="1725" y="287"/>
                  <a:pt x="1738" y="288"/>
                  <a:pt x="1749" y="295"/>
                </a:cubicBezTo>
                <a:cubicBezTo>
                  <a:pt x="1809" y="332"/>
                  <a:pt x="1737" y="305"/>
                  <a:pt x="1792" y="323"/>
                </a:cubicBezTo>
                <a:cubicBezTo>
                  <a:pt x="1841" y="360"/>
                  <a:pt x="1902" y="416"/>
                  <a:pt x="1960" y="428"/>
                </a:cubicBezTo>
                <a:cubicBezTo>
                  <a:pt x="1986" y="445"/>
                  <a:pt x="2016" y="461"/>
                  <a:pt x="2045" y="470"/>
                </a:cubicBezTo>
                <a:cubicBezTo>
                  <a:pt x="2083" y="510"/>
                  <a:pt x="2146" y="521"/>
                  <a:pt x="2199" y="534"/>
                </a:cubicBezTo>
                <a:cubicBezTo>
                  <a:pt x="2239" y="561"/>
                  <a:pt x="2199" y="538"/>
                  <a:pt x="2262" y="555"/>
                </a:cubicBezTo>
                <a:cubicBezTo>
                  <a:pt x="2283" y="561"/>
                  <a:pt x="2325" y="576"/>
                  <a:pt x="2325" y="576"/>
                </a:cubicBezTo>
                <a:cubicBezTo>
                  <a:pt x="2344" y="594"/>
                  <a:pt x="2384" y="609"/>
                  <a:pt x="2410" y="618"/>
                </a:cubicBezTo>
                <a:cubicBezTo>
                  <a:pt x="2431" y="639"/>
                  <a:pt x="2445" y="651"/>
                  <a:pt x="2473" y="660"/>
                </a:cubicBezTo>
                <a:cubicBezTo>
                  <a:pt x="2521" y="708"/>
                  <a:pt x="2499" y="691"/>
                  <a:pt x="2536" y="716"/>
                </a:cubicBezTo>
                <a:cubicBezTo>
                  <a:pt x="2546" y="731"/>
                  <a:pt x="2561" y="743"/>
                  <a:pt x="2571" y="758"/>
                </a:cubicBezTo>
                <a:cubicBezTo>
                  <a:pt x="2575" y="764"/>
                  <a:pt x="2573" y="774"/>
                  <a:pt x="2578" y="780"/>
                </a:cubicBezTo>
                <a:cubicBezTo>
                  <a:pt x="2583" y="785"/>
                  <a:pt x="2592" y="785"/>
                  <a:pt x="2599" y="787"/>
                </a:cubicBezTo>
                <a:cubicBezTo>
                  <a:pt x="2621" y="808"/>
                  <a:pt x="2633" y="822"/>
                  <a:pt x="2642" y="850"/>
                </a:cubicBezTo>
                <a:cubicBezTo>
                  <a:pt x="2636" y="912"/>
                  <a:pt x="2639" y="974"/>
                  <a:pt x="2571" y="997"/>
                </a:cubicBezTo>
                <a:cubicBezTo>
                  <a:pt x="2543" y="1025"/>
                  <a:pt x="2512" y="1032"/>
                  <a:pt x="2480" y="1053"/>
                </a:cubicBezTo>
                <a:cubicBezTo>
                  <a:pt x="2462" y="1081"/>
                  <a:pt x="2449" y="1076"/>
                  <a:pt x="2424" y="1096"/>
                </a:cubicBezTo>
                <a:cubicBezTo>
                  <a:pt x="2416" y="1102"/>
                  <a:pt x="2411" y="1112"/>
                  <a:pt x="2403" y="1117"/>
                </a:cubicBezTo>
                <a:cubicBezTo>
                  <a:pt x="2369" y="1140"/>
                  <a:pt x="2394" y="1105"/>
                  <a:pt x="2361" y="1138"/>
                </a:cubicBezTo>
                <a:cubicBezTo>
                  <a:pt x="2336" y="1163"/>
                  <a:pt x="2332" y="1175"/>
                  <a:pt x="2297" y="1187"/>
                </a:cubicBezTo>
                <a:cubicBezTo>
                  <a:pt x="2211" y="1273"/>
                  <a:pt x="2126" y="1219"/>
                  <a:pt x="1981" y="1215"/>
                </a:cubicBezTo>
                <a:cubicBezTo>
                  <a:pt x="1948" y="1182"/>
                  <a:pt x="1916" y="1176"/>
                  <a:pt x="1876" y="1152"/>
                </a:cubicBezTo>
                <a:cubicBezTo>
                  <a:pt x="1847" y="1135"/>
                  <a:pt x="1825" y="1121"/>
                  <a:pt x="1792" y="1110"/>
                </a:cubicBezTo>
                <a:cubicBezTo>
                  <a:pt x="1774" y="1092"/>
                  <a:pt x="1749" y="1068"/>
                  <a:pt x="1728" y="1053"/>
                </a:cubicBezTo>
                <a:cubicBezTo>
                  <a:pt x="1674" y="1015"/>
                  <a:pt x="1742" y="1082"/>
                  <a:pt x="1686" y="1032"/>
                </a:cubicBezTo>
                <a:cubicBezTo>
                  <a:pt x="1655" y="1005"/>
                  <a:pt x="1640" y="975"/>
                  <a:pt x="1602" y="962"/>
                </a:cubicBezTo>
                <a:cubicBezTo>
                  <a:pt x="1588" y="920"/>
                  <a:pt x="1517" y="852"/>
                  <a:pt x="1469" y="836"/>
                </a:cubicBezTo>
                <a:cubicBezTo>
                  <a:pt x="1430" y="799"/>
                  <a:pt x="1372" y="768"/>
                  <a:pt x="1321" y="751"/>
                </a:cubicBezTo>
                <a:cubicBezTo>
                  <a:pt x="1289" y="719"/>
                  <a:pt x="1262" y="717"/>
                  <a:pt x="1223" y="695"/>
                </a:cubicBezTo>
                <a:cubicBezTo>
                  <a:pt x="1171" y="666"/>
                  <a:pt x="1150" y="635"/>
                  <a:pt x="1089" y="625"/>
                </a:cubicBezTo>
                <a:cubicBezTo>
                  <a:pt x="1055" y="602"/>
                  <a:pt x="982" y="572"/>
                  <a:pt x="942" y="562"/>
                </a:cubicBezTo>
                <a:cubicBezTo>
                  <a:pt x="893" y="529"/>
                  <a:pt x="955" y="567"/>
                  <a:pt x="885" y="541"/>
                </a:cubicBezTo>
                <a:cubicBezTo>
                  <a:pt x="877" y="538"/>
                  <a:pt x="872" y="530"/>
                  <a:pt x="864" y="527"/>
                </a:cubicBezTo>
                <a:cubicBezTo>
                  <a:pt x="844" y="518"/>
                  <a:pt x="822" y="513"/>
                  <a:pt x="801" y="506"/>
                </a:cubicBezTo>
                <a:cubicBezTo>
                  <a:pt x="794" y="504"/>
                  <a:pt x="780" y="499"/>
                  <a:pt x="780" y="499"/>
                </a:cubicBezTo>
                <a:cubicBezTo>
                  <a:pt x="744" y="473"/>
                  <a:pt x="696" y="459"/>
                  <a:pt x="654" y="442"/>
                </a:cubicBezTo>
                <a:cubicBezTo>
                  <a:pt x="627" y="449"/>
                  <a:pt x="609" y="462"/>
                  <a:pt x="583" y="470"/>
                </a:cubicBezTo>
                <a:cubicBezTo>
                  <a:pt x="559" y="494"/>
                  <a:pt x="528" y="529"/>
                  <a:pt x="499" y="548"/>
                </a:cubicBezTo>
                <a:cubicBezTo>
                  <a:pt x="474" y="565"/>
                  <a:pt x="441" y="573"/>
                  <a:pt x="415" y="590"/>
                </a:cubicBezTo>
                <a:cubicBezTo>
                  <a:pt x="379" y="644"/>
                  <a:pt x="305" y="614"/>
                  <a:pt x="246" y="611"/>
                </a:cubicBezTo>
                <a:cubicBezTo>
                  <a:pt x="172" y="586"/>
                  <a:pt x="205" y="594"/>
                  <a:pt x="148" y="583"/>
                </a:cubicBezTo>
                <a:cubicBezTo>
                  <a:pt x="113" y="560"/>
                  <a:pt x="72" y="551"/>
                  <a:pt x="36" y="527"/>
                </a:cubicBezTo>
                <a:cubicBezTo>
                  <a:pt x="22" y="507"/>
                  <a:pt x="17" y="487"/>
                  <a:pt x="0" y="470"/>
                </a:cubicBezTo>
                <a:close/>
              </a:path>
            </a:pathLst>
          </a:custGeom>
          <a:noFill/>
          <a:ln w="3175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712B41-F350-44B9-AB8C-BE3B3742EFE8}"/>
              </a:ext>
            </a:extLst>
          </p:cNvPr>
          <p:cNvSpPr/>
          <p:nvPr/>
        </p:nvSpPr>
        <p:spPr>
          <a:xfrm>
            <a:off x="1592423" y="44196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380030-C38B-4343-9F20-BF2FC7D0EA36}"/>
              </a:ext>
            </a:extLst>
          </p:cNvPr>
          <p:cNvSpPr/>
          <p:nvPr/>
        </p:nvSpPr>
        <p:spPr>
          <a:xfrm>
            <a:off x="2197360" y="40386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C15C93-4775-4517-960A-4B316E7CBD81}"/>
              </a:ext>
            </a:extLst>
          </p:cNvPr>
          <p:cNvSpPr/>
          <p:nvPr/>
        </p:nvSpPr>
        <p:spPr>
          <a:xfrm>
            <a:off x="2466975" y="4492625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D14DEE-63DC-4A73-9887-1164C2837918}"/>
              </a:ext>
            </a:extLst>
          </p:cNvPr>
          <p:cNvSpPr/>
          <p:nvPr/>
        </p:nvSpPr>
        <p:spPr>
          <a:xfrm>
            <a:off x="3657600" y="44958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665824-FB05-4BC2-A5FF-CFE970194695}"/>
              </a:ext>
            </a:extLst>
          </p:cNvPr>
          <p:cNvSpPr/>
          <p:nvPr/>
        </p:nvSpPr>
        <p:spPr>
          <a:xfrm>
            <a:off x="4114800" y="49530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D6685A-E113-4321-A673-1AC37794F5EA}"/>
              </a:ext>
            </a:extLst>
          </p:cNvPr>
          <p:cNvSpPr/>
          <p:nvPr/>
        </p:nvSpPr>
        <p:spPr>
          <a:xfrm>
            <a:off x="4999781" y="51816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F9AE6-984A-4BD8-A5D3-ACCC1E602066}"/>
              </a:ext>
            </a:extLst>
          </p:cNvPr>
          <p:cNvSpPr/>
          <p:nvPr/>
        </p:nvSpPr>
        <p:spPr>
          <a:xfrm>
            <a:off x="2895600" y="41910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B2A9FD-37AC-4493-9D48-FF91BDD88A88}"/>
              </a:ext>
            </a:extLst>
          </p:cNvPr>
          <p:cNvSpPr/>
          <p:nvPr/>
        </p:nvSpPr>
        <p:spPr>
          <a:xfrm>
            <a:off x="2971800" y="4677746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28D294-D411-4F1A-BE76-011E27EC01F5}"/>
              </a:ext>
            </a:extLst>
          </p:cNvPr>
          <p:cNvSpPr/>
          <p:nvPr/>
        </p:nvSpPr>
        <p:spPr>
          <a:xfrm>
            <a:off x="3429000" y="48768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FD1EC9-37E2-45AD-B664-3B631C1D90D3}"/>
              </a:ext>
            </a:extLst>
          </p:cNvPr>
          <p:cNvSpPr/>
          <p:nvPr/>
        </p:nvSpPr>
        <p:spPr>
          <a:xfrm>
            <a:off x="4548672" y="4861253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111641-F4A5-4B88-ABD3-A814066B9BA5}"/>
              </a:ext>
            </a:extLst>
          </p:cNvPr>
          <p:cNvSpPr/>
          <p:nvPr/>
        </p:nvSpPr>
        <p:spPr>
          <a:xfrm>
            <a:off x="4419600" y="53340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87C920-D320-48A8-BBB4-FC2FE0981055}"/>
              </a:ext>
            </a:extLst>
          </p:cNvPr>
          <p:cNvSpPr/>
          <p:nvPr/>
        </p:nvSpPr>
        <p:spPr>
          <a:xfrm>
            <a:off x="4772607" y="5601476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E469E24-AFAD-4BE8-84BF-13B470617E9A}"/>
              </a:ext>
            </a:extLst>
          </p:cNvPr>
          <p:cNvSpPr txBox="1">
            <a:spLocks noChangeArrowheads="1"/>
          </p:cNvSpPr>
          <p:nvPr/>
        </p:nvSpPr>
        <p:spPr>
          <a:xfrm>
            <a:off x="5598370" y="1958340"/>
            <a:ext cx="3306763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600" b="1" dirty="0">
                <a:solidFill>
                  <a:schemeClr val="tx1"/>
                </a:solidFill>
                <a:latin typeface="Garamond" pitchFamily="18" charset="0"/>
              </a:rPr>
              <a:t>Advantages</a:t>
            </a:r>
          </a:p>
          <a:p>
            <a:pPr marL="400050" lvl="1" indent="-2286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Garamond" pitchFamily="18" charset="0"/>
              </a:rPr>
              <a:t>Easy to lay out</a:t>
            </a:r>
          </a:p>
          <a:p>
            <a:pPr marL="400050" lvl="1" indent="-2286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Garamond" pitchFamily="18" charset="0"/>
              </a:rPr>
              <a:t>More convenient to sample</a:t>
            </a:r>
          </a:p>
          <a:p>
            <a:pPr lvl="1"/>
            <a:endParaRPr lang="en-US" sz="2600" dirty="0">
              <a:solidFill>
                <a:schemeClr val="tx1"/>
              </a:solidFill>
              <a:latin typeface="Garamond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2600" b="1" dirty="0">
                <a:solidFill>
                  <a:schemeClr val="tx1"/>
                </a:solidFill>
                <a:latin typeface="Garamond" pitchFamily="18" charset="0"/>
              </a:rPr>
              <a:t>Disadvantages</a:t>
            </a:r>
          </a:p>
          <a:p>
            <a:pPr marL="400050" lvl="1" indent="-2286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Garamond" pitchFamily="18" charset="0"/>
              </a:rPr>
              <a:t>May not represent other habitats</a:t>
            </a:r>
          </a:p>
          <a:p>
            <a:pPr marL="400050" lvl="1" indent="-2286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Garamond" pitchFamily="18" charset="0"/>
              </a:rPr>
              <a:t>Road may attract or repel</a:t>
            </a: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CE43360F-5187-41E9-A6C3-1E15D4B51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30187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Garamond" panose="02020404030301010803" pitchFamily="18" charset="0"/>
              </a:rPr>
              <a:t>Road</a:t>
            </a:r>
          </a:p>
        </p:txBody>
      </p:sp>
    </p:spTree>
    <p:extLst>
      <p:ext uri="{BB962C8B-B14F-4D97-AF65-F5344CB8AC3E}">
        <p14:creationId xmlns:p14="http://schemas.microsoft.com/office/powerpoint/2010/main" val="2044835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CDD890-8725-4443-B85D-A85A9C91A871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Selecting Sampling Units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84F2D1-F7A3-4E0D-A02E-8F22A4C6B3A5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03B49-9A88-4987-A169-EC8E14F61CC9}"/>
              </a:ext>
            </a:extLst>
          </p:cNvPr>
          <p:cNvSpPr/>
          <p:nvPr/>
        </p:nvSpPr>
        <p:spPr>
          <a:xfrm>
            <a:off x="289003" y="1079212"/>
            <a:ext cx="39437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cap="small" dirty="0">
                <a:latin typeface="Garamond" pitchFamily="18" charset="0"/>
              </a:rPr>
              <a:t>random placement</a:t>
            </a:r>
            <a:endParaRPr lang="en-US" sz="3200" cap="small" dirty="0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9E67871A-7333-4C00-A8D0-BE0BEF762DF0}"/>
              </a:ext>
            </a:extLst>
          </p:cNvPr>
          <p:cNvSpPr>
            <a:spLocks/>
          </p:cNvSpPr>
          <p:nvPr/>
        </p:nvSpPr>
        <p:spPr bwMode="auto">
          <a:xfrm>
            <a:off x="103188" y="2078038"/>
            <a:ext cx="5507037" cy="4246562"/>
          </a:xfrm>
          <a:custGeom>
            <a:avLst/>
            <a:gdLst/>
            <a:ahLst/>
            <a:cxnLst>
              <a:cxn ang="0">
                <a:pos x="520" y="498"/>
              </a:cxn>
              <a:cxn ang="0">
                <a:pos x="471" y="541"/>
              </a:cxn>
              <a:cxn ang="0">
                <a:pos x="225" y="583"/>
              </a:cxn>
              <a:cxn ang="0">
                <a:pos x="78" y="807"/>
              </a:cxn>
              <a:cxn ang="0">
                <a:pos x="15" y="997"/>
              </a:cxn>
              <a:cxn ang="0">
                <a:pos x="169" y="1257"/>
              </a:cxn>
              <a:cxn ang="0">
                <a:pos x="373" y="1341"/>
              </a:cxn>
              <a:cxn ang="0">
                <a:pos x="584" y="1531"/>
              </a:cxn>
              <a:cxn ang="0">
                <a:pos x="773" y="1693"/>
              </a:cxn>
              <a:cxn ang="0">
                <a:pos x="865" y="1742"/>
              </a:cxn>
              <a:cxn ang="0">
                <a:pos x="1181" y="1847"/>
              </a:cxn>
              <a:cxn ang="0">
                <a:pos x="1427" y="1931"/>
              </a:cxn>
              <a:cxn ang="0">
                <a:pos x="1476" y="1995"/>
              </a:cxn>
              <a:cxn ang="0">
                <a:pos x="1665" y="2100"/>
              </a:cxn>
              <a:cxn ang="0">
                <a:pos x="2038" y="2184"/>
              </a:cxn>
              <a:cxn ang="0">
                <a:pos x="2248" y="2261"/>
              </a:cxn>
              <a:cxn ang="0">
                <a:pos x="2122" y="2233"/>
              </a:cxn>
              <a:cxn ang="0">
                <a:pos x="1820" y="2205"/>
              </a:cxn>
              <a:cxn ang="0">
                <a:pos x="1736" y="2304"/>
              </a:cxn>
              <a:cxn ang="0">
                <a:pos x="2445" y="2479"/>
              </a:cxn>
              <a:cxn ang="0">
                <a:pos x="2775" y="2585"/>
              </a:cxn>
              <a:cxn ang="0">
                <a:pos x="3049" y="2662"/>
              </a:cxn>
              <a:cxn ang="0">
                <a:pos x="3112" y="2465"/>
              </a:cxn>
              <a:cxn ang="0">
                <a:pos x="3281" y="2297"/>
              </a:cxn>
              <a:cxn ang="0">
                <a:pos x="3407" y="1770"/>
              </a:cxn>
              <a:cxn ang="0">
                <a:pos x="3302" y="1566"/>
              </a:cxn>
              <a:cxn ang="0">
                <a:pos x="3309" y="1285"/>
              </a:cxn>
              <a:cxn ang="0">
                <a:pos x="3281" y="1053"/>
              </a:cxn>
              <a:cxn ang="0">
                <a:pos x="3112" y="864"/>
              </a:cxn>
              <a:cxn ang="0">
                <a:pos x="2965" y="962"/>
              </a:cxn>
              <a:cxn ang="0">
                <a:pos x="2628" y="1095"/>
              </a:cxn>
              <a:cxn ang="0">
                <a:pos x="2410" y="906"/>
              </a:cxn>
              <a:cxn ang="0">
                <a:pos x="2206" y="779"/>
              </a:cxn>
              <a:cxn ang="0">
                <a:pos x="1974" y="632"/>
              </a:cxn>
              <a:cxn ang="0">
                <a:pos x="1883" y="569"/>
              </a:cxn>
              <a:cxn ang="0">
                <a:pos x="1764" y="723"/>
              </a:cxn>
              <a:cxn ang="0">
                <a:pos x="1658" y="597"/>
              </a:cxn>
              <a:cxn ang="0">
                <a:pos x="1511" y="386"/>
              </a:cxn>
              <a:cxn ang="0">
                <a:pos x="1363" y="231"/>
              </a:cxn>
              <a:cxn ang="0">
                <a:pos x="1216" y="63"/>
              </a:cxn>
              <a:cxn ang="0">
                <a:pos x="1146" y="0"/>
              </a:cxn>
              <a:cxn ang="0">
                <a:pos x="1026" y="56"/>
              </a:cxn>
              <a:cxn ang="0">
                <a:pos x="829" y="112"/>
              </a:cxn>
              <a:cxn ang="0">
                <a:pos x="661" y="112"/>
              </a:cxn>
              <a:cxn ang="0">
                <a:pos x="640" y="393"/>
              </a:cxn>
              <a:cxn ang="0">
                <a:pos x="541" y="491"/>
              </a:cxn>
              <a:cxn ang="0">
                <a:pos x="520" y="512"/>
              </a:cxn>
            </a:cxnLst>
            <a:rect l="0" t="0" r="r" b="b"/>
            <a:pathLst>
              <a:path w="3469" h="2675">
                <a:moveTo>
                  <a:pt x="626" y="386"/>
                </a:moveTo>
                <a:cubicBezTo>
                  <a:pt x="609" y="437"/>
                  <a:pt x="559" y="465"/>
                  <a:pt x="520" y="498"/>
                </a:cubicBezTo>
                <a:cubicBezTo>
                  <a:pt x="511" y="506"/>
                  <a:pt x="501" y="511"/>
                  <a:pt x="492" y="519"/>
                </a:cubicBezTo>
                <a:cubicBezTo>
                  <a:pt x="484" y="526"/>
                  <a:pt x="481" y="539"/>
                  <a:pt x="471" y="541"/>
                </a:cubicBezTo>
                <a:cubicBezTo>
                  <a:pt x="418" y="551"/>
                  <a:pt x="364" y="550"/>
                  <a:pt x="310" y="555"/>
                </a:cubicBezTo>
                <a:cubicBezTo>
                  <a:pt x="278" y="563"/>
                  <a:pt x="257" y="577"/>
                  <a:pt x="225" y="583"/>
                </a:cubicBezTo>
                <a:cubicBezTo>
                  <a:pt x="181" y="627"/>
                  <a:pt x="154" y="669"/>
                  <a:pt x="120" y="723"/>
                </a:cubicBezTo>
                <a:cubicBezTo>
                  <a:pt x="104" y="749"/>
                  <a:pt x="96" y="781"/>
                  <a:pt x="78" y="807"/>
                </a:cubicBezTo>
                <a:cubicBezTo>
                  <a:pt x="69" y="845"/>
                  <a:pt x="47" y="875"/>
                  <a:pt x="36" y="913"/>
                </a:cubicBezTo>
                <a:cubicBezTo>
                  <a:pt x="28" y="941"/>
                  <a:pt x="15" y="997"/>
                  <a:pt x="15" y="997"/>
                </a:cubicBezTo>
                <a:cubicBezTo>
                  <a:pt x="19" y="1027"/>
                  <a:pt x="0" y="1173"/>
                  <a:pt x="64" y="1194"/>
                </a:cubicBezTo>
                <a:cubicBezTo>
                  <a:pt x="106" y="1236"/>
                  <a:pt x="120" y="1232"/>
                  <a:pt x="169" y="1257"/>
                </a:cubicBezTo>
                <a:cubicBezTo>
                  <a:pt x="202" y="1274"/>
                  <a:pt x="233" y="1298"/>
                  <a:pt x="267" y="1313"/>
                </a:cubicBezTo>
                <a:cubicBezTo>
                  <a:pt x="299" y="1327"/>
                  <a:pt x="339" y="1334"/>
                  <a:pt x="373" y="1341"/>
                </a:cubicBezTo>
                <a:cubicBezTo>
                  <a:pt x="384" y="1373"/>
                  <a:pt x="412" y="1402"/>
                  <a:pt x="436" y="1426"/>
                </a:cubicBezTo>
                <a:cubicBezTo>
                  <a:pt x="457" y="1490"/>
                  <a:pt x="522" y="1519"/>
                  <a:pt x="584" y="1531"/>
                </a:cubicBezTo>
                <a:cubicBezTo>
                  <a:pt x="622" y="1579"/>
                  <a:pt x="680" y="1617"/>
                  <a:pt x="738" y="1636"/>
                </a:cubicBezTo>
                <a:cubicBezTo>
                  <a:pt x="750" y="1655"/>
                  <a:pt x="757" y="1677"/>
                  <a:pt x="773" y="1693"/>
                </a:cubicBezTo>
                <a:cubicBezTo>
                  <a:pt x="778" y="1698"/>
                  <a:pt x="787" y="1697"/>
                  <a:pt x="794" y="1700"/>
                </a:cubicBezTo>
                <a:cubicBezTo>
                  <a:pt x="827" y="1716"/>
                  <a:pt x="825" y="1732"/>
                  <a:pt x="865" y="1742"/>
                </a:cubicBezTo>
                <a:cubicBezTo>
                  <a:pt x="908" y="1768"/>
                  <a:pt x="957" y="1803"/>
                  <a:pt x="1005" y="1819"/>
                </a:cubicBezTo>
                <a:cubicBezTo>
                  <a:pt x="1061" y="1838"/>
                  <a:pt x="1124" y="1833"/>
                  <a:pt x="1181" y="1847"/>
                </a:cubicBezTo>
                <a:cubicBezTo>
                  <a:pt x="1230" y="1880"/>
                  <a:pt x="1292" y="1875"/>
                  <a:pt x="1349" y="1889"/>
                </a:cubicBezTo>
                <a:cubicBezTo>
                  <a:pt x="1375" y="1905"/>
                  <a:pt x="1398" y="1922"/>
                  <a:pt x="1427" y="1931"/>
                </a:cubicBezTo>
                <a:cubicBezTo>
                  <a:pt x="1441" y="1945"/>
                  <a:pt x="1463" y="1954"/>
                  <a:pt x="1469" y="1973"/>
                </a:cubicBezTo>
                <a:cubicBezTo>
                  <a:pt x="1471" y="1980"/>
                  <a:pt x="1471" y="1989"/>
                  <a:pt x="1476" y="1995"/>
                </a:cubicBezTo>
                <a:cubicBezTo>
                  <a:pt x="1497" y="2022"/>
                  <a:pt x="1548" y="2050"/>
                  <a:pt x="1581" y="2058"/>
                </a:cubicBezTo>
                <a:cubicBezTo>
                  <a:pt x="1611" y="2076"/>
                  <a:pt x="1631" y="2092"/>
                  <a:pt x="1665" y="2100"/>
                </a:cubicBezTo>
                <a:cubicBezTo>
                  <a:pt x="1692" y="2117"/>
                  <a:pt x="1714" y="2143"/>
                  <a:pt x="1743" y="2156"/>
                </a:cubicBezTo>
                <a:cubicBezTo>
                  <a:pt x="1822" y="2191"/>
                  <a:pt x="1982" y="2182"/>
                  <a:pt x="2038" y="2184"/>
                </a:cubicBezTo>
                <a:cubicBezTo>
                  <a:pt x="2111" y="2200"/>
                  <a:pt x="2184" y="2202"/>
                  <a:pt x="2255" y="2226"/>
                </a:cubicBezTo>
                <a:cubicBezTo>
                  <a:pt x="2253" y="2238"/>
                  <a:pt x="2257" y="2254"/>
                  <a:pt x="2248" y="2261"/>
                </a:cubicBezTo>
                <a:cubicBezTo>
                  <a:pt x="2240" y="2267"/>
                  <a:pt x="2229" y="2256"/>
                  <a:pt x="2220" y="2254"/>
                </a:cubicBezTo>
                <a:cubicBezTo>
                  <a:pt x="2187" y="2247"/>
                  <a:pt x="2155" y="2238"/>
                  <a:pt x="2122" y="2233"/>
                </a:cubicBezTo>
                <a:cubicBezTo>
                  <a:pt x="2053" y="2222"/>
                  <a:pt x="1999" y="2198"/>
                  <a:pt x="1932" y="2191"/>
                </a:cubicBezTo>
                <a:cubicBezTo>
                  <a:pt x="1894" y="2194"/>
                  <a:pt x="1849" y="2181"/>
                  <a:pt x="1820" y="2205"/>
                </a:cubicBezTo>
                <a:cubicBezTo>
                  <a:pt x="1790" y="2229"/>
                  <a:pt x="1819" y="2221"/>
                  <a:pt x="1799" y="2247"/>
                </a:cubicBezTo>
                <a:cubicBezTo>
                  <a:pt x="1772" y="2282"/>
                  <a:pt x="1765" y="2285"/>
                  <a:pt x="1736" y="2304"/>
                </a:cubicBezTo>
                <a:cubicBezTo>
                  <a:pt x="1708" y="2346"/>
                  <a:pt x="1704" y="2375"/>
                  <a:pt x="1764" y="2395"/>
                </a:cubicBezTo>
                <a:cubicBezTo>
                  <a:pt x="1904" y="2535"/>
                  <a:pt x="2377" y="2478"/>
                  <a:pt x="2445" y="2479"/>
                </a:cubicBezTo>
                <a:cubicBezTo>
                  <a:pt x="2532" y="2514"/>
                  <a:pt x="2628" y="2491"/>
                  <a:pt x="2719" y="2521"/>
                </a:cubicBezTo>
                <a:cubicBezTo>
                  <a:pt x="2747" y="2549"/>
                  <a:pt x="2739" y="2573"/>
                  <a:pt x="2775" y="2585"/>
                </a:cubicBezTo>
                <a:cubicBezTo>
                  <a:pt x="2788" y="2625"/>
                  <a:pt x="2842" y="2640"/>
                  <a:pt x="2881" y="2648"/>
                </a:cubicBezTo>
                <a:cubicBezTo>
                  <a:pt x="2935" y="2675"/>
                  <a:pt x="2991" y="2672"/>
                  <a:pt x="3049" y="2662"/>
                </a:cubicBezTo>
                <a:cubicBezTo>
                  <a:pt x="3057" y="2639"/>
                  <a:pt x="3071" y="2622"/>
                  <a:pt x="3077" y="2599"/>
                </a:cubicBezTo>
                <a:cubicBezTo>
                  <a:pt x="3088" y="2553"/>
                  <a:pt x="3091" y="2507"/>
                  <a:pt x="3112" y="2465"/>
                </a:cubicBezTo>
                <a:cubicBezTo>
                  <a:pt x="3114" y="2457"/>
                  <a:pt x="3139" y="2362"/>
                  <a:pt x="3140" y="2360"/>
                </a:cubicBezTo>
                <a:cubicBezTo>
                  <a:pt x="3166" y="2313"/>
                  <a:pt x="3235" y="2306"/>
                  <a:pt x="3281" y="2297"/>
                </a:cubicBezTo>
                <a:cubicBezTo>
                  <a:pt x="3335" y="2261"/>
                  <a:pt x="3372" y="2209"/>
                  <a:pt x="3407" y="2156"/>
                </a:cubicBezTo>
                <a:cubicBezTo>
                  <a:pt x="3425" y="2029"/>
                  <a:pt x="3469" y="1895"/>
                  <a:pt x="3407" y="1770"/>
                </a:cubicBezTo>
                <a:cubicBezTo>
                  <a:pt x="3398" y="1725"/>
                  <a:pt x="3372" y="1680"/>
                  <a:pt x="3344" y="1643"/>
                </a:cubicBezTo>
                <a:cubicBezTo>
                  <a:pt x="3334" y="1614"/>
                  <a:pt x="3318" y="1592"/>
                  <a:pt x="3302" y="1566"/>
                </a:cubicBezTo>
                <a:cubicBezTo>
                  <a:pt x="3295" y="1527"/>
                  <a:pt x="3282" y="1487"/>
                  <a:pt x="3260" y="1454"/>
                </a:cubicBezTo>
                <a:cubicBezTo>
                  <a:pt x="3264" y="1368"/>
                  <a:pt x="3233" y="1310"/>
                  <a:pt x="3309" y="1285"/>
                </a:cubicBezTo>
                <a:cubicBezTo>
                  <a:pt x="3319" y="1270"/>
                  <a:pt x="3342" y="1261"/>
                  <a:pt x="3344" y="1243"/>
                </a:cubicBezTo>
                <a:cubicBezTo>
                  <a:pt x="3354" y="1139"/>
                  <a:pt x="3341" y="1113"/>
                  <a:pt x="3281" y="1053"/>
                </a:cubicBezTo>
                <a:cubicBezTo>
                  <a:pt x="3272" y="1025"/>
                  <a:pt x="3260" y="1011"/>
                  <a:pt x="3239" y="990"/>
                </a:cubicBezTo>
                <a:cubicBezTo>
                  <a:pt x="3227" y="953"/>
                  <a:pt x="3151" y="877"/>
                  <a:pt x="3112" y="864"/>
                </a:cubicBezTo>
                <a:cubicBezTo>
                  <a:pt x="3089" y="866"/>
                  <a:pt x="3064" y="864"/>
                  <a:pt x="3042" y="871"/>
                </a:cubicBezTo>
                <a:cubicBezTo>
                  <a:pt x="3028" y="875"/>
                  <a:pt x="2976" y="946"/>
                  <a:pt x="2965" y="962"/>
                </a:cubicBezTo>
                <a:cubicBezTo>
                  <a:pt x="2951" y="1033"/>
                  <a:pt x="2900" y="1077"/>
                  <a:pt x="2831" y="1088"/>
                </a:cubicBezTo>
                <a:cubicBezTo>
                  <a:pt x="2746" y="1122"/>
                  <a:pt x="2763" y="1108"/>
                  <a:pt x="2628" y="1095"/>
                </a:cubicBezTo>
                <a:cubicBezTo>
                  <a:pt x="2579" y="1058"/>
                  <a:pt x="2537" y="1012"/>
                  <a:pt x="2494" y="969"/>
                </a:cubicBezTo>
                <a:cubicBezTo>
                  <a:pt x="2464" y="939"/>
                  <a:pt x="2455" y="917"/>
                  <a:pt x="2410" y="906"/>
                </a:cubicBezTo>
                <a:cubicBezTo>
                  <a:pt x="2370" y="881"/>
                  <a:pt x="2337" y="852"/>
                  <a:pt x="2291" y="843"/>
                </a:cubicBezTo>
                <a:cubicBezTo>
                  <a:pt x="2267" y="819"/>
                  <a:pt x="2238" y="790"/>
                  <a:pt x="2206" y="779"/>
                </a:cubicBezTo>
                <a:cubicBezTo>
                  <a:pt x="2166" y="749"/>
                  <a:pt x="2118" y="717"/>
                  <a:pt x="2073" y="695"/>
                </a:cubicBezTo>
                <a:cubicBezTo>
                  <a:pt x="2036" y="677"/>
                  <a:pt x="2015" y="646"/>
                  <a:pt x="1974" y="632"/>
                </a:cubicBezTo>
                <a:cubicBezTo>
                  <a:pt x="1950" y="608"/>
                  <a:pt x="1937" y="598"/>
                  <a:pt x="1904" y="590"/>
                </a:cubicBezTo>
                <a:cubicBezTo>
                  <a:pt x="1897" y="583"/>
                  <a:pt x="1891" y="575"/>
                  <a:pt x="1883" y="569"/>
                </a:cubicBezTo>
                <a:cubicBezTo>
                  <a:pt x="1877" y="564"/>
                  <a:pt x="1868" y="549"/>
                  <a:pt x="1862" y="555"/>
                </a:cubicBezTo>
                <a:cubicBezTo>
                  <a:pt x="1817" y="605"/>
                  <a:pt x="1812" y="675"/>
                  <a:pt x="1764" y="723"/>
                </a:cubicBezTo>
                <a:cubicBezTo>
                  <a:pt x="1748" y="770"/>
                  <a:pt x="1737" y="724"/>
                  <a:pt x="1722" y="702"/>
                </a:cubicBezTo>
                <a:cubicBezTo>
                  <a:pt x="1713" y="648"/>
                  <a:pt x="1697" y="636"/>
                  <a:pt x="1658" y="597"/>
                </a:cubicBezTo>
                <a:cubicBezTo>
                  <a:pt x="1647" y="564"/>
                  <a:pt x="1616" y="533"/>
                  <a:pt x="1595" y="505"/>
                </a:cubicBezTo>
                <a:cubicBezTo>
                  <a:pt x="1580" y="459"/>
                  <a:pt x="1545" y="420"/>
                  <a:pt x="1511" y="386"/>
                </a:cubicBezTo>
                <a:cubicBezTo>
                  <a:pt x="1494" y="336"/>
                  <a:pt x="1441" y="291"/>
                  <a:pt x="1398" y="260"/>
                </a:cubicBezTo>
                <a:cubicBezTo>
                  <a:pt x="1367" y="212"/>
                  <a:pt x="1403" y="258"/>
                  <a:pt x="1363" y="231"/>
                </a:cubicBezTo>
                <a:cubicBezTo>
                  <a:pt x="1348" y="221"/>
                  <a:pt x="1336" y="206"/>
                  <a:pt x="1321" y="196"/>
                </a:cubicBezTo>
                <a:cubicBezTo>
                  <a:pt x="1304" y="145"/>
                  <a:pt x="1248" y="106"/>
                  <a:pt x="1216" y="63"/>
                </a:cubicBezTo>
                <a:cubicBezTo>
                  <a:pt x="1214" y="51"/>
                  <a:pt x="1216" y="38"/>
                  <a:pt x="1209" y="28"/>
                </a:cubicBezTo>
                <a:cubicBezTo>
                  <a:pt x="1208" y="27"/>
                  <a:pt x="1151" y="2"/>
                  <a:pt x="1146" y="0"/>
                </a:cubicBezTo>
                <a:cubicBezTo>
                  <a:pt x="1118" y="5"/>
                  <a:pt x="1088" y="5"/>
                  <a:pt x="1061" y="14"/>
                </a:cubicBezTo>
                <a:cubicBezTo>
                  <a:pt x="1053" y="17"/>
                  <a:pt x="1030" y="47"/>
                  <a:pt x="1026" y="56"/>
                </a:cubicBezTo>
                <a:cubicBezTo>
                  <a:pt x="1006" y="105"/>
                  <a:pt x="1008" y="187"/>
                  <a:pt x="963" y="217"/>
                </a:cubicBezTo>
                <a:cubicBezTo>
                  <a:pt x="907" y="198"/>
                  <a:pt x="870" y="151"/>
                  <a:pt x="829" y="112"/>
                </a:cubicBezTo>
                <a:cubicBezTo>
                  <a:pt x="810" y="94"/>
                  <a:pt x="750" y="86"/>
                  <a:pt x="731" y="84"/>
                </a:cubicBezTo>
                <a:cubicBezTo>
                  <a:pt x="677" y="66"/>
                  <a:pt x="672" y="55"/>
                  <a:pt x="661" y="112"/>
                </a:cubicBezTo>
                <a:cubicBezTo>
                  <a:pt x="661" y="114"/>
                  <a:pt x="677" y="335"/>
                  <a:pt x="661" y="386"/>
                </a:cubicBezTo>
                <a:cubicBezTo>
                  <a:pt x="659" y="393"/>
                  <a:pt x="647" y="390"/>
                  <a:pt x="640" y="393"/>
                </a:cubicBezTo>
                <a:cubicBezTo>
                  <a:pt x="619" y="404"/>
                  <a:pt x="597" y="415"/>
                  <a:pt x="577" y="428"/>
                </a:cubicBezTo>
                <a:cubicBezTo>
                  <a:pt x="564" y="448"/>
                  <a:pt x="552" y="470"/>
                  <a:pt x="541" y="491"/>
                </a:cubicBezTo>
                <a:cubicBezTo>
                  <a:pt x="538" y="498"/>
                  <a:pt x="539" y="507"/>
                  <a:pt x="534" y="512"/>
                </a:cubicBezTo>
                <a:cubicBezTo>
                  <a:pt x="531" y="515"/>
                  <a:pt x="525" y="512"/>
                  <a:pt x="520" y="512"/>
                </a:cubicBezTo>
              </a:path>
            </a:pathLst>
          </a:custGeom>
          <a:noFill/>
          <a:ln w="28575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A1D057-3B6A-482E-B962-C8F82017891B}"/>
              </a:ext>
            </a:extLst>
          </p:cNvPr>
          <p:cNvSpPr/>
          <p:nvPr/>
        </p:nvSpPr>
        <p:spPr>
          <a:xfrm>
            <a:off x="914400" y="3771122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C0FB46-1B33-415E-8047-79A21F419A18}"/>
              </a:ext>
            </a:extLst>
          </p:cNvPr>
          <p:cNvSpPr/>
          <p:nvPr/>
        </p:nvSpPr>
        <p:spPr>
          <a:xfrm>
            <a:off x="1943100" y="284506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2AE8E0-3133-4E5D-A20A-0D956CBE572A}"/>
              </a:ext>
            </a:extLst>
          </p:cNvPr>
          <p:cNvSpPr/>
          <p:nvPr/>
        </p:nvSpPr>
        <p:spPr>
          <a:xfrm>
            <a:off x="2508376" y="48387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FBF3E8-E510-4A14-A831-6A9A67CEDB23}"/>
              </a:ext>
            </a:extLst>
          </p:cNvPr>
          <p:cNvSpPr/>
          <p:nvPr/>
        </p:nvSpPr>
        <p:spPr>
          <a:xfrm>
            <a:off x="2692656" y="3656822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D40C36-8A3A-4269-97BC-1D0660C4997B}"/>
              </a:ext>
            </a:extLst>
          </p:cNvPr>
          <p:cNvSpPr/>
          <p:nvPr/>
        </p:nvSpPr>
        <p:spPr>
          <a:xfrm>
            <a:off x="3924300" y="4201319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A7FDC5-D5FD-43C5-A504-72B0B5BA4360}"/>
              </a:ext>
            </a:extLst>
          </p:cNvPr>
          <p:cNvSpPr/>
          <p:nvPr/>
        </p:nvSpPr>
        <p:spPr>
          <a:xfrm>
            <a:off x="4203088" y="5558033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35ED24E-996E-4261-B260-5DD29C7D3AA0}"/>
              </a:ext>
            </a:extLst>
          </p:cNvPr>
          <p:cNvSpPr txBox="1">
            <a:spLocks noChangeArrowheads="1"/>
          </p:cNvSpPr>
          <p:nvPr/>
        </p:nvSpPr>
        <p:spPr>
          <a:xfrm>
            <a:off x="5562600" y="1953419"/>
            <a:ext cx="35665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00" b="1" dirty="0">
                <a:latin typeface="Garamond" pitchFamily="18" charset="0"/>
              </a:rPr>
              <a:t>Advantages</a:t>
            </a:r>
          </a:p>
          <a:p>
            <a:pPr marL="400050" lvl="1" indent="-228600">
              <a:buFont typeface="Wingdings" panose="05000000000000000000" pitchFamily="2" charset="2"/>
              <a:buChar char="§"/>
            </a:pPr>
            <a:r>
              <a:rPr lang="en-US" sz="3400" dirty="0">
                <a:latin typeface="Garamond" pitchFamily="18" charset="0"/>
              </a:rPr>
              <a:t>Valid statistical design</a:t>
            </a:r>
          </a:p>
          <a:p>
            <a:pPr marL="400050" lvl="1" indent="-228600">
              <a:buFont typeface="Wingdings" panose="05000000000000000000" pitchFamily="2" charset="2"/>
              <a:buChar char="§"/>
            </a:pPr>
            <a:r>
              <a:rPr lang="en-US" sz="3400" dirty="0">
                <a:latin typeface="Garamond" pitchFamily="18" charset="0"/>
              </a:rPr>
              <a:t>Represents study area</a:t>
            </a:r>
          </a:p>
          <a:p>
            <a:pPr marL="400050" lvl="1" indent="-228600">
              <a:buFont typeface="Wingdings" panose="05000000000000000000" pitchFamily="2" charset="2"/>
              <a:buChar char="§"/>
            </a:pPr>
            <a:r>
              <a:rPr lang="en-US" sz="3400" dirty="0">
                <a:latin typeface="Garamond" pitchFamily="18" charset="0"/>
              </a:rPr>
              <a:t>Replication allows for variance estimation</a:t>
            </a:r>
          </a:p>
          <a:p>
            <a:pPr lvl="1"/>
            <a:endParaRPr lang="en-US" sz="3400" dirty="0">
              <a:latin typeface="Garamond" pitchFamily="18" charset="0"/>
            </a:endParaRPr>
          </a:p>
          <a:p>
            <a:pPr marL="0" indent="0">
              <a:buNone/>
            </a:pPr>
            <a:r>
              <a:rPr lang="en-US" sz="3400" b="1" dirty="0">
                <a:latin typeface="Garamond" pitchFamily="18" charset="0"/>
              </a:rPr>
              <a:t>Disadvantages</a:t>
            </a:r>
          </a:p>
          <a:p>
            <a:pPr marL="400050" lvl="1" indent="-228600">
              <a:buFont typeface="Wingdings" panose="05000000000000000000" pitchFamily="2" charset="2"/>
              <a:buChar char="§"/>
            </a:pPr>
            <a:r>
              <a:rPr lang="en-US" sz="3400" dirty="0">
                <a:latin typeface="Garamond" pitchFamily="18" charset="0"/>
              </a:rPr>
              <a:t>May be logistically difficult</a:t>
            </a:r>
          </a:p>
          <a:p>
            <a:pPr marL="400050" lvl="1" indent="-228600">
              <a:buFont typeface="Wingdings" panose="05000000000000000000" pitchFamily="2" charset="2"/>
              <a:buChar char="§"/>
            </a:pPr>
            <a:r>
              <a:rPr lang="en-US" sz="3400" dirty="0">
                <a:latin typeface="Garamond" pitchFamily="18" charset="0"/>
              </a:rPr>
              <a:t>Harder to lay out</a:t>
            </a:r>
          </a:p>
          <a:p>
            <a:pPr marL="400050" lvl="1" indent="-228600">
              <a:buFont typeface="Wingdings" panose="05000000000000000000" pitchFamily="2" charset="2"/>
              <a:buChar char="§"/>
            </a:pPr>
            <a:r>
              <a:rPr lang="en-US" sz="3400" dirty="0">
                <a:latin typeface="Garamond" pitchFamily="18" charset="0"/>
              </a:rPr>
              <a:t>May not work well in heterogeneous study areas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5D04A3-CFD5-4441-9974-DFE5CD70E320}"/>
              </a:ext>
            </a:extLst>
          </p:cNvPr>
          <p:cNvSpPr/>
          <p:nvPr/>
        </p:nvSpPr>
        <p:spPr>
          <a:xfrm>
            <a:off x="1225244" y="307366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851563-3CE7-4E45-B551-8154081EE435}"/>
              </a:ext>
            </a:extLst>
          </p:cNvPr>
          <p:cNvSpPr/>
          <p:nvPr/>
        </p:nvSpPr>
        <p:spPr>
          <a:xfrm>
            <a:off x="1676400" y="3928613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59BA3-6094-4B21-B693-7E63C500349E}"/>
              </a:ext>
            </a:extLst>
          </p:cNvPr>
          <p:cNvSpPr/>
          <p:nvPr/>
        </p:nvSpPr>
        <p:spPr>
          <a:xfrm>
            <a:off x="3429000" y="3568928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6C5D1D-F91C-49BB-98CD-ED6B8B07A48B}"/>
              </a:ext>
            </a:extLst>
          </p:cNvPr>
          <p:cNvSpPr/>
          <p:nvPr/>
        </p:nvSpPr>
        <p:spPr>
          <a:xfrm>
            <a:off x="4648200" y="4042913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3DE443-4DF3-40F8-8BD3-DA788C28D62A}"/>
              </a:ext>
            </a:extLst>
          </p:cNvPr>
          <p:cNvSpPr/>
          <p:nvPr/>
        </p:nvSpPr>
        <p:spPr>
          <a:xfrm>
            <a:off x="5109550" y="49128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55DFE7-1DB5-4FFB-AAA0-9BDA23C0788F}"/>
              </a:ext>
            </a:extLst>
          </p:cNvPr>
          <p:cNvSpPr/>
          <p:nvPr/>
        </p:nvSpPr>
        <p:spPr>
          <a:xfrm>
            <a:off x="3408311" y="5102192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FF1AC4-9F27-4864-8FD4-CFEFD8A1179E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Selecting Sampling Units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FDE1C-D610-48E5-A810-374D69861FE4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374ADF-7771-405F-ADD6-3DCF00F5F840}"/>
              </a:ext>
            </a:extLst>
          </p:cNvPr>
          <p:cNvSpPr/>
          <p:nvPr/>
        </p:nvSpPr>
        <p:spPr>
          <a:xfrm>
            <a:off x="289003" y="1079212"/>
            <a:ext cx="40847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cap="small" dirty="0">
                <a:latin typeface="Garamond" pitchFamily="18" charset="0"/>
              </a:rPr>
              <a:t>Stratified sampling</a:t>
            </a:r>
            <a:endParaRPr lang="en-US" sz="3200" cap="small" dirty="0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24F64A71-916B-4B7B-9E31-345BE9AB895E}"/>
              </a:ext>
            </a:extLst>
          </p:cNvPr>
          <p:cNvSpPr>
            <a:spLocks/>
          </p:cNvSpPr>
          <p:nvPr/>
        </p:nvSpPr>
        <p:spPr bwMode="auto">
          <a:xfrm>
            <a:off x="103188" y="2078038"/>
            <a:ext cx="5507037" cy="4246562"/>
          </a:xfrm>
          <a:custGeom>
            <a:avLst/>
            <a:gdLst/>
            <a:ahLst/>
            <a:cxnLst>
              <a:cxn ang="0">
                <a:pos x="520" y="498"/>
              </a:cxn>
              <a:cxn ang="0">
                <a:pos x="471" y="541"/>
              </a:cxn>
              <a:cxn ang="0">
                <a:pos x="225" y="583"/>
              </a:cxn>
              <a:cxn ang="0">
                <a:pos x="78" y="807"/>
              </a:cxn>
              <a:cxn ang="0">
                <a:pos x="15" y="997"/>
              </a:cxn>
              <a:cxn ang="0">
                <a:pos x="169" y="1257"/>
              </a:cxn>
              <a:cxn ang="0">
                <a:pos x="373" y="1341"/>
              </a:cxn>
              <a:cxn ang="0">
                <a:pos x="584" y="1531"/>
              </a:cxn>
              <a:cxn ang="0">
                <a:pos x="773" y="1693"/>
              </a:cxn>
              <a:cxn ang="0">
                <a:pos x="865" y="1742"/>
              </a:cxn>
              <a:cxn ang="0">
                <a:pos x="1181" y="1847"/>
              </a:cxn>
              <a:cxn ang="0">
                <a:pos x="1427" y="1931"/>
              </a:cxn>
              <a:cxn ang="0">
                <a:pos x="1476" y="1995"/>
              </a:cxn>
              <a:cxn ang="0">
                <a:pos x="1665" y="2100"/>
              </a:cxn>
              <a:cxn ang="0">
                <a:pos x="2038" y="2184"/>
              </a:cxn>
              <a:cxn ang="0">
                <a:pos x="2248" y="2261"/>
              </a:cxn>
              <a:cxn ang="0">
                <a:pos x="2122" y="2233"/>
              </a:cxn>
              <a:cxn ang="0">
                <a:pos x="1820" y="2205"/>
              </a:cxn>
              <a:cxn ang="0">
                <a:pos x="1736" y="2304"/>
              </a:cxn>
              <a:cxn ang="0">
                <a:pos x="2445" y="2479"/>
              </a:cxn>
              <a:cxn ang="0">
                <a:pos x="2775" y="2585"/>
              </a:cxn>
              <a:cxn ang="0">
                <a:pos x="3049" y="2662"/>
              </a:cxn>
              <a:cxn ang="0">
                <a:pos x="3112" y="2465"/>
              </a:cxn>
              <a:cxn ang="0">
                <a:pos x="3281" y="2297"/>
              </a:cxn>
              <a:cxn ang="0">
                <a:pos x="3407" y="1770"/>
              </a:cxn>
              <a:cxn ang="0">
                <a:pos x="3302" y="1566"/>
              </a:cxn>
              <a:cxn ang="0">
                <a:pos x="3309" y="1285"/>
              </a:cxn>
              <a:cxn ang="0">
                <a:pos x="3281" y="1053"/>
              </a:cxn>
              <a:cxn ang="0">
                <a:pos x="3112" y="864"/>
              </a:cxn>
              <a:cxn ang="0">
                <a:pos x="2965" y="962"/>
              </a:cxn>
              <a:cxn ang="0">
                <a:pos x="2628" y="1095"/>
              </a:cxn>
              <a:cxn ang="0">
                <a:pos x="2410" y="906"/>
              </a:cxn>
              <a:cxn ang="0">
                <a:pos x="2206" y="779"/>
              </a:cxn>
              <a:cxn ang="0">
                <a:pos x="1974" y="632"/>
              </a:cxn>
              <a:cxn ang="0">
                <a:pos x="1883" y="569"/>
              </a:cxn>
              <a:cxn ang="0">
                <a:pos x="1764" y="723"/>
              </a:cxn>
              <a:cxn ang="0">
                <a:pos x="1658" y="597"/>
              </a:cxn>
              <a:cxn ang="0">
                <a:pos x="1511" y="386"/>
              </a:cxn>
              <a:cxn ang="0">
                <a:pos x="1363" y="231"/>
              </a:cxn>
              <a:cxn ang="0">
                <a:pos x="1216" y="63"/>
              </a:cxn>
              <a:cxn ang="0">
                <a:pos x="1146" y="0"/>
              </a:cxn>
              <a:cxn ang="0">
                <a:pos x="1026" y="56"/>
              </a:cxn>
              <a:cxn ang="0">
                <a:pos x="829" y="112"/>
              </a:cxn>
              <a:cxn ang="0">
                <a:pos x="661" y="112"/>
              </a:cxn>
              <a:cxn ang="0">
                <a:pos x="640" y="393"/>
              </a:cxn>
              <a:cxn ang="0">
                <a:pos x="541" y="491"/>
              </a:cxn>
              <a:cxn ang="0">
                <a:pos x="520" y="512"/>
              </a:cxn>
            </a:cxnLst>
            <a:rect l="0" t="0" r="r" b="b"/>
            <a:pathLst>
              <a:path w="3469" h="2675">
                <a:moveTo>
                  <a:pt x="626" y="386"/>
                </a:moveTo>
                <a:cubicBezTo>
                  <a:pt x="609" y="437"/>
                  <a:pt x="559" y="465"/>
                  <a:pt x="520" y="498"/>
                </a:cubicBezTo>
                <a:cubicBezTo>
                  <a:pt x="511" y="506"/>
                  <a:pt x="501" y="511"/>
                  <a:pt x="492" y="519"/>
                </a:cubicBezTo>
                <a:cubicBezTo>
                  <a:pt x="484" y="526"/>
                  <a:pt x="481" y="539"/>
                  <a:pt x="471" y="541"/>
                </a:cubicBezTo>
                <a:cubicBezTo>
                  <a:pt x="418" y="551"/>
                  <a:pt x="364" y="550"/>
                  <a:pt x="310" y="555"/>
                </a:cubicBezTo>
                <a:cubicBezTo>
                  <a:pt x="278" y="563"/>
                  <a:pt x="257" y="577"/>
                  <a:pt x="225" y="583"/>
                </a:cubicBezTo>
                <a:cubicBezTo>
                  <a:pt x="181" y="627"/>
                  <a:pt x="154" y="669"/>
                  <a:pt x="120" y="723"/>
                </a:cubicBezTo>
                <a:cubicBezTo>
                  <a:pt x="104" y="749"/>
                  <a:pt x="96" y="781"/>
                  <a:pt x="78" y="807"/>
                </a:cubicBezTo>
                <a:cubicBezTo>
                  <a:pt x="69" y="845"/>
                  <a:pt x="47" y="875"/>
                  <a:pt x="36" y="913"/>
                </a:cubicBezTo>
                <a:cubicBezTo>
                  <a:pt x="28" y="941"/>
                  <a:pt x="15" y="997"/>
                  <a:pt x="15" y="997"/>
                </a:cubicBezTo>
                <a:cubicBezTo>
                  <a:pt x="19" y="1027"/>
                  <a:pt x="0" y="1173"/>
                  <a:pt x="64" y="1194"/>
                </a:cubicBezTo>
                <a:cubicBezTo>
                  <a:pt x="106" y="1236"/>
                  <a:pt x="120" y="1232"/>
                  <a:pt x="169" y="1257"/>
                </a:cubicBezTo>
                <a:cubicBezTo>
                  <a:pt x="202" y="1274"/>
                  <a:pt x="233" y="1298"/>
                  <a:pt x="267" y="1313"/>
                </a:cubicBezTo>
                <a:cubicBezTo>
                  <a:pt x="299" y="1327"/>
                  <a:pt x="339" y="1334"/>
                  <a:pt x="373" y="1341"/>
                </a:cubicBezTo>
                <a:cubicBezTo>
                  <a:pt x="384" y="1373"/>
                  <a:pt x="412" y="1402"/>
                  <a:pt x="436" y="1426"/>
                </a:cubicBezTo>
                <a:cubicBezTo>
                  <a:pt x="457" y="1490"/>
                  <a:pt x="522" y="1519"/>
                  <a:pt x="584" y="1531"/>
                </a:cubicBezTo>
                <a:cubicBezTo>
                  <a:pt x="622" y="1579"/>
                  <a:pt x="680" y="1617"/>
                  <a:pt x="738" y="1636"/>
                </a:cubicBezTo>
                <a:cubicBezTo>
                  <a:pt x="750" y="1655"/>
                  <a:pt x="757" y="1677"/>
                  <a:pt x="773" y="1693"/>
                </a:cubicBezTo>
                <a:cubicBezTo>
                  <a:pt x="778" y="1698"/>
                  <a:pt x="787" y="1697"/>
                  <a:pt x="794" y="1700"/>
                </a:cubicBezTo>
                <a:cubicBezTo>
                  <a:pt x="827" y="1716"/>
                  <a:pt x="825" y="1732"/>
                  <a:pt x="865" y="1742"/>
                </a:cubicBezTo>
                <a:cubicBezTo>
                  <a:pt x="908" y="1768"/>
                  <a:pt x="957" y="1803"/>
                  <a:pt x="1005" y="1819"/>
                </a:cubicBezTo>
                <a:cubicBezTo>
                  <a:pt x="1061" y="1838"/>
                  <a:pt x="1124" y="1833"/>
                  <a:pt x="1181" y="1847"/>
                </a:cubicBezTo>
                <a:cubicBezTo>
                  <a:pt x="1230" y="1880"/>
                  <a:pt x="1292" y="1875"/>
                  <a:pt x="1349" y="1889"/>
                </a:cubicBezTo>
                <a:cubicBezTo>
                  <a:pt x="1375" y="1905"/>
                  <a:pt x="1398" y="1922"/>
                  <a:pt x="1427" y="1931"/>
                </a:cubicBezTo>
                <a:cubicBezTo>
                  <a:pt x="1441" y="1945"/>
                  <a:pt x="1463" y="1954"/>
                  <a:pt x="1469" y="1973"/>
                </a:cubicBezTo>
                <a:cubicBezTo>
                  <a:pt x="1471" y="1980"/>
                  <a:pt x="1471" y="1989"/>
                  <a:pt x="1476" y="1995"/>
                </a:cubicBezTo>
                <a:cubicBezTo>
                  <a:pt x="1497" y="2022"/>
                  <a:pt x="1548" y="2050"/>
                  <a:pt x="1581" y="2058"/>
                </a:cubicBezTo>
                <a:cubicBezTo>
                  <a:pt x="1611" y="2076"/>
                  <a:pt x="1631" y="2092"/>
                  <a:pt x="1665" y="2100"/>
                </a:cubicBezTo>
                <a:cubicBezTo>
                  <a:pt x="1692" y="2117"/>
                  <a:pt x="1714" y="2143"/>
                  <a:pt x="1743" y="2156"/>
                </a:cubicBezTo>
                <a:cubicBezTo>
                  <a:pt x="1822" y="2191"/>
                  <a:pt x="1982" y="2182"/>
                  <a:pt x="2038" y="2184"/>
                </a:cubicBezTo>
                <a:cubicBezTo>
                  <a:pt x="2111" y="2200"/>
                  <a:pt x="2184" y="2202"/>
                  <a:pt x="2255" y="2226"/>
                </a:cubicBezTo>
                <a:cubicBezTo>
                  <a:pt x="2253" y="2238"/>
                  <a:pt x="2257" y="2254"/>
                  <a:pt x="2248" y="2261"/>
                </a:cubicBezTo>
                <a:cubicBezTo>
                  <a:pt x="2240" y="2267"/>
                  <a:pt x="2229" y="2256"/>
                  <a:pt x="2220" y="2254"/>
                </a:cubicBezTo>
                <a:cubicBezTo>
                  <a:pt x="2187" y="2247"/>
                  <a:pt x="2155" y="2238"/>
                  <a:pt x="2122" y="2233"/>
                </a:cubicBezTo>
                <a:cubicBezTo>
                  <a:pt x="2053" y="2222"/>
                  <a:pt x="1999" y="2198"/>
                  <a:pt x="1932" y="2191"/>
                </a:cubicBezTo>
                <a:cubicBezTo>
                  <a:pt x="1894" y="2194"/>
                  <a:pt x="1849" y="2181"/>
                  <a:pt x="1820" y="2205"/>
                </a:cubicBezTo>
                <a:cubicBezTo>
                  <a:pt x="1790" y="2229"/>
                  <a:pt x="1819" y="2221"/>
                  <a:pt x="1799" y="2247"/>
                </a:cubicBezTo>
                <a:cubicBezTo>
                  <a:pt x="1772" y="2282"/>
                  <a:pt x="1765" y="2285"/>
                  <a:pt x="1736" y="2304"/>
                </a:cubicBezTo>
                <a:cubicBezTo>
                  <a:pt x="1708" y="2346"/>
                  <a:pt x="1704" y="2375"/>
                  <a:pt x="1764" y="2395"/>
                </a:cubicBezTo>
                <a:cubicBezTo>
                  <a:pt x="1904" y="2535"/>
                  <a:pt x="2377" y="2478"/>
                  <a:pt x="2445" y="2479"/>
                </a:cubicBezTo>
                <a:cubicBezTo>
                  <a:pt x="2532" y="2514"/>
                  <a:pt x="2628" y="2491"/>
                  <a:pt x="2719" y="2521"/>
                </a:cubicBezTo>
                <a:cubicBezTo>
                  <a:pt x="2747" y="2549"/>
                  <a:pt x="2739" y="2573"/>
                  <a:pt x="2775" y="2585"/>
                </a:cubicBezTo>
                <a:cubicBezTo>
                  <a:pt x="2788" y="2625"/>
                  <a:pt x="2842" y="2640"/>
                  <a:pt x="2881" y="2648"/>
                </a:cubicBezTo>
                <a:cubicBezTo>
                  <a:pt x="2935" y="2675"/>
                  <a:pt x="2991" y="2672"/>
                  <a:pt x="3049" y="2662"/>
                </a:cubicBezTo>
                <a:cubicBezTo>
                  <a:pt x="3057" y="2639"/>
                  <a:pt x="3071" y="2622"/>
                  <a:pt x="3077" y="2599"/>
                </a:cubicBezTo>
                <a:cubicBezTo>
                  <a:pt x="3088" y="2553"/>
                  <a:pt x="3091" y="2507"/>
                  <a:pt x="3112" y="2465"/>
                </a:cubicBezTo>
                <a:cubicBezTo>
                  <a:pt x="3114" y="2457"/>
                  <a:pt x="3139" y="2362"/>
                  <a:pt x="3140" y="2360"/>
                </a:cubicBezTo>
                <a:cubicBezTo>
                  <a:pt x="3166" y="2313"/>
                  <a:pt x="3235" y="2306"/>
                  <a:pt x="3281" y="2297"/>
                </a:cubicBezTo>
                <a:cubicBezTo>
                  <a:pt x="3335" y="2261"/>
                  <a:pt x="3372" y="2209"/>
                  <a:pt x="3407" y="2156"/>
                </a:cubicBezTo>
                <a:cubicBezTo>
                  <a:pt x="3425" y="2029"/>
                  <a:pt x="3469" y="1895"/>
                  <a:pt x="3407" y="1770"/>
                </a:cubicBezTo>
                <a:cubicBezTo>
                  <a:pt x="3398" y="1725"/>
                  <a:pt x="3372" y="1680"/>
                  <a:pt x="3344" y="1643"/>
                </a:cubicBezTo>
                <a:cubicBezTo>
                  <a:pt x="3334" y="1614"/>
                  <a:pt x="3318" y="1592"/>
                  <a:pt x="3302" y="1566"/>
                </a:cubicBezTo>
                <a:cubicBezTo>
                  <a:pt x="3295" y="1527"/>
                  <a:pt x="3282" y="1487"/>
                  <a:pt x="3260" y="1454"/>
                </a:cubicBezTo>
                <a:cubicBezTo>
                  <a:pt x="3264" y="1368"/>
                  <a:pt x="3233" y="1310"/>
                  <a:pt x="3309" y="1285"/>
                </a:cubicBezTo>
                <a:cubicBezTo>
                  <a:pt x="3319" y="1270"/>
                  <a:pt x="3342" y="1261"/>
                  <a:pt x="3344" y="1243"/>
                </a:cubicBezTo>
                <a:cubicBezTo>
                  <a:pt x="3354" y="1139"/>
                  <a:pt x="3341" y="1113"/>
                  <a:pt x="3281" y="1053"/>
                </a:cubicBezTo>
                <a:cubicBezTo>
                  <a:pt x="3272" y="1025"/>
                  <a:pt x="3260" y="1011"/>
                  <a:pt x="3239" y="990"/>
                </a:cubicBezTo>
                <a:cubicBezTo>
                  <a:pt x="3227" y="953"/>
                  <a:pt x="3151" y="877"/>
                  <a:pt x="3112" y="864"/>
                </a:cubicBezTo>
                <a:cubicBezTo>
                  <a:pt x="3089" y="866"/>
                  <a:pt x="3064" y="864"/>
                  <a:pt x="3042" y="871"/>
                </a:cubicBezTo>
                <a:cubicBezTo>
                  <a:pt x="3028" y="875"/>
                  <a:pt x="2976" y="946"/>
                  <a:pt x="2965" y="962"/>
                </a:cubicBezTo>
                <a:cubicBezTo>
                  <a:pt x="2951" y="1033"/>
                  <a:pt x="2900" y="1077"/>
                  <a:pt x="2831" y="1088"/>
                </a:cubicBezTo>
                <a:cubicBezTo>
                  <a:pt x="2746" y="1122"/>
                  <a:pt x="2763" y="1108"/>
                  <a:pt x="2628" y="1095"/>
                </a:cubicBezTo>
                <a:cubicBezTo>
                  <a:pt x="2579" y="1058"/>
                  <a:pt x="2537" y="1012"/>
                  <a:pt x="2494" y="969"/>
                </a:cubicBezTo>
                <a:cubicBezTo>
                  <a:pt x="2464" y="939"/>
                  <a:pt x="2455" y="917"/>
                  <a:pt x="2410" y="906"/>
                </a:cubicBezTo>
                <a:cubicBezTo>
                  <a:pt x="2370" y="881"/>
                  <a:pt x="2337" y="852"/>
                  <a:pt x="2291" y="843"/>
                </a:cubicBezTo>
                <a:cubicBezTo>
                  <a:pt x="2267" y="819"/>
                  <a:pt x="2238" y="790"/>
                  <a:pt x="2206" y="779"/>
                </a:cubicBezTo>
                <a:cubicBezTo>
                  <a:pt x="2166" y="749"/>
                  <a:pt x="2118" y="717"/>
                  <a:pt x="2073" y="695"/>
                </a:cubicBezTo>
                <a:cubicBezTo>
                  <a:pt x="2036" y="677"/>
                  <a:pt x="2015" y="646"/>
                  <a:pt x="1974" y="632"/>
                </a:cubicBezTo>
                <a:cubicBezTo>
                  <a:pt x="1950" y="608"/>
                  <a:pt x="1937" y="598"/>
                  <a:pt x="1904" y="590"/>
                </a:cubicBezTo>
                <a:cubicBezTo>
                  <a:pt x="1897" y="583"/>
                  <a:pt x="1891" y="575"/>
                  <a:pt x="1883" y="569"/>
                </a:cubicBezTo>
                <a:cubicBezTo>
                  <a:pt x="1877" y="564"/>
                  <a:pt x="1868" y="549"/>
                  <a:pt x="1862" y="555"/>
                </a:cubicBezTo>
                <a:cubicBezTo>
                  <a:pt x="1817" y="605"/>
                  <a:pt x="1812" y="675"/>
                  <a:pt x="1764" y="723"/>
                </a:cubicBezTo>
                <a:cubicBezTo>
                  <a:pt x="1748" y="770"/>
                  <a:pt x="1737" y="724"/>
                  <a:pt x="1722" y="702"/>
                </a:cubicBezTo>
                <a:cubicBezTo>
                  <a:pt x="1713" y="648"/>
                  <a:pt x="1697" y="636"/>
                  <a:pt x="1658" y="597"/>
                </a:cubicBezTo>
                <a:cubicBezTo>
                  <a:pt x="1647" y="564"/>
                  <a:pt x="1616" y="533"/>
                  <a:pt x="1595" y="505"/>
                </a:cubicBezTo>
                <a:cubicBezTo>
                  <a:pt x="1580" y="459"/>
                  <a:pt x="1545" y="420"/>
                  <a:pt x="1511" y="386"/>
                </a:cubicBezTo>
                <a:cubicBezTo>
                  <a:pt x="1494" y="336"/>
                  <a:pt x="1441" y="291"/>
                  <a:pt x="1398" y="260"/>
                </a:cubicBezTo>
                <a:cubicBezTo>
                  <a:pt x="1367" y="212"/>
                  <a:pt x="1403" y="258"/>
                  <a:pt x="1363" y="231"/>
                </a:cubicBezTo>
                <a:cubicBezTo>
                  <a:pt x="1348" y="221"/>
                  <a:pt x="1336" y="206"/>
                  <a:pt x="1321" y="196"/>
                </a:cubicBezTo>
                <a:cubicBezTo>
                  <a:pt x="1304" y="145"/>
                  <a:pt x="1248" y="106"/>
                  <a:pt x="1216" y="63"/>
                </a:cubicBezTo>
                <a:cubicBezTo>
                  <a:pt x="1214" y="51"/>
                  <a:pt x="1216" y="38"/>
                  <a:pt x="1209" y="28"/>
                </a:cubicBezTo>
                <a:cubicBezTo>
                  <a:pt x="1208" y="27"/>
                  <a:pt x="1151" y="2"/>
                  <a:pt x="1146" y="0"/>
                </a:cubicBezTo>
                <a:cubicBezTo>
                  <a:pt x="1118" y="5"/>
                  <a:pt x="1088" y="5"/>
                  <a:pt x="1061" y="14"/>
                </a:cubicBezTo>
                <a:cubicBezTo>
                  <a:pt x="1053" y="17"/>
                  <a:pt x="1030" y="47"/>
                  <a:pt x="1026" y="56"/>
                </a:cubicBezTo>
                <a:cubicBezTo>
                  <a:pt x="1006" y="105"/>
                  <a:pt x="1008" y="187"/>
                  <a:pt x="963" y="217"/>
                </a:cubicBezTo>
                <a:cubicBezTo>
                  <a:pt x="907" y="198"/>
                  <a:pt x="870" y="151"/>
                  <a:pt x="829" y="112"/>
                </a:cubicBezTo>
                <a:cubicBezTo>
                  <a:pt x="810" y="94"/>
                  <a:pt x="750" y="86"/>
                  <a:pt x="731" y="84"/>
                </a:cubicBezTo>
                <a:cubicBezTo>
                  <a:pt x="677" y="66"/>
                  <a:pt x="672" y="55"/>
                  <a:pt x="661" y="112"/>
                </a:cubicBezTo>
                <a:cubicBezTo>
                  <a:pt x="661" y="114"/>
                  <a:pt x="677" y="335"/>
                  <a:pt x="661" y="386"/>
                </a:cubicBezTo>
                <a:cubicBezTo>
                  <a:pt x="659" y="393"/>
                  <a:pt x="647" y="390"/>
                  <a:pt x="640" y="393"/>
                </a:cubicBezTo>
                <a:cubicBezTo>
                  <a:pt x="619" y="404"/>
                  <a:pt x="597" y="415"/>
                  <a:pt x="577" y="428"/>
                </a:cubicBezTo>
                <a:cubicBezTo>
                  <a:pt x="564" y="448"/>
                  <a:pt x="552" y="470"/>
                  <a:pt x="541" y="491"/>
                </a:cubicBezTo>
                <a:cubicBezTo>
                  <a:pt x="538" y="498"/>
                  <a:pt x="539" y="507"/>
                  <a:pt x="534" y="512"/>
                </a:cubicBezTo>
                <a:cubicBezTo>
                  <a:pt x="531" y="515"/>
                  <a:pt x="525" y="512"/>
                  <a:pt x="520" y="512"/>
                </a:cubicBezTo>
              </a:path>
            </a:pathLst>
          </a:custGeom>
          <a:noFill/>
          <a:ln w="28575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F3C027-EFEF-4F36-9AC2-60C068459359}"/>
              </a:ext>
            </a:extLst>
          </p:cNvPr>
          <p:cNvSpPr/>
          <p:nvPr/>
        </p:nvSpPr>
        <p:spPr>
          <a:xfrm>
            <a:off x="914400" y="3771122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65A7C-62D8-4B02-A495-E1EEC809B99A}"/>
              </a:ext>
            </a:extLst>
          </p:cNvPr>
          <p:cNvSpPr/>
          <p:nvPr/>
        </p:nvSpPr>
        <p:spPr>
          <a:xfrm>
            <a:off x="1943100" y="284506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38CFFC-C51B-4D9C-A2B3-3DE65B960610}"/>
              </a:ext>
            </a:extLst>
          </p:cNvPr>
          <p:cNvSpPr/>
          <p:nvPr/>
        </p:nvSpPr>
        <p:spPr>
          <a:xfrm>
            <a:off x="2508376" y="48387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573F85-D3ED-41DA-9A30-1DEA211B080E}"/>
              </a:ext>
            </a:extLst>
          </p:cNvPr>
          <p:cNvSpPr/>
          <p:nvPr/>
        </p:nvSpPr>
        <p:spPr>
          <a:xfrm>
            <a:off x="2692656" y="3656822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67E7A-C80B-4581-934A-0807534694DF}"/>
              </a:ext>
            </a:extLst>
          </p:cNvPr>
          <p:cNvSpPr/>
          <p:nvPr/>
        </p:nvSpPr>
        <p:spPr>
          <a:xfrm>
            <a:off x="3924300" y="4201319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B850D5-055C-40B1-A1A0-F53DE164BECD}"/>
              </a:ext>
            </a:extLst>
          </p:cNvPr>
          <p:cNvSpPr/>
          <p:nvPr/>
        </p:nvSpPr>
        <p:spPr>
          <a:xfrm>
            <a:off x="4203088" y="5558033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3B2556-221E-4796-A168-56D8CE1FFEE2}"/>
              </a:ext>
            </a:extLst>
          </p:cNvPr>
          <p:cNvSpPr/>
          <p:nvPr/>
        </p:nvSpPr>
        <p:spPr>
          <a:xfrm>
            <a:off x="1225244" y="307366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E61F54-D65D-4ECD-9572-68A38D89D174}"/>
              </a:ext>
            </a:extLst>
          </p:cNvPr>
          <p:cNvSpPr/>
          <p:nvPr/>
        </p:nvSpPr>
        <p:spPr>
          <a:xfrm>
            <a:off x="1676400" y="3928613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34A75-AC97-467B-9134-D9D0090B204B}"/>
              </a:ext>
            </a:extLst>
          </p:cNvPr>
          <p:cNvSpPr/>
          <p:nvPr/>
        </p:nvSpPr>
        <p:spPr>
          <a:xfrm>
            <a:off x="3429000" y="3568928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55D0F6-5243-4704-975D-26535452FB1E}"/>
              </a:ext>
            </a:extLst>
          </p:cNvPr>
          <p:cNvSpPr/>
          <p:nvPr/>
        </p:nvSpPr>
        <p:spPr>
          <a:xfrm>
            <a:off x="4648200" y="4042913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0FA29E-FCE0-4052-B754-A8EAB45E7F4F}"/>
              </a:ext>
            </a:extLst>
          </p:cNvPr>
          <p:cNvSpPr/>
          <p:nvPr/>
        </p:nvSpPr>
        <p:spPr>
          <a:xfrm>
            <a:off x="5109550" y="4912800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A872A4-3842-4D5F-9B94-828FBBBEF146}"/>
              </a:ext>
            </a:extLst>
          </p:cNvPr>
          <p:cNvSpPr/>
          <p:nvPr/>
        </p:nvSpPr>
        <p:spPr>
          <a:xfrm>
            <a:off x="3408311" y="5102192"/>
            <a:ext cx="228600" cy="228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2F8D2A2-89EB-4956-822F-1E3DC42AA512}"/>
              </a:ext>
            </a:extLst>
          </p:cNvPr>
          <p:cNvSpPr/>
          <p:nvPr/>
        </p:nvSpPr>
        <p:spPr>
          <a:xfrm>
            <a:off x="1167897" y="2688879"/>
            <a:ext cx="968721" cy="2190939"/>
          </a:xfrm>
          <a:custGeom>
            <a:avLst/>
            <a:gdLst>
              <a:gd name="connsiteX0" fmla="*/ 0 w 968721"/>
              <a:gd name="connsiteY0" fmla="*/ 0 h 2190939"/>
              <a:gd name="connsiteX1" fmla="*/ 63374 w 968721"/>
              <a:gd name="connsiteY1" fmla="*/ 27161 h 2190939"/>
              <a:gd name="connsiteX2" fmla="*/ 99588 w 968721"/>
              <a:gd name="connsiteY2" fmla="*/ 36214 h 2190939"/>
              <a:gd name="connsiteX3" fmla="*/ 135802 w 968721"/>
              <a:gd name="connsiteY3" fmla="*/ 54321 h 2190939"/>
              <a:gd name="connsiteX4" fmla="*/ 235390 w 968721"/>
              <a:gd name="connsiteY4" fmla="*/ 72428 h 2190939"/>
              <a:gd name="connsiteX5" fmla="*/ 325925 w 968721"/>
              <a:gd name="connsiteY5" fmla="*/ 99588 h 2190939"/>
              <a:gd name="connsiteX6" fmla="*/ 398353 w 968721"/>
              <a:gd name="connsiteY6" fmla="*/ 126749 h 2190939"/>
              <a:gd name="connsiteX7" fmla="*/ 425513 w 968721"/>
              <a:gd name="connsiteY7" fmla="*/ 135802 h 2190939"/>
              <a:gd name="connsiteX8" fmla="*/ 479834 w 968721"/>
              <a:gd name="connsiteY8" fmla="*/ 190123 h 2190939"/>
              <a:gd name="connsiteX9" fmla="*/ 516048 w 968721"/>
              <a:gd name="connsiteY9" fmla="*/ 244444 h 2190939"/>
              <a:gd name="connsiteX10" fmla="*/ 534154 w 968721"/>
              <a:gd name="connsiteY10" fmla="*/ 316871 h 2190939"/>
              <a:gd name="connsiteX11" fmla="*/ 561315 w 968721"/>
              <a:gd name="connsiteY11" fmla="*/ 398353 h 2190939"/>
              <a:gd name="connsiteX12" fmla="*/ 579422 w 968721"/>
              <a:gd name="connsiteY12" fmla="*/ 452673 h 2190939"/>
              <a:gd name="connsiteX13" fmla="*/ 588475 w 968721"/>
              <a:gd name="connsiteY13" fmla="*/ 479834 h 2190939"/>
              <a:gd name="connsiteX14" fmla="*/ 606582 w 968721"/>
              <a:gd name="connsiteY14" fmla="*/ 579422 h 2190939"/>
              <a:gd name="connsiteX15" fmla="*/ 615636 w 968721"/>
              <a:gd name="connsiteY15" fmla="*/ 606582 h 2190939"/>
              <a:gd name="connsiteX16" fmla="*/ 624689 w 968721"/>
              <a:gd name="connsiteY16" fmla="*/ 642796 h 2190939"/>
              <a:gd name="connsiteX17" fmla="*/ 633743 w 968721"/>
              <a:gd name="connsiteY17" fmla="*/ 724277 h 2190939"/>
              <a:gd name="connsiteX18" fmla="*/ 660903 w 968721"/>
              <a:gd name="connsiteY18" fmla="*/ 760491 h 2190939"/>
              <a:gd name="connsiteX19" fmla="*/ 669956 w 968721"/>
              <a:gd name="connsiteY19" fmla="*/ 787652 h 2190939"/>
              <a:gd name="connsiteX20" fmla="*/ 688063 w 968721"/>
              <a:gd name="connsiteY20" fmla="*/ 814812 h 2190939"/>
              <a:gd name="connsiteX21" fmla="*/ 697117 w 968721"/>
              <a:gd name="connsiteY21" fmla="*/ 841972 h 2190939"/>
              <a:gd name="connsiteX22" fmla="*/ 724277 w 968721"/>
              <a:gd name="connsiteY22" fmla="*/ 869133 h 2190939"/>
              <a:gd name="connsiteX23" fmla="*/ 733331 w 968721"/>
              <a:gd name="connsiteY23" fmla="*/ 896293 h 2190939"/>
              <a:gd name="connsiteX24" fmla="*/ 769545 w 968721"/>
              <a:gd name="connsiteY24" fmla="*/ 959668 h 2190939"/>
              <a:gd name="connsiteX25" fmla="*/ 796705 w 968721"/>
              <a:gd name="connsiteY25" fmla="*/ 986828 h 2190939"/>
              <a:gd name="connsiteX26" fmla="*/ 832919 w 968721"/>
              <a:gd name="connsiteY26" fmla="*/ 1041149 h 2190939"/>
              <a:gd name="connsiteX27" fmla="*/ 878186 w 968721"/>
              <a:gd name="connsiteY27" fmla="*/ 1095470 h 2190939"/>
              <a:gd name="connsiteX28" fmla="*/ 896293 w 968721"/>
              <a:gd name="connsiteY28" fmla="*/ 1149790 h 2190939"/>
              <a:gd name="connsiteX29" fmla="*/ 914400 w 968721"/>
              <a:gd name="connsiteY29" fmla="*/ 1213165 h 2190939"/>
              <a:gd name="connsiteX30" fmla="*/ 932507 w 968721"/>
              <a:gd name="connsiteY30" fmla="*/ 1240325 h 2190939"/>
              <a:gd name="connsiteX31" fmla="*/ 959667 w 968721"/>
              <a:gd name="connsiteY31" fmla="*/ 1358020 h 2190939"/>
              <a:gd name="connsiteX32" fmla="*/ 968721 w 968721"/>
              <a:gd name="connsiteY32" fmla="*/ 1385180 h 2190939"/>
              <a:gd name="connsiteX33" fmla="*/ 950614 w 968721"/>
              <a:gd name="connsiteY33" fmla="*/ 1439501 h 2190939"/>
              <a:gd name="connsiteX34" fmla="*/ 869133 w 968721"/>
              <a:gd name="connsiteY34" fmla="*/ 1511929 h 2190939"/>
              <a:gd name="connsiteX35" fmla="*/ 851026 w 968721"/>
              <a:gd name="connsiteY35" fmla="*/ 1539089 h 2190939"/>
              <a:gd name="connsiteX36" fmla="*/ 832919 w 968721"/>
              <a:gd name="connsiteY36" fmla="*/ 1602464 h 2190939"/>
              <a:gd name="connsiteX37" fmla="*/ 796705 w 968721"/>
              <a:gd name="connsiteY37" fmla="*/ 1656784 h 2190939"/>
              <a:gd name="connsiteX38" fmla="*/ 778598 w 968721"/>
              <a:gd name="connsiteY38" fmla="*/ 1683945 h 2190939"/>
              <a:gd name="connsiteX39" fmla="*/ 769545 w 968721"/>
              <a:gd name="connsiteY39" fmla="*/ 1711105 h 2190939"/>
              <a:gd name="connsiteX40" fmla="*/ 733331 w 968721"/>
              <a:gd name="connsiteY40" fmla="*/ 1765426 h 2190939"/>
              <a:gd name="connsiteX41" fmla="*/ 724277 w 968721"/>
              <a:gd name="connsiteY41" fmla="*/ 1792586 h 2190939"/>
              <a:gd name="connsiteX42" fmla="*/ 715224 w 968721"/>
              <a:gd name="connsiteY42" fmla="*/ 1828800 h 2190939"/>
              <a:gd name="connsiteX43" fmla="*/ 688063 w 968721"/>
              <a:gd name="connsiteY43" fmla="*/ 1910281 h 2190939"/>
              <a:gd name="connsiteX44" fmla="*/ 679010 w 968721"/>
              <a:gd name="connsiteY44" fmla="*/ 1937442 h 2190939"/>
              <a:gd name="connsiteX45" fmla="*/ 660903 w 968721"/>
              <a:gd name="connsiteY45" fmla="*/ 2000816 h 2190939"/>
              <a:gd name="connsiteX46" fmla="*/ 615636 w 968721"/>
              <a:gd name="connsiteY46" fmla="*/ 2055137 h 2190939"/>
              <a:gd name="connsiteX47" fmla="*/ 588475 w 968721"/>
              <a:gd name="connsiteY47" fmla="*/ 2064190 h 2190939"/>
              <a:gd name="connsiteX48" fmla="*/ 561315 w 968721"/>
              <a:gd name="connsiteY48" fmla="*/ 2082297 h 2190939"/>
              <a:gd name="connsiteX49" fmla="*/ 534154 w 968721"/>
              <a:gd name="connsiteY49" fmla="*/ 2109458 h 2190939"/>
              <a:gd name="connsiteX50" fmla="*/ 497941 w 968721"/>
              <a:gd name="connsiteY50" fmla="*/ 2118511 h 2190939"/>
              <a:gd name="connsiteX51" fmla="*/ 470780 w 968721"/>
              <a:gd name="connsiteY51" fmla="*/ 2136618 h 2190939"/>
              <a:gd name="connsiteX52" fmla="*/ 416459 w 968721"/>
              <a:gd name="connsiteY52" fmla="*/ 2154725 h 2190939"/>
              <a:gd name="connsiteX53" fmla="*/ 389299 w 968721"/>
              <a:gd name="connsiteY53" fmla="*/ 2190939 h 219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968721" h="2190939">
                <a:moveTo>
                  <a:pt x="0" y="0"/>
                </a:moveTo>
                <a:cubicBezTo>
                  <a:pt x="21125" y="9054"/>
                  <a:pt x="41775" y="19307"/>
                  <a:pt x="63374" y="27161"/>
                </a:cubicBezTo>
                <a:cubicBezTo>
                  <a:pt x="75068" y="31413"/>
                  <a:pt x="87937" y="31845"/>
                  <a:pt x="99588" y="36214"/>
                </a:cubicBezTo>
                <a:cubicBezTo>
                  <a:pt x="112225" y="40953"/>
                  <a:pt x="122998" y="50053"/>
                  <a:pt x="135802" y="54321"/>
                </a:cubicBezTo>
                <a:cubicBezTo>
                  <a:pt x="148450" y="58537"/>
                  <a:pt x="226277" y="70909"/>
                  <a:pt x="235390" y="72428"/>
                </a:cubicBezTo>
                <a:cubicBezTo>
                  <a:pt x="297970" y="103718"/>
                  <a:pt x="244762" y="81552"/>
                  <a:pt x="325925" y="99588"/>
                </a:cubicBezTo>
                <a:cubicBezTo>
                  <a:pt x="342731" y="103323"/>
                  <a:pt x="388113" y="122909"/>
                  <a:pt x="398353" y="126749"/>
                </a:cubicBezTo>
                <a:cubicBezTo>
                  <a:pt x="407288" y="130100"/>
                  <a:pt x="416460" y="132784"/>
                  <a:pt x="425513" y="135802"/>
                </a:cubicBezTo>
                <a:cubicBezTo>
                  <a:pt x="443620" y="153909"/>
                  <a:pt x="465630" y="168817"/>
                  <a:pt x="479834" y="190123"/>
                </a:cubicBezTo>
                <a:lnTo>
                  <a:pt x="516048" y="244444"/>
                </a:lnTo>
                <a:cubicBezTo>
                  <a:pt x="522083" y="268586"/>
                  <a:pt x="526285" y="293263"/>
                  <a:pt x="534154" y="316871"/>
                </a:cubicBezTo>
                <a:lnTo>
                  <a:pt x="561315" y="398353"/>
                </a:lnTo>
                <a:lnTo>
                  <a:pt x="579422" y="452673"/>
                </a:lnTo>
                <a:cubicBezTo>
                  <a:pt x="582440" y="461727"/>
                  <a:pt x="586160" y="470576"/>
                  <a:pt x="588475" y="479834"/>
                </a:cubicBezTo>
                <a:cubicBezTo>
                  <a:pt x="615315" y="587187"/>
                  <a:pt x="574144" y="417232"/>
                  <a:pt x="606582" y="579422"/>
                </a:cubicBezTo>
                <a:cubicBezTo>
                  <a:pt x="608454" y="588780"/>
                  <a:pt x="613014" y="597406"/>
                  <a:pt x="615636" y="606582"/>
                </a:cubicBezTo>
                <a:cubicBezTo>
                  <a:pt x="619054" y="618546"/>
                  <a:pt x="621671" y="630725"/>
                  <a:pt x="624689" y="642796"/>
                </a:cubicBezTo>
                <a:cubicBezTo>
                  <a:pt x="627707" y="669956"/>
                  <a:pt x="625706" y="698158"/>
                  <a:pt x="633743" y="724277"/>
                </a:cubicBezTo>
                <a:cubicBezTo>
                  <a:pt x="638180" y="738699"/>
                  <a:pt x="653417" y="747390"/>
                  <a:pt x="660903" y="760491"/>
                </a:cubicBezTo>
                <a:cubicBezTo>
                  <a:pt x="665638" y="768777"/>
                  <a:pt x="665688" y="779116"/>
                  <a:pt x="669956" y="787652"/>
                </a:cubicBezTo>
                <a:cubicBezTo>
                  <a:pt x="674822" y="797384"/>
                  <a:pt x="683197" y="805080"/>
                  <a:pt x="688063" y="814812"/>
                </a:cubicBezTo>
                <a:cubicBezTo>
                  <a:pt x="692331" y="823348"/>
                  <a:pt x="691823" y="834032"/>
                  <a:pt x="697117" y="841972"/>
                </a:cubicBezTo>
                <a:cubicBezTo>
                  <a:pt x="704219" y="852625"/>
                  <a:pt x="715224" y="860079"/>
                  <a:pt x="724277" y="869133"/>
                </a:cubicBezTo>
                <a:cubicBezTo>
                  <a:pt x="727295" y="878186"/>
                  <a:pt x="729572" y="887522"/>
                  <a:pt x="733331" y="896293"/>
                </a:cubicBezTo>
                <a:cubicBezTo>
                  <a:pt x="741144" y="914524"/>
                  <a:pt x="756174" y="943623"/>
                  <a:pt x="769545" y="959668"/>
                </a:cubicBezTo>
                <a:cubicBezTo>
                  <a:pt x="777741" y="969504"/>
                  <a:pt x="788845" y="976722"/>
                  <a:pt x="796705" y="986828"/>
                </a:cubicBezTo>
                <a:cubicBezTo>
                  <a:pt x="810066" y="1004006"/>
                  <a:pt x="817531" y="1025761"/>
                  <a:pt x="832919" y="1041149"/>
                </a:cubicBezTo>
                <a:cubicBezTo>
                  <a:pt x="849976" y="1058206"/>
                  <a:pt x="868102" y="1072781"/>
                  <a:pt x="878186" y="1095470"/>
                </a:cubicBezTo>
                <a:cubicBezTo>
                  <a:pt x="885938" y="1112911"/>
                  <a:pt x="891664" y="1131274"/>
                  <a:pt x="896293" y="1149790"/>
                </a:cubicBezTo>
                <a:cubicBezTo>
                  <a:pt x="899192" y="1161387"/>
                  <a:pt x="907908" y="1200181"/>
                  <a:pt x="914400" y="1213165"/>
                </a:cubicBezTo>
                <a:cubicBezTo>
                  <a:pt x="919266" y="1222897"/>
                  <a:pt x="926471" y="1231272"/>
                  <a:pt x="932507" y="1240325"/>
                </a:cubicBezTo>
                <a:cubicBezTo>
                  <a:pt x="944259" y="1322590"/>
                  <a:pt x="934812" y="1283458"/>
                  <a:pt x="959667" y="1358020"/>
                </a:cubicBezTo>
                <a:lnTo>
                  <a:pt x="968721" y="1385180"/>
                </a:lnTo>
                <a:cubicBezTo>
                  <a:pt x="962685" y="1403287"/>
                  <a:pt x="964110" y="1426005"/>
                  <a:pt x="950614" y="1439501"/>
                </a:cubicBezTo>
                <a:cubicBezTo>
                  <a:pt x="888599" y="1501516"/>
                  <a:pt x="917599" y="1479618"/>
                  <a:pt x="869133" y="1511929"/>
                </a:cubicBezTo>
                <a:cubicBezTo>
                  <a:pt x="863097" y="1520982"/>
                  <a:pt x="855312" y="1529088"/>
                  <a:pt x="851026" y="1539089"/>
                </a:cubicBezTo>
                <a:cubicBezTo>
                  <a:pt x="842241" y="1559587"/>
                  <a:pt x="843925" y="1582653"/>
                  <a:pt x="832919" y="1602464"/>
                </a:cubicBezTo>
                <a:cubicBezTo>
                  <a:pt x="822351" y="1621487"/>
                  <a:pt x="808776" y="1638677"/>
                  <a:pt x="796705" y="1656784"/>
                </a:cubicBezTo>
                <a:lnTo>
                  <a:pt x="778598" y="1683945"/>
                </a:lnTo>
                <a:cubicBezTo>
                  <a:pt x="775580" y="1692998"/>
                  <a:pt x="774179" y="1702763"/>
                  <a:pt x="769545" y="1711105"/>
                </a:cubicBezTo>
                <a:cubicBezTo>
                  <a:pt x="758977" y="1730128"/>
                  <a:pt x="740213" y="1744781"/>
                  <a:pt x="733331" y="1765426"/>
                </a:cubicBezTo>
                <a:cubicBezTo>
                  <a:pt x="730313" y="1774479"/>
                  <a:pt x="726899" y="1783410"/>
                  <a:pt x="724277" y="1792586"/>
                </a:cubicBezTo>
                <a:cubicBezTo>
                  <a:pt x="720859" y="1804550"/>
                  <a:pt x="718883" y="1816907"/>
                  <a:pt x="715224" y="1828800"/>
                </a:cubicBezTo>
                <a:cubicBezTo>
                  <a:pt x="706804" y="1856164"/>
                  <a:pt x="697116" y="1883121"/>
                  <a:pt x="688063" y="1910281"/>
                </a:cubicBezTo>
                <a:cubicBezTo>
                  <a:pt x="685045" y="1919335"/>
                  <a:pt x="681325" y="1928184"/>
                  <a:pt x="679010" y="1937442"/>
                </a:cubicBezTo>
                <a:cubicBezTo>
                  <a:pt x="676110" y="1949040"/>
                  <a:pt x="667395" y="1987831"/>
                  <a:pt x="660903" y="2000816"/>
                </a:cubicBezTo>
                <a:cubicBezTo>
                  <a:pt x="652553" y="2017515"/>
                  <a:pt x="630651" y="2045127"/>
                  <a:pt x="615636" y="2055137"/>
                </a:cubicBezTo>
                <a:cubicBezTo>
                  <a:pt x="607695" y="2060431"/>
                  <a:pt x="597529" y="2061172"/>
                  <a:pt x="588475" y="2064190"/>
                </a:cubicBezTo>
                <a:cubicBezTo>
                  <a:pt x="579422" y="2070226"/>
                  <a:pt x="569674" y="2075331"/>
                  <a:pt x="561315" y="2082297"/>
                </a:cubicBezTo>
                <a:cubicBezTo>
                  <a:pt x="551479" y="2090494"/>
                  <a:pt x="545271" y="2103105"/>
                  <a:pt x="534154" y="2109458"/>
                </a:cubicBezTo>
                <a:cubicBezTo>
                  <a:pt x="523351" y="2115631"/>
                  <a:pt x="510012" y="2115493"/>
                  <a:pt x="497941" y="2118511"/>
                </a:cubicBezTo>
                <a:cubicBezTo>
                  <a:pt x="488887" y="2124547"/>
                  <a:pt x="480723" y="2132199"/>
                  <a:pt x="470780" y="2136618"/>
                </a:cubicBezTo>
                <a:cubicBezTo>
                  <a:pt x="453339" y="2144370"/>
                  <a:pt x="416459" y="2154725"/>
                  <a:pt x="416459" y="2154725"/>
                </a:cubicBezTo>
                <a:cubicBezTo>
                  <a:pt x="395986" y="2185436"/>
                  <a:pt x="406047" y="2174191"/>
                  <a:pt x="389299" y="21909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881A7AC-291C-4A79-9D37-8AC48DEC30AC}"/>
              </a:ext>
            </a:extLst>
          </p:cNvPr>
          <p:cNvSpPr/>
          <p:nvPr/>
        </p:nvSpPr>
        <p:spPr>
          <a:xfrm>
            <a:off x="2118511" y="3594226"/>
            <a:ext cx="1892209" cy="615635"/>
          </a:xfrm>
          <a:custGeom>
            <a:avLst/>
            <a:gdLst>
              <a:gd name="connsiteX0" fmla="*/ 0 w 1892209"/>
              <a:gd name="connsiteY0" fmla="*/ 443620 h 615635"/>
              <a:gd name="connsiteX1" fmla="*/ 380245 w 1892209"/>
              <a:gd name="connsiteY1" fmla="*/ 452673 h 615635"/>
              <a:gd name="connsiteX2" fmla="*/ 407406 w 1892209"/>
              <a:gd name="connsiteY2" fmla="*/ 461726 h 615635"/>
              <a:gd name="connsiteX3" fmla="*/ 488887 w 1892209"/>
              <a:gd name="connsiteY3" fmla="*/ 470780 h 615635"/>
              <a:gd name="connsiteX4" fmla="*/ 543208 w 1892209"/>
              <a:gd name="connsiteY4" fmla="*/ 479833 h 615635"/>
              <a:gd name="connsiteX5" fmla="*/ 597529 w 1892209"/>
              <a:gd name="connsiteY5" fmla="*/ 497940 h 615635"/>
              <a:gd name="connsiteX6" fmla="*/ 624689 w 1892209"/>
              <a:gd name="connsiteY6" fmla="*/ 516047 h 615635"/>
              <a:gd name="connsiteX7" fmla="*/ 679010 w 1892209"/>
              <a:gd name="connsiteY7" fmla="*/ 534154 h 615635"/>
              <a:gd name="connsiteX8" fmla="*/ 742384 w 1892209"/>
              <a:gd name="connsiteY8" fmla="*/ 570368 h 615635"/>
              <a:gd name="connsiteX9" fmla="*/ 769544 w 1892209"/>
              <a:gd name="connsiteY9" fmla="*/ 588475 h 615635"/>
              <a:gd name="connsiteX10" fmla="*/ 823865 w 1892209"/>
              <a:gd name="connsiteY10" fmla="*/ 606582 h 615635"/>
              <a:gd name="connsiteX11" fmla="*/ 851026 w 1892209"/>
              <a:gd name="connsiteY11" fmla="*/ 615635 h 615635"/>
              <a:gd name="connsiteX12" fmla="*/ 1358020 w 1892209"/>
              <a:gd name="connsiteY12" fmla="*/ 606582 h 615635"/>
              <a:gd name="connsiteX13" fmla="*/ 1385180 w 1892209"/>
              <a:gd name="connsiteY13" fmla="*/ 597528 h 615635"/>
              <a:gd name="connsiteX14" fmla="*/ 1430447 w 1892209"/>
              <a:gd name="connsiteY14" fmla="*/ 552261 h 615635"/>
              <a:gd name="connsiteX15" fmla="*/ 1475715 w 1892209"/>
              <a:gd name="connsiteY15" fmla="*/ 516047 h 615635"/>
              <a:gd name="connsiteX16" fmla="*/ 1557196 w 1892209"/>
              <a:gd name="connsiteY16" fmla="*/ 452673 h 615635"/>
              <a:gd name="connsiteX17" fmla="*/ 1584356 w 1892209"/>
              <a:gd name="connsiteY17" fmla="*/ 398352 h 615635"/>
              <a:gd name="connsiteX18" fmla="*/ 1611517 w 1892209"/>
              <a:gd name="connsiteY18" fmla="*/ 344031 h 615635"/>
              <a:gd name="connsiteX19" fmla="*/ 1674891 w 1892209"/>
              <a:gd name="connsiteY19" fmla="*/ 262550 h 615635"/>
              <a:gd name="connsiteX20" fmla="*/ 1692998 w 1892209"/>
              <a:gd name="connsiteY20" fmla="*/ 235390 h 615635"/>
              <a:gd name="connsiteX21" fmla="*/ 1774479 w 1892209"/>
              <a:gd name="connsiteY21" fmla="*/ 162962 h 615635"/>
              <a:gd name="connsiteX22" fmla="*/ 1828800 w 1892209"/>
              <a:gd name="connsiteY22" fmla="*/ 81481 h 615635"/>
              <a:gd name="connsiteX23" fmla="*/ 1846907 w 1892209"/>
              <a:gd name="connsiteY23" fmla="*/ 54321 h 615635"/>
              <a:gd name="connsiteX24" fmla="*/ 1874067 w 1892209"/>
              <a:gd name="connsiteY24" fmla="*/ 36214 h 615635"/>
              <a:gd name="connsiteX25" fmla="*/ 1892174 w 1892209"/>
              <a:gd name="connsiteY25" fmla="*/ 0 h 61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92209" h="615635">
                <a:moveTo>
                  <a:pt x="0" y="443620"/>
                </a:moveTo>
                <a:cubicBezTo>
                  <a:pt x="126748" y="446638"/>
                  <a:pt x="253586" y="447044"/>
                  <a:pt x="380245" y="452673"/>
                </a:cubicBezTo>
                <a:cubicBezTo>
                  <a:pt x="389779" y="453097"/>
                  <a:pt x="397993" y="460157"/>
                  <a:pt x="407406" y="461726"/>
                </a:cubicBezTo>
                <a:cubicBezTo>
                  <a:pt x="434362" y="466219"/>
                  <a:pt x="461799" y="467168"/>
                  <a:pt x="488887" y="470780"/>
                </a:cubicBezTo>
                <a:cubicBezTo>
                  <a:pt x="507083" y="473206"/>
                  <a:pt x="525101" y="476815"/>
                  <a:pt x="543208" y="479833"/>
                </a:cubicBezTo>
                <a:cubicBezTo>
                  <a:pt x="561315" y="485869"/>
                  <a:pt x="581648" y="487353"/>
                  <a:pt x="597529" y="497940"/>
                </a:cubicBezTo>
                <a:cubicBezTo>
                  <a:pt x="606582" y="503976"/>
                  <a:pt x="614746" y="511628"/>
                  <a:pt x="624689" y="516047"/>
                </a:cubicBezTo>
                <a:cubicBezTo>
                  <a:pt x="642130" y="523799"/>
                  <a:pt x="679010" y="534154"/>
                  <a:pt x="679010" y="534154"/>
                </a:cubicBezTo>
                <a:cubicBezTo>
                  <a:pt x="745181" y="578269"/>
                  <a:pt x="661979" y="524422"/>
                  <a:pt x="742384" y="570368"/>
                </a:cubicBezTo>
                <a:cubicBezTo>
                  <a:pt x="751831" y="575766"/>
                  <a:pt x="759601" y="584056"/>
                  <a:pt x="769544" y="588475"/>
                </a:cubicBezTo>
                <a:cubicBezTo>
                  <a:pt x="786985" y="596227"/>
                  <a:pt x="805758" y="600546"/>
                  <a:pt x="823865" y="606582"/>
                </a:cubicBezTo>
                <a:lnTo>
                  <a:pt x="851026" y="615635"/>
                </a:lnTo>
                <a:lnTo>
                  <a:pt x="1358020" y="606582"/>
                </a:lnTo>
                <a:cubicBezTo>
                  <a:pt x="1367558" y="606259"/>
                  <a:pt x="1377728" y="603490"/>
                  <a:pt x="1385180" y="597528"/>
                </a:cubicBezTo>
                <a:cubicBezTo>
                  <a:pt x="1536068" y="476816"/>
                  <a:pt x="1267488" y="660902"/>
                  <a:pt x="1430447" y="552261"/>
                </a:cubicBezTo>
                <a:cubicBezTo>
                  <a:pt x="1463903" y="502078"/>
                  <a:pt x="1429412" y="541771"/>
                  <a:pt x="1475715" y="516047"/>
                </a:cubicBezTo>
                <a:cubicBezTo>
                  <a:pt x="1524446" y="488974"/>
                  <a:pt x="1524204" y="485665"/>
                  <a:pt x="1557196" y="452673"/>
                </a:cubicBezTo>
                <a:cubicBezTo>
                  <a:pt x="1579948" y="384413"/>
                  <a:pt x="1549259" y="468546"/>
                  <a:pt x="1584356" y="398352"/>
                </a:cubicBezTo>
                <a:cubicBezTo>
                  <a:pt x="1621840" y="323385"/>
                  <a:pt x="1559624" y="421872"/>
                  <a:pt x="1611517" y="344031"/>
                </a:cubicBezTo>
                <a:cubicBezTo>
                  <a:pt x="1636252" y="269822"/>
                  <a:pt x="1593469" y="384681"/>
                  <a:pt x="1674891" y="262550"/>
                </a:cubicBezTo>
                <a:cubicBezTo>
                  <a:pt x="1680927" y="253497"/>
                  <a:pt x="1685304" y="243084"/>
                  <a:pt x="1692998" y="235390"/>
                </a:cubicBezTo>
                <a:cubicBezTo>
                  <a:pt x="1747423" y="180965"/>
                  <a:pt x="1698441" y="277020"/>
                  <a:pt x="1774479" y="162962"/>
                </a:cubicBezTo>
                <a:lnTo>
                  <a:pt x="1828800" y="81481"/>
                </a:lnTo>
                <a:cubicBezTo>
                  <a:pt x="1834836" y="72428"/>
                  <a:pt x="1837854" y="60357"/>
                  <a:pt x="1846907" y="54321"/>
                </a:cubicBezTo>
                <a:lnTo>
                  <a:pt x="1874067" y="36214"/>
                </a:lnTo>
                <a:cubicBezTo>
                  <a:pt x="1893848" y="6542"/>
                  <a:pt x="1892174" y="19934"/>
                  <a:pt x="189217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FF4C3F4-2411-44F4-84B2-1D2C42E974E3}"/>
              </a:ext>
            </a:extLst>
          </p:cNvPr>
          <p:cNvSpPr/>
          <p:nvPr/>
        </p:nvSpPr>
        <p:spPr>
          <a:xfrm>
            <a:off x="3128426" y="4218159"/>
            <a:ext cx="2081391" cy="1557196"/>
          </a:xfrm>
          <a:custGeom>
            <a:avLst/>
            <a:gdLst>
              <a:gd name="connsiteX0" fmla="*/ 0 w 1892174"/>
              <a:gd name="connsiteY0" fmla="*/ 0 h 1557196"/>
              <a:gd name="connsiteX1" fmla="*/ 27160 w 1892174"/>
              <a:gd name="connsiteY1" fmla="*/ 108641 h 1557196"/>
              <a:gd name="connsiteX2" fmla="*/ 54320 w 1892174"/>
              <a:gd name="connsiteY2" fmla="*/ 162962 h 1557196"/>
              <a:gd name="connsiteX3" fmla="*/ 117695 w 1892174"/>
              <a:gd name="connsiteY3" fmla="*/ 226336 h 1557196"/>
              <a:gd name="connsiteX4" fmla="*/ 153909 w 1892174"/>
              <a:gd name="connsiteY4" fmla="*/ 280657 h 1557196"/>
              <a:gd name="connsiteX5" fmla="*/ 172016 w 1892174"/>
              <a:gd name="connsiteY5" fmla="*/ 316871 h 1557196"/>
              <a:gd name="connsiteX6" fmla="*/ 199176 w 1892174"/>
              <a:gd name="connsiteY6" fmla="*/ 334978 h 1557196"/>
              <a:gd name="connsiteX7" fmla="*/ 226336 w 1892174"/>
              <a:gd name="connsiteY7" fmla="*/ 362138 h 1557196"/>
              <a:gd name="connsiteX8" fmla="*/ 307817 w 1892174"/>
              <a:gd name="connsiteY8" fmla="*/ 407406 h 1557196"/>
              <a:gd name="connsiteX9" fmla="*/ 362138 w 1892174"/>
              <a:gd name="connsiteY9" fmla="*/ 434566 h 1557196"/>
              <a:gd name="connsiteX10" fmla="*/ 389299 w 1892174"/>
              <a:gd name="connsiteY10" fmla="*/ 452673 h 1557196"/>
              <a:gd name="connsiteX11" fmla="*/ 416459 w 1892174"/>
              <a:gd name="connsiteY11" fmla="*/ 461727 h 1557196"/>
              <a:gd name="connsiteX12" fmla="*/ 470780 w 1892174"/>
              <a:gd name="connsiteY12" fmla="*/ 497940 h 1557196"/>
              <a:gd name="connsiteX13" fmla="*/ 488887 w 1892174"/>
              <a:gd name="connsiteY13" fmla="*/ 525101 h 1557196"/>
              <a:gd name="connsiteX14" fmla="*/ 543208 w 1892174"/>
              <a:gd name="connsiteY14" fmla="*/ 570368 h 1557196"/>
              <a:gd name="connsiteX15" fmla="*/ 570368 w 1892174"/>
              <a:gd name="connsiteY15" fmla="*/ 579422 h 1557196"/>
              <a:gd name="connsiteX16" fmla="*/ 597528 w 1892174"/>
              <a:gd name="connsiteY16" fmla="*/ 597528 h 1557196"/>
              <a:gd name="connsiteX17" fmla="*/ 651849 w 1892174"/>
              <a:gd name="connsiteY17" fmla="*/ 606582 h 1557196"/>
              <a:gd name="connsiteX18" fmla="*/ 715223 w 1892174"/>
              <a:gd name="connsiteY18" fmla="*/ 633742 h 1557196"/>
              <a:gd name="connsiteX19" fmla="*/ 787651 w 1892174"/>
              <a:gd name="connsiteY19" fmla="*/ 651849 h 1557196"/>
              <a:gd name="connsiteX20" fmla="*/ 914400 w 1892174"/>
              <a:gd name="connsiteY20" fmla="*/ 679010 h 1557196"/>
              <a:gd name="connsiteX21" fmla="*/ 1004934 w 1892174"/>
              <a:gd name="connsiteY21" fmla="*/ 724277 h 1557196"/>
              <a:gd name="connsiteX22" fmla="*/ 1032095 w 1892174"/>
              <a:gd name="connsiteY22" fmla="*/ 751437 h 1557196"/>
              <a:gd name="connsiteX23" fmla="*/ 1068309 w 1892174"/>
              <a:gd name="connsiteY23" fmla="*/ 769544 h 1557196"/>
              <a:gd name="connsiteX24" fmla="*/ 1086416 w 1892174"/>
              <a:gd name="connsiteY24" fmla="*/ 796705 h 1557196"/>
              <a:gd name="connsiteX25" fmla="*/ 1113576 w 1892174"/>
              <a:gd name="connsiteY25" fmla="*/ 814812 h 1557196"/>
              <a:gd name="connsiteX26" fmla="*/ 1195057 w 1892174"/>
              <a:gd name="connsiteY26" fmla="*/ 878186 h 1557196"/>
              <a:gd name="connsiteX27" fmla="*/ 1231271 w 1892174"/>
              <a:gd name="connsiteY27" fmla="*/ 896293 h 1557196"/>
              <a:gd name="connsiteX28" fmla="*/ 1330859 w 1892174"/>
              <a:gd name="connsiteY28" fmla="*/ 959667 h 1557196"/>
              <a:gd name="connsiteX29" fmla="*/ 1376126 w 1892174"/>
              <a:gd name="connsiteY29" fmla="*/ 1013988 h 1557196"/>
              <a:gd name="connsiteX30" fmla="*/ 1439501 w 1892174"/>
              <a:gd name="connsiteY30" fmla="*/ 1068309 h 1557196"/>
              <a:gd name="connsiteX31" fmla="*/ 1466661 w 1892174"/>
              <a:gd name="connsiteY31" fmla="*/ 1104523 h 1557196"/>
              <a:gd name="connsiteX32" fmla="*/ 1493821 w 1892174"/>
              <a:gd name="connsiteY32" fmla="*/ 1131683 h 1557196"/>
              <a:gd name="connsiteX33" fmla="*/ 1511928 w 1892174"/>
              <a:gd name="connsiteY33" fmla="*/ 1158843 h 1557196"/>
              <a:gd name="connsiteX34" fmla="*/ 1539089 w 1892174"/>
              <a:gd name="connsiteY34" fmla="*/ 1186004 h 1557196"/>
              <a:gd name="connsiteX35" fmla="*/ 1575303 w 1892174"/>
              <a:gd name="connsiteY35" fmla="*/ 1213164 h 1557196"/>
              <a:gd name="connsiteX36" fmla="*/ 1629623 w 1892174"/>
              <a:gd name="connsiteY36" fmla="*/ 1285592 h 1557196"/>
              <a:gd name="connsiteX37" fmla="*/ 1683944 w 1892174"/>
              <a:gd name="connsiteY37" fmla="*/ 1339913 h 1557196"/>
              <a:gd name="connsiteX38" fmla="*/ 1747318 w 1892174"/>
              <a:gd name="connsiteY38" fmla="*/ 1421394 h 1557196"/>
              <a:gd name="connsiteX39" fmla="*/ 1792586 w 1892174"/>
              <a:gd name="connsiteY39" fmla="*/ 1475715 h 1557196"/>
              <a:gd name="connsiteX40" fmla="*/ 1846907 w 1892174"/>
              <a:gd name="connsiteY40" fmla="*/ 1511928 h 1557196"/>
              <a:gd name="connsiteX41" fmla="*/ 1855960 w 1892174"/>
              <a:gd name="connsiteY41" fmla="*/ 1539089 h 1557196"/>
              <a:gd name="connsiteX42" fmla="*/ 1883120 w 1892174"/>
              <a:gd name="connsiteY42" fmla="*/ 1548142 h 1557196"/>
              <a:gd name="connsiteX43" fmla="*/ 1892174 w 1892174"/>
              <a:gd name="connsiteY43" fmla="*/ 1557196 h 155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892174" h="1557196">
                <a:moveTo>
                  <a:pt x="0" y="0"/>
                </a:moveTo>
                <a:cubicBezTo>
                  <a:pt x="16222" y="146003"/>
                  <a:pt x="-8482" y="37359"/>
                  <a:pt x="27160" y="108641"/>
                </a:cubicBezTo>
                <a:cubicBezTo>
                  <a:pt x="44730" y="143781"/>
                  <a:pt x="25134" y="130533"/>
                  <a:pt x="54320" y="162962"/>
                </a:cubicBezTo>
                <a:cubicBezTo>
                  <a:pt x="74305" y="185168"/>
                  <a:pt x="101123" y="201478"/>
                  <a:pt x="117695" y="226336"/>
                </a:cubicBezTo>
                <a:cubicBezTo>
                  <a:pt x="129766" y="244443"/>
                  <a:pt x="144177" y="261193"/>
                  <a:pt x="153909" y="280657"/>
                </a:cubicBezTo>
                <a:cubicBezTo>
                  <a:pt x="159945" y="292728"/>
                  <a:pt x="163376" y="306503"/>
                  <a:pt x="172016" y="316871"/>
                </a:cubicBezTo>
                <a:cubicBezTo>
                  <a:pt x="178982" y="325230"/>
                  <a:pt x="190817" y="328012"/>
                  <a:pt x="199176" y="334978"/>
                </a:cubicBezTo>
                <a:cubicBezTo>
                  <a:pt x="209012" y="343175"/>
                  <a:pt x="216230" y="354278"/>
                  <a:pt x="226336" y="362138"/>
                </a:cubicBezTo>
                <a:cubicBezTo>
                  <a:pt x="329097" y="442063"/>
                  <a:pt x="242252" y="374623"/>
                  <a:pt x="307817" y="407406"/>
                </a:cubicBezTo>
                <a:cubicBezTo>
                  <a:pt x="378011" y="442503"/>
                  <a:pt x="293878" y="411814"/>
                  <a:pt x="362138" y="434566"/>
                </a:cubicBezTo>
                <a:cubicBezTo>
                  <a:pt x="371192" y="440602"/>
                  <a:pt x="379567" y="447807"/>
                  <a:pt x="389299" y="452673"/>
                </a:cubicBezTo>
                <a:cubicBezTo>
                  <a:pt x="397835" y="456941"/>
                  <a:pt x="408519" y="456433"/>
                  <a:pt x="416459" y="461727"/>
                </a:cubicBezTo>
                <a:cubicBezTo>
                  <a:pt x="484270" y="506935"/>
                  <a:pt x="406202" y="476416"/>
                  <a:pt x="470780" y="497940"/>
                </a:cubicBezTo>
                <a:cubicBezTo>
                  <a:pt x="476816" y="506994"/>
                  <a:pt x="481921" y="516742"/>
                  <a:pt x="488887" y="525101"/>
                </a:cubicBezTo>
                <a:cubicBezTo>
                  <a:pt x="503190" y="542264"/>
                  <a:pt x="522860" y="560194"/>
                  <a:pt x="543208" y="570368"/>
                </a:cubicBezTo>
                <a:cubicBezTo>
                  <a:pt x="551744" y="574636"/>
                  <a:pt x="561832" y="575154"/>
                  <a:pt x="570368" y="579422"/>
                </a:cubicBezTo>
                <a:cubicBezTo>
                  <a:pt x="580100" y="584288"/>
                  <a:pt x="587206" y="594087"/>
                  <a:pt x="597528" y="597528"/>
                </a:cubicBezTo>
                <a:cubicBezTo>
                  <a:pt x="614943" y="603333"/>
                  <a:pt x="633742" y="603564"/>
                  <a:pt x="651849" y="606582"/>
                </a:cubicBezTo>
                <a:cubicBezTo>
                  <a:pt x="681529" y="621422"/>
                  <a:pt x="685915" y="625749"/>
                  <a:pt x="715223" y="633742"/>
                </a:cubicBezTo>
                <a:cubicBezTo>
                  <a:pt x="739232" y="640290"/>
                  <a:pt x="764042" y="643979"/>
                  <a:pt x="787651" y="651849"/>
                </a:cubicBezTo>
                <a:cubicBezTo>
                  <a:pt x="865054" y="677650"/>
                  <a:pt x="823033" y="667588"/>
                  <a:pt x="914400" y="679010"/>
                </a:cubicBezTo>
                <a:cubicBezTo>
                  <a:pt x="979073" y="722126"/>
                  <a:pt x="947608" y="709946"/>
                  <a:pt x="1004934" y="724277"/>
                </a:cubicBezTo>
                <a:cubicBezTo>
                  <a:pt x="1013988" y="733330"/>
                  <a:pt x="1021676" y="743995"/>
                  <a:pt x="1032095" y="751437"/>
                </a:cubicBezTo>
                <a:cubicBezTo>
                  <a:pt x="1043077" y="759281"/>
                  <a:pt x="1057941" y="760904"/>
                  <a:pt x="1068309" y="769544"/>
                </a:cubicBezTo>
                <a:cubicBezTo>
                  <a:pt x="1076668" y="776510"/>
                  <a:pt x="1078722" y="789011"/>
                  <a:pt x="1086416" y="796705"/>
                </a:cubicBezTo>
                <a:cubicBezTo>
                  <a:pt x="1094110" y="804399"/>
                  <a:pt x="1104871" y="808283"/>
                  <a:pt x="1113576" y="814812"/>
                </a:cubicBezTo>
                <a:cubicBezTo>
                  <a:pt x="1141103" y="835457"/>
                  <a:pt x="1164281" y="862798"/>
                  <a:pt x="1195057" y="878186"/>
                </a:cubicBezTo>
                <a:cubicBezTo>
                  <a:pt x="1207128" y="884222"/>
                  <a:pt x="1220042" y="888807"/>
                  <a:pt x="1231271" y="896293"/>
                </a:cubicBezTo>
                <a:cubicBezTo>
                  <a:pt x="1331348" y="963011"/>
                  <a:pt x="1268740" y="938961"/>
                  <a:pt x="1330859" y="959667"/>
                </a:cubicBezTo>
                <a:cubicBezTo>
                  <a:pt x="1348663" y="986373"/>
                  <a:pt x="1349985" y="992204"/>
                  <a:pt x="1376126" y="1013988"/>
                </a:cubicBezTo>
                <a:cubicBezTo>
                  <a:pt x="1426847" y="1056255"/>
                  <a:pt x="1380914" y="1001352"/>
                  <a:pt x="1439501" y="1068309"/>
                </a:cubicBezTo>
                <a:cubicBezTo>
                  <a:pt x="1449437" y="1079665"/>
                  <a:pt x="1456841" y="1093066"/>
                  <a:pt x="1466661" y="1104523"/>
                </a:cubicBezTo>
                <a:cubicBezTo>
                  <a:pt x="1474993" y="1114244"/>
                  <a:pt x="1485624" y="1121847"/>
                  <a:pt x="1493821" y="1131683"/>
                </a:cubicBezTo>
                <a:cubicBezTo>
                  <a:pt x="1500787" y="1140042"/>
                  <a:pt x="1504962" y="1150484"/>
                  <a:pt x="1511928" y="1158843"/>
                </a:cubicBezTo>
                <a:cubicBezTo>
                  <a:pt x="1520125" y="1168679"/>
                  <a:pt x="1529368" y="1177671"/>
                  <a:pt x="1539089" y="1186004"/>
                </a:cubicBezTo>
                <a:cubicBezTo>
                  <a:pt x="1550546" y="1195824"/>
                  <a:pt x="1565153" y="1201999"/>
                  <a:pt x="1575303" y="1213164"/>
                </a:cubicBezTo>
                <a:cubicBezTo>
                  <a:pt x="1595603" y="1235494"/>
                  <a:pt x="1608284" y="1264253"/>
                  <a:pt x="1629623" y="1285592"/>
                </a:cubicBezTo>
                <a:cubicBezTo>
                  <a:pt x="1647730" y="1303699"/>
                  <a:pt x="1669740" y="1318607"/>
                  <a:pt x="1683944" y="1339913"/>
                </a:cubicBezTo>
                <a:cubicBezTo>
                  <a:pt x="1775472" y="1477202"/>
                  <a:pt x="1676405" y="1336297"/>
                  <a:pt x="1747318" y="1421394"/>
                </a:cubicBezTo>
                <a:cubicBezTo>
                  <a:pt x="1774846" y="1454429"/>
                  <a:pt x="1755002" y="1446484"/>
                  <a:pt x="1792586" y="1475715"/>
                </a:cubicBezTo>
                <a:cubicBezTo>
                  <a:pt x="1809764" y="1489075"/>
                  <a:pt x="1846907" y="1511928"/>
                  <a:pt x="1846907" y="1511928"/>
                </a:cubicBezTo>
                <a:cubicBezTo>
                  <a:pt x="1849925" y="1520982"/>
                  <a:pt x="1849212" y="1532341"/>
                  <a:pt x="1855960" y="1539089"/>
                </a:cubicBezTo>
                <a:cubicBezTo>
                  <a:pt x="1862708" y="1545837"/>
                  <a:pt x="1874584" y="1543874"/>
                  <a:pt x="1883120" y="1548142"/>
                </a:cubicBezTo>
                <a:cubicBezTo>
                  <a:pt x="1886938" y="1550051"/>
                  <a:pt x="1889156" y="1554178"/>
                  <a:pt x="1892174" y="15571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09E551B5-A759-4116-A029-577B661E93E2}"/>
              </a:ext>
            </a:extLst>
          </p:cNvPr>
          <p:cNvSpPr txBox="1">
            <a:spLocks noChangeArrowheads="1"/>
          </p:cNvSpPr>
          <p:nvPr/>
        </p:nvSpPr>
        <p:spPr>
          <a:xfrm>
            <a:off x="5565217" y="1734053"/>
            <a:ext cx="3582555" cy="438912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3400" b="1" dirty="0">
                <a:solidFill>
                  <a:schemeClr val="tx1"/>
                </a:solidFill>
                <a:latin typeface="Garamond" pitchFamily="18" charset="0"/>
              </a:rPr>
              <a:t>Advantages</a:t>
            </a:r>
          </a:p>
          <a:p>
            <a:pPr marL="341313" lvl="1" indent="-230188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tx1"/>
                </a:solidFill>
                <a:latin typeface="Garamond" pitchFamily="18" charset="0"/>
              </a:rPr>
              <a:t>Controls for heterogeneity</a:t>
            </a:r>
          </a:p>
          <a:p>
            <a:pPr marL="341313" lvl="1" indent="-230188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tx1"/>
                </a:solidFill>
                <a:latin typeface="Garamond" pitchFamily="18" charset="0"/>
              </a:rPr>
              <a:t>Allows estimation of occupancy by strata</a:t>
            </a:r>
          </a:p>
          <a:p>
            <a:pPr marL="341313" lvl="1" indent="-230188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tx1"/>
                </a:solidFill>
                <a:latin typeface="Garamond" pitchFamily="18" charset="0"/>
              </a:rPr>
              <a:t>More precise estimate of overall occupancy</a:t>
            </a:r>
          </a:p>
          <a:p>
            <a:pPr marL="341313" lvl="1" indent="-230188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tx1"/>
              </a:solidFill>
              <a:latin typeface="Garamond" pitchFamily="18" charset="0"/>
            </a:endParaRPr>
          </a:p>
          <a:p>
            <a:pPr marL="341313" indent="-230188">
              <a:buClr>
                <a:schemeClr val="tx1"/>
              </a:buClr>
              <a:buNone/>
            </a:pPr>
            <a:r>
              <a:rPr lang="en-US" sz="3400" b="1" dirty="0">
                <a:solidFill>
                  <a:schemeClr val="tx1"/>
                </a:solidFill>
                <a:latin typeface="Garamond" pitchFamily="18" charset="0"/>
              </a:rPr>
              <a:t>Disadvantages</a:t>
            </a:r>
          </a:p>
          <a:p>
            <a:pPr marL="341313" lvl="1" indent="-230188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tx1"/>
                </a:solidFill>
                <a:latin typeface="Garamond" pitchFamily="18" charset="0"/>
              </a:rPr>
              <a:t>More complex design</a:t>
            </a:r>
          </a:p>
          <a:p>
            <a:pPr marL="341313" lvl="1" indent="-230188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tx1"/>
                </a:solidFill>
                <a:latin typeface="Garamond" pitchFamily="18" charset="0"/>
              </a:rPr>
              <a:t>May require larger total sample</a:t>
            </a:r>
          </a:p>
        </p:txBody>
      </p:sp>
    </p:spTree>
    <p:extLst>
      <p:ext uri="{BB962C8B-B14F-4D97-AF65-F5344CB8AC3E}">
        <p14:creationId xmlns:p14="http://schemas.microsoft.com/office/powerpoint/2010/main" val="3459512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EDCE6C-499B-4ED1-A025-68140DBC4FD4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300" b="1" cap="small" dirty="0">
                <a:latin typeface="Garamond" pitchFamily="18" charset="0"/>
              </a:rPr>
              <a:t>Design of Occupancy Surveys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A6CA6E-5928-48B2-91B7-AF2D9C6E4DEB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A72922-4A8C-41D5-84F6-807F0CF4753F}"/>
              </a:ext>
            </a:extLst>
          </p:cNvPr>
          <p:cNvSpPr/>
          <p:nvPr/>
        </p:nvSpPr>
        <p:spPr>
          <a:xfrm>
            <a:off x="289003" y="1079212"/>
            <a:ext cx="6333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cap="small" dirty="0">
                <a:latin typeface="Garamond" pitchFamily="18" charset="0"/>
              </a:rPr>
              <a:t>Other spatial sampling designs</a:t>
            </a:r>
            <a:endParaRPr lang="en-US" sz="3200" cap="small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8A6347F-1D09-4757-B249-75D1D1F2352D}"/>
              </a:ext>
            </a:extLst>
          </p:cNvPr>
          <p:cNvSpPr txBox="1">
            <a:spLocks noChangeArrowheads="1"/>
          </p:cNvSpPr>
          <p:nvPr/>
        </p:nvSpPr>
        <p:spPr>
          <a:xfrm>
            <a:off x="104774" y="1871529"/>
            <a:ext cx="8963026" cy="404216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-282575" defTabSz="1104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Systematic sampling</a:t>
            </a:r>
          </a:p>
          <a:p>
            <a:pPr marL="573088" lvl="1" indent="-287338" defTabSz="1104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Can approximate random sampling in some cases</a:t>
            </a:r>
          </a:p>
          <a:p>
            <a:pPr marL="282575" indent="-282575" defTabSz="1104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Cluster sampling</a:t>
            </a:r>
          </a:p>
          <a:p>
            <a:pPr marL="573088" lvl="1" indent="-287338" defTabSz="1104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When the biological units occur in groups</a:t>
            </a:r>
          </a:p>
          <a:p>
            <a:pPr marL="282575" indent="-282575" defTabSz="1104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Double sampling</a:t>
            </a:r>
          </a:p>
          <a:p>
            <a:pPr marL="573088" lvl="1" indent="-287338" defTabSz="1104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Very useful for detection calibration</a:t>
            </a:r>
          </a:p>
          <a:p>
            <a:pPr marL="282575" indent="-282575" defTabSz="1104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Adaptive sampling</a:t>
            </a:r>
          </a:p>
          <a:p>
            <a:pPr marL="573088" lvl="1" indent="-346075" defTabSz="1104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More efficient when populations are “patchily” distributed</a:t>
            </a:r>
          </a:p>
        </p:txBody>
      </p:sp>
    </p:spTree>
    <p:extLst>
      <p:ext uri="{BB962C8B-B14F-4D97-AF65-F5344CB8AC3E}">
        <p14:creationId xmlns:p14="http://schemas.microsoft.com/office/powerpoint/2010/main" val="3798969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80BBC6-6D4C-442C-9B33-9E288B6CE7B9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Selecting Sampling Units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57ACDC-D68E-4955-A3EA-CB8420DECD93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5C37D-E7C4-4CE4-B23B-0133CEB7DD6A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594354"/>
            <a:ext cx="8763000" cy="411480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>
              <a:spcAft>
                <a:spcPts val="1200"/>
              </a:spcAft>
              <a:buClrTx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How units are selected determines how results can be generalized.</a:t>
            </a:r>
          </a:p>
          <a:p>
            <a:pPr marL="341313" indent="-341313">
              <a:spcAft>
                <a:spcPts val="1200"/>
              </a:spcAft>
              <a:buClrTx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Each sampling unit within the population should have a non-zero probability of being selected.</a:t>
            </a:r>
          </a:p>
          <a:p>
            <a:pPr marL="341313" indent="-341313">
              <a:spcAft>
                <a:spcPts val="1200"/>
              </a:spcAft>
              <a:buClrTx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If units are selected such that occupancy is different from the population of interest, estimates may be biased.</a:t>
            </a:r>
          </a:p>
          <a:p>
            <a:pPr marL="803275" lvl="1" indent="-461963">
              <a:spcBef>
                <a:spcPts val="1200"/>
              </a:spcBef>
              <a:spcAft>
                <a:spcPts val="12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e.g., surveying only at historic sites or areas that are more likely to currently be occupied.</a:t>
            </a:r>
          </a:p>
        </p:txBody>
      </p:sp>
    </p:spTree>
    <p:extLst>
      <p:ext uri="{BB962C8B-B14F-4D97-AF65-F5344CB8AC3E}">
        <p14:creationId xmlns:p14="http://schemas.microsoft.com/office/powerpoint/2010/main" val="3995396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8A2E00-1647-46A5-AAAE-0C363757CBEE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Design of Occupancy Surveys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B03B-1B33-40B8-A8EC-A227B0BF0E93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7BA9A6-E7DD-4217-B370-1E0CAF35BE65}"/>
              </a:ext>
            </a:extLst>
          </p:cNvPr>
          <p:cNvSpPr/>
          <p:nvPr/>
        </p:nvSpPr>
        <p:spPr>
          <a:xfrm>
            <a:off x="163899" y="1155412"/>
            <a:ext cx="46746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cap="small" dirty="0">
                <a:latin typeface="Garamond" pitchFamily="18" charset="0"/>
              </a:rPr>
              <a:t>Incomplete detection</a:t>
            </a:r>
            <a:endParaRPr lang="en-US" sz="3200" cap="small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9054448-B404-4CD9-8C17-3862FC3DE2A8}"/>
              </a:ext>
            </a:extLst>
          </p:cNvPr>
          <p:cNvSpPr txBox="1">
            <a:spLocks noChangeArrowheads="1"/>
          </p:cNvSpPr>
          <p:nvPr/>
        </p:nvSpPr>
        <p:spPr>
          <a:xfrm>
            <a:off x="163898" y="1828800"/>
            <a:ext cx="8903901" cy="468678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You can’t see everything in places where you do look.</a:t>
            </a:r>
          </a:p>
          <a:p>
            <a:pPr marL="401638" indent="-401638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401638" lvl="1" indent="-401638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Counts represent some unknown fraction of animals in sampled area.</a:t>
            </a:r>
          </a:p>
          <a:p>
            <a:pPr marL="401638" lvl="1" indent="-401638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401638" lvl="1" indent="-401638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Species may be present but not detected.</a:t>
            </a:r>
          </a:p>
          <a:p>
            <a:pPr marL="401638" lvl="1" indent="-401638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401638" lvl="1" indent="-401638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Proper inference </a:t>
            </a:r>
            <a:r>
              <a:rPr lang="en-US" sz="2800" u="sng" dirty="0">
                <a:solidFill>
                  <a:schemeClr val="tx1"/>
                </a:solidFill>
                <a:latin typeface="Garamond" pitchFamily="18" charset="0"/>
              </a:rPr>
              <a:t>requires</a:t>
            </a: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 information on detection probability (repeat surveys).</a:t>
            </a:r>
          </a:p>
        </p:txBody>
      </p:sp>
    </p:spTree>
    <p:extLst>
      <p:ext uri="{BB962C8B-B14F-4D97-AF65-F5344CB8AC3E}">
        <p14:creationId xmlns:p14="http://schemas.microsoft.com/office/powerpoint/2010/main" val="754652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2A6F48-3A96-47F9-997D-A22BF783EBFE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Design of Occupancy Surveys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CCCACA-3D16-442A-8C29-C6EB5343805E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13975-E38C-48A7-BB24-7A3C50385A73}"/>
              </a:ext>
            </a:extLst>
          </p:cNvPr>
          <p:cNvSpPr/>
          <p:nvPr/>
        </p:nvSpPr>
        <p:spPr>
          <a:xfrm>
            <a:off x="76200" y="1193484"/>
            <a:ext cx="3200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cap="small" dirty="0">
                <a:latin typeface="Garamond" pitchFamily="18" charset="0"/>
              </a:rPr>
              <a:t>Repeat Surveys</a:t>
            </a:r>
            <a:endParaRPr lang="en-US" sz="3200" cap="small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17EB23C-140E-4147-BB0E-4F125F35CB31}"/>
              </a:ext>
            </a:extLst>
          </p:cNvPr>
          <p:cNvSpPr txBox="1">
            <a:spLocks noChangeArrowheads="1"/>
          </p:cNvSpPr>
          <p:nvPr/>
        </p:nvSpPr>
        <p:spPr>
          <a:xfrm>
            <a:off x="170204" y="1904943"/>
            <a:ext cx="8897596" cy="425584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-2825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In conventional occupancy model, a repeat survey usually means an independent visit to the same sample unit on a different day.</a:t>
            </a:r>
          </a:p>
          <a:p>
            <a:pPr marL="282575" indent="-2825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Surveys are independent when the outcome of one survey has no influence on the outcome of subsequent surveys.</a:t>
            </a:r>
          </a:p>
          <a:p>
            <a:pPr marL="282575" indent="-2825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System is considered “closed” between surveys, meaning that the species neither enters nor leaves the site. </a:t>
            </a:r>
          </a:p>
          <a:p>
            <a:pPr marL="282575" indent="-2825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Many ways to generate repeat survey data, but care must be taken to avoid violating these assumptions.</a:t>
            </a:r>
          </a:p>
        </p:txBody>
      </p:sp>
    </p:spTree>
    <p:extLst>
      <p:ext uri="{BB962C8B-B14F-4D97-AF65-F5344CB8AC3E}">
        <p14:creationId xmlns:p14="http://schemas.microsoft.com/office/powerpoint/2010/main" val="1113097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2A6F48-3A96-47F9-997D-A22BF783EBFE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Design of Occupancy Surveys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CCCACA-3D16-442A-8C29-C6EB5343805E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13975-E38C-48A7-BB24-7A3C50385A73}"/>
              </a:ext>
            </a:extLst>
          </p:cNvPr>
          <p:cNvSpPr/>
          <p:nvPr/>
        </p:nvSpPr>
        <p:spPr>
          <a:xfrm>
            <a:off x="76200" y="1193484"/>
            <a:ext cx="57187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cap="small" dirty="0">
                <a:latin typeface="Garamond" pitchFamily="18" charset="0"/>
              </a:rPr>
              <a:t>Conducting Repeat Surveys</a:t>
            </a:r>
            <a:endParaRPr lang="en-US" sz="3200" cap="small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17EB23C-140E-4147-BB0E-4F125F35CB31}"/>
              </a:ext>
            </a:extLst>
          </p:cNvPr>
          <p:cNvSpPr txBox="1">
            <a:spLocks noChangeArrowheads="1"/>
          </p:cNvSpPr>
          <p:nvPr/>
        </p:nvSpPr>
        <p:spPr>
          <a:xfrm>
            <a:off x="170204" y="1904943"/>
            <a:ext cx="8897596" cy="4029692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-2825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A single observer can conduct multiple surveys on the same day or on different days.</a:t>
            </a:r>
          </a:p>
          <a:p>
            <a:pPr marL="282575" indent="-2825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 marL="282575" indent="-2825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Multiple observers can each conduct a single survey on the same day or on different days.</a:t>
            </a:r>
          </a:p>
          <a:p>
            <a:pPr marL="282575" indent="-2825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 marL="282575" indent="-2825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Multiple plots can be surveyed within a larger sampling unit</a:t>
            </a:r>
          </a:p>
          <a:p>
            <a:pPr marL="631825" lvl="5" indent="-290513">
              <a:spcBef>
                <a:spcPts val="12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aka “spatial replication”</a:t>
            </a:r>
          </a:p>
          <a:p>
            <a:pPr marL="341312" lvl="3" indent="0">
              <a:spcBef>
                <a:spcPts val="1200"/>
              </a:spcBef>
              <a:buClrTx/>
              <a:buSzPct val="100000"/>
              <a:buNone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98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75FC07-CC71-4CEE-AE44-43BDD6919511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Design of Occupancy Surveys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D7060E-62BD-4A14-AB43-113BD76726F1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C06F26-186E-44D2-A460-994244929531}"/>
              </a:ext>
            </a:extLst>
          </p:cNvPr>
          <p:cNvSpPr/>
          <p:nvPr/>
        </p:nvSpPr>
        <p:spPr>
          <a:xfrm>
            <a:off x="203245" y="1176776"/>
            <a:ext cx="4395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cap="small" dirty="0">
                <a:latin typeface="Garamond" pitchFamily="18" charset="0"/>
              </a:rPr>
              <a:t>Purposes of Sampling</a:t>
            </a:r>
            <a:endParaRPr lang="en-US" sz="3200" cap="small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2D47C2-E12B-4E56-B896-0EF1D9B7E1AA}"/>
              </a:ext>
            </a:extLst>
          </p:cNvPr>
          <p:cNvSpPr txBox="1">
            <a:spLocks noChangeArrowheads="1"/>
          </p:cNvSpPr>
          <p:nvPr/>
        </p:nvSpPr>
        <p:spPr>
          <a:xfrm>
            <a:off x="203245" y="1871529"/>
            <a:ext cx="8963026" cy="4457553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-282575" defTabSz="1104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Estimate attributes (parameters)</a:t>
            </a:r>
          </a:p>
          <a:p>
            <a:pPr marL="573088" lvl="1" indent="-287338" defTabSz="1104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Garamond" pitchFamily="18" charset="0"/>
            </a:endParaRPr>
          </a:p>
          <a:p>
            <a:pPr marL="573088" lvl="1" indent="-287338" defTabSz="1104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Occupancy probability</a:t>
            </a:r>
          </a:p>
          <a:p>
            <a:pPr marL="573088" lvl="1" indent="-287338" defTabSz="1104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Detection probability. </a:t>
            </a:r>
          </a:p>
          <a:p>
            <a:pPr marL="287338" lvl="1" indent="-287338" defTabSz="11049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287338" lvl="1" indent="-287338" defTabSz="11049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Enable legitimate extrapolation from data to populations</a:t>
            </a:r>
          </a:p>
          <a:p>
            <a:pPr marL="525780" lvl="2" indent="-342900" defTabSz="1104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Garamond" pitchFamily="18" charset="0"/>
            </a:endParaRPr>
          </a:p>
          <a:p>
            <a:pPr marL="525780" lvl="2" indent="-342900" defTabSz="1104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e.g., Predict occupancy at unsurveyed locations</a:t>
            </a:r>
          </a:p>
          <a:p>
            <a:pPr marL="287338" lvl="1" indent="-287338" defTabSz="11049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287338" lvl="1" indent="-287338" defTabSz="11049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Provide a measure of statistical reliability.</a:t>
            </a:r>
          </a:p>
        </p:txBody>
      </p:sp>
    </p:spTree>
    <p:extLst>
      <p:ext uri="{BB962C8B-B14F-4D97-AF65-F5344CB8AC3E}">
        <p14:creationId xmlns:p14="http://schemas.microsoft.com/office/powerpoint/2010/main" val="3255575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75459C-8AF7-4A32-8C95-0C0DE9A72F4F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Design of Occupancy Surveys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4A0259-2624-4146-AC0E-E5E6418F1ED4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416C6F-0EFE-4647-874F-4626C4CAED33}"/>
              </a:ext>
            </a:extLst>
          </p:cNvPr>
          <p:cNvSpPr txBox="1">
            <a:spLocks noChangeArrowheads="1"/>
          </p:cNvSpPr>
          <p:nvPr/>
        </p:nvSpPr>
        <p:spPr>
          <a:xfrm>
            <a:off x="170204" y="1904943"/>
            <a:ext cx="8897596" cy="4029692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-2825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Multiple plots can be surveyed within a larger sampling unit</a:t>
            </a:r>
          </a:p>
          <a:p>
            <a:pPr marL="282575" indent="-2825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282575" indent="-2825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Assumes that occupancy status does not differ among </a:t>
            </a:r>
            <a:r>
              <a:rPr lang="en-US" sz="2800" u="sng" dirty="0">
                <a:solidFill>
                  <a:schemeClr val="tx1"/>
                </a:solidFill>
                <a:latin typeface="Garamond" pitchFamily="18" charset="0"/>
              </a:rPr>
              <a:t>surveys</a:t>
            </a: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 (i.e., spatial replicates) i.e., the species is </a:t>
            </a:r>
            <a:r>
              <a:rPr lang="en-US" sz="2800" i="1" dirty="0">
                <a:solidFill>
                  <a:schemeClr val="tx1"/>
                </a:solidFill>
                <a:latin typeface="Garamond" pitchFamily="18" charset="0"/>
              </a:rPr>
              <a:t>available</a:t>
            </a: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 for detection in all spatial replicates.</a:t>
            </a:r>
          </a:p>
          <a:p>
            <a:pPr marL="282575" indent="-2825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282575" indent="-2825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Violation can result in biased estimates of occupancy and detection.</a:t>
            </a:r>
          </a:p>
          <a:p>
            <a:pPr marL="282575" indent="-2825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B21F01-0079-4EF1-BC13-94D2763A22FE}"/>
              </a:ext>
            </a:extLst>
          </p:cNvPr>
          <p:cNvSpPr/>
          <p:nvPr/>
        </p:nvSpPr>
        <p:spPr>
          <a:xfrm>
            <a:off x="170204" y="1301205"/>
            <a:ext cx="58841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cap="small" dirty="0">
                <a:latin typeface="Garamond" pitchFamily="18" charset="0"/>
              </a:rPr>
              <a:t>A note about spatial replication</a:t>
            </a:r>
            <a:endParaRPr lang="en-US" sz="2800" cap="small" dirty="0"/>
          </a:p>
        </p:txBody>
      </p:sp>
    </p:spTree>
    <p:extLst>
      <p:ext uri="{BB962C8B-B14F-4D97-AF65-F5344CB8AC3E}">
        <p14:creationId xmlns:p14="http://schemas.microsoft.com/office/powerpoint/2010/main" val="1270894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7EC344-5BAB-48FF-8501-CDE75BF247F4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Survey Design: Spatial Replication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E34392-F966-4115-8EC4-6C0D9A9F08A5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011A9E-0CAA-4161-A776-7418C370C6A6}"/>
                  </a:ext>
                </a:extLst>
              </p:cNvPr>
              <p:cNvSpPr txBox="1"/>
              <p:nvPr/>
            </p:nvSpPr>
            <p:spPr>
              <a:xfrm>
                <a:off x="308731" y="3074374"/>
                <a:ext cx="1949188" cy="458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011A9E-0CAA-4161-A776-7418C370C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31" y="3074374"/>
                <a:ext cx="1949188" cy="458011"/>
              </a:xfrm>
              <a:prstGeom prst="rect">
                <a:avLst/>
              </a:prstGeom>
              <a:blipFill>
                <a:blip r:embed="rId2"/>
                <a:stretch>
                  <a:fillRect t="-1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A429A0-5A4C-4300-B5E2-FBB84FA02EE6}"/>
                  </a:ext>
                </a:extLst>
              </p:cNvPr>
              <p:cNvSpPr txBox="1"/>
              <p:nvPr/>
            </p:nvSpPr>
            <p:spPr>
              <a:xfrm>
                <a:off x="85725" y="3903623"/>
                <a:ext cx="4849789" cy="458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Garamond" pitchFamily="18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200" dirty="0">
                    <a:latin typeface="Garamond" pitchFamily="18" charset="0"/>
                  </a:rPr>
                  <a:t> is nonrandom and unmodeled: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A429A0-5A4C-4300-B5E2-FBB84FA02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" y="3903623"/>
                <a:ext cx="4849789" cy="458011"/>
              </a:xfrm>
              <a:prstGeom prst="rect">
                <a:avLst/>
              </a:prstGeom>
              <a:blipFill>
                <a:blip r:embed="rId3"/>
                <a:stretch>
                  <a:fillRect l="-1382" t="-5333" r="-628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453261-8F1E-49BB-BB72-1975C78C4679}"/>
                  </a:ext>
                </a:extLst>
              </p:cNvPr>
              <p:cNvSpPr txBox="1"/>
              <p:nvPr/>
            </p:nvSpPr>
            <p:spPr>
              <a:xfrm>
                <a:off x="4798174" y="3905600"/>
                <a:ext cx="2162515" cy="458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latin typeface="Garamond" pitchFamily="18" charset="0"/>
                  </a:rPr>
                  <a:t>b</a:t>
                </a:r>
                <a:r>
                  <a:rPr lang="en-US" sz="2200" b="0" dirty="0">
                    <a:latin typeface="Garamond" pitchFamily="18" charset="0"/>
                  </a:rPr>
                  <a:t>ias in 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453261-8F1E-49BB-BB72-1975C78C4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174" y="3905600"/>
                <a:ext cx="2162515" cy="458011"/>
              </a:xfrm>
              <a:prstGeom prst="rect">
                <a:avLst/>
              </a:prstGeom>
              <a:blipFill>
                <a:blip r:embed="rId4"/>
                <a:stretch>
                  <a:fillRect l="-3662" t="-6667" b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CB2993-E105-42CF-BFD8-D503FC74E67D}"/>
                  </a:ext>
                </a:extLst>
              </p:cNvPr>
              <p:cNvSpPr txBox="1"/>
              <p:nvPr/>
            </p:nvSpPr>
            <p:spPr>
              <a:xfrm>
                <a:off x="3414559" y="1447800"/>
                <a:ext cx="2002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~</m:t>
                      </m:r>
                      <m:r>
                        <a:rPr lang="en-US" b="0" i="1" smtClean="0">
                          <a:latin typeface="Cambria Math"/>
                        </a:rPr>
                        <m:t>𝐵𝑒𝑟𝑛𝑜𝑢𝑙𝑙𝑖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CB2993-E105-42CF-BFD8-D503FC74E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559" y="1447800"/>
                <a:ext cx="200272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B823D-B95C-4EDC-A601-42E90659E955}"/>
                  </a:ext>
                </a:extLst>
              </p:cNvPr>
              <p:cNvSpPr txBox="1"/>
              <p:nvPr/>
            </p:nvSpPr>
            <p:spPr>
              <a:xfrm>
                <a:off x="3109507" y="2133600"/>
                <a:ext cx="258404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</a:rPr>
                      <m:t>𝐵𝑒𝑟𝑛𝑜𝑢𝑙𝑙𝑖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B823D-B95C-4EDC-A601-42E90659E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507" y="2133600"/>
                <a:ext cx="2584041" cy="391646"/>
              </a:xfrm>
              <a:prstGeom prst="rect">
                <a:avLst/>
              </a:prstGeom>
              <a:blipFill>
                <a:blip r:embed="rId6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9BC9792A-B0F4-4445-A812-F3D1764B27F6}"/>
              </a:ext>
            </a:extLst>
          </p:cNvPr>
          <p:cNvSpPr/>
          <p:nvPr/>
        </p:nvSpPr>
        <p:spPr>
          <a:xfrm>
            <a:off x="5879433" y="1271783"/>
            <a:ext cx="367544" cy="67362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9746BC-15D2-48B0-8BB0-CA44946E9C92}"/>
              </a:ext>
            </a:extLst>
          </p:cNvPr>
          <p:cNvSpPr/>
          <p:nvPr/>
        </p:nvSpPr>
        <p:spPr>
          <a:xfrm>
            <a:off x="6408682" y="1409293"/>
            <a:ext cx="2042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Garamond" pitchFamily="18" charset="0"/>
              </a:rPr>
              <a:t>True State Process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388B6-0BA1-4CEB-A6A2-3F1C0DD92366}"/>
              </a:ext>
            </a:extLst>
          </p:cNvPr>
          <p:cNvSpPr/>
          <p:nvPr/>
        </p:nvSpPr>
        <p:spPr>
          <a:xfrm>
            <a:off x="6408682" y="2121119"/>
            <a:ext cx="2359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aramond" pitchFamily="18" charset="0"/>
              </a:rPr>
              <a:t>Observation Process</a:t>
            </a:r>
            <a:endParaRPr lang="en-US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1939F78-1FB4-44A3-A0FA-6ED5B9452438}"/>
              </a:ext>
            </a:extLst>
          </p:cNvPr>
          <p:cNvSpPr/>
          <p:nvPr/>
        </p:nvSpPr>
        <p:spPr>
          <a:xfrm>
            <a:off x="5890774" y="1981200"/>
            <a:ext cx="367544" cy="67362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E366B1-F7C8-4DA1-830A-5F03E0E5CE3A}"/>
              </a:ext>
            </a:extLst>
          </p:cNvPr>
          <p:cNvSpPr/>
          <p:nvPr/>
        </p:nvSpPr>
        <p:spPr>
          <a:xfrm>
            <a:off x="458072" y="1447800"/>
            <a:ext cx="2315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Garamond" pitchFamily="18" charset="0"/>
              </a:rPr>
              <a:t>Model for Occupancy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B451D1-E71E-484D-8B5F-BC96ADAEF129}"/>
              </a:ext>
            </a:extLst>
          </p:cNvPr>
          <p:cNvSpPr/>
          <p:nvPr/>
        </p:nvSpPr>
        <p:spPr>
          <a:xfrm>
            <a:off x="458072" y="2128784"/>
            <a:ext cx="2168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Garamond" pitchFamily="18" charset="0"/>
              </a:rPr>
              <a:t>Model for Detection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A57D118-F693-4646-A9F0-D2685BD9CB54}"/>
                  </a:ext>
                </a:extLst>
              </p:cNvPr>
              <p:cNvSpPr/>
              <p:nvPr/>
            </p:nvSpPr>
            <p:spPr>
              <a:xfrm>
                <a:off x="2209800" y="3123389"/>
                <a:ext cx="6733681" cy="4580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Garamond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200" dirty="0">
                    <a:latin typeface="Garamond" pitchFamily="18" charset="0"/>
                  </a:rPr>
                  <a:t> is true detection and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200" dirty="0">
                    <a:latin typeface="Garamond" pitchFamily="18" charset="0"/>
                  </a:rPr>
                  <a:t>availability for detection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A57D118-F693-4646-A9F0-D2685BD9C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123389"/>
                <a:ext cx="6733681" cy="458011"/>
              </a:xfrm>
              <a:prstGeom prst="rect">
                <a:avLst/>
              </a:prstGeom>
              <a:blipFill>
                <a:blip r:embed="rId7"/>
                <a:stretch>
                  <a:fillRect l="-1178" t="-5263" b="-2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2898582-702E-49AF-9D51-8BC90D190346}"/>
                  </a:ext>
                </a:extLst>
              </p:cNvPr>
              <p:cNvSpPr/>
              <p:nvPr/>
            </p:nvSpPr>
            <p:spPr>
              <a:xfrm>
                <a:off x="85725" y="4782232"/>
                <a:ext cx="8603916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7013" indent="-227013"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Garamond" pitchFamily="18" charset="0"/>
                  </a:rPr>
                  <a:t>Phenomenon has been the subject of two papers:</a:t>
                </a:r>
              </a:p>
              <a:p>
                <a:pPr marL="461963" lvl="1" indent="-173038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200" dirty="0">
                    <a:latin typeface="Garamond" pitchFamily="18" charset="0"/>
                  </a:rPr>
                  <a:t>Kendall and White (2009) </a:t>
                </a:r>
                <a:r>
                  <a:rPr lang="en-US" sz="2200" dirty="0">
                    <a:latin typeface="Garamond" pitchFamily="18" charset="0"/>
                    <a:sym typeface="Wingdings" pitchFamily="2" charset="2"/>
                  </a:rPr>
                  <a:t> Absence non-random = positive bias in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𝜓</m:t>
                    </m:r>
                  </m:oMath>
                </a14:m>
                <a:endParaRPr lang="en-US" sz="2200" dirty="0">
                  <a:latin typeface="Garamond" pitchFamily="18" charset="0"/>
                </a:endParaRPr>
              </a:p>
              <a:p>
                <a:pPr marL="461963" lvl="1" indent="-173038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200" dirty="0">
                    <a:latin typeface="Garamond" pitchFamily="18" charset="0"/>
                  </a:rPr>
                  <a:t>Guillera-Arroita (2011) </a:t>
                </a:r>
                <a:r>
                  <a:rPr lang="en-US" sz="2200" dirty="0">
                    <a:latin typeface="Garamond" pitchFamily="18" charset="0"/>
                    <a:sym typeface="Wingdings" pitchFamily="2" charset="2"/>
                  </a:rPr>
                  <a:t> Absence random = none to little bias in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𝜓</m:t>
                    </m:r>
                  </m:oMath>
                </a14:m>
                <a:endParaRPr lang="en-US" sz="2200" dirty="0"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2898582-702E-49AF-9D51-8BC90D190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" y="4782232"/>
                <a:ext cx="8603916" cy="1446550"/>
              </a:xfrm>
              <a:prstGeom prst="rect">
                <a:avLst/>
              </a:prstGeom>
              <a:blipFill>
                <a:blip r:embed="rId8"/>
                <a:stretch>
                  <a:fillRect l="-780" t="-2521" b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700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AB10F4-D6C0-43B3-9365-CC74BA5BFB03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Design of Occupancy Surveys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90A0C7-7F88-4016-A804-781C90CA9180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62A12E-BBFC-49CC-907D-267689265974}"/>
              </a:ext>
            </a:extLst>
          </p:cNvPr>
          <p:cNvSpPr/>
          <p:nvPr/>
        </p:nvSpPr>
        <p:spPr>
          <a:xfrm>
            <a:off x="685800" y="1085308"/>
            <a:ext cx="8183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cap="small" dirty="0">
                <a:latin typeface="Garamond" pitchFamily="18" charset="0"/>
              </a:rPr>
              <a:t>Spatial Replication: A Lotic Perspective</a:t>
            </a:r>
            <a:endParaRPr lang="en-US" sz="3200" cap="small" dirty="0"/>
          </a:p>
        </p:txBody>
      </p:sp>
      <p:sp>
        <p:nvSpPr>
          <p:cNvPr id="5" name="Text Box 22">
            <a:extLst>
              <a:ext uri="{FF2B5EF4-FFF2-40B4-BE49-F238E27FC236}">
                <a16:creationId xmlns:a16="http://schemas.microsoft.com/office/drawing/2014/main" id="{C738828F-B7CB-42C3-ABF6-256419816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797" y="1653979"/>
            <a:ext cx="1317733" cy="70788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u="sng" dirty="0">
                <a:latin typeface="Garamond" pitchFamily="18" charset="0"/>
              </a:rPr>
              <a:t>Study Area</a:t>
            </a:r>
          </a:p>
          <a:p>
            <a:pPr algn="ctr">
              <a:defRPr/>
            </a:pPr>
            <a:r>
              <a:rPr lang="en-US" sz="2000" dirty="0">
                <a:latin typeface="Garamond" pitchFamily="18" charset="0"/>
              </a:rPr>
              <a:t>River Basin</a:t>
            </a:r>
          </a:p>
        </p:txBody>
      </p:sp>
      <p:sp>
        <p:nvSpPr>
          <p:cNvPr id="6" name="Line 25">
            <a:extLst>
              <a:ext uri="{FF2B5EF4-FFF2-40B4-BE49-F238E27FC236}">
                <a16:creationId xmlns:a16="http://schemas.microsoft.com/office/drawing/2014/main" id="{A6B327D2-DF2C-425F-BA3E-31B8977120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384425"/>
            <a:ext cx="685800" cy="609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26">
            <a:extLst>
              <a:ext uri="{FF2B5EF4-FFF2-40B4-BE49-F238E27FC236}">
                <a16:creationId xmlns:a16="http://schemas.microsoft.com/office/drawing/2014/main" id="{1352B860-49F0-470B-9C36-CD7FAA58FF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2101700"/>
            <a:ext cx="76200" cy="1905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7">
            <a:extLst>
              <a:ext uri="{FF2B5EF4-FFF2-40B4-BE49-F238E27FC236}">
                <a16:creationId xmlns:a16="http://schemas.microsoft.com/office/drawing/2014/main" id="{A134B93B-9EF7-4349-891F-ECEBEC0147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101700"/>
            <a:ext cx="609600" cy="533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A832D9-F74F-4729-A0B9-D04B95C8DBCC}"/>
              </a:ext>
            </a:extLst>
          </p:cNvPr>
          <p:cNvGrpSpPr/>
          <p:nvPr/>
        </p:nvGrpSpPr>
        <p:grpSpPr>
          <a:xfrm>
            <a:off x="1981200" y="2384275"/>
            <a:ext cx="4665663" cy="4016375"/>
            <a:chOff x="1447800" y="2536825"/>
            <a:chExt cx="5199063" cy="4473575"/>
          </a:xfrm>
        </p:grpSpPr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id="{E639995C-7F63-43AD-961E-22AC558BD4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7800" y="2536825"/>
              <a:ext cx="5199063" cy="4473575"/>
              <a:chOff x="1045" y="1296"/>
              <a:chExt cx="1836" cy="2386"/>
            </a:xfrm>
          </p:grpSpPr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10A7130D-4FA0-42D2-851B-82639D2F5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1296"/>
                <a:ext cx="1051" cy="2386"/>
              </a:xfrm>
              <a:custGeom>
                <a:avLst/>
                <a:gdLst>
                  <a:gd name="T0" fmla="*/ 0 w 715"/>
                  <a:gd name="T1" fmla="*/ 0 h 1336"/>
                  <a:gd name="T2" fmla="*/ 823 w 715"/>
                  <a:gd name="T3" fmla="*/ 1891 h 1336"/>
                  <a:gd name="T4" fmla="*/ 933 w 715"/>
                  <a:gd name="T5" fmla="*/ 2329 h 1336"/>
                  <a:gd name="T6" fmla="*/ 1319 w 715"/>
                  <a:gd name="T7" fmla="*/ 2756 h 1336"/>
                  <a:gd name="T8" fmla="*/ 1590 w 715"/>
                  <a:gd name="T9" fmla="*/ 3633 h 1336"/>
                  <a:gd name="T10" fmla="*/ 1757 w 715"/>
                  <a:gd name="T11" fmla="*/ 4647 h 1336"/>
                  <a:gd name="T12" fmla="*/ 2195 w 715"/>
                  <a:gd name="T13" fmla="*/ 6979 h 1336"/>
                  <a:gd name="T14" fmla="*/ 2252 w 715"/>
                  <a:gd name="T15" fmla="*/ 9887 h 1336"/>
                  <a:gd name="T16" fmla="*/ 2962 w 715"/>
                  <a:gd name="T17" fmla="*/ 12207 h 1336"/>
                  <a:gd name="T18" fmla="*/ 3182 w 715"/>
                  <a:gd name="T19" fmla="*/ 12943 h 1336"/>
                  <a:gd name="T20" fmla="*/ 3678 w 715"/>
                  <a:gd name="T21" fmla="*/ 14382 h 1336"/>
                  <a:gd name="T22" fmla="*/ 3785 w 715"/>
                  <a:gd name="T23" fmla="*/ 14975 h 1336"/>
                  <a:gd name="T24" fmla="*/ 4116 w 715"/>
                  <a:gd name="T25" fmla="*/ 15698 h 1336"/>
                  <a:gd name="T26" fmla="*/ 4888 w 715"/>
                  <a:gd name="T27" fmla="*/ 17874 h 1336"/>
                  <a:gd name="T28" fmla="*/ 4006 w 715"/>
                  <a:gd name="T29" fmla="*/ 20929 h 1336"/>
                  <a:gd name="T30" fmla="*/ 4501 w 715"/>
                  <a:gd name="T31" fmla="*/ 23258 h 1336"/>
                  <a:gd name="T32" fmla="*/ 4392 w 715"/>
                  <a:gd name="T33" fmla="*/ 24273 h 13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15"/>
                  <a:gd name="T52" fmla="*/ 0 h 1336"/>
                  <a:gd name="T53" fmla="*/ 715 w 715"/>
                  <a:gd name="T54" fmla="*/ 1336 h 13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15" h="1336">
                    <a:moveTo>
                      <a:pt x="0" y="0"/>
                    </a:moveTo>
                    <a:cubicBezTo>
                      <a:pt x="43" y="14"/>
                      <a:pt x="97" y="69"/>
                      <a:pt x="120" y="104"/>
                    </a:cubicBezTo>
                    <a:cubicBezTo>
                      <a:pt x="125" y="112"/>
                      <a:pt x="128" y="122"/>
                      <a:pt x="136" y="128"/>
                    </a:cubicBezTo>
                    <a:cubicBezTo>
                      <a:pt x="152" y="141"/>
                      <a:pt x="174" y="143"/>
                      <a:pt x="192" y="152"/>
                    </a:cubicBezTo>
                    <a:cubicBezTo>
                      <a:pt x="204" y="169"/>
                      <a:pt x="220" y="183"/>
                      <a:pt x="232" y="200"/>
                    </a:cubicBezTo>
                    <a:cubicBezTo>
                      <a:pt x="243" y="217"/>
                      <a:pt x="245" y="239"/>
                      <a:pt x="256" y="256"/>
                    </a:cubicBezTo>
                    <a:cubicBezTo>
                      <a:pt x="290" y="307"/>
                      <a:pt x="308" y="324"/>
                      <a:pt x="320" y="384"/>
                    </a:cubicBezTo>
                    <a:cubicBezTo>
                      <a:pt x="323" y="437"/>
                      <a:pt x="321" y="491"/>
                      <a:pt x="328" y="544"/>
                    </a:cubicBezTo>
                    <a:cubicBezTo>
                      <a:pt x="331" y="569"/>
                      <a:pt x="407" y="647"/>
                      <a:pt x="432" y="672"/>
                    </a:cubicBezTo>
                    <a:cubicBezTo>
                      <a:pt x="448" y="719"/>
                      <a:pt x="428" y="676"/>
                      <a:pt x="464" y="712"/>
                    </a:cubicBezTo>
                    <a:cubicBezTo>
                      <a:pt x="475" y="723"/>
                      <a:pt x="535" y="791"/>
                      <a:pt x="536" y="792"/>
                    </a:cubicBezTo>
                    <a:cubicBezTo>
                      <a:pt x="544" y="800"/>
                      <a:pt x="544" y="815"/>
                      <a:pt x="552" y="824"/>
                    </a:cubicBezTo>
                    <a:cubicBezTo>
                      <a:pt x="565" y="840"/>
                      <a:pt x="585" y="849"/>
                      <a:pt x="600" y="864"/>
                    </a:cubicBezTo>
                    <a:cubicBezTo>
                      <a:pt x="605" y="1001"/>
                      <a:pt x="643" y="870"/>
                      <a:pt x="712" y="984"/>
                    </a:cubicBezTo>
                    <a:cubicBezTo>
                      <a:pt x="715" y="997"/>
                      <a:pt x="586" y="1139"/>
                      <a:pt x="584" y="1152"/>
                    </a:cubicBezTo>
                    <a:cubicBezTo>
                      <a:pt x="583" y="1162"/>
                      <a:pt x="660" y="1271"/>
                      <a:pt x="656" y="1280"/>
                    </a:cubicBezTo>
                    <a:cubicBezTo>
                      <a:pt x="650" y="1291"/>
                      <a:pt x="643" y="1326"/>
                      <a:pt x="640" y="1336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5EB96BE5-3F81-4060-8BA2-AA65F8168B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7" y="1339"/>
                <a:ext cx="800" cy="1514"/>
              </a:xfrm>
              <a:custGeom>
                <a:avLst/>
                <a:gdLst>
                  <a:gd name="T0" fmla="*/ 0 w 544"/>
                  <a:gd name="T1" fmla="*/ 15383 h 848"/>
                  <a:gd name="T2" fmla="*/ 162 w 544"/>
                  <a:gd name="T3" fmla="*/ 13349 h 848"/>
                  <a:gd name="T4" fmla="*/ 772 w 544"/>
                  <a:gd name="T5" fmla="*/ 11758 h 848"/>
                  <a:gd name="T6" fmla="*/ 1212 w 544"/>
                  <a:gd name="T7" fmla="*/ 9870 h 848"/>
                  <a:gd name="T8" fmla="*/ 1319 w 544"/>
                  <a:gd name="T9" fmla="*/ 6972 h 848"/>
                  <a:gd name="T10" fmla="*/ 3138 w 544"/>
                  <a:gd name="T11" fmla="*/ 2610 h 848"/>
                  <a:gd name="T12" fmla="*/ 3629 w 544"/>
                  <a:gd name="T13" fmla="*/ 1160 h 848"/>
                  <a:gd name="T14" fmla="*/ 3685 w 544"/>
                  <a:gd name="T15" fmla="*/ 437 h 848"/>
                  <a:gd name="T16" fmla="*/ 3740 w 544"/>
                  <a:gd name="T17" fmla="*/ 0 h 8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44"/>
                  <a:gd name="T28" fmla="*/ 0 h 848"/>
                  <a:gd name="T29" fmla="*/ 544 w 544"/>
                  <a:gd name="T30" fmla="*/ 848 h 8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44" h="848">
                    <a:moveTo>
                      <a:pt x="0" y="848"/>
                    </a:moveTo>
                    <a:cubicBezTo>
                      <a:pt x="7" y="811"/>
                      <a:pt x="2" y="767"/>
                      <a:pt x="24" y="736"/>
                    </a:cubicBezTo>
                    <a:cubicBezTo>
                      <a:pt x="48" y="702"/>
                      <a:pt x="89" y="683"/>
                      <a:pt x="112" y="648"/>
                    </a:cubicBezTo>
                    <a:cubicBezTo>
                      <a:pt x="135" y="614"/>
                      <a:pt x="176" y="544"/>
                      <a:pt x="176" y="544"/>
                    </a:cubicBezTo>
                    <a:cubicBezTo>
                      <a:pt x="181" y="491"/>
                      <a:pt x="187" y="437"/>
                      <a:pt x="192" y="384"/>
                    </a:cubicBezTo>
                    <a:cubicBezTo>
                      <a:pt x="204" y="268"/>
                      <a:pt x="368" y="197"/>
                      <a:pt x="456" y="144"/>
                    </a:cubicBezTo>
                    <a:cubicBezTo>
                      <a:pt x="480" y="114"/>
                      <a:pt x="507" y="95"/>
                      <a:pt x="528" y="64"/>
                    </a:cubicBezTo>
                    <a:cubicBezTo>
                      <a:pt x="531" y="51"/>
                      <a:pt x="533" y="37"/>
                      <a:pt x="536" y="24"/>
                    </a:cubicBezTo>
                    <a:cubicBezTo>
                      <a:pt x="538" y="16"/>
                      <a:pt x="544" y="0"/>
                      <a:pt x="544" y="0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BD986D91-0919-402C-9D36-9318D37FE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8" y="1353"/>
                <a:ext cx="84" cy="523"/>
              </a:xfrm>
              <a:custGeom>
                <a:avLst/>
                <a:gdLst>
                  <a:gd name="T0" fmla="*/ 11 w 75"/>
                  <a:gd name="T1" fmla="*/ 523 h 523"/>
                  <a:gd name="T2" fmla="*/ 93 w 75"/>
                  <a:gd name="T3" fmla="*/ 315 h 523"/>
                  <a:gd name="T4" fmla="*/ 74 w 75"/>
                  <a:gd name="T5" fmla="*/ 71 h 523"/>
                  <a:gd name="T6" fmla="*/ 0 w 75"/>
                  <a:gd name="T7" fmla="*/ 0 h 52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523"/>
                  <a:gd name="T14" fmla="*/ 75 w 75"/>
                  <a:gd name="T15" fmla="*/ 523 h 52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523">
                    <a:moveTo>
                      <a:pt x="6" y="523"/>
                    </a:moveTo>
                    <a:cubicBezTo>
                      <a:pt x="16" y="448"/>
                      <a:pt x="21" y="379"/>
                      <a:pt x="53" y="315"/>
                    </a:cubicBezTo>
                    <a:cubicBezTo>
                      <a:pt x="67" y="213"/>
                      <a:pt x="75" y="206"/>
                      <a:pt x="42" y="71"/>
                    </a:cubicBezTo>
                    <a:cubicBezTo>
                      <a:pt x="36" y="43"/>
                      <a:pt x="11" y="27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3EE2FB72-A06D-4546-9E03-EE6DC6FBB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0" y="1310"/>
                <a:ext cx="140" cy="643"/>
              </a:xfrm>
              <a:custGeom>
                <a:avLst/>
                <a:gdLst>
                  <a:gd name="T0" fmla="*/ 466 w 94"/>
                  <a:gd name="T1" fmla="*/ 6541 h 360"/>
                  <a:gd name="T2" fmla="*/ 0 w 94"/>
                  <a:gd name="T3" fmla="*/ 0 h 360"/>
                  <a:gd name="T4" fmla="*/ 0 60000 65536"/>
                  <a:gd name="T5" fmla="*/ 0 60000 65536"/>
                  <a:gd name="T6" fmla="*/ 0 w 94"/>
                  <a:gd name="T7" fmla="*/ 0 h 360"/>
                  <a:gd name="T8" fmla="*/ 94 w 94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4" h="360">
                    <a:moveTo>
                      <a:pt x="64" y="360"/>
                    </a:moveTo>
                    <a:cubicBezTo>
                      <a:pt x="94" y="241"/>
                      <a:pt x="53" y="106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748ACFAF-179E-4D64-B2B1-8B9041FAF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5" y="1553"/>
                <a:ext cx="282" cy="107"/>
              </a:xfrm>
              <a:custGeom>
                <a:avLst/>
                <a:gdLst>
                  <a:gd name="T0" fmla="*/ 1312 w 192"/>
                  <a:gd name="T1" fmla="*/ 0 h 60"/>
                  <a:gd name="T2" fmla="*/ 712 w 192"/>
                  <a:gd name="T3" fmla="*/ 1008 h 60"/>
                  <a:gd name="T4" fmla="*/ 0 w 192"/>
                  <a:gd name="T5" fmla="*/ 1008 h 60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60"/>
                  <a:gd name="T11" fmla="*/ 192 w 192"/>
                  <a:gd name="T12" fmla="*/ 60 h 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60">
                    <a:moveTo>
                      <a:pt x="192" y="0"/>
                    </a:moveTo>
                    <a:cubicBezTo>
                      <a:pt x="161" y="10"/>
                      <a:pt x="137" y="52"/>
                      <a:pt x="104" y="56"/>
                    </a:cubicBezTo>
                    <a:cubicBezTo>
                      <a:pt x="70" y="60"/>
                      <a:pt x="35" y="56"/>
                      <a:pt x="0" y="56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21AE5901-3F96-47A0-9EAD-D58A628CB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0" y="2139"/>
                <a:ext cx="459" cy="171"/>
              </a:xfrm>
              <a:custGeom>
                <a:avLst/>
                <a:gdLst>
                  <a:gd name="T0" fmla="*/ 2149 w 312"/>
                  <a:gd name="T1" fmla="*/ 1722 h 96"/>
                  <a:gd name="T2" fmla="*/ 1545 w 312"/>
                  <a:gd name="T3" fmla="*/ 866 h 96"/>
                  <a:gd name="T4" fmla="*/ 1050 w 312"/>
                  <a:gd name="T5" fmla="*/ 0 h 96"/>
                  <a:gd name="T6" fmla="*/ 0 w 312"/>
                  <a:gd name="T7" fmla="*/ 143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2"/>
                  <a:gd name="T13" fmla="*/ 0 h 96"/>
                  <a:gd name="T14" fmla="*/ 312 w 31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2" h="96">
                    <a:moveTo>
                      <a:pt x="312" y="96"/>
                    </a:moveTo>
                    <a:cubicBezTo>
                      <a:pt x="283" y="81"/>
                      <a:pt x="250" y="68"/>
                      <a:pt x="224" y="48"/>
                    </a:cubicBezTo>
                    <a:cubicBezTo>
                      <a:pt x="163" y="0"/>
                      <a:pt x="199" y="16"/>
                      <a:pt x="152" y="0"/>
                    </a:cubicBezTo>
                    <a:cubicBezTo>
                      <a:pt x="16" y="8"/>
                      <a:pt x="67" y="8"/>
                      <a:pt x="0" y="8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779D0B71-B1E9-4F93-9A97-3FA69BEB7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0" y="2194"/>
                <a:ext cx="80" cy="445"/>
              </a:xfrm>
              <a:custGeom>
                <a:avLst/>
                <a:gdLst>
                  <a:gd name="T0" fmla="*/ 56 w 80"/>
                  <a:gd name="T1" fmla="*/ 329 h 480"/>
                  <a:gd name="T2" fmla="*/ 80 w 80"/>
                  <a:gd name="T3" fmla="*/ 258 h 480"/>
                  <a:gd name="T4" fmla="*/ 16 w 80"/>
                  <a:gd name="T5" fmla="*/ 136 h 480"/>
                  <a:gd name="T6" fmla="*/ 0 w 80"/>
                  <a:gd name="T7" fmla="*/ 0 h 4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0"/>
                  <a:gd name="T13" fmla="*/ 0 h 480"/>
                  <a:gd name="T14" fmla="*/ 80 w 80"/>
                  <a:gd name="T15" fmla="*/ 480 h 4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0" h="480">
                    <a:moveTo>
                      <a:pt x="56" y="480"/>
                    </a:moveTo>
                    <a:cubicBezTo>
                      <a:pt x="69" y="442"/>
                      <a:pt x="80" y="418"/>
                      <a:pt x="80" y="376"/>
                    </a:cubicBezTo>
                    <a:cubicBezTo>
                      <a:pt x="80" y="309"/>
                      <a:pt x="29" y="263"/>
                      <a:pt x="16" y="200"/>
                    </a:cubicBezTo>
                    <a:cubicBezTo>
                      <a:pt x="0" y="118"/>
                      <a:pt x="0" y="110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BF37F026-C762-418B-9470-FDB38268AA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5" y="2039"/>
                <a:ext cx="636" cy="300"/>
              </a:xfrm>
              <a:custGeom>
                <a:avLst/>
                <a:gdLst>
                  <a:gd name="T0" fmla="*/ 0 w 432"/>
                  <a:gd name="T1" fmla="*/ 3052 h 168"/>
                  <a:gd name="T2" fmla="*/ 664 w 432"/>
                  <a:gd name="T3" fmla="*/ 2034 h 168"/>
                  <a:gd name="T4" fmla="*/ 1216 w 432"/>
                  <a:gd name="T5" fmla="*/ 1595 h 168"/>
                  <a:gd name="T6" fmla="*/ 1552 w 432"/>
                  <a:gd name="T7" fmla="*/ 1452 h 168"/>
                  <a:gd name="T8" fmla="*/ 2107 w 432"/>
                  <a:gd name="T9" fmla="*/ 1161 h 168"/>
                  <a:gd name="T10" fmla="*/ 2378 w 432"/>
                  <a:gd name="T11" fmla="*/ 723 h 168"/>
                  <a:gd name="T12" fmla="*/ 2547 w 432"/>
                  <a:gd name="T13" fmla="*/ 580 h 168"/>
                  <a:gd name="T14" fmla="*/ 2987 w 432"/>
                  <a:gd name="T15" fmla="*/ 0 h 1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32"/>
                  <a:gd name="T25" fmla="*/ 0 h 168"/>
                  <a:gd name="T26" fmla="*/ 432 w 432"/>
                  <a:gd name="T27" fmla="*/ 168 h 1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32" h="168">
                    <a:moveTo>
                      <a:pt x="0" y="168"/>
                    </a:moveTo>
                    <a:cubicBezTo>
                      <a:pt x="41" y="158"/>
                      <a:pt x="60" y="130"/>
                      <a:pt x="96" y="112"/>
                    </a:cubicBezTo>
                    <a:cubicBezTo>
                      <a:pt x="129" y="96"/>
                      <a:pt x="141" y="94"/>
                      <a:pt x="176" y="88"/>
                    </a:cubicBezTo>
                    <a:cubicBezTo>
                      <a:pt x="192" y="85"/>
                      <a:pt x="208" y="83"/>
                      <a:pt x="224" y="80"/>
                    </a:cubicBezTo>
                    <a:cubicBezTo>
                      <a:pt x="251" y="75"/>
                      <a:pt x="304" y="64"/>
                      <a:pt x="304" y="64"/>
                    </a:cubicBezTo>
                    <a:cubicBezTo>
                      <a:pt x="317" y="56"/>
                      <a:pt x="330" y="47"/>
                      <a:pt x="344" y="40"/>
                    </a:cubicBezTo>
                    <a:cubicBezTo>
                      <a:pt x="352" y="36"/>
                      <a:pt x="361" y="36"/>
                      <a:pt x="368" y="32"/>
                    </a:cubicBezTo>
                    <a:cubicBezTo>
                      <a:pt x="393" y="18"/>
                      <a:pt x="402" y="0"/>
                      <a:pt x="432" y="0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2" name="Rectangle 17">
              <a:extLst>
                <a:ext uri="{FF2B5EF4-FFF2-40B4-BE49-F238E27FC236}">
                  <a16:creationId xmlns:a16="http://schemas.microsoft.com/office/drawing/2014/main" id="{50ABA7EB-7869-4D75-94D5-28489768B2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50740">
              <a:off x="5305034" y="3287098"/>
              <a:ext cx="381000" cy="152400"/>
            </a:xfrm>
            <a:prstGeom prst="rect">
              <a:avLst/>
            </a:prstGeom>
            <a:solidFill>
              <a:srgbClr val="66FF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0"/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C5F13040-E2FC-4092-946E-FF532DBF2D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160663">
              <a:off x="6099791" y="2807046"/>
              <a:ext cx="381000" cy="152400"/>
            </a:xfrm>
            <a:prstGeom prst="rect">
              <a:avLst/>
            </a:prstGeom>
            <a:solidFill>
              <a:srgbClr val="66FF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0"/>
            </a:p>
          </p:txBody>
        </p:sp>
      </p:grpSp>
      <p:sp>
        <p:nvSpPr>
          <p:cNvPr id="23" name="Text Box 23">
            <a:extLst>
              <a:ext uri="{FF2B5EF4-FFF2-40B4-BE49-F238E27FC236}">
                <a16:creationId xmlns:a16="http://schemas.microsoft.com/office/drawing/2014/main" id="{DF61CC22-E385-4775-BA61-87B4AA328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152" y="1654918"/>
            <a:ext cx="4731765" cy="70788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u="sng" dirty="0">
                <a:latin typeface="Garamond" pitchFamily="18" charset="0"/>
              </a:rPr>
              <a:t>Survey units</a:t>
            </a:r>
          </a:p>
          <a:p>
            <a:pPr algn="ctr">
              <a:defRPr/>
            </a:pPr>
            <a:r>
              <a:rPr lang="en-US" sz="2000" dirty="0">
                <a:latin typeface="Garamond" pitchFamily="18" charset="0"/>
              </a:rPr>
              <a:t>Habitat Sequences within stream segments</a:t>
            </a: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4549BE86-E2E2-42D4-BC23-3C10076A13EE}"/>
              </a:ext>
            </a:extLst>
          </p:cNvPr>
          <p:cNvSpPr>
            <a:spLocks noChangeArrowheads="1"/>
          </p:cNvSpPr>
          <p:nvPr/>
        </p:nvSpPr>
        <p:spPr bwMode="auto">
          <a:xfrm rot="13191175">
            <a:off x="3420564" y="4214004"/>
            <a:ext cx="341911" cy="121251"/>
          </a:xfrm>
          <a:prstGeom prst="rect">
            <a:avLst/>
          </a:prstGeom>
          <a:solidFill>
            <a:srgbClr val="66FF33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0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29207919-2202-4796-A4B3-70B687E01AA0}"/>
              </a:ext>
            </a:extLst>
          </p:cNvPr>
          <p:cNvSpPr>
            <a:spLocks noChangeArrowheads="1"/>
          </p:cNvSpPr>
          <p:nvPr/>
        </p:nvSpPr>
        <p:spPr bwMode="auto">
          <a:xfrm rot="13535232">
            <a:off x="4009608" y="4736587"/>
            <a:ext cx="342062" cy="136764"/>
          </a:xfrm>
          <a:prstGeom prst="rect">
            <a:avLst/>
          </a:prstGeom>
          <a:solidFill>
            <a:srgbClr val="66FF33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F34C04-2488-4939-96E8-F7042CDDBC9E}"/>
              </a:ext>
            </a:extLst>
          </p:cNvPr>
          <p:cNvSpPr txBox="1"/>
          <p:nvPr/>
        </p:nvSpPr>
        <p:spPr>
          <a:xfrm>
            <a:off x="4957997" y="4850135"/>
            <a:ext cx="41098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Each survey represents a pool-riffle-run sequence. 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Detection is the probability of detecting the species in a given pool-riffle-run sequence.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1C15E3-2C38-4FC3-9302-D44E1B484374}"/>
              </a:ext>
            </a:extLst>
          </p:cNvPr>
          <p:cNvCxnSpPr>
            <a:cxnSpLocks/>
            <a:stCxn id="42" idx="0"/>
            <a:endCxn id="37" idx="2"/>
          </p:cNvCxnSpPr>
          <p:nvPr/>
        </p:nvCxnSpPr>
        <p:spPr>
          <a:xfrm flipV="1">
            <a:off x="5292729" y="4045808"/>
            <a:ext cx="172895" cy="434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7">
            <a:extLst>
              <a:ext uri="{FF2B5EF4-FFF2-40B4-BE49-F238E27FC236}">
                <a16:creationId xmlns:a16="http://schemas.microsoft.com/office/drawing/2014/main" id="{2390E510-7200-45D8-879E-70E21F973DDD}"/>
              </a:ext>
            </a:extLst>
          </p:cNvPr>
          <p:cNvSpPr>
            <a:spLocks noChangeArrowheads="1"/>
          </p:cNvSpPr>
          <p:nvPr/>
        </p:nvSpPr>
        <p:spPr bwMode="auto">
          <a:xfrm rot="13363168">
            <a:off x="3706929" y="4476896"/>
            <a:ext cx="341911" cy="136825"/>
          </a:xfrm>
          <a:prstGeom prst="rect">
            <a:avLst/>
          </a:prstGeom>
          <a:solidFill>
            <a:srgbClr val="66FF33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0"/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F8AAF799-4DEA-45C3-97DD-8FE16A5EAF38}"/>
              </a:ext>
            </a:extLst>
          </p:cNvPr>
          <p:cNvSpPr>
            <a:spLocks noChangeArrowheads="1"/>
          </p:cNvSpPr>
          <p:nvPr/>
        </p:nvSpPr>
        <p:spPr bwMode="auto">
          <a:xfrm rot="20147239">
            <a:off x="5800952" y="2852054"/>
            <a:ext cx="341911" cy="136825"/>
          </a:xfrm>
          <a:prstGeom prst="rect">
            <a:avLst/>
          </a:prstGeom>
          <a:solidFill>
            <a:srgbClr val="66FF33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7D010A-8831-4FF9-80D7-4F14F8F77C77}"/>
              </a:ext>
            </a:extLst>
          </p:cNvPr>
          <p:cNvSpPr txBox="1"/>
          <p:nvPr/>
        </p:nvSpPr>
        <p:spPr>
          <a:xfrm>
            <a:off x="63239" y="4878126"/>
            <a:ext cx="4005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Inference regarding occupancy is at scale of the survey unit, here a </a:t>
            </a:r>
            <a:r>
              <a:rPr lang="en-US" b="1" dirty="0">
                <a:latin typeface="Garamond" panose="02020404030301010803" pitchFamily="18" charset="0"/>
              </a:rPr>
              <a:t>pool-riffle-run sequence</a:t>
            </a:r>
            <a:r>
              <a:rPr lang="en-US" dirty="0">
                <a:latin typeface="Garamond" panose="02020404030301010803" pitchFamily="18" charset="0"/>
              </a:rPr>
              <a:t> within a given stream segment.</a:t>
            </a:r>
            <a:endParaRPr lang="en-US" b="1" dirty="0">
              <a:latin typeface="Garamond" panose="02020404030301010803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3AEEFB-FDB3-4D52-8502-83352D561382}"/>
              </a:ext>
            </a:extLst>
          </p:cNvPr>
          <p:cNvGrpSpPr/>
          <p:nvPr/>
        </p:nvGrpSpPr>
        <p:grpSpPr>
          <a:xfrm rot="7496586">
            <a:off x="5410347" y="3434124"/>
            <a:ext cx="828457" cy="761996"/>
            <a:chOff x="4809998" y="3488502"/>
            <a:chExt cx="828457" cy="761996"/>
          </a:xfrm>
        </p:grpSpPr>
        <p:sp>
          <p:nvSpPr>
            <p:cNvPr id="36" name="Rectangle 17">
              <a:extLst>
                <a:ext uri="{FF2B5EF4-FFF2-40B4-BE49-F238E27FC236}">
                  <a16:creationId xmlns:a16="http://schemas.microsoft.com/office/drawing/2014/main" id="{76F0DAC0-6F58-4271-9491-2AE9710B58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191175">
              <a:off x="4809998" y="3488502"/>
              <a:ext cx="341911" cy="121251"/>
            </a:xfrm>
            <a:prstGeom prst="rect">
              <a:avLst/>
            </a:prstGeom>
            <a:solidFill>
              <a:srgbClr val="66FF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0"/>
            </a:p>
          </p:txBody>
        </p:sp>
        <p:sp>
          <p:nvSpPr>
            <p:cNvPr id="37" name="Rectangle 17">
              <a:extLst>
                <a:ext uri="{FF2B5EF4-FFF2-40B4-BE49-F238E27FC236}">
                  <a16:creationId xmlns:a16="http://schemas.microsoft.com/office/drawing/2014/main" id="{43D8A200-5F90-4A54-ADC5-F714D0F7E7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535232">
              <a:off x="5399042" y="4011085"/>
              <a:ext cx="342062" cy="136764"/>
            </a:xfrm>
            <a:prstGeom prst="rect">
              <a:avLst/>
            </a:prstGeom>
            <a:solidFill>
              <a:srgbClr val="66FF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0"/>
            </a:p>
          </p:txBody>
        </p:sp>
        <p:sp>
          <p:nvSpPr>
            <p:cNvPr id="38" name="Rectangle 17">
              <a:extLst>
                <a:ext uri="{FF2B5EF4-FFF2-40B4-BE49-F238E27FC236}">
                  <a16:creationId xmlns:a16="http://schemas.microsoft.com/office/drawing/2014/main" id="{981306DA-A78A-4336-BD0F-04425DBEB9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363168">
              <a:off x="5096363" y="3751394"/>
              <a:ext cx="341911" cy="136825"/>
            </a:xfrm>
            <a:prstGeom prst="rect">
              <a:avLst/>
            </a:prstGeom>
            <a:solidFill>
              <a:srgbClr val="66FF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0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C700BE-9619-4B19-ACFD-694F9811FF62}"/>
              </a:ext>
            </a:extLst>
          </p:cNvPr>
          <p:cNvCxnSpPr>
            <a:cxnSpLocks/>
            <a:stCxn id="43" idx="0"/>
            <a:endCxn id="38" idx="2"/>
          </p:cNvCxnSpPr>
          <p:nvPr/>
        </p:nvCxnSpPr>
        <p:spPr>
          <a:xfrm flipH="1" flipV="1">
            <a:off x="5855247" y="3945741"/>
            <a:ext cx="271201" cy="346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9C19E-870B-4473-ABF0-3A1DB31DEB2A}"/>
              </a:ext>
            </a:extLst>
          </p:cNvPr>
          <p:cNvCxnSpPr>
            <a:cxnSpLocks/>
            <a:stCxn id="44" idx="0"/>
            <a:endCxn id="36" idx="2"/>
          </p:cNvCxnSpPr>
          <p:nvPr/>
        </p:nvCxnSpPr>
        <p:spPr>
          <a:xfrm flipH="1" flipV="1">
            <a:off x="6242429" y="3857707"/>
            <a:ext cx="637057" cy="183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4CD5AD-1056-4908-8DB6-1E1DB4F48507}"/>
              </a:ext>
            </a:extLst>
          </p:cNvPr>
          <p:cNvSpPr txBox="1"/>
          <p:nvPr/>
        </p:nvSpPr>
        <p:spPr>
          <a:xfrm>
            <a:off x="4790560" y="4480803"/>
            <a:ext cx="100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Survey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329857-E736-4078-924C-EC8CB2DEF484}"/>
              </a:ext>
            </a:extLst>
          </p:cNvPr>
          <p:cNvSpPr txBox="1"/>
          <p:nvPr/>
        </p:nvSpPr>
        <p:spPr>
          <a:xfrm>
            <a:off x="5624279" y="4292541"/>
            <a:ext cx="100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Survey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4A4A4C-AD0D-4F68-ADA0-CEE05E4C0878}"/>
              </a:ext>
            </a:extLst>
          </p:cNvPr>
          <p:cNvSpPr txBox="1"/>
          <p:nvPr/>
        </p:nvSpPr>
        <p:spPr>
          <a:xfrm>
            <a:off x="6377317" y="4041532"/>
            <a:ext cx="100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Survey 3</a:t>
            </a:r>
          </a:p>
        </p:txBody>
      </p:sp>
    </p:spTree>
    <p:extLst>
      <p:ext uri="{BB962C8B-B14F-4D97-AF65-F5344CB8AC3E}">
        <p14:creationId xmlns:p14="http://schemas.microsoft.com/office/powerpoint/2010/main" val="3728708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736CEC-9D5C-42D9-B5A2-D2126902A356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Design of Occupancy Surveys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702E9D-A88A-4D92-A9DD-0F95F7227A7B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3A6202-721E-46E9-9510-A96E4682ADFA}"/>
              </a:ext>
            </a:extLst>
          </p:cNvPr>
          <p:cNvSpPr/>
          <p:nvPr/>
        </p:nvSpPr>
        <p:spPr>
          <a:xfrm>
            <a:off x="289003" y="1388775"/>
            <a:ext cx="3200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cap="small" dirty="0">
                <a:latin typeface="Garamond" pitchFamily="18" charset="0"/>
              </a:rPr>
              <a:t>Repeat Surveys</a:t>
            </a:r>
            <a:endParaRPr lang="en-US" sz="3200" cap="small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920FCB9-F8F3-48D1-B1D7-E2FAB91B85A7}"/>
              </a:ext>
            </a:extLst>
          </p:cNvPr>
          <p:cNvSpPr txBox="1">
            <a:spLocks noChangeArrowheads="1"/>
          </p:cNvSpPr>
          <p:nvPr/>
        </p:nvSpPr>
        <p:spPr>
          <a:xfrm>
            <a:off x="352425" y="2057400"/>
            <a:ext cx="7620000" cy="429894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Main thing to consider is how the proposed design relates to model assumptions: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512763" lvl="1" indent="-312738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Closure/randomness</a:t>
            </a:r>
          </a:p>
          <a:p>
            <a:pPr marL="512763" lvl="1" indent="-312738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512763" lvl="1" indent="-312738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Independence</a:t>
            </a:r>
          </a:p>
          <a:p>
            <a:pPr marL="512763" lvl="1" indent="-312738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512763" lvl="1" indent="-312738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Heterogeneity</a:t>
            </a:r>
          </a:p>
        </p:txBody>
      </p:sp>
    </p:spTree>
    <p:extLst>
      <p:ext uri="{BB962C8B-B14F-4D97-AF65-F5344CB8AC3E}">
        <p14:creationId xmlns:p14="http://schemas.microsoft.com/office/powerpoint/2010/main" val="2415256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78C864-9046-4A5C-8B5B-E659EF2CD259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Design of Occupancy Surveys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091232-FFC7-4E0C-850B-DB047EC3CF1C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6CC5B3-88A5-4C7A-BEE7-415229A3F774}"/>
              </a:ext>
            </a:extLst>
          </p:cNvPr>
          <p:cNvSpPr/>
          <p:nvPr/>
        </p:nvSpPr>
        <p:spPr>
          <a:xfrm>
            <a:off x="182601" y="1338589"/>
            <a:ext cx="87787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cap="small" dirty="0">
                <a:latin typeface="Garamond" pitchFamily="18" charset="0"/>
              </a:rPr>
              <a:t>General recommendations on effort allocation</a:t>
            </a:r>
            <a:endParaRPr lang="en-US" sz="2800" cap="small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FC4E0DB-CBBD-4636-AB8C-C74FCB61E1DB}"/>
              </a:ext>
            </a:extLst>
          </p:cNvPr>
          <p:cNvSpPr txBox="1">
            <a:spLocks noChangeArrowheads="1"/>
          </p:cNvSpPr>
          <p:nvPr/>
        </p:nvSpPr>
        <p:spPr>
          <a:xfrm>
            <a:off x="22303" y="2133599"/>
            <a:ext cx="9099394" cy="4587875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aramond" pitchFamily="18" charset="0"/>
              </a:rPr>
              <a:t>Try to obtain p* &gt; 0.80, p* = 1-(1-p)</a:t>
            </a:r>
            <a:r>
              <a:rPr lang="en-US" sz="2400" baseline="30000" dirty="0">
                <a:solidFill>
                  <a:schemeClr val="tx1"/>
                </a:solidFill>
                <a:latin typeface="Garamond" pitchFamily="18" charset="0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Garamond" pitchFamily="18" charset="0"/>
              </a:rPr>
              <a:t>, where K represents the number of survey occasions and p represents the occasion-specific detection probability.</a:t>
            </a:r>
            <a:endParaRPr lang="en-US" sz="2400" baseline="30000" dirty="0">
              <a:solidFill>
                <a:schemeClr val="tx1"/>
              </a:solidFill>
              <a:latin typeface="Garamond" pitchFamily="18" charset="0"/>
            </a:endParaRPr>
          </a:p>
          <a:p>
            <a:pPr marL="228600" indent="-228600"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aramond" pitchFamily="18" charset="0"/>
              </a:rPr>
              <a:t>Depending on design and costs, generally wasteful visits when p* &gt; 0.95.</a:t>
            </a:r>
          </a:p>
          <a:p>
            <a:pPr marL="228600" indent="-228600"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aramond" pitchFamily="18" charset="0"/>
              </a:rPr>
              <a:t>For rare species, survey more units less intensively.</a:t>
            </a:r>
          </a:p>
          <a:p>
            <a:pPr marL="228600" indent="-228600"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aramond" pitchFamily="18" charset="0"/>
              </a:rPr>
              <a:t>Increasing spatial replication with insufficient repeat surveys may not be worthwhile.</a:t>
            </a:r>
          </a:p>
        </p:txBody>
      </p:sp>
    </p:spTree>
    <p:extLst>
      <p:ext uri="{BB962C8B-B14F-4D97-AF65-F5344CB8AC3E}">
        <p14:creationId xmlns:p14="http://schemas.microsoft.com/office/powerpoint/2010/main" val="4024917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F7C279-C4F0-4577-9C06-2CF4A05C3CD5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Design of Occupancy Surveys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AE44E8-4CAF-4C13-A12F-D86B1790A946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7A200B-E46E-47BA-BEB5-C54FB0D89499}"/>
              </a:ext>
            </a:extLst>
          </p:cNvPr>
          <p:cNvSpPr/>
          <p:nvPr/>
        </p:nvSpPr>
        <p:spPr>
          <a:xfrm>
            <a:off x="211176" y="1307354"/>
            <a:ext cx="4400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cap="small" dirty="0">
                <a:latin typeface="Garamond" pitchFamily="18" charset="0"/>
              </a:rPr>
              <a:t>Final Design Comments</a:t>
            </a:r>
            <a:endParaRPr lang="en-US" sz="2800" cap="small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5246BC0-7ED5-41E3-B0B9-B609A7EDDB6F}"/>
              </a:ext>
            </a:extLst>
          </p:cNvPr>
          <p:cNvSpPr txBox="1">
            <a:spLocks noChangeArrowheads="1"/>
          </p:cNvSpPr>
          <p:nvPr/>
        </p:nvSpPr>
        <p:spPr>
          <a:xfrm>
            <a:off x="211176" y="1985673"/>
            <a:ext cx="8856624" cy="427768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-2825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Designing studies is generally an iterative affair</a:t>
            </a:r>
          </a:p>
          <a:p>
            <a:pPr marL="282575" indent="-2825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282575" indent="-2825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Simulation and pilot studies can provide useful information on how designs and field methods are likely to perform</a:t>
            </a:r>
          </a:p>
          <a:p>
            <a:pPr marL="282575" lvl="1" indent="-2825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512763" lvl="1" indent="-28257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GENPRES (linked at Presence webpage)</a:t>
            </a:r>
          </a:p>
          <a:p>
            <a:pPr marL="512763" lvl="1" indent="-282575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512763" lvl="1" indent="-28257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Simulate your own scenarios, preferably based on pilot data.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16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FF445A-6149-4441-9B71-8DE3B405F04C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Design of Occupancy Surveys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E89E71-72F2-4BC8-8DEF-65595F17A96A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0EDB61-6A0D-414F-BBFA-F680DCA70A06}"/>
              </a:ext>
            </a:extLst>
          </p:cNvPr>
          <p:cNvSpPr/>
          <p:nvPr/>
        </p:nvSpPr>
        <p:spPr>
          <a:xfrm>
            <a:off x="289003" y="1079212"/>
            <a:ext cx="73073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cap="small" dirty="0">
                <a:latin typeface="Garamond" pitchFamily="18" charset="0"/>
              </a:rPr>
              <a:t>Importance of proper survey design</a:t>
            </a:r>
            <a:endParaRPr lang="en-US" sz="3200" cap="small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83EE017-2EEA-4ED0-9C3B-1610622E2AA8}"/>
              </a:ext>
            </a:extLst>
          </p:cNvPr>
          <p:cNvSpPr txBox="1">
            <a:spLocks noChangeArrowheads="1"/>
          </p:cNvSpPr>
          <p:nvPr/>
        </p:nvSpPr>
        <p:spPr>
          <a:xfrm>
            <a:off x="104774" y="1871529"/>
            <a:ext cx="8963026" cy="404216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-282575" defTabSz="1104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Key properties of estimators:</a:t>
            </a:r>
          </a:p>
          <a:p>
            <a:pPr marL="573088" lvl="1" indent="-287338" defTabSz="1104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573088" lvl="1" indent="-287338" defTabSz="1104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Bias</a:t>
            </a:r>
          </a:p>
          <a:p>
            <a:pPr marL="573088" lvl="1" indent="-287338" defTabSz="1104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573088" lvl="1" indent="-287338" defTabSz="1104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Precision: variance and standard error. </a:t>
            </a:r>
          </a:p>
          <a:p>
            <a:pPr marL="573088" lvl="1" indent="-287338" defTabSz="1104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573088" lvl="1" indent="-287338" defTabSz="1104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Accuracy: combination of bias and precision.</a:t>
            </a:r>
          </a:p>
        </p:txBody>
      </p:sp>
    </p:spTree>
    <p:extLst>
      <p:ext uri="{BB962C8B-B14F-4D97-AF65-F5344CB8AC3E}">
        <p14:creationId xmlns:p14="http://schemas.microsoft.com/office/powerpoint/2010/main" val="26349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75FC07-CC71-4CEE-AE44-43BDD6919511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Design of Occupancy Surveys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D7060E-62BD-4A14-AB43-113BD76726F1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C06F26-186E-44D2-A460-994244929531}"/>
              </a:ext>
            </a:extLst>
          </p:cNvPr>
          <p:cNvSpPr/>
          <p:nvPr/>
        </p:nvSpPr>
        <p:spPr>
          <a:xfrm>
            <a:off x="203245" y="1176776"/>
            <a:ext cx="9749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cap="small" dirty="0">
                <a:latin typeface="Garamond" pitchFamily="18" charset="0"/>
              </a:rPr>
              <a:t>Bias</a:t>
            </a:r>
            <a:endParaRPr lang="en-US" sz="3200" cap="small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2D47C2-E12B-4E56-B896-0EF1D9B7E1AA}"/>
              </a:ext>
            </a:extLst>
          </p:cNvPr>
          <p:cNvSpPr txBox="1">
            <a:spLocks noChangeArrowheads="1"/>
          </p:cNvSpPr>
          <p:nvPr/>
        </p:nvSpPr>
        <p:spPr>
          <a:xfrm>
            <a:off x="203245" y="2086683"/>
            <a:ext cx="8618026" cy="3453506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-282575" defTabSz="1104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How good, on average, is an estimate?</a:t>
            </a:r>
          </a:p>
          <a:p>
            <a:pPr marL="287338" lvl="1" indent="-287338" defTabSz="11049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287338" lvl="1" indent="-287338" defTabSz="11049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287338" lvl="1" indent="-287338" defTabSz="11049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Cannot tell from a single sample</a:t>
            </a:r>
          </a:p>
          <a:p>
            <a:pPr marL="287338" lvl="1" indent="-287338" defTabSz="11049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287338" lvl="1" indent="-287338" defTabSz="11049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Garamond" pitchFamily="18" charset="0"/>
            </a:endParaRPr>
          </a:p>
          <a:p>
            <a:pPr marL="287338" lvl="1" indent="-287338" defTabSz="11049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Garamond" pitchFamily="18" charset="0"/>
              </a:rPr>
              <a:t>Depends on sampling design, estimator, and assumptions.</a:t>
            </a:r>
          </a:p>
        </p:txBody>
      </p:sp>
    </p:spTree>
    <p:extLst>
      <p:ext uri="{BB962C8B-B14F-4D97-AF65-F5344CB8AC3E}">
        <p14:creationId xmlns:p14="http://schemas.microsoft.com/office/powerpoint/2010/main" val="361792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75FC07-CC71-4CEE-AE44-43BDD6919511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Design of Occupancy Surveys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D7060E-62BD-4A14-AB43-113BD76726F1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C06F26-186E-44D2-A460-994244929531}"/>
              </a:ext>
            </a:extLst>
          </p:cNvPr>
          <p:cNvSpPr/>
          <p:nvPr/>
        </p:nvSpPr>
        <p:spPr>
          <a:xfrm>
            <a:off x="203245" y="1176776"/>
            <a:ext cx="19992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cap="small" dirty="0">
                <a:latin typeface="Garamond" pitchFamily="18" charset="0"/>
              </a:rPr>
              <a:t>Unbiased</a:t>
            </a:r>
            <a:endParaRPr lang="en-US" sz="3200" cap="small" dirty="0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8F16A74A-F88D-4DB6-A646-E22E7F25C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67000"/>
            <a:ext cx="2743200" cy="2743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+mj-lt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CAD3866A-DC89-4058-9456-ED15B3273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9624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A9FFCA61-EAB3-49C1-83E1-9A74EB3BA7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8326" y="2438400"/>
            <a:ext cx="1308474" cy="15239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458C8ADE-755F-41E2-A7FF-7F043D6B2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044244"/>
            <a:ext cx="2133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Garamond" panose="02020404030301010803" pitchFamily="18" charset="0"/>
              </a:rPr>
              <a:t>True value</a:t>
            </a: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7FFF09D8-BF9D-42A0-BFFF-3DC19B2AE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sz="2400">
              <a:latin typeface="+mj-lt"/>
            </a:endParaRPr>
          </a:p>
        </p:txBody>
      </p:sp>
      <p:sp>
        <p:nvSpPr>
          <p:cNvPr id="11" name="Text Box 20">
            <a:extLst>
              <a:ext uri="{FF2B5EF4-FFF2-40B4-BE49-F238E27FC236}">
                <a16:creationId xmlns:a16="http://schemas.microsoft.com/office/drawing/2014/main" id="{5E91F380-6678-4115-A355-BDA7178AC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733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  <a:endParaRPr lang="en-US" sz="2400">
              <a:latin typeface="+mj-lt"/>
            </a:endParaRPr>
          </a:p>
        </p:txBody>
      </p:sp>
      <p:sp>
        <p:nvSpPr>
          <p:cNvPr id="12" name="Rectangle 21">
            <a:extLst>
              <a:ext uri="{FF2B5EF4-FFF2-40B4-BE49-F238E27FC236}">
                <a16:creationId xmlns:a16="http://schemas.microsoft.com/office/drawing/2014/main" id="{8F045018-8DC2-40D0-833C-EC8045A6B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200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9A0E887B-6DEC-4C99-8532-DC15113E1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14" name="Rectangle 23">
            <a:extLst>
              <a:ext uri="{FF2B5EF4-FFF2-40B4-BE49-F238E27FC236}">
                <a16:creationId xmlns:a16="http://schemas.microsoft.com/office/drawing/2014/main" id="{95C9E1ED-012E-47E0-A420-61C9EA9EE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BF3F4B99-6747-494C-BD13-C19AD32C5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E210A606-F7DD-48F5-83D8-1D1294198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id="{2A2502B9-DDC0-4294-B893-348BCD358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67A59378-68F6-45A9-B305-11F386401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19" name="Oval 28">
            <a:extLst>
              <a:ext uri="{FF2B5EF4-FFF2-40B4-BE49-F238E27FC236}">
                <a16:creationId xmlns:a16="http://schemas.microsoft.com/office/drawing/2014/main" id="{81F8FF83-81ED-48CF-8AB8-F59F05325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038600"/>
            <a:ext cx="152400" cy="1524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0" name="Line 29">
            <a:extLst>
              <a:ext uri="{FF2B5EF4-FFF2-40B4-BE49-F238E27FC236}">
                <a16:creationId xmlns:a16="http://schemas.microsoft.com/office/drawing/2014/main" id="{885054B8-63FB-4B17-9088-76C2E5EBB2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8326" y="4190999"/>
            <a:ext cx="1384674" cy="12357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21" name="Rectangle 30">
            <a:extLst>
              <a:ext uri="{FF2B5EF4-FFF2-40B4-BE49-F238E27FC236}">
                <a16:creationId xmlns:a16="http://schemas.microsoft.com/office/drawing/2014/main" id="{E14DEA7B-B87F-454C-9D04-F6A98E4B5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176" y="5198920"/>
            <a:ext cx="40744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latin typeface="Garamond" panose="02020404030301010803" pitchFamily="18" charset="0"/>
              </a:rPr>
              <a:t>Average sample estimate</a:t>
            </a:r>
          </a:p>
        </p:txBody>
      </p:sp>
      <p:sp>
        <p:nvSpPr>
          <p:cNvPr id="22" name="Line 31">
            <a:extLst>
              <a:ext uri="{FF2B5EF4-FFF2-40B4-BE49-F238E27FC236}">
                <a16:creationId xmlns:a16="http://schemas.microsoft.com/office/drawing/2014/main" id="{5A6CA503-A90A-4EEF-8017-7FEFFE94F7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472912"/>
            <a:ext cx="2088776" cy="413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23" name="Text Box 32">
            <a:extLst>
              <a:ext uri="{FF2B5EF4-FFF2-40B4-BE49-F238E27FC236}">
                <a16:creationId xmlns:a16="http://schemas.microsoft.com/office/drawing/2014/main" id="{A31CBA4F-B461-4E02-A4D6-3B146D460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176" y="3135101"/>
            <a:ext cx="2438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Garamond" panose="02020404030301010803" pitchFamily="18" charset="0"/>
              </a:rPr>
              <a:t>Sample estimate</a:t>
            </a:r>
          </a:p>
        </p:txBody>
      </p:sp>
    </p:spTree>
    <p:extLst>
      <p:ext uri="{BB962C8B-B14F-4D97-AF65-F5344CB8AC3E}">
        <p14:creationId xmlns:p14="http://schemas.microsoft.com/office/powerpoint/2010/main" val="421525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75FC07-CC71-4CEE-AE44-43BDD6919511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Design of Occupancy Surveys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D7060E-62BD-4A14-AB43-113BD76726F1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C06F26-186E-44D2-A460-994244929531}"/>
              </a:ext>
            </a:extLst>
          </p:cNvPr>
          <p:cNvSpPr/>
          <p:nvPr/>
        </p:nvSpPr>
        <p:spPr>
          <a:xfrm>
            <a:off x="203245" y="1176776"/>
            <a:ext cx="14638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cap="small" dirty="0">
                <a:latin typeface="Garamond" pitchFamily="18" charset="0"/>
              </a:rPr>
              <a:t>Biased</a:t>
            </a:r>
            <a:endParaRPr lang="en-US" sz="3200" cap="small" dirty="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A9FFCA61-EAB3-49C1-83E1-9A74EB3BA7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8326" y="2438400"/>
            <a:ext cx="1308474" cy="15239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458C8ADE-755F-41E2-A7FF-7F043D6B2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044244"/>
            <a:ext cx="2133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Garamond" panose="02020404030301010803" pitchFamily="18" charset="0"/>
              </a:rPr>
              <a:t>True value</a:t>
            </a: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7FFF09D8-BF9D-42A0-BFFF-3DC19B2AE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sz="2400">
              <a:latin typeface="+mj-lt"/>
            </a:endParaRPr>
          </a:p>
        </p:txBody>
      </p:sp>
      <p:sp>
        <p:nvSpPr>
          <p:cNvPr id="20" name="Line 29">
            <a:extLst>
              <a:ext uri="{FF2B5EF4-FFF2-40B4-BE49-F238E27FC236}">
                <a16:creationId xmlns:a16="http://schemas.microsoft.com/office/drawing/2014/main" id="{885054B8-63FB-4B17-9088-76C2E5EBB2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1788" y="4072612"/>
            <a:ext cx="1543811" cy="124191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21" name="Rectangle 30">
            <a:extLst>
              <a:ext uri="{FF2B5EF4-FFF2-40B4-BE49-F238E27FC236}">
                <a16:creationId xmlns:a16="http://schemas.microsoft.com/office/drawing/2014/main" id="{E14DEA7B-B87F-454C-9D04-F6A98E4B5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295" y="5203402"/>
            <a:ext cx="40744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latin typeface="Garamond" panose="02020404030301010803" pitchFamily="18" charset="0"/>
              </a:rPr>
              <a:t>Average sample estimate</a:t>
            </a:r>
          </a:p>
        </p:txBody>
      </p:sp>
      <p:sp>
        <p:nvSpPr>
          <p:cNvPr id="22" name="Line 31">
            <a:extLst>
              <a:ext uri="{FF2B5EF4-FFF2-40B4-BE49-F238E27FC236}">
                <a16:creationId xmlns:a16="http://schemas.microsoft.com/office/drawing/2014/main" id="{5A6CA503-A90A-4EEF-8017-7FEFFE94F7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3350" y="3207663"/>
            <a:ext cx="837826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23" name="Text Box 32">
            <a:extLst>
              <a:ext uri="{FF2B5EF4-FFF2-40B4-BE49-F238E27FC236}">
                <a16:creationId xmlns:a16="http://schemas.microsoft.com/office/drawing/2014/main" id="{A31CBA4F-B461-4E02-A4D6-3B146D460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176" y="2915225"/>
            <a:ext cx="2438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Garamond" panose="02020404030301010803" pitchFamily="18" charset="0"/>
              </a:rPr>
              <a:t>Sample estimate</a:t>
            </a:r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AAED3ECE-651E-450C-B404-608C623E1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67000"/>
            <a:ext cx="2743200" cy="2743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+mj-lt"/>
            </a:endParaRP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C69B84A5-EA5E-4AF4-B4AE-5693BB5FB8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3977148"/>
            <a:ext cx="0" cy="2133600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5E72B875-6A9D-4055-9E46-4D83F90678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19948" y="5029200"/>
            <a:ext cx="1600200" cy="0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3B66BDD0-71DD-49E2-8D39-F9DC609595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038600"/>
            <a:ext cx="0" cy="2133600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28" name="Oval 4">
            <a:extLst>
              <a:ext uri="{FF2B5EF4-FFF2-40B4-BE49-F238E27FC236}">
                <a16:creationId xmlns:a16="http://schemas.microsoft.com/office/drawing/2014/main" id="{2B735D57-4A7D-4005-BB99-CD2D739D8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9624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F9D4DE4D-65AC-40E2-ACA0-6C9B299E2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sz="2400">
              <a:latin typeface="+mj-lt"/>
            </a:endParaRP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6E814AA1-FC44-4C6C-ADEC-C89E8EEB0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3546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  <a:endParaRPr lang="en-US" sz="2400">
              <a:latin typeface="+mj-lt"/>
            </a:endParaRP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317E93E0-43D4-47C9-8591-305845E15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3200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B912347D-0D88-4E28-B6FA-31F521DAF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23C7F652-C374-4895-9992-C611082A8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3200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88F75AE5-868E-4A40-8A08-B23698C36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BC74BA07-8E5A-4C8E-B80F-77D7C41E1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114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A566FFCA-A811-4D3E-8B2B-C5E4BA60A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37" name="Rectangle 15">
            <a:extLst>
              <a:ext uri="{FF2B5EF4-FFF2-40B4-BE49-F238E27FC236}">
                <a16:creationId xmlns:a16="http://schemas.microsoft.com/office/drawing/2014/main" id="{D3405FAC-57B3-4D59-AEF6-F305802BD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38" name="Oval 16">
            <a:extLst>
              <a:ext uri="{FF2B5EF4-FFF2-40B4-BE49-F238E27FC236}">
                <a16:creationId xmlns:a16="http://schemas.microsoft.com/office/drawing/2014/main" id="{EF8A48CB-C1FA-488A-AC29-7F94CE412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468" y="3962400"/>
            <a:ext cx="152400" cy="1524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9" name="Text Box 24">
            <a:extLst>
              <a:ext uri="{FF2B5EF4-FFF2-40B4-BE49-F238E27FC236}">
                <a16:creationId xmlns:a16="http://schemas.microsoft.com/office/drawing/2014/main" id="{54BA53C7-E151-4224-9F57-83A31D808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3340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BIAS</a:t>
            </a:r>
          </a:p>
        </p:txBody>
      </p:sp>
    </p:spTree>
    <p:extLst>
      <p:ext uri="{BB962C8B-B14F-4D97-AF65-F5344CB8AC3E}">
        <p14:creationId xmlns:p14="http://schemas.microsoft.com/office/powerpoint/2010/main" val="71137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75FC07-CC71-4CEE-AE44-43BDD6919511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Design of Occupancy Surveys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D7060E-62BD-4A14-AB43-113BD76726F1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C06F26-186E-44D2-A460-994244929531}"/>
              </a:ext>
            </a:extLst>
          </p:cNvPr>
          <p:cNvSpPr/>
          <p:nvPr/>
        </p:nvSpPr>
        <p:spPr>
          <a:xfrm>
            <a:off x="203245" y="1176776"/>
            <a:ext cx="42944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cap="small" dirty="0">
                <a:latin typeface="Garamond" pitchFamily="18" charset="0"/>
              </a:rPr>
              <a:t>Repeatable (Precise)</a:t>
            </a:r>
            <a:endParaRPr lang="en-US" sz="3200" cap="small" dirty="0"/>
          </a:p>
        </p:txBody>
      </p:sp>
      <p:sp>
        <p:nvSpPr>
          <p:cNvPr id="40" name="Oval 3">
            <a:extLst>
              <a:ext uri="{FF2B5EF4-FFF2-40B4-BE49-F238E27FC236}">
                <a16:creationId xmlns:a16="http://schemas.microsoft.com/office/drawing/2014/main" id="{426F285D-8677-4656-8EF7-B0EA0A155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67000"/>
            <a:ext cx="2743200" cy="2743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+mj-lt"/>
            </a:endParaRPr>
          </a:p>
        </p:txBody>
      </p:sp>
      <p:sp>
        <p:nvSpPr>
          <p:cNvPr id="41" name="Oval 4">
            <a:extLst>
              <a:ext uri="{FF2B5EF4-FFF2-40B4-BE49-F238E27FC236}">
                <a16:creationId xmlns:a16="http://schemas.microsoft.com/office/drawing/2014/main" id="{875D2F5A-1E69-465B-8403-0AACACA89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9624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2" name="Line 5">
            <a:extLst>
              <a:ext uri="{FF2B5EF4-FFF2-40B4-BE49-F238E27FC236}">
                <a16:creationId xmlns:a16="http://schemas.microsoft.com/office/drawing/2014/main" id="{2291591E-EB74-4F25-9E12-876A0AC12C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8326" y="2438400"/>
            <a:ext cx="1308474" cy="15239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43" name="Text Box 6">
            <a:extLst>
              <a:ext uri="{FF2B5EF4-FFF2-40B4-BE49-F238E27FC236}">
                <a16:creationId xmlns:a16="http://schemas.microsoft.com/office/drawing/2014/main" id="{F6EE3B2B-493B-4AE4-8EE4-1E18F2AD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044244"/>
            <a:ext cx="2133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Garamond" panose="02020404030301010803" pitchFamily="18" charset="0"/>
              </a:rPr>
              <a:t>True value</a:t>
            </a:r>
          </a:p>
        </p:txBody>
      </p:sp>
      <p:sp>
        <p:nvSpPr>
          <p:cNvPr id="44" name="Rectangle 13">
            <a:extLst>
              <a:ext uri="{FF2B5EF4-FFF2-40B4-BE49-F238E27FC236}">
                <a16:creationId xmlns:a16="http://schemas.microsoft.com/office/drawing/2014/main" id="{FAECBAED-DF0F-4177-8C19-46F22F492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sz="2400">
              <a:latin typeface="+mj-lt"/>
            </a:endParaRPr>
          </a:p>
        </p:txBody>
      </p:sp>
      <p:sp>
        <p:nvSpPr>
          <p:cNvPr id="45" name="Text Box 20">
            <a:extLst>
              <a:ext uri="{FF2B5EF4-FFF2-40B4-BE49-F238E27FC236}">
                <a16:creationId xmlns:a16="http://schemas.microsoft.com/office/drawing/2014/main" id="{80D587EB-A02F-4F13-8BC0-B4D01F900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733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  <a:endParaRPr lang="en-US" sz="2400">
              <a:latin typeface="+mj-lt"/>
            </a:endParaRPr>
          </a:p>
        </p:txBody>
      </p:sp>
      <p:sp>
        <p:nvSpPr>
          <p:cNvPr id="46" name="Rectangle 21">
            <a:extLst>
              <a:ext uri="{FF2B5EF4-FFF2-40B4-BE49-F238E27FC236}">
                <a16:creationId xmlns:a16="http://schemas.microsoft.com/office/drawing/2014/main" id="{DA585284-5F81-4D93-BF24-9F4C1CD25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200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47" name="Rectangle 22">
            <a:extLst>
              <a:ext uri="{FF2B5EF4-FFF2-40B4-BE49-F238E27FC236}">
                <a16:creationId xmlns:a16="http://schemas.microsoft.com/office/drawing/2014/main" id="{86FC8D1D-B1E7-4A99-8524-2A5FBADFE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48" name="Rectangle 23">
            <a:extLst>
              <a:ext uri="{FF2B5EF4-FFF2-40B4-BE49-F238E27FC236}">
                <a16:creationId xmlns:a16="http://schemas.microsoft.com/office/drawing/2014/main" id="{4BFA0438-F8BB-43CA-A0AA-6F28C27C8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49" name="Rectangle 24">
            <a:extLst>
              <a:ext uri="{FF2B5EF4-FFF2-40B4-BE49-F238E27FC236}">
                <a16:creationId xmlns:a16="http://schemas.microsoft.com/office/drawing/2014/main" id="{A9B86813-5FDF-48BB-B2DB-062F60A7A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13D5BC9A-37EF-470C-8264-07C52CDD8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51" name="Rectangle 26">
            <a:extLst>
              <a:ext uri="{FF2B5EF4-FFF2-40B4-BE49-F238E27FC236}">
                <a16:creationId xmlns:a16="http://schemas.microsoft.com/office/drawing/2014/main" id="{39E94FD8-AD39-426B-98DE-1836E402D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52" name="Rectangle 27">
            <a:extLst>
              <a:ext uri="{FF2B5EF4-FFF2-40B4-BE49-F238E27FC236}">
                <a16:creationId xmlns:a16="http://schemas.microsoft.com/office/drawing/2014/main" id="{FB006AB3-ABEB-4F82-9150-E4DF7180D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56" name="Line 31">
            <a:extLst>
              <a:ext uri="{FF2B5EF4-FFF2-40B4-BE49-F238E27FC236}">
                <a16:creationId xmlns:a16="http://schemas.microsoft.com/office/drawing/2014/main" id="{555325D6-0271-4201-9BF4-FA7A6834A8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472912"/>
            <a:ext cx="2088776" cy="413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57" name="Text Box 32">
            <a:extLst>
              <a:ext uri="{FF2B5EF4-FFF2-40B4-BE49-F238E27FC236}">
                <a16:creationId xmlns:a16="http://schemas.microsoft.com/office/drawing/2014/main" id="{158080BB-ABCE-42F2-9C61-AEEE589D0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176" y="3135101"/>
            <a:ext cx="2438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Garamond" panose="02020404030301010803" pitchFamily="18" charset="0"/>
              </a:rPr>
              <a:t>Sample estimate</a:t>
            </a:r>
          </a:p>
        </p:txBody>
      </p:sp>
    </p:spTree>
    <p:extLst>
      <p:ext uri="{BB962C8B-B14F-4D97-AF65-F5344CB8AC3E}">
        <p14:creationId xmlns:p14="http://schemas.microsoft.com/office/powerpoint/2010/main" val="369932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75FC07-CC71-4CEE-AE44-43BDD6919511}"/>
              </a:ext>
            </a:extLst>
          </p:cNvPr>
          <p:cNvSpPr/>
          <p:nvPr/>
        </p:nvSpPr>
        <p:spPr>
          <a:xfrm>
            <a:off x="685800" y="164938"/>
            <a:ext cx="8382000" cy="901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cap="small" dirty="0">
                <a:latin typeface="Garamond" pitchFamily="18" charset="0"/>
              </a:rPr>
              <a:t>Design of Occupancy Surveys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D7060E-62BD-4A14-AB43-113BD76726F1}"/>
              </a:ext>
            </a:extLst>
          </p:cNvPr>
          <p:cNvSpPr/>
          <p:nvPr/>
        </p:nvSpPr>
        <p:spPr>
          <a:xfrm>
            <a:off x="76200" y="164938"/>
            <a:ext cx="533400" cy="9018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C06F26-186E-44D2-A460-994244929531}"/>
              </a:ext>
            </a:extLst>
          </p:cNvPr>
          <p:cNvSpPr/>
          <p:nvPr/>
        </p:nvSpPr>
        <p:spPr>
          <a:xfrm>
            <a:off x="203245" y="1176776"/>
            <a:ext cx="56362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cap="small" dirty="0">
                <a:latin typeface="Garamond" pitchFamily="18" charset="0"/>
              </a:rPr>
              <a:t>Not Repeatable (Imprecise)</a:t>
            </a:r>
            <a:endParaRPr lang="en-US" sz="3200" cap="small" dirty="0"/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78098ED5-7FAA-45D7-817B-1A23C5FE8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67000"/>
            <a:ext cx="2743200" cy="2743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+mj-lt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6210E438-54A1-4675-87E4-784C1BE81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sz="2400">
              <a:latin typeface="+mj-lt"/>
            </a:endParaRPr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id="{D9D32706-8FF5-4CFC-9DE7-284E3E3E1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819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  <a:endParaRPr lang="en-US" sz="2400">
              <a:latin typeface="+mj-lt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380AE582-D540-4C42-AD49-BC6F4CEA4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743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B777BAE9-E466-4256-A4DC-FBD39BBBC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962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E2C41977-9681-4A26-8C29-6E39D743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828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8689F362-62F0-4E34-A287-5C7B6BE49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029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F3113F10-1BBD-436E-A5F7-A507242C2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48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743F9230-9D6F-4319-A676-7557BD8AA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029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29" name="Line 12">
            <a:extLst>
              <a:ext uri="{FF2B5EF4-FFF2-40B4-BE49-F238E27FC236}">
                <a16:creationId xmlns:a16="http://schemas.microsoft.com/office/drawing/2014/main" id="{AD10E3A0-A944-45F9-B1D9-5D26B10A2C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3276600"/>
            <a:ext cx="1631576" cy="190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30" name="Text Box 13">
            <a:extLst>
              <a:ext uri="{FF2B5EF4-FFF2-40B4-BE49-F238E27FC236}">
                <a16:creationId xmlns:a16="http://schemas.microsoft.com/office/drawing/2014/main" id="{CE491955-B94A-4ED5-B919-C569E2D10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6976" y="2895601"/>
            <a:ext cx="259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Garamond" panose="02020404030301010803" pitchFamily="18" charset="0"/>
              </a:rPr>
              <a:t>Sample Estimate</a:t>
            </a:r>
          </a:p>
        </p:txBody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9B6B4C11-1716-4CF4-8660-7D3854D38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56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+mj-lt"/>
                <a:cs typeface="Times New Roman" pitchFamily="18" charset="0"/>
              </a:rPr>
              <a:t>*</a:t>
            </a:r>
          </a:p>
        </p:txBody>
      </p:sp>
      <p:sp>
        <p:nvSpPr>
          <p:cNvPr id="32" name="Oval 4">
            <a:extLst>
              <a:ext uri="{FF2B5EF4-FFF2-40B4-BE49-F238E27FC236}">
                <a16:creationId xmlns:a16="http://schemas.microsoft.com/office/drawing/2014/main" id="{9C25889A-59AC-4432-9C09-DDBACC877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962400"/>
            <a:ext cx="1524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3" name="Line 5">
            <a:extLst>
              <a:ext uri="{FF2B5EF4-FFF2-40B4-BE49-F238E27FC236}">
                <a16:creationId xmlns:a16="http://schemas.microsoft.com/office/drawing/2014/main" id="{5B47F55B-0C2E-4A39-A99E-DCCCC4010D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2438400"/>
            <a:ext cx="129540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wrap="none"/>
          <a:lstStyle/>
          <a:p>
            <a:endParaRPr lang="en-US">
              <a:latin typeface="+mj-lt"/>
            </a:endParaRPr>
          </a:p>
        </p:txBody>
      </p:sp>
      <p:sp>
        <p:nvSpPr>
          <p:cNvPr id="34" name="Text Box 6">
            <a:extLst>
              <a:ext uri="{FF2B5EF4-FFF2-40B4-BE49-F238E27FC236}">
                <a16:creationId xmlns:a16="http://schemas.microsoft.com/office/drawing/2014/main" id="{24F1441B-4415-4FD2-B2CB-FED024F48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741" y="2099976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Garamond" panose="02020404030301010803" pitchFamily="18" charset="0"/>
              </a:rPr>
              <a:t>True value</a:t>
            </a:r>
          </a:p>
        </p:txBody>
      </p:sp>
    </p:spTree>
    <p:extLst>
      <p:ext uri="{BB962C8B-B14F-4D97-AF65-F5344CB8AC3E}">
        <p14:creationId xmlns:p14="http://schemas.microsoft.com/office/powerpoint/2010/main" val="23760741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300</TotalTime>
  <Words>1492</Words>
  <Application>Microsoft Office PowerPoint</Application>
  <PresentationFormat>On-screen Show (4:3)</PresentationFormat>
  <Paragraphs>341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Garamond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Shea</dc:creator>
  <cp:lastModifiedBy>Colin Shea</cp:lastModifiedBy>
  <cp:revision>34</cp:revision>
  <cp:lastPrinted>2018-04-20T20:49:45Z</cp:lastPrinted>
  <dcterms:created xsi:type="dcterms:W3CDTF">2018-04-18T15:59:23Z</dcterms:created>
  <dcterms:modified xsi:type="dcterms:W3CDTF">2018-05-01T15:22:54Z</dcterms:modified>
</cp:coreProperties>
</file>