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91" r:id="rId3"/>
    <p:sldId id="259" r:id="rId4"/>
    <p:sldId id="258" r:id="rId5"/>
    <p:sldId id="262" r:id="rId6"/>
    <p:sldId id="263" r:id="rId7"/>
    <p:sldId id="261" r:id="rId8"/>
    <p:sldId id="260" r:id="rId9"/>
    <p:sldId id="267" r:id="rId10"/>
    <p:sldId id="269" r:id="rId11"/>
    <p:sldId id="268" r:id="rId12"/>
    <p:sldId id="289" r:id="rId13"/>
    <p:sldId id="294" r:id="rId14"/>
    <p:sldId id="270" r:id="rId15"/>
    <p:sldId id="265" r:id="rId16"/>
    <p:sldId id="266" r:id="rId17"/>
    <p:sldId id="290" r:id="rId18"/>
    <p:sldId id="272" r:id="rId19"/>
    <p:sldId id="274" r:id="rId20"/>
    <p:sldId id="257" r:id="rId21"/>
    <p:sldId id="273" r:id="rId22"/>
    <p:sldId id="292" r:id="rId23"/>
    <p:sldId id="271" r:id="rId24"/>
    <p:sldId id="277" r:id="rId25"/>
    <p:sldId id="293" r:id="rId26"/>
    <p:sldId id="275" r:id="rId27"/>
    <p:sldId id="279" r:id="rId28"/>
    <p:sldId id="284" r:id="rId29"/>
    <p:sldId id="276" r:id="rId30"/>
    <p:sldId id="285" r:id="rId31"/>
    <p:sldId id="278" r:id="rId32"/>
    <p:sldId id="283" r:id="rId33"/>
    <p:sldId id="280" r:id="rId34"/>
    <p:sldId id="281" r:id="rId35"/>
    <p:sldId id="286" r:id="rId36"/>
    <p:sldId id="282" r:id="rId37"/>
    <p:sldId id="295" r:id="rId38"/>
    <p:sldId id="287" r:id="rId39"/>
    <p:sldId id="288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476" autoAdjust="0"/>
  </p:normalViewPr>
  <p:slideViewPr>
    <p:cSldViewPr>
      <p:cViewPr varScale="1">
        <p:scale>
          <a:sx n="42" d="100"/>
          <a:sy n="4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07210-65E7-445B-9408-1C6B6BC2066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054-A446-43D1-955A-48CA35AC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4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142F-A721-442B-8EF4-3C0066CD7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0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7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054-A446-43D1-955A-48CA35ACBD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F6A1-8B8C-46CA-892D-D7E3D16FDCE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0B4E-871E-4527-8920-5B0E1B40A56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1127-A902-4E14-B756-4F886C0F441E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C381-9712-40FC-B661-7B4B9B637AC2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EEE0-3BA2-4B3B-A0FA-FB799BE0F347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7CE-A636-4F4E-9E7D-E7116DE8DD26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2C61-52F0-4FF8-B581-C12A9A376510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A401-C7CE-4801-B81A-ACB1449C99A1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F039-6F95-47B1-9AD1-91C9D68EF421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731B2E6-2BA8-40D3-AF2C-1EB7105DC287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8B-4FCE-418A-85D9-3E291E2A7968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FB0C9-E758-444E-99AC-C06AA7BDF2F4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2EAA0D-3AE3-4896-B26F-BF9B0B2FFA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revolutionanalytics.com/" TargetMode="External"/><Relationship Id="rId3" Type="http://schemas.openxmlformats.org/officeDocument/2006/relationships/hyperlink" Target="http://cran.r-project.org/manuals.html" TargetMode="External"/><Relationship Id="rId7" Type="http://schemas.openxmlformats.org/officeDocument/2006/relationships/hyperlink" Target="http://www.r-bloggers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tags/r" TargetMode="External"/><Relationship Id="rId11" Type="http://schemas.openxmlformats.org/officeDocument/2006/relationships/hyperlink" Target="http://www.amazon.com/tag/r%20programming%20language/products/ref=tag_tdp_bkt_istp" TargetMode="External"/><Relationship Id="rId5" Type="http://schemas.openxmlformats.org/officeDocument/2006/relationships/hyperlink" Target="http://cran.r-project.org/faqs.html" TargetMode="External"/><Relationship Id="rId10" Type="http://schemas.openxmlformats.org/officeDocument/2006/relationships/hyperlink" Target="http://www.r-project.org/doc/bib/R-books.html" TargetMode="External"/><Relationship Id="rId4" Type="http://schemas.openxmlformats.org/officeDocument/2006/relationships/hyperlink" Target="http://www.r-project.org/mail.html" TargetMode="External"/><Relationship Id="rId9" Type="http://schemas.openxmlformats.org/officeDocument/2006/relationships/hyperlink" Target="http://twitter.com/#search?q=%23rstat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9647"/>
            <a:ext cx="7543800" cy="3566160"/>
          </a:xfrm>
        </p:spPr>
        <p:txBody>
          <a:bodyPr>
            <a:normAutofit/>
          </a:bodyPr>
          <a:lstStyle/>
          <a:p>
            <a:pPr lvl="0" algn="ctr"/>
            <a:r>
              <a:rPr lang="en-GB" dirty="0" smtClean="0">
                <a:solidFill>
                  <a:schemeClr val="dk1"/>
                </a:solidFill>
              </a:rPr>
              <a:t>Occupancy Modelling</a:t>
            </a:r>
            <a:br>
              <a:rPr lang="en-GB" dirty="0" smtClean="0">
                <a:solidFill>
                  <a:schemeClr val="dk1"/>
                </a:solidFill>
              </a:rPr>
            </a:br>
            <a:r>
              <a:rPr lang="en-US" dirty="0" smtClean="0"/>
              <a:t>CSP4141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77000" cy="762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Monday, May 21</a:t>
            </a:r>
            <a:r>
              <a:rPr lang="en-US" baseline="30000" dirty="0" smtClean="0"/>
              <a:t>st</a:t>
            </a:r>
            <a:r>
              <a:rPr lang="en-US" dirty="0" smtClean="0"/>
              <a:t>, 2018</a:t>
            </a:r>
          </a:p>
          <a:p>
            <a:pPr algn="ctr"/>
            <a:r>
              <a:rPr lang="en-US" dirty="0" smtClean="0"/>
              <a:t>Introduction to unmarked R package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1</a:t>
            </a:fld>
            <a:endParaRPr lang="en-US"/>
          </a:p>
        </p:txBody>
      </p:sp>
      <p:sp>
        <p:nvSpPr>
          <p:cNvPr id="4" name="Shape 54"/>
          <p:cNvSpPr txBox="1">
            <a:spLocks/>
          </p:cNvSpPr>
          <p:nvPr/>
        </p:nvSpPr>
        <p:spPr>
          <a:xfrm>
            <a:off x="623400" y="4419600"/>
            <a:ext cx="8520600" cy="7926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5789"/>
              <a:buFont typeface="Arial"/>
              <a:buNone/>
            </a:pPr>
            <a:r>
              <a:rPr lang="en-GB" sz="95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National Conservation Training Center Course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5789"/>
              <a:buFont typeface="Arial"/>
              <a:buNone/>
            </a:pPr>
            <a:r>
              <a:rPr lang="en-GB" sz="95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May 21st - 25th, 2018</a:t>
            </a:r>
          </a:p>
          <a:p>
            <a:pPr>
              <a:spcBef>
                <a:spcPts val="0"/>
              </a:spcBef>
            </a:pPr>
            <a:r>
              <a:rPr lang="en-GB" sz="95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Columbia River Fisheries Program Office</a:t>
            </a:r>
            <a:endParaRPr lang="en-GB" sz="950" dirty="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4343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341222"/>
            <a:ext cx="6263640" cy="1203961"/>
          </a:xfrm>
        </p:spPr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" y="1737361"/>
            <a:ext cx="8527472" cy="198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Remember, R is fully objected-oriented.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Everything in R is an object: a single value, a vector of values, a data frames or list or complex data structures, but also functions, results of functions, graphics, and even formulas.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8" descr="https://popdaniel.files.wordpress.com/2013/04/oop-cours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94950"/>
            <a:ext cx="4495800" cy="34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864" y="3581400"/>
            <a:ext cx="335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Clearly, not all objects are the same; the class of an object is its defined type.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0" y="3048000"/>
            <a:ext cx="3183194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All data must be put into an object called an ‘</a:t>
            </a:r>
            <a:r>
              <a:rPr lang="en-US" sz="2400" dirty="0" err="1" smtClean="0"/>
              <a:t>unmarkedFrame</a:t>
            </a:r>
            <a:r>
              <a:rPr lang="en-US" sz="2400" dirty="0" smtClean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14" y="2209800"/>
            <a:ext cx="580628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6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263640" cy="1127761"/>
          </a:xfrm>
        </p:spPr>
        <p:txBody>
          <a:bodyPr/>
          <a:lstStyle/>
          <a:p>
            <a:r>
              <a:rPr lang="en-US" b="1" dirty="0"/>
              <a:t>Unmarked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747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What is an ‘</a:t>
            </a:r>
            <a:r>
              <a:rPr lang="en-US" sz="3500" b="1" dirty="0" err="1"/>
              <a:t>unmarkedFrame</a:t>
            </a:r>
            <a:r>
              <a:rPr lang="en-US" sz="3500" b="1" dirty="0"/>
              <a:t>?’ </a:t>
            </a:r>
            <a:endParaRPr lang="en-US" sz="3500" b="1" dirty="0" smtClean="0"/>
          </a:p>
          <a:p>
            <a:r>
              <a:rPr lang="en-US" sz="2400" dirty="0" smtClean="0"/>
              <a:t>An </a:t>
            </a:r>
            <a:r>
              <a:rPr lang="en-US" sz="2400" dirty="0" err="1" smtClean="0"/>
              <a:t>unmarkedFrame</a:t>
            </a:r>
            <a:r>
              <a:rPr lang="en-US" sz="2400" dirty="0" smtClean="0"/>
              <a:t> (UMF) </a:t>
            </a:r>
            <a:r>
              <a:rPr lang="en-US" sz="2400" dirty="0"/>
              <a:t>object contains components, referred to as slots, which hold the data and </a:t>
            </a:r>
            <a:r>
              <a:rPr lang="en-US" sz="2400" dirty="0" smtClean="0"/>
              <a:t>metadata.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496368" cy="265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64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263640" cy="1127761"/>
          </a:xfrm>
        </p:spPr>
        <p:txBody>
          <a:bodyPr/>
          <a:lstStyle/>
          <a:p>
            <a:r>
              <a:rPr lang="en-US" b="1" dirty="0"/>
              <a:t>Unmarked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747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What is an ‘</a:t>
            </a:r>
            <a:r>
              <a:rPr lang="en-US" sz="3500" b="1" dirty="0" err="1"/>
              <a:t>unmarkedFrame</a:t>
            </a:r>
            <a:r>
              <a:rPr lang="en-US" sz="3500" b="1" dirty="0"/>
              <a:t>?’ </a:t>
            </a:r>
            <a:r>
              <a:rPr lang="en-US" sz="3500" b="1" dirty="0" smtClean="0"/>
              <a:t>(Continued)</a:t>
            </a:r>
          </a:p>
          <a:p>
            <a:r>
              <a:rPr lang="en-US" sz="2400" dirty="0" smtClean="0"/>
              <a:t>All UMF </a:t>
            </a:r>
            <a:r>
              <a:rPr lang="en-US" sz="2400" dirty="0"/>
              <a:t>objects contain a </a:t>
            </a:r>
            <a:r>
              <a:rPr lang="en-US" sz="2400" dirty="0" smtClean="0"/>
              <a:t>‘slot’ </a:t>
            </a:r>
            <a:r>
              <a:rPr lang="en-US" sz="2400" dirty="0"/>
              <a:t>for the observation matrix </a:t>
            </a:r>
            <a:r>
              <a:rPr lang="en-US" sz="2400" dirty="0" smtClean="0"/>
              <a:t>y.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y matrix is the only required slot. 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row of y contains either the observed counts or detection/non-detection data at each of the M </a:t>
            </a:r>
            <a:r>
              <a:rPr lang="en-US" sz="2400" dirty="0" smtClean="0"/>
              <a:t>sites</a:t>
            </a:r>
          </a:p>
          <a:p>
            <a:r>
              <a:rPr lang="en-US" sz="2400" dirty="0"/>
              <a:t>All </a:t>
            </a:r>
            <a:r>
              <a:rPr lang="en-US" sz="2400" dirty="0" smtClean="0"/>
              <a:t>UMF </a:t>
            </a:r>
            <a:r>
              <a:rPr lang="en-US" sz="2400" dirty="0"/>
              <a:t>objects contain </a:t>
            </a:r>
            <a:r>
              <a:rPr lang="en-US" sz="2400" dirty="0" smtClean="0"/>
              <a:t>a </a:t>
            </a:r>
            <a:r>
              <a:rPr lang="en-US" sz="2400" dirty="0" err="1"/>
              <a:t>data.frame</a:t>
            </a:r>
            <a:r>
              <a:rPr lang="en-US" sz="2400" dirty="0"/>
              <a:t> of site-level </a:t>
            </a:r>
            <a:r>
              <a:rPr lang="en-US" sz="2400" dirty="0" smtClean="0"/>
              <a:t>covariates (</a:t>
            </a:r>
            <a:r>
              <a:rPr lang="en-US" sz="2400" dirty="0" err="1" smtClean="0"/>
              <a:t>siteCovs</a:t>
            </a:r>
            <a:r>
              <a:rPr lang="en-US" sz="2400" dirty="0" smtClean="0"/>
              <a:t>) </a:t>
            </a:r>
            <a:r>
              <a:rPr lang="en-US" sz="2400" dirty="0"/>
              <a:t>and a </a:t>
            </a:r>
            <a:r>
              <a:rPr lang="en-US" sz="2400" dirty="0" err="1"/>
              <a:t>data.frame</a:t>
            </a:r>
            <a:r>
              <a:rPr lang="en-US" sz="2400" dirty="0"/>
              <a:t> of observation-level covariates </a:t>
            </a:r>
            <a:r>
              <a:rPr lang="en-US" sz="2400" dirty="0" smtClean="0"/>
              <a:t>(</a:t>
            </a:r>
            <a:r>
              <a:rPr lang="en-US" sz="2400" dirty="0" err="1" smtClean="0"/>
              <a:t>obsCovs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81" y="5562600"/>
            <a:ext cx="4295775" cy="122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96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072640"/>
            <a:ext cx="813816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Why do I need an ‘</a:t>
            </a:r>
            <a:r>
              <a:rPr lang="en-US" sz="2400" dirty="0" err="1" smtClean="0"/>
              <a:t>unmarkedFrame</a:t>
            </a:r>
            <a:r>
              <a:rPr lang="en-US" sz="2400" dirty="0" smtClean="0"/>
              <a:t>?’</a:t>
            </a:r>
          </a:p>
          <a:p>
            <a:endParaRPr lang="en-US" sz="2400" dirty="0"/>
          </a:p>
          <a:p>
            <a:r>
              <a:rPr lang="en-US" sz="2400" dirty="0" smtClean="0"/>
              <a:t>Easier to detect errors when creating the UMF</a:t>
            </a:r>
          </a:p>
          <a:p>
            <a:r>
              <a:rPr lang="en-US" sz="2400" dirty="0" smtClean="0"/>
              <a:t>Data structure (hierarchical) not amenable to simple </a:t>
            </a:r>
            <a:r>
              <a:rPr lang="en-US" sz="2400" dirty="0" err="1" smtClean="0"/>
              <a:t>data.frame</a:t>
            </a:r>
            <a:endParaRPr lang="en-US" sz="2400" dirty="0" smtClean="0"/>
          </a:p>
          <a:p>
            <a:r>
              <a:rPr lang="en-US" sz="2400" dirty="0" smtClean="0"/>
              <a:t>Allows for custom tools to summarize and visualize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994467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 units are called ‘sites’</a:t>
            </a:r>
          </a:p>
          <a:p>
            <a:r>
              <a:rPr lang="en-US" sz="2400" dirty="0" smtClean="0"/>
              <a:t>There are multiple ‘observations’ at each site</a:t>
            </a:r>
          </a:p>
          <a:p>
            <a:pPr lvl="1"/>
            <a:r>
              <a:rPr lang="en-US" sz="2400" dirty="0" smtClean="0"/>
              <a:t>If using site-occupancy model, we make multiple ‘visits’ to each site</a:t>
            </a:r>
          </a:p>
          <a:p>
            <a:pPr lvl="1"/>
            <a:r>
              <a:rPr lang="en-US" sz="2400" dirty="0" smtClean="0"/>
              <a:t>If using a double-observer framework, then we have 2 observations per site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19600"/>
            <a:ext cx="3811970" cy="2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Covariates can be recorded</a:t>
            </a:r>
          </a:p>
          <a:p>
            <a:pPr lvl="1"/>
            <a:r>
              <a:rPr lang="en-US" sz="2400" dirty="0" smtClean="0"/>
              <a:t>These can be site-specific or observation specific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55" y="3310075"/>
            <a:ext cx="9601200" cy="21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381024" y="1628796"/>
            <a:ext cx="8458176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Site-specific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constant within a site, but can differ among locations</a:t>
            </a:r>
          </a:p>
          <a:p>
            <a:pPr marL="457200" lvl="1" indent="0">
              <a:buNone/>
            </a:pPr>
            <a:r>
              <a:rPr lang="en-US" sz="2400" dirty="0"/>
              <a:t>   e.g., habitat characteristics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sz="2800" b="1" dirty="0" smtClean="0"/>
              <a:t>Survey-specific (observations)</a:t>
            </a:r>
            <a:endParaRPr 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may vary among surveys</a:t>
            </a:r>
          </a:p>
          <a:p>
            <a:pPr marL="457200" lvl="1" indent="0">
              <a:buNone/>
            </a:pPr>
            <a:r>
              <a:rPr lang="en-US" sz="2400" dirty="0"/>
              <a:t>   e.g., streamflows, water levels, visibility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DAC442-6FDC-4AE5-83B9-8D84544F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1599504-7D20-4DC9-AF5C-343307A37D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381000"/>
            <a:ext cx="3444240" cy="975361"/>
          </a:xfrm>
        </p:spPr>
        <p:txBody>
          <a:bodyPr/>
          <a:lstStyle/>
          <a:p>
            <a:r>
              <a:rPr lang="en-US" b="1" dirty="0" smtClean="0"/>
              <a:t>Covariates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62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720840" cy="975361"/>
          </a:xfrm>
        </p:spPr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Most </a:t>
            </a:r>
            <a:r>
              <a:rPr lang="en-US" sz="2400" b="1" dirty="0" err="1" smtClean="0"/>
              <a:t>unmarkedFrame</a:t>
            </a:r>
            <a:r>
              <a:rPr lang="en-US" sz="2400" b="1" dirty="0" smtClean="0"/>
              <a:t>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58811"/>
              </p:ext>
            </p:extLst>
          </p:nvPr>
        </p:nvGraphicFramePr>
        <p:xfrm>
          <a:off x="609600" y="2590800"/>
          <a:ext cx="8153400" cy="342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55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Component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8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nSite</a:t>
                      </a:r>
                      <a:r>
                        <a:rPr lang="en-US" sz="2000" dirty="0" smtClean="0"/>
                        <a:t> x </a:t>
                      </a:r>
                      <a:r>
                        <a:rPr lang="en-US" sz="2000" dirty="0" err="1" smtClean="0"/>
                        <a:t>nObs</a:t>
                      </a:r>
                      <a:r>
                        <a:rPr lang="en-US" sz="2000" dirty="0" smtClean="0"/>
                        <a:t> matrix of observations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58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siteCovs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nSite</a:t>
                      </a:r>
                      <a:r>
                        <a:rPr lang="en-US" sz="2000" dirty="0" smtClean="0"/>
                        <a:t> x </a:t>
                      </a:r>
                      <a:r>
                        <a:rPr lang="en-US" sz="2000" dirty="0" err="1" smtClean="0"/>
                        <a:t>nObs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data.frame</a:t>
                      </a:r>
                      <a:r>
                        <a:rPr lang="en-US" sz="2000" dirty="0" smtClean="0"/>
                        <a:t> of site-specific covariates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18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obsCovs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with </a:t>
                      </a:r>
                      <a:r>
                        <a:rPr lang="en-US" sz="2000" dirty="0" err="1" smtClean="0"/>
                        <a:t>nCovs</a:t>
                      </a:r>
                      <a:r>
                        <a:rPr lang="en-US" sz="2000" dirty="0" smtClean="0"/>
                        <a:t> components.</a:t>
                      </a:r>
                      <a:r>
                        <a:rPr lang="en-US" sz="2000" baseline="0" dirty="0" smtClean="0"/>
                        <a:t> Each component is </a:t>
                      </a:r>
                      <a:r>
                        <a:rPr lang="en-US" sz="2000" baseline="0" dirty="0" err="1" smtClean="0"/>
                        <a:t>nSite</a:t>
                      </a:r>
                      <a:r>
                        <a:rPr lang="en-US" sz="2000" baseline="0" dirty="0" smtClean="0"/>
                        <a:t> x </a:t>
                      </a:r>
                      <a:r>
                        <a:rPr lang="en-US" sz="2000" baseline="0" dirty="0" err="1" smtClean="0"/>
                        <a:t>nObs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data.frame</a:t>
                      </a:r>
                      <a:r>
                        <a:rPr lang="en-US" sz="2000" baseline="0" dirty="0" smtClean="0"/>
                        <a:t> of covariate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90678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Some </a:t>
            </a:r>
            <a:r>
              <a:rPr lang="en-US" sz="2400" dirty="0" err="1" smtClean="0"/>
              <a:t>unmarkedFrame</a:t>
            </a:r>
            <a:r>
              <a:rPr lang="en-US" sz="2400" dirty="0" smtClean="0"/>
              <a:t> have additional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31207"/>
              </p:ext>
            </p:extLst>
          </p:nvPr>
        </p:nvGraphicFramePr>
        <p:xfrm>
          <a:off x="152400" y="2133600"/>
          <a:ext cx="8839200" cy="44136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8892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508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nSite</a:t>
                      </a:r>
                      <a:r>
                        <a:rPr lang="en-US" dirty="0" smtClean="0"/>
                        <a:t> x </a:t>
                      </a:r>
                      <a:r>
                        <a:rPr lang="en-US" dirty="0" err="1" smtClean="0"/>
                        <a:t>nObs</a:t>
                      </a:r>
                      <a:r>
                        <a:rPr lang="en-US" dirty="0" smtClean="0"/>
                        <a:t> matrix of 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siteCovs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nSite</a:t>
                      </a:r>
                      <a:r>
                        <a:rPr lang="en-US" dirty="0" smtClean="0"/>
                        <a:t> x </a:t>
                      </a:r>
                      <a:r>
                        <a:rPr lang="en-US" dirty="0" err="1" smtClean="0"/>
                        <a:t>nObs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data.frame</a:t>
                      </a:r>
                      <a:r>
                        <a:rPr lang="en-US" dirty="0" smtClean="0"/>
                        <a:t> of site-specific covariates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dirty="0" smtClean="0"/>
                        <a:t>obsCovs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with </a:t>
                      </a:r>
                      <a:r>
                        <a:rPr lang="en-US" dirty="0" err="1" smtClean="0"/>
                        <a:t>nCovs</a:t>
                      </a:r>
                      <a:r>
                        <a:rPr lang="en-US" dirty="0" smtClean="0"/>
                        <a:t> components.</a:t>
                      </a:r>
                      <a:r>
                        <a:rPr lang="en-US" baseline="0" dirty="0" smtClean="0"/>
                        <a:t> Each component is </a:t>
                      </a:r>
                      <a:r>
                        <a:rPr lang="en-US" baseline="0" dirty="0" err="1" smtClean="0"/>
                        <a:t>nSite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baseline="0" dirty="0" err="1" smtClean="0"/>
                        <a:t>nObs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data.frame</a:t>
                      </a:r>
                      <a:r>
                        <a:rPr lang="en-US" baseline="0" dirty="0" smtClean="0"/>
                        <a:t> of covariate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primary period (seasons, </a:t>
                      </a:r>
                      <a:r>
                        <a:rPr lang="en-US" dirty="0" err="1" smtClean="0"/>
                        <a:t>yrs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dist.breaks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vector defining the distance intervals for a distance sampling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</a:t>
                      </a:r>
                      <a:r>
                        <a:rPr lang="en-US" baseline="0" dirty="0" smtClean="0"/>
                        <a:t> units for distance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0" y="2667000"/>
            <a:ext cx="3352800" cy="403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‘unmarked’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“Applied Hierarchical Modeling in Ecology: Analysis of distribution, abundance and species richness in R and BUGS” </a:t>
            </a:r>
          </a:p>
          <a:p>
            <a:r>
              <a:rPr lang="en-US" dirty="0" smtClean="0"/>
              <a:t>Volume 1- Prelude and Static Models</a:t>
            </a:r>
          </a:p>
          <a:p>
            <a:r>
              <a:rPr lang="en-US" dirty="0" smtClean="0"/>
              <a:t>Marc </a:t>
            </a:r>
            <a:r>
              <a:rPr lang="en-US" dirty="0" err="1" smtClean="0"/>
              <a:t>Kéry</a:t>
            </a:r>
            <a:r>
              <a:rPr lang="en-US" dirty="0" smtClean="0"/>
              <a:t> and J. Andrew </a:t>
            </a:r>
            <a:r>
              <a:rPr lang="en-US" dirty="0" err="1" smtClean="0"/>
              <a:t>Royle</a:t>
            </a:r>
            <a:endParaRPr lang="en-US" dirty="0" smtClean="0"/>
          </a:p>
          <a:p>
            <a:r>
              <a:rPr lang="en-US" dirty="0" smtClean="0"/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090314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8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41814"/>
            <a:ext cx="7543800" cy="1203961"/>
          </a:xfrm>
        </p:spPr>
        <p:txBody>
          <a:bodyPr/>
          <a:lstStyle/>
          <a:p>
            <a:r>
              <a:rPr lang="en-US" b="1" dirty="0" smtClean="0"/>
              <a:t>Introduction to ‘unmarked’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1938" cy="43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3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Where do we start? Where do we go?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52" y="1868174"/>
            <a:ext cx="7543801" cy="40233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Import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Format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 err="1" smtClean="0"/>
              <a:t>unmarkedFrame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Fit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Analyze results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Assess model fit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Make predictions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Maps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Etc.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80" y="4167435"/>
            <a:ext cx="3810720" cy="26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14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Data</a:t>
            </a:r>
          </a:p>
          <a:p>
            <a:r>
              <a:rPr lang="en-US" dirty="0" smtClean="0"/>
              <a:t>-Process and package the data into an ‘</a:t>
            </a:r>
            <a:r>
              <a:rPr lang="en-US" i="1" dirty="0" err="1" smtClean="0"/>
              <a:t>unmarkedFrame</a:t>
            </a:r>
            <a:r>
              <a:rPr lang="en-US" dirty="0" smtClean="0"/>
              <a:t>’ using standard constructor functions that ensure data are in the proper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686800" cy="236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7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2" y="1906114"/>
            <a:ext cx="8811837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All data must be put in an object called an </a:t>
            </a:r>
            <a:r>
              <a:rPr lang="en-US" sz="2800" dirty="0" err="1" smtClean="0">
                <a:solidFill>
                  <a:srgbClr val="FF0000"/>
                </a:solidFill>
              </a:rPr>
              <a:t>unmarkedFrame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173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76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hierarchical models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967" y="2057400"/>
            <a:ext cx="9399816" cy="306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24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800" y="2438400"/>
            <a:ext cx="8534400" cy="533400"/>
          </a:xfrm>
          <a:prstGeom prst="ellipse">
            <a:avLst/>
          </a:prstGeom>
          <a:solidFill>
            <a:srgbClr val="4F81BD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4815840" cy="1450757"/>
          </a:xfrm>
        </p:spPr>
        <p:txBody>
          <a:bodyPr/>
          <a:lstStyle/>
          <a:p>
            <a:r>
              <a:rPr lang="en-US" b="1" dirty="0" smtClean="0"/>
              <a:t>Unmarked – ‘</a:t>
            </a:r>
            <a:r>
              <a:rPr lang="en-US" b="1" dirty="0" err="1" smtClean="0"/>
              <a:t>occu</a:t>
            </a:r>
            <a:r>
              <a:rPr lang="en-US" b="1" dirty="0" smtClean="0"/>
              <a:t>’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smtClean="0"/>
              <a:t>‘</a:t>
            </a:r>
            <a:r>
              <a:rPr lang="en-US" b="1" dirty="0" err="1" smtClean="0"/>
              <a:t>occu</a:t>
            </a:r>
            <a:r>
              <a:rPr lang="en-US" b="1" dirty="0" smtClean="0"/>
              <a:t>’</a:t>
            </a:r>
            <a:r>
              <a:rPr lang="en-US" dirty="0"/>
              <a:t> fits the standard occupancy model based on zero-inflated binomial models (</a:t>
            </a:r>
            <a:r>
              <a:rPr lang="en-US" dirty="0" err="1"/>
              <a:t>MacKenzie</a:t>
            </a:r>
            <a:r>
              <a:rPr lang="en-US" dirty="0"/>
              <a:t> et al. 2006, </a:t>
            </a:r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occupancy state process (</a:t>
            </a:r>
            <a:r>
              <a:rPr lang="en-US" b="1" i="1" dirty="0" err="1"/>
              <a:t>z</a:t>
            </a:r>
            <a:r>
              <a:rPr lang="en-US" b="1" i="1" baseline="-25000" dirty="0" err="1"/>
              <a:t>i</a:t>
            </a:r>
            <a:r>
              <a:rPr lang="en-US" dirty="0"/>
              <a:t>) of site </a:t>
            </a:r>
            <a:r>
              <a:rPr lang="en-US" b="1" i="1" dirty="0" err="1"/>
              <a:t>i</a:t>
            </a:r>
            <a:r>
              <a:rPr lang="en-US" dirty="0"/>
              <a:t> is modeled </a:t>
            </a:r>
            <a:r>
              <a:rPr lang="en-US" dirty="0" smtClean="0"/>
              <a:t>as:</a:t>
            </a:r>
            <a:endParaRPr lang="en-US" dirty="0"/>
          </a:p>
          <a:p>
            <a:pPr algn="ctr"/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 err="1"/>
              <a:t>∼Bernoulli</a:t>
            </a:r>
            <a:r>
              <a:rPr lang="en-US" i="1" dirty="0"/>
              <a:t>(</a:t>
            </a:r>
            <a:r>
              <a:rPr lang="el-GR" i="1" dirty="0"/>
              <a:t>ψ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</a:p>
          <a:p>
            <a:r>
              <a:rPr lang="en-US" dirty="0"/>
              <a:t>The observation process is modeled </a:t>
            </a:r>
            <a:r>
              <a:rPr lang="en-US" dirty="0" smtClean="0"/>
              <a:t>as:</a:t>
            </a:r>
            <a:endParaRPr lang="en-US" dirty="0"/>
          </a:p>
          <a:p>
            <a:pPr algn="ctr"/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i="1" dirty="0" err="1"/>
              <a:t>|z</a:t>
            </a:r>
            <a:r>
              <a:rPr lang="en-US" i="1" baseline="-25000" dirty="0" err="1"/>
              <a:t>i</a:t>
            </a:r>
            <a:r>
              <a:rPr lang="en-US" i="1" dirty="0" err="1"/>
              <a:t>∼Bernoulli</a:t>
            </a:r>
            <a:r>
              <a:rPr lang="en-US" i="1" dirty="0"/>
              <a:t>(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i="1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143000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function fits the single season occupancy model of </a:t>
            </a:r>
            <a:r>
              <a:rPr lang="en-US" sz="1050" dirty="0" err="1"/>
              <a:t>MacKenzie</a:t>
            </a:r>
            <a:r>
              <a:rPr lang="en-US" sz="1050" dirty="0"/>
              <a:t> et al (2002</a:t>
            </a:r>
            <a:r>
              <a:rPr lang="en-US" sz="1050" dirty="0" smtClean="0"/>
              <a:t>).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7465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774929"/>
            <a:ext cx="8915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# Part 1 (Import data and create </a:t>
            </a:r>
            <a:r>
              <a:rPr lang="en-US" sz="2800" dirty="0" err="1" smtClean="0">
                <a:latin typeface="SimSun-ExtB" panose="02010609060101010101" pitchFamily="49" charset="-122"/>
                <a:ea typeface="SimSun-ExtB" panose="02010609060101010101" pitchFamily="49" charset="-122"/>
              </a:rPr>
              <a:t>unmarkedFrame</a:t>
            </a:r>
            <a:r>
              <a:rPr lang="en-US" sz="28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l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ibrary(unmarked)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OccuData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 read.csv(“myOccuData.csv”)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siteCovariates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&lt;-read.csv(“mySiteCovariates.csv”)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</a:t>
            </a:r>
            <a:r>
              <a:rPr lang="en-US" sz="2400" b="1" dirty="0" err="1" smtClean="0">
                <a:solidFill>
                  <a:schemeClr val="accent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unmarkedFrameOccu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(y=</a:t>
            </a: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OccuData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		        		</a:t>
            </a: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siteCovs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siteCovariates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92992"/>
            <a:ext cx="4587240" cy="899161"/>
          </a:xfrm>
        </p:spPr>
        <p:txBody>
          <a:bodyPr/>
          <a:lstStyle/>
          <a:p>
            <a:r>
              <a:rPr lang="en-US" b="1" dirty="0"/>
              <a:t>Unmarked Models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286567"/>
            <a:ext cx="8602541" cy="53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400" y="1149176"/>
            <a:ext cx="2286000" cy="457200"/>
          </a:xfrm>
          <a:prstGeom prst="ellipse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# Part 1 (Import data and create </a:t>
            </a:r>
            <a:r>
              <a:rPr lang="en-US" sz="2800" dirty="0" err="1" smtClean="0">
                <a:latin typeface="SimSun-ExtB" panose="02010609060101010101" pitchFamily="49" charset="-122"/>
                <a:ea typeface="SimSun-ExtB" panose="02010609060101010101" pitchFamily="49" charset="-122"/>
              </a:rPr>
              <a:t>unmarkedFrame</a:t>
            </a:r>
            <a:r>
              <a:rPr lang="en-US" sz="28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ibrary(unmarked)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OccuData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 read.csv(“myOccuData.csv”)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siteCovariates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&lt;-read.csv(“mySiteCovariates.csv”)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unmarkedFrameOccu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(y=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OccuData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		        	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siteCovariates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915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#Part 2 (Fit models) (remember: formula then data)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fm1 &lt;-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 ~1~1, data=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m2 &lt;-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 ~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vegHt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~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vegHt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	    	data=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1" y="565538"/>
            <a:ext cx="7543800" cy="975361"/>
          </a:xfrm>
        </p:spPr>
        <p:txBody>
          <a:bodyPr/>
          <a:lstStyle/>
          <a:p>
            <a:r>
              <a:rPr lang="en-US" b="1" dirty="0" smtClean="0"/>
              <a:t>Introduction to ‘unmarked’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5" y="173736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u</a:t>
            </a:r>
            <a:r>
              <a:rPr lang="en-US" sz="2400" b="1" u="sng" dirty="0" smtClean="0"/>
              <a:t>nmarked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tatistical </a:t>
            </a:r>
            <a:r>
              <a:rPr lang="en-US" sz="2400" dirty="0"/>
              <a:t>analysis of data from </a:t>
            </a:r>
            <a:r>
              <a:rPr lang="en-US" sz="2400" dirty="0" smtClean="0"/>
              <a:t>surveys of </a:t>
            </a:r>
            <a:r>
              <a:rPr lang="en-US" sz="2400" dirty="0"/>
              <a:t>unmarked </a:t>
            </a:r>
            <a:r>
              <a:rPr lang="en-US" sz="2400" dirty="0" smtClean="0"/>
              <a:t>animals</a:t>
            </a:r>
          </a:p>
          <a:p>
            <a:r>
              <a:rPr lang="en-US" sz="2400" dirty="0" smtClean="0"/>
              <a:t>Focus </a:t>
            </a:r>
            <a:r>
              <a:rPr lang="en-US" sz="2400" dirty="0"/>
              <a:t>is on hierarchical </a:t>
            </a:r>
            <a:r>
              <a:rPr lang="en-US" sz="2400" dirty="0" smtClean="0"/>
              <a:t>models</a:t>
            </a:r>
          </a:p>
          <a:p>
            <a:r>
              <a:rPr lang="en-US" sz="2400" dirty="0" smtClean="0"/>
              <a:t>Methods </a:t>
            </a:r>
            <a:r>
              <a:rPr lang="en-US" sz="2400" dirty="0"/>
              <a:t>to estimate site occupancy, abundance, and density of animals </a:t>
            </a:r>
          </a:p>
          <a:p>
            <a:r>
              <a:rPr lang="en-US" sz="2400" dirty="0" smtClean="0"/>
              <a:t>Imperfect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12300"/>
            <a:ext cx="2590800" cy="2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99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Unmarked hierarchical models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967" y="2057400"/>
            <a:ext cx="9399816" cy="306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30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86200" y="2209800"/>
            <a:ext cx="2514600" cy="609600"/>
          </a:xfrm>
          <a:prstGeom prst="ellipse">
            <a:avLst/>
          </a:prstGeom>
          <a:solidFill>
            <a:srgbClr val="4F81BD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028" y="252377"/>
            <a:ext cx="4739640" cy="822961"/>
          </a:xfrm>
        </p:spPr>
        <p:txBody>
          <a:bodyPr/>
          <a:lstStyle/>
          <a:p>
            <a:r>
              <a:rPr lang="en-US" dirty="0" smtClean="0"/>
              <a:t>Unmarked Models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82" y="1440463"/>
            <a:ext cx="9192132" cy="501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228600" y="3922415"/>
            <a:ext cx="6934200" cy="609600"/>
          </a:xfrm>
          <a:prstGeom prst="ellipse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4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</a:t>
            </a:r>
            <a:r>
              <a:rPr lang="en-US" b="1" dirty="0" smtClean="0"/>
              <a:t>Example (continued)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#Part 2 (Fit models) (formula then data)</a:t>
            </a:r>
          </a:p>
          <a:p>
            <a:pPr marL="0" indent="0">
              <a:buNone/>
            </a:pPr>
            <a:endParaRPr lang="en-US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fm1 &lt;-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 ~1~1, data=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m2 &lt;-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 ~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vegHt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~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vegHt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data=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occuUMF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" y="1905000"/>
            <a:ext cx="8991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#Part 3. (model selection, model fit,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fitList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(fm1, fm2)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modSel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Parboot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(fm2)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Predictions &lt;- (predict(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type=“state”,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	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newdata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mapdata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Levelplot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Predicted~x.coord+y.coord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	data=predictions)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855"/>
            <a:ext cx="4587240" cy="822961"/>
          </a:xfrm>
        </p:spPr>
        <p:txBody>
          <a:bodyPr/>
          <a:lstStyle/>
          <a:p>
            <a:r>
              <a:rPr lang="en-US" b="1" dirty="0"/>
              <a:t>Unmarked Models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25722" cy="53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381000" y="1143000"/>
            <a:ext cx="2057400" cy="457200"/>
          </a:xfrm>
          <a:prstGeom prst="ellipse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2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944" y="0"/>
            <a:ext cx="4511040" cy="8991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Unmarked Models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" y="1981200"/>
            <a:ext cx="9220200" cy="418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457200" y="1946564"/>
            <a:ext cx="2057400" cy="457200"/>
          </a:xfrm>
          <a:prstGeom prst="ellipse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0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#Part 3. (model selection, model fit, etc.)</a:t>
            </a:r>
          </a:p>
          <a:p>
            <a:pPr marL="0" indent="0">
              <a:buNone/>
            </a:pPr>
            <a:endParaRPr lang="en-US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fitList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(fm1, fm2)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modSel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Parboot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(fm2)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Predictions &lt;- (predict(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fms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type=“state”,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newdata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mapdata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Levelplot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 &lt;-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Predicted~x.coord+y.coord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		data=predictions)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0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follow along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Rmarkdown</a:t>
            </a:r>
            <a:r>
              <a:rPr lang="en-US" dirty="0" smtClean="0"/>
              <a:t> file:</a:t>
            </a:r>
          </a:p>
          <a:p>
            <a:r>
              <a:rPr lang="en-US" smtClean="0"/>
              <a:t>“4. Unmarked </a:t>
            </a:r>
            <a:r>
              <a:rPr lang="en-US" dirty="0" smtClean="0"/>
              <a:t>Workflow.docx”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948"/>
            <a:ext cx="9128760" cy="4979177"/>
          </a:xfrm>
        </p:spPr>
        <p:txBody>
          <a:bodyPr>
            <a:normAutofit/>
          </a:bodyPr>
          <a:lstStyle/>
          <a:p>
            <a:r>
              <a:rPr lang="en-US" dirty="0"/>
              <a:t>Here are our suggestions for the best on-line resources for information about R.</a:t>
            </a:r>
          </a:p>
          <a:p>
            <a:pPr marL="349250" indent="-228600"/>
            <a:r>
              <a:rPr lang="en-US" dirty="0"/>
              <a:t>The </a:t>
            </a:r>
            <a:r>
              <a:rPr lang="en-US" dirty="0">
                <a:hlinkClick r:id="rId2"/>
              </a:rPr>
              <a:t>R Project homepage</a:t>
            </a:r>
            <a:r>
              <a:rPr lang="en-US" dirty="0"/>
              <a:t>. Look here for official news from the R Project, plus links to 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mailing lists</a:t>
            </a:r>
            <a:r>
              <a:rPr lang="en-US" dirty="0"/>
              <a:t>, the </a:t>
            </a:r>
            <a:r>
              <a:rPr lang="en-US" dirty="0">
                <a:hlinkClick r:id="rId5"/>
              </a:rPr>
              <a:t>official R FAQs</a:t>
            </a:r>
            <a:r>
              <a:rPr lang="en-US" dirty="0"/>
              <a:t>, and more</a:t>
            </a:r>
          </a:p>
          <a:p>
            <a:pPr marL="349250" indent="-228600"/>
            <a:r>
              <a:rPr lang="en-US" dirty="0" err="1">
                <a:hlinkClick r:id="rId6"/>
              </a:rPr>
              <a:t>StackOverflow</a:t>
            </a:r>
            <a:r>
              <a:rPr lang="en-US" dirty="0"/>
              <a:t>. Got a question about R? Search for questions tagged with "r" and you'll probably find your question already answered. If not, ask away</a:t>
            </a:r>
          </a:p>
          <a:p>
            <a:pPr marL="349250" indent="-228600"/>
            <a:r>
              <a:rPr lang="en-US" dirty="0">
                <a:hlinkClick r:id="rId7"/>
              </a:rPr>
              <a:t>R bloggers</a:t>
            </a:r>
            <a:r>
              <a:rPr lang="en-US" dirty="0"/>
              <a:t>. For a steady stream of news, tips and articles related to R follow this blog aggregator for posts from dozens of R bloggers, including the team from </a:t>
            </a:r>
            <a:r>
              <a:rPr lang="en-US" dirty="0">
                <a:hlinkClick r:id="rId8"/>
              </a:rPr>
              <a:t>Revolution Analytics</a:t>
            </a:r>
            <a:endParaRPr lang="en-US" dirty="0"/>
          </a:p>
          <a:p>
            <a:pPr marL="349250" indent="-228600"/>
            <a:r>
              <a:rPr lang="en-US" dirty="0">
                <a:hlinkClick r:id="rId9"/>
              </a:rPr>
              <a:t>#</a:t>
            </a:r>
            <a:r>
              <a:rPr lang="en-US" dirty="0" err="1">
                <a:hlinkClick r:id="rId9"/>
              </a:rPr>
              <a:t>rstats</a:t>
            </a:r>
            <a:r>
              <a:rPr lang="en-US" dirty="0">
                <a:hlinkClick r:id="rId9"/>
              </a:rPr>
              <a:t> on Twitter</a:t>
            </a:r>
            <a:r>
              <a:rPr lang="en-US" dirty="0"/>
              <a:t>. To listen in on (or contribute to) an information-rich conversation about R 140 characters at a time, search for the #</a:t>
            </a:r>
            <a:r>
              <a:rPr lang="en-US" dirty="0" err="1"/>
              <a:t>rstats</a:t>
            </a:r>
            <a:r>
              <a:rPr lang="en-US" dirty="0"/>
              <a:t> </a:t>
            </a:r>
            <a:r>
              <a:rPr lang="en-US" dirty="0" err="1"/>
              <a:t>hastag</a:t>
            </a:r>
            <a:endParaRPr lang="en-US" dirty="0"/>
          </a:p>
          <a:p>
            <a:pPr marL="349250" indent="-228600"/>
            <a:r>
              <a:rPr lang="en-US" dirty="0"/>
              <a:t>Books about R. If you're looking for some offline reading, the R Project has an </a:t>
            </a:r>
            <a:r>
              <a:rPr lang="en-US" dirty="0">
                <a:hlinkClick r:id="rId10"/>
              </a:rPr>
              <a:t>extensive list</a:t>
            </a:r>
            <a:r>
              <a:rPr lang="en-US" dirty="0"/>
              <a:t> of R books, as does the </a:t>
            </a:r>
            <a:r>
              <a:rPr lang="en-US" dirty="0">
                <a:hlinkClick r:id="rId11"/>
              </a:rPr>
              <a:t>R Programming Language tag</a:t>
            </a:r>
            <a:r>
              <a:rPr lang="en-US" dirty="0"/>
              <a:t> on Amazon.com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7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82004"/>
            <a:ext cx="8519160" cy="4478866"/>
          </a:xfrm>
        </p:spPr>
        <p:txBody>
          <a:bodyPr/>
          <a:lstStyle/>
          <a:p>
            <a:r>
              <a:rPr lang="en-US" sz="2800" dirty="0" smtClean="0"/>
              <a:t>Unmarked Google group</a:t>
            </a:r>
          </a:p>
          <a:p>
            <a:pPr marL="457200" lvl="1" indent="0">
              <a:buNone/>
            </a:pPr>
            <a:r>
              <a:rPr lang="en-US" sz="2400" i="1" dirty="0"/>
              <a:t>http://groups.google.com/group/unmarked</a:t>
            </a:r>
            <a:endParaRPr lang="en-US" sz="2400" i="1" dirty="0" smtClean="0"/>
          </a:p>
          <a:p>
            <a:r>
              <a:rPr lang="en-US" sz="2800" dirty="0" err="1"/>
              <a:t>h</a:t>
            </a:r>
            <a:r>
              <a:rPr lang="en-US" sz="2800" dirty="0" err="1" smtClean="0"/>
              <a:t>mecology</a:t>
            </a:r>
            <a:r>
              <a:rPr lang="en-US" sz="2800" dirty="0" smtClean="0"/>
              <a:t>: hierarchical modeling in ecology </a:t>
            </a:r>
            <a:r>
              <a:rPr lang="en-US" sz="2800" dirty="0"/>
              <a:t>Google </a:t>
            </a:r>
            <a:r>
              <a:rPr lang="en-US" sz="2800" dirty="0" smtClean="0"/>
              <a:t>group </a:t>
            </a:r>
          </a:p>
          <a:p>
            <a:pPr marL="457200" lvl="1" indent="0">
              <a:buNone/>
            </a:pPr>
            <a:r>
              <a:rPr lang="en-US" sz="2400" i="1" dirty="0" smtClean="0"/>
              <a:t>http://groups.google.com/group/hmecology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72309"/>
            <a:ext cx="7580732" cy="252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46" y="525349"/>
            <a:ext cx="5425440" cy="975361"/>
          </a:xfrm>
        </p:spPr>
        <p:txBody>
          <a:bodyPr>
            <a:normAutofit/>
          </a:bodyPr>
          <a:lstStyle/>
          <a:p>
            <a:r>
              <a:rPr lang="en-US" b="1" dirty="0"/>
              <a:t>Hierarchical </a:t>
            </a:r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5734"/>
            <a:ext cx="883919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Hierarchical model</a:t>
            </a:r>
            <a:r>
              <a:rPr lang="en-US" sz="2400" b="1" dirty="0" smtClean="0"/>
              <a:t>:  </a:t>
            </a:r>
            <a:r>
              <a:rPr lang="en-US" sz="2400" dirty="0" smtClean="0"/>
              <a:t>Model with explicit components for observations and state process.</a:t>
            </a:r>
            <a:endParaRPr lang="en-US" sz="2400" b="0" dirty="0" smtClean="0">
              <a:effectLst/>
            </a:endParaRPr>
          </a:p>
          <a:p>
            <a:pPr fontAlgn="base"/>
            <a:r>
              <a:rPr lang="en-US" sz="2400" dirty="0" smtClean="0"/>
              <a:t>The ‘process’ model describes variation in the ecological process of interest</a:t>
            </a:r>
          </a:p>
          <a:p>
            <a:pPr fontAlgn="base"/>
            <a:r>
              <a:rPr lang="en-US" sz="2400" dirty="0" smtClean="0"/>
              <a:t>The ‘observation model’ contains the probabilistic description of what produced the observations</a:t>
            </a: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Referenced Material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Royle</a:t>
            </a:r>
            <a:r>
              <a:rPr lang="en-US" sz="2400" dirty="0" smtClean="0"/>
              <a:t> and </a:t>
            </a:r>
            <a:r>
              <a:rPr lang="en-US" sz="2400" dirty="0" err="1" smtClean="0"/>
              <a:t>Dorazio</a:t>
            </a:r>
            <a:r>
              <a:rPr lang="en-US" sz="2400" dirty="0" smtClean="0"/>
              <a:t> 2008. “Hierarchical Modeling and Inference in Ecology: The Analysis of Data from Populations, </a:t>
            </a:r>
            <a:r>
              <a:rPr lang="en-US" sz="2400" dirty="0" err="1" smtClean="0"/>
              <a:t>Metapopulations</a:t>
            </a:r>
            <a:r>
              <a:rPr lang="en-US" sz="2400" dirty="0" smtClean="0"/>
              <a:t>, and Communities”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MacKenzie</a:t>
            </a:r>
            <a:r>
              <a:rPr lang="en-US" sz="2400" dirty="0" smtClean="0"/>
              <a:t> et al. 2002, “Estimating Site Occupancy Rates when Selection Probabilities are Less than One.”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" y="1676400"/>
            <a:ext cx="9136880" cy="304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93394"/>
            <a:ext cx="5410200" cy="1143000"/>
          </a:xfrm>
        </p:spPr>
        <p:txBody>
          <a:bodyPr/>
          <a:lstStyle/>
          <a:p>
            <a:r>
              <a:rPr lang="en-US" b="1" dirty="0" smtClean="0"/>
              <a:t>Hierarchical 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767"/>
            <a:ext cx="838200" cy="56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828800"/>
            <a:ext cx="685800" cy="560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Occupancy Modeling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997929"/>
            <a:ext cx="8686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HM:</a:t>
            </a:r>
            <a:r>
              <a:rPr lang="en-US" sz="2400" dirty="0" smtClean="0">
                <a:solidFill>
                  <a:schemeClr val="tx1"/>
                </a:solidFill>
              </a:rPr>
              <a:t> model with explicit component models that describe 1) variations in the data due to (spatial/temporal) variation in ecological process and 2) due to an imperfect observation process (</a:t>
            </a:r>
            <a:r>
              <a:rPr lang="en-US" sz="2400" dirty="0" err="1" smtClean="0"/>
              <a:t>Royle</a:t>
            </a:r>
            <a:r>
              <a:rPr lang="en-US" sz="2400" dirty="0" smtClean="0"/>
              <a:t> and </a:t>
            </a:r>
            <a:r>
              <a:rPr lang="en-US" sz="2400" dirty="0" err="1" smtClean="0"/>
              <a:t>Dorazio</a:t>
            </a:r>
            <a:r>
              <a:rPr lang="en-US" sz="2400" dirty="0" smtClean="0"/>
              <a:t> 2008)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15" y="3598129"/>
            <a:ext cx="6813638" cy="28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hierarchical models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967" y="2057400"/>
            <a:ext cx="9399816" cy="306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Unmarked hierarchical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5734"/>
            <a:ext cx="883919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References to models accommodated in unmarked: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Single-season occupancy models (</a:t>
            </a:r>
            <a:r>
              <a:rPr lang="en-US" sz="2400" dirty="0" err="1" smtClean="0"/>
              <a:t>MacKenzie</a:t>
            </a:r>
            <a:r>
              <a:rPr lang="en-US" sz="2400" dirty="0" smtClean="0"/>
              <a:t> et al. 2002)</a:t>
            </a:r>
          </a:p>
          <a:p>
            <a:r>
              <a:rPr lang="en-US" sz="2400" dirty="0" err="1" smtClean="0"/>
              <a:t>Royle</a:t>
            </a:r>
            <a:r>
              <a:rPr lang="en-US" sz="2400" dirty="0" smtClean="0"/>
              <a:t>-Nichols model (</a:t>
            </a:r>
            <a:r>
              <a:rPr lang="en-US" sz="2400" i="1" dirty="0" smtClean="0"/>
              <a:t>Ecology</a:t>
            </a:r>
            <a:r>
              <a:rPr lang="en-US" sz="2400" dirty="0" smtClean="0"/>
              <a:t> 2003)</a:t>
            </a:r>
          </a:p>
          <a:p>
            <a:r>
              <a:rPr lang="en-US" sz="2400" dirty="0" smtClean="0"/>
              <a:t>Binomial N-mixture models (</a:t>
            </a:r>
            <a:r>
              <a:rPr lang="en-US" sz="2400" dirty="0" err="1" smtClean="0"/>
              <a:t>Royle</a:t>
            </a:r>
            <a:r>
              <a:rPr lang="en-US" sz="2400" dirty="0" smtClean="0"/>
              <a:t> 2004)</a:t>
            </a:r>
          </a:p>
          <a:p>
            <a:r>
              <a:rPr lang="en-US" sz="2400" dirty="0" smtClean="0"/>
              <a:t>Distance sampling models (</a:t>
            </a:r>
            <a:r>
              <a:rPr lang="en-US" sz="2400" dirty="0" err="1" smtClean="0"/>
              <a:t>Royle</a:t>
            </a:r>
            <a:r>
              <a:rPr lang="en-US" sz="2400" dirty="0" smtClean="0"/>
              <a:t> et al. 2004)</a:t>
            </a:r>
          </a:p>
          <a:p>
            <a:r>
              <a:rPr lang="en-US" sz="2400" dirty="0" smtClean="0"/>
              <a:t>“Open population” versions of the above (</a:t>
            </a:r>
            <a:r>
              <a:rPr lang="en-US" sz="2400" dirty="0" err="1" smtClean="0"/>
              <a:t>MacKenzie</a:t>
            </a:r>
            <a:r>
              <a:rPr lang="en-US" sz="2400" dirty="0" smtClean="0"/>
              <a:t> et al. 2003; </a:t>
            </a:r>
            <a:r>
              <a:rPr lang="en-US" sz="2400" dirty="0" err="1" smtClean="0"/>
              <a:t>Dail</a:t>
            </a:r>
            <a:r>
              <a:rPr lang="en-US" sz="2400" dirty="0" smtClean="0"/>
              <a:t> &amp; Madsen 2011; Chandler et al. 2011)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Which unmarked model to 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D2EAA0D-3AE3-4896-B26F-BF9B0B2FFA67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" y="1609973"/>
            <a:ext cx="8671082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688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30211</TotalTime>
  <Words>1276</Words>
  <Application>Microsoft Office PowerPoint</Application>
  <PresentationFormat>On-screen Show (4:3)</PresentationFormat>
  <Paragraphs>256</Paragraphs>
  <Slides>40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Occupancy Modelling CSP4141</vt:lpstr>
      <vt:lpstr>Introduction to ‘unmarked’</vt:lpstr>
      <vt:lpstr>Introduction to ‘unmarked’</vt:lpstr>
      <vt:lpstr>Hierarchical Modeling</vt:lpstr>
      <vt:lpstr>Hierarchical Modeling</vt:lpstr>
      <vt:lpstr>Hierarchical Occupancy Modeling </vt:lpstr>
      <vt:lpstr>Unmarked hierarchical models</vt:lpstr>
      <vt:lpstr>Unmarked hierarchical models</vt:lpstr>
      <vt:lpstr>Which unmarked model to use?</vt:lpstr>
      <vt:lpstr>Unmarked data structure</vt:lpstr>
      <vt:lpstr>Unmarked data structure</vt:lpstr>
      <vt:lpstr>Unmarked data structure</vt:lpstr>
      <vt:lpstr>Unmarked data structure</vt:lpstr>
      <vt:lpstr>Unmarked data structure</vt:lpstr>
      <vt:lpstr>Unmarked data structure</vt:lpstr>
      <vt:lpstr>Unmarked data structure</vt:lpstr>
      <vt:lpstr>Covariates</vt:lpstr>
      <vt:lpstr>Unmarked data structure</vt:lpstr>
      <vt:lpstr>Unmarked data structure</vt:lpstr>
      <vt:lpstr>Introduction to ‘unmarked’</vt:lpstr>
      <vt:lpstr>Where do we start? Where do we go?</vt:lpstr>
      <vt:lpstr>Unmarked Workflow</vt:lpstr>
      <vt:lpstr>Unmarked data structure</vt:lpstr>
      <vt:lpstr>Unmarked hierarchical models</vt:lpstr>
      <vt:lpstr>Unmarked – ‘occu’   </vt:lpstr>
      <vt:lpstr>Workflow Example</vt:lpstr>
      <vt:lpstr>Unmarked Models</vt:lpstr>
      <vt:lpstr>Workflow Example</vt:lpstr>
      <vt:lpstr>Workflow Example (continued)</vt:lpstr>
      <vt:lpstr>Unmarked hierarchical models</vt:lpstr>
      <vt:lpstr>Unmarked Models</vt:lpstr>
      <vt:lpstr>Workflow Example (continued)</vt:lpstr>
      <vt:lpstr>Workflow Example (continued)</vt:lpstr>
      <vt:lpstr>Unmarked Models</vt:lpstr>
      <vt:lpstr>Unmarked Models</vt:lpstr>
      <vt:lpstr>Workflow Example (continued)</vt:lpstr>
      <vt:lpstr>In-class follow along example…</vt:lpstr>
      <vt:lpstr>Online Resources</vt:lpstr>
      <vt:lpstr>Online Resources</vt:lpstr>
      <vt:lpstr>Referenced Material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Modelling CSP4141</dc:title>
  <dc:creator>MLR</dc:creator>
  <cp:lastModifiedBy>MLR</cp:lastModifiedBy>
  <cp:revision>72</cp:revision>
  <cp:lastPrinted>2018-05-08T19:06:23Z</cp:lastPrinted>
  <dcterms:created xsi:type="dcterms:W3CDTF">2017-11-16T18:11:54Z</dcterms:created>
  <dcterms:modified xsi:type="dcterms:W3CDTF">2018-05-08T21:11:07Z</dcterms:modified>
</cp:coreProperties>
</file>