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2"/>
  </p:notesMasterIdLst>
  <p:sldIdLst>
    <p:sldId id="256" r:id="rId2"/>
    <p:sldId id="258" r:id="rId3"/>
    <p:sldId id="292" r:id="rId4"/>
    <p:sldId id="300" r:id="rId5"/>
    <p:sldId id="302" r:id="rId6"/>
    <p:sldId id="270" r:id="rId7"/>
    <p:sldId id="260" r:id="rId8"/>
    <p:sldId id="257" r:id="rId9"/>
    <p:sldId id="259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67" r:id="rId18"/>
    <p:sldId id="268" r:id="rId19"/>
    <p:sldId id="282" r:id="rId20"/>
    <p:sldId id="283" r:id="rId21"/>
    <p:sldId id="266" r:id="rId22"/>
    <p:sldId id="269" r:id="rId23"/>
    <p:sldId id="293" r:id="rId24"/>
    <p:sldId id="294" r:id="rId25"/>
    <p:sldId id="295" r:id="rId26"/>
    <p:sldId id="271" r:id="rId27"/>
    <p:sldId id="291" r:id="rId28"/>
    <p:sldId id="273" r:id="rId29"/>
    <p:sldId id="299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7" autoAdjust="0"/>
  </p:normalViewPr>
  <p:slideViewPr>
    <p:cSldViewPr>
      <p:cViewPr varScale="1">
        <p:scale>
          <a:sx n="54" d="100"/>
          <a:sy n="54" d="100"/>
        </p:scale>
        <p:origin x="-7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D52FE-B06F-43BD-AD6C-51C28F5B4D2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E4F6-4C80-4ED4-A59E-8E2ED6BA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Environmetrics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8C343-8104-466F-A5F8-514FD22BC5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8C343-8104-466F-A5F8-514FD22BC5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https://cran.r-project.org/web/views/Environmetrics.html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3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5E4F6-4C80-4ED4-A59E-8E2ED6BA07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7F3-A445-4EA9-A6B2-360A2D829016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698E-D7EB-4522-81D7-3BA47B7C23B9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6EE5-C623-4EF0-A84E-C67DB2C81B20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9E97-EBB9-453F-876A-95110D2F1803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7806-D27C-4AFE-8472-F7AB56529741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748-F70E-4243-AE00-F0CB25B1D7F3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83E-D675-45A5-AF19-394508932DCF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C7-6A5D-43D7-A62B-2C0C96DD4392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EF2-4FCF-404F-B45A-1010D5047DBB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D767D5-B064-46E7-A489-76F698698004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4646-D009-4774-A25D-48E84D2D2C0E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1429A6-084B-4DE0-A35A-C5E4D9242CF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83EE6F-2328-4F0F-95BF-93A6F3C8E7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4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dk1"/>
                </a:solidFill>
              </a:rPr>
              <a:t>Occupancy </a:t>
            </a:r>
            <a:r>
              <a:rPr lang="en-GB" dirty="0" err="1" smtClean="0">
                <a:solidFill>
                  <a:schemeClr val="dk1"/>
                </a:solidFill>
              </a:rPr>
              <a:t>Modeling</a:t>
            </a:r>
            <a:r>
              <a:rPr lang="en-GB" dirty="0" smtClean="0">
                <a:solidFill>
                  <a:schemeClr val="dk1"/>
                </a:solidFill>
              </a:rPr>
              <a:t/>
            </a:r>
            <a:br>
              <a:rPr lang="en-GB" dirty="0" smtClean="0">
                <a:solidFill>
                  <a:schemeClr val="dk1"/>
                </a:solidFill>
              </a:rPr>
            </a:br>
            <a:r>
              <a:rPr lang="en-US" dirty="0" smtClean="0"/>
              <a:t>CSP4141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Introduction to Single Season-</a:t>
            </a:r>
          </a:p>
          <a:p>
            <a:pPr algn="ctr"/>
            <a:r>
              <a:rPr lang="en-US" dirty="0" smtClean="0"/>
              <a:t>Single Species Occupancy Model</a:t>
            </a:r>
          </a:p>
          <a:p>
            <a:pPr algn="ctr"/>
            <a:r>
              <a:rPr lang="en-US" dirty="0" smtClean="0"/>
              <a:t>Tuesday, May 22</a:t>
            </a:r>
            <a:r>
              <a:rPr lang="en-US" baseline="30000" dirty="0" smtClean="0"/>
              <a:t>nd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5638800"/>
            <a:ext cx="53340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5789"/>
              <a:buFont typeface="Arial"/>
              <a:buNone/>
            </a:pPr>
            <a:r>
              <a:rPr lang="en-GB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National Conservation Training Center Course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5789"/>
              <a:buFont typeface="Arial"/>
              <a:buNone/>
            </a:pPr>
            <a:r>
              <a:rPr lang="en-GB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May 21st - 25th, 2018</a:t>
            </a:r>
          </a:p>
          <a:p>
            <a:pPr algn="ctr">
              <a:spcBef>
                <a:spcPts val="0"/>
              </a:spcBef>
            </a:pPr>
            <a:r>
              <a:rPr lang="en-GB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Columbia River Fisheries Program Office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Closure Assumption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-</a:t>
            </a:r>
            <a:r>
              <a:rPr lang="en-US" sz="2800" dirty="0" smtClean="0"/>
              <a:t>occurrence state </a:t>
            </a:r>
            <a:r>
              <a:rPr lang="en-US" sz="2800" i="1" dirty="0" smtClean="0"/>
              <a:t>z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doesn’t change over the 	course of the study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-</a:t>
            </a:r>
            <a:r>
              <a:rPr lang="en-US" sz="2800" dirty="0" smtClean="0"/>
              <a:t>“short” time period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500989"/>
            <a:ext cx="4267200" cy="23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Season- Single Species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Closure </a:t>
            </a:r>
            <a:r>
              <a:rPr lang="en-US" sz="2800" b="1" i="1" dirty="0" smtClean="0"/>
              <a:t>Assumption</a:t>
            </a:r>
          </a:p>
          <a:p>
            <a:pPr marL="0" indent="0">
              <a:buNone/>
            </a:pPr>
            <a:r>
              <a:rPr lang="en-US" sz="2400" b="1" i="1" dirty="0" smtClean="0"/>
              <a:t>What if….</a:t>
            </a:r>
          </a:p>
          <a:p>
            <a:pPr>
              <a:buFontTx/>
              <a:buChar char="-"/>
            </a:pPr>
            <a:r>
              <a:rPr lang="en-US" sz="2400" dirty="0" smtClean="0"/>
              <a:t>Mole salamanders &amp; surveys begin in NY in early spring?</a:t>
            </a:r>
          </a:p>
          <a:p>
            <a:pPr>
              <a:buFontTx/>
              <a:buChar char="-"/>
            </a:pPr>
            <a:r>
              <a:rPr lang="en-US" sz="2400" dirty="0" smtClean="0"/>
              <a:t>Salmon &amp; surveys begin mid-summer in Kenai River?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What about for </a:t>
            </a:r>
            <a:r>
              <a:rPr lang="en-US" sz="2400" dirty="0" err="1" smtClean="0"/>
              <a:t>semivoltine</a:t>
            </a:r>
            <a:r>
              <a:rPr lang="en-US" sz="2400" dirty="0" smtClean="0"/>
              <a:t> or </a:t>
            </a:r>
            <a:r>
              <a:rPr lang="en-US" sz="2400" dirty="0" err="1" smtClean="0"/>
              <a:t>multivoltine</a:t>
            </a:r>
            <a:r>
              <a:rPr lang="en-US" sz="2400" dirty="0" smtClean="0"/>
              <a:t> insect species?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540" y="1192602"/>
            <a:ext cx="15716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64" y="5126144"/>
            <a:ext cx="223837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095664"/>
            <a:ext cx="1933575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292" y="5126144"/>
            <a:ext cx="18192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Closure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 False </a:t>
            </a:r>
            <a:r>
              <a:rPr lang="en-US" sz="2800" dirty="0"/>
              <a:t>P</a:t>
            </a:r>
            <a:r>
              <a:rPr lang="en-US" sz="2800" dirty="0" smtClean="0"/>
              <a:t>ositive </a:t>
            </a:r>
            <a:r>
              <a:rPr lang="en-US" sz="2800" dirty="0"/>
              <a:t>E</a:t>
            </a:r>
            <a:r>
              <a:rPr lang="en-US" sz="2800" dirty="0" smtClean="0"/>
              <a:t>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Independence of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Homogeneity of Detection at the M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Parametric Assumptions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Season- Single Species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No False Positive Errors</a:t>
            </a:r>
          </a:p>
          <a:p>
            <a:pPr marL="0" indent="0">
              <a:buNone/>
            </a:pPr>
            <a:r>
              <a:rPr lang="en-US" sz="2400" dirty="0" smtClean="0"/>
              <a:t>Camera trap photos…</a:t>
            </a:r>
          </a:p>
          <a:p>
            <a:pPr marL="0" indent="0">
              <a:buNone/>
            </a:pPr>
            <a:r>
              <a:rPr lang="en-US" sz="2400" dirty="0" smtClean="0"/>
              <a:t>Bird/amphibian call surveys…</a:t>
            </a:r>
          </a:p>
          <a:p>
            <a:pPr marL="0" indent="0">
              <a:buNone/>
            </a:pPr>
            <a:r>
              <a:rPr lang="en-US" sz="2400" dirty="0" smtClean="0"/>
              <a:t>Aerial surveys…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399"/>
            <a:ext cx="4241276" cy="42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AutoNum type="arabicPeriod" startAt="2"/>
            </a:pPr>
            <a:r>
              <a:rPr lang="en-US" sz="2800" b="1" i="1" dirty="0" smtClean="0"/>
              <a:t>No False </a:t>
            </a:r>
            <a:r>
              <a:rPr lang="en-US" sz="2800" b="1" i="1" dirty="0"/>
              <a:t>P</a:t>
            </a:r>
            <a:r>
              <a:rPr lang="en-US" sz="2800" b="1" i="1" dirty="0" smtClean="0"/>
              <a:t>ositive Errors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dirty="0" smtClean="0"/>
              <a:t>-Important assumption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-Violation can lead to bias in </a:t>
            </a:r>
            <a:r>
              <a:rPr lang="en-US" sz="2800" dirty="0" err="1" smtClean="0"/>
              <a:t>occ</a:t>
            </a:r>
            <a:r>
              <a:rPr lang="en-US" sz="2800" dirty="0" smtClean="0"/>
              <a:t> estimator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-Usually, treat doubtful ID as a 0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Closure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No False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ositive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Independence of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Homogeneity of Detection at the M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Parametric Assumptions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45734"/>
            <a:ext cx="80772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0" indent="0">
              <a:buNone/>
            </a:pPr>
            <a:r>
              <a:rPr lang="en-US" sz="2800" b="1" dirty="0" smtClean="0"/>
              <a:t>3. </a:t>
            </a:r>
            <a:r>
              <a:rPr lang="en-US" sz="2800" b="1" i="1" dirty="0" smtClean="0"/>
              <a:t>Independence of Detection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What if your sampling units are “close” together (in proximity)?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What if the observer “knows” where to look after the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survey?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Closure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No False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ositive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Independence of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Homogeneity of Detection at the M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Parametric Assumptions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0" indent="0">
              <a:buNone/>
            </a:pPr>
            <a:r>
              <a:rPr lang="en-US" sz="2800" b="1" i="1" dirty="0" smtClean="0"/>
              <a:t>4. Homogeneity of Detection at the M Sites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dirty="0" smtClean="0"/>
              <a:t>- Detection heterogeneity → underestimates 	of </a:t>
            </a:r>
            <a:r>
              <a:rPr lang="en-US" sz="2800" dirty="0" err="1" smtClean="0"/>
              <a:t>occ</a:t>
            </a:r>
            <a:r>
              <a:rPr lang="en-US" sz="2800" dirty="0" smtClean="0"/>
              <a:t> parameter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dirty="0" smtClean="0"/>
              <a:t>- Must account for in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Season- Single Species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Homogeneity of Detection at the M Sites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Covariate modeling</a:t>
            </a:r>
          </a:p>
          <a:p>
            <a:pPr>
              <a:buFontTx/>
              <a:buChar char="-"/>
            </a:pPr>
            <a:r>
              <a:rPr lang="en-US" sz="2400" dirty="0" smtClean="0"/>
              <a:t>RN model adoption</a:t>
            </a:r>
          </a:p>
          <a:p>
            <a:pPr>
              <a:buFontTx/>
              <a:buChar char="-"/>
            </a:pPr>
            <a:r>
              <a:rPr lang="en-US" sz="2400" dirty="0" smtClean="0"/>
              <a:t>N-mixture models (count data)</a:t>
            </a:r>
          </a:p>
          <a:p>
            <a:pPr>
              <a:buFontTx/>
              <a:buChar char="-"/>
            </a:pPr>
            <a:r>
              <a:rPr lang="en-US" sz="2400" dirty="0" smtClean="0"/>
              <a:t>Model latent structure (~Bayesian MCMC analysis)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236221" y="2485814"/>
            <a:ext cx="4800600" cy="137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6604"/>
            <a:ext cx="8305800" cy="1450757"/>
          </a:xfrm>
        </p:spPr>
        <p:txBody>
          <a:bodyPr>
            <a:noAutofit/>
          </a:bodyPr>
          <a:lstStyle/>
          <a:p>
            <a:r>
              <a:rPr lang="en-US" sz="5400" dirty="0" smtClean="0"/>
              <a:t>Unmarked Occupancy </a:t>
            </a:r>
            <a:r>
              <a:rPr lang="en-US" sz="5400" dirty="0"/>
              <a:t>M</a:t>
            </a:r>
            <a:r>
              <a:rPr lang="en-US" sz="5400" dirty="0" smtClean="0"/>
              <a:t>odels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845734"/>
            <a:ext cx="845820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models</a:t>
            </a:r>
          </a:p>
          <a:p>
            <a:pPr lvl="1"/>
            <a:r>
              <a:rPr lang="en-US" sz="2400" dirty="0" smtClean="0"/>
              <a:t>Hierarchical extension to a Bernoulli GLM or logistic regression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2C83EE6F-2328-4F0F-95BF-93A6F3C8E746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" y="2830333"/>
            <a:ext cx="3724275" cy="333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60" y="2815093"/>
            <a:ext cx="147030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81603"/>
            <a:ext cx="4648200" cy="336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91000"/>
            <a:ext cx="1356761" cy="94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Season- Single Species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334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/>
              <a:t>Homogeneity of Detection at the M Sites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RN model (</a:t>
            </a:r>
            <a:r>
              <a:rPr lang="en-US" sz="2400" dirty="0" err="1" smtClean="0"/>
              <a:t>Royle</a:t>
            </a:r>
            <a:r>
              <a:rPr lang="en-US" sz="2400" dirty="0" smtClean="0"/>
              <a:t>-Nichols 2003)</a:t>
            </a:r>
          </a:p>
          <a:p>
            <a:pPr marL="0" indent="0">
              <a:buNone/>
            </a:pPr>
            <a:r>
              <a:rPr lang="en-US" sz="2400" dirty="0"/>
              <a:t>-heterogeneous detection probabilities by considering several common classes of mixture distributions for </a:t>
            </a:r>
            <a:r>
              <a:rPr lang="en-US" sz="2400" i="1" dirty="0" smtClean="0"/>
              <a:t>p </a:t>
            </a:r>
            <a:r>
              <a:rPr lang="en-US" sz="2400" dirty="0" smtClean="0"/>
              <a:t>(</a:t>
            </a:r>
            <a:r>
              <a:rPr lang="en-US" sz="2400" dirty="0"/>
              <a:t>including continuous and discrete </a:t>
            </a:r>
            <a:r>
              <a:rPr lang="en-US" sz="2400" dirty="0" smtClean="0"/>
              <a:t>mixtures)</a:t>
            </a:r>
            <a:endParaRPr lang="en-US" sz="2400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5486400" cy="194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Closure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No False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ositive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Independence of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Homogeneity of Detection at the M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Parametric Assumptions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Main assumptions of the site-occupancy model:</a:t>
            </a:r>
          </a:p>
          <a:p>
            <a:pPr marL="0" indent="0">
              <a:buNone/>
            </a:pPr>
            <a:r>
              <a:rPr lang="en-US" sz="2400" b="1" i="1" dirty="0" smtClean="0"/>
              <a:t>5. Parametric Assumptions</a:t>
            </a:r>
          </a:p>
          <a:p>
            <a:pPr marL="0" indent="0"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- </a:t>
            </a:r>
            <a:r>
              <a:rPr lang="en-US" sz="2400" dirty="0" smtClean="0"/>
              <a:t>assume two Bernoulli’s are reasonable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16" y="4267200"/>
            <a:ext cx="293751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4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Unmarked data structure- SS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828800"/>
            <a:ext cx="8229600" cy="3124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Sample units are called ‘sites’</a:t>
            </a:r>
          </a:p>
          <a:p>
            <a:r>
              <a:rPr lang="en-US" sz="3200" dirty="0" smtClean="0"/>
              <a:t>There are multiple ‘observations’ at each site</a:t>
            </a:r>
          </a:p>
          <a:p>
            <a:pPr lvl="1"/>
            <a:r>
              <a:rPr lang="en-US" sz="2800" dirty="0" smtClean="0"/>
              <a:t>If using site-occupancy model, we make multiple ‘visits’ to each site</a:t>
            </a:r>
          </a:p>
          <a:p>
            <a:pPr lvl="1"/>
            <a:r>
              <a:rPr lang="en-US" sz="2800" dirty="0" smtClean="0"/>
              <a:t>If using a double-observer framework, then we have 2 observations per site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AA0D-3AE3-4896-B26F-BF9B0B2FFA6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19600"/>
            <a:ext cx="3811970" cy="2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81000" y="1741239"/>
                <a:ext cx="8458200" cy="1620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=detection/non detection data for sample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8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on visit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=site-specific covariate (Site </a:t>
                </a:r>
                <a:r>
                  <a:rPr lang="en-US" sz="2800" dirty="0" err="1">
                    <a:solidFill>
                      <a:schemeClr val="bg2">
                        <a:lumMod val="25000"/>
                      </a:schemeClr>
                    </a:solidFill>
                  </a:rPr>
                  <a:t>Cov</a:t>
                </a:r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=visit-specific covariate (</a:t>
                </a:r>
                <a:r>
                  <a:rPr lang="en-US" sz="2800" dirty="0" err="1">
                    <a:solidFill>
                      <a:schemeClr val="bg2">
                        <a:lumMod val="25000"/>
                      </a:schemeClr>
                    </a:solidFill>
                  </a:rPr>
                  <a:t>Obs</a:t>
                </a:r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2">
                        <a:lumMod val="25000"/>
                      </a:schemeClr>
                    </a:solidFill>
                  </a:rPr>
                  <a:t>Cov</a:t>
                </a:r>
                <a:r>
                  <a:rPr 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41239"/>
                <a:ext cx="8458200" cy="1620444"/>
              </a:xfrm>
              <a:prstGeom prst="rect">
                <a:avLst/>
              </a:prstGeom>
              <a:blipFill>
                <a:blip r:embed="rId3"/>
                <a:stretch>
                  <a:fillRect t="-3774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2915779"/>
                  </p:ext>
                </p:extLst>
              </p:nvPr>
            </p:nvGraphicFramePr>
            <p:xfrm>
              <a:off x="1295400" y="3352800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53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19226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Unit</a:t>
                          </a: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Site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Obs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-0.12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9.2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581068"/>
                  </p:ext>
                </p:extLst>
              </p:nvPr>
            </p:nvGraphicFramePr>
            <p:xfrm>
              <a:off x="1295400" y="3352800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5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922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Unit</a:t>
                          </a: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308" t="-8197" r="-176000" b="-6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Site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Obs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Cov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50" t="-108197" r="-70089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2035" t="-108197" r="-5946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0000" t="-108197" r="-572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9388" t="-108197" r="-19183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800" t="-108197" r="-2008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800" t="-108197" r="-1008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800" t="-108197" r="-800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-0.12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Garamond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9.2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1.9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6557" r="-8542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50" t="-506557" r="-7008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2035" t="-506557" r="-5946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0000" t="-506557" r="-572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9388" t="-506557" r="-1918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800" t="-506557" r="-200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800" t="-506557" r="-100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800" t="-506557" r="-8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6557" r="-8542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-1.3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5.4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Garamond" pitchFamily="18" charset="0"/>
                            </a:rPr>
                            <a:t>3.2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Left Brace 1"/>
          <p:cNvSpPr/>
          <p:nvPr/>
        </p:nvSpPr>
        <p:spPr>
          <a:xfrm rot="16200000">
            <a:off x="2743200" y="5212078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6211669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 pitchFamily="18" charset="0"/>
              </a:rPr>
              <a:t>3 Sampling</a:t>
            </a:r>
          </a:p>
          <a:p>
            <a:pPr algn="ctr"/>
            <a:r>
              <a:rPr lang="en-US" dirty="0">
                <a:latin typeface="Garamond" pitchFamily="18" charset="0"/>
              </a:rPr>
              <a:t>Occasions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5978" y="440159"/>
            <a:ext cx="8113222" cy="9906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Unmarked Data </a:t>
            </a:r>
            <a:r>
              <a:rPr lang="en-US" sz="4400" b="1" dirty="0"/>
              <a:t>S</a:t>
            </a:r>
            <a:r>
              <a:rPr lang="en-US" sz="4400" b="1" dirty="0" smtClean="0"/>
              <a:t>tructure- SS Model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E04BFF-6A11-400D-A87A-0D61EFD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0059" y="574135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Unmarked Data </a:t>
            </a:r>
            <a:r>
              <a:rPr lang="en-US" sz="4400" b="1" dirty="0"/>
              <a:t>S</a:t>
            </a:r>
            <a:r>
              <a:rPr lang="en-US" sz="4400" b="1" dirty="0" smtClean="0"/>
              <a:t>tructure- SS Model</a:t>
            </a:r>
            <a:endParaRPr lang="en-US" sz="4400" b="1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17565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>
                <a:latin typeface="Garamond" pitchFamily="18" charset="0"/>
              </a:rPr>
              <a:t>For example,</a:t>
            </a:r>
          </a:p>
          <a:p>
            <a:pPr>
              <a:buFontTx/>
              <a:buNone/>
            </a:pPr>
            <a:endParaRPr lang="en-US" sz="2400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Garamond" pitchFamily="18" charset="0"/>
              </a:rPr>
              <a:t>Verbal description: species is present at the unit, was detected in first and third survey, not detected in second survey</a:t>
            </a:r>
          </a:p>
          <a:p>
            <a:pPr>
              <a:buFontTx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Garamond" pitchFamily="18" charset="0"/>
              </a:rPr>
              <a:t>Mathematical </a:t>
            </a:r>
            <a:r>
              <a:rPr lang="en-US" sz="2800" dirty="0" smtClean="0">
                <a:latin typeface="Garamond" pitchFamily="18" charset="0"/>
              </a:rPr>
              <a:t>translation (probability statement):</a:t>
            </a:r>
            <a:endParaRPr lang="en-US" sz="2800" dirty="0">
              <a:latin typeface="Garamond" pitchFamily="18" charset="0"/>
            </a:endParaRP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FD98C74-1937-42A6-9FBA-1F05DCFC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93556"/>
              </p:ext>
            </p:extLst>
          </p:nvPr>
        </p:nvGraphicFramePr>
        <p:xfrm>
          <a:off x="3400425" y="2133600"/>
          <a:ext cx="1431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571252" imgH="228501" progId="">
                  <p:embed/>
                </p:oleObj>
              </mc:Choice>
              <mc:Fallback>
                <p:oleObj name="Equation" r:id="rId4" imgW="571252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133600"/>
                        <a:ext cx="14319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940964"/>
              </p:ext>
            </p:extLst>
          </p:nvPr>
        </p:nvGraphicFramePr>
        <p:xfrm>
          <a:off x="1979613" y="5387975"/>
          <a:ext cx="45926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6" imgW="3062520" imgH="406080" progId="">
                  <p:embed/>
                </p:oleObj>
              </mc:Choice>
              <mc:Fallback>
                <p:oleObj name="Equation" r:id="rId6" imgW="3062520" imgH="406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87975"/>
                        <a:ext cx="45926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66091" y="187422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itchFamily="18" charset="0"/>
              </a:rPr>
              <a:t>“detection history”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4832350" y="2274336"/>
            <a:ext cx="2005377" cy="164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6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SS-SS Example in ‘unmarked’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0441"/>
            <a:ext cx="8366760" cy="44788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i="1" dirty="0" smtClean="0"/>
              <a:t>“Estimating Site Occupancy When Detection Probabilities are Less Than One”</a:t>
            </a:r>
          </a:p>
          <a:p>
            <a:pPr marL="0" indent="0">
              <a:buNone/>
            </a:pPr>
            <a:r>
              <a:rPr lang="en-US" sz="2400" b="1" i="1" dirty="0" err="1"/>
              <a:t>MacKenzie</a:t>
            </a:r>
            <a:r>
              <a:rPr lang="en-US" sz="2400" b="1" i="1" dirty="0"/>
              <a:t> et al. </a:t>
            </a:r>
            <a:r>
              <a:rPr lang="en-US" sz="2400" b="1" i="1" dirty="0" smtClean="0"/>
              <a:t>2002 </a:t>
            </a:r>
            <a:endParaRPr lang="en-US" sz="2400" b="1" i="1" dirty="0"/>
          </a:p>
          <a:p>
            <a:pPr marL="0" indent="0">
              <a:buNone/>
            </a:pPr>
            <a:endParaRPr lang="en-US" sz="3300" b="1" i="1" dirty="0" smtClean="0"/>
          </a:p>
          <a:p>
            <a:pPr marL="0" indent="0">
              <a:buNone/>
            </a:pPr>
            <a:r>
              <a:rPr lang="en-US" sz="2400" b="1" dirty="0" smtClean="0"/>
              <a:t>Data:</a:t>
            </a:r>
          </a:p>
          <a:p>
            <a:pPr marL="0" indent="0">
              <a:buNone/>
            </a:pPr>
            <a:r>
              <a:rPr lang="en-US" sz="3300" b="1" u="sng" dirty="0" smtClean="0"/>
              <a:t>Study area</a:t>
            </a:r>
            <a:r>
              <a:rPr lang="en-US" sz="3300" b="1" dirty="0" smtClean="0"/>
              <a:t>: </a:t>
            </a:r>
            <a:r>
              <a:rPr lang="en-US" sz="3300" dirty="0" smtClean="0"/>
              <a:t>wetlands near D.C. and in MD</a:t>
            </a:r>
          </a:p>
          <a:p>
            <a:pPr marL="0" indent="0">
              <a:buNone/>
            </a:pPr>
            <a:r>
              <a:rPr lang="en-US" sz="3300" b="1" u="sng" dirty="0" smtClean="0"/>
              <a:t>Sites</a:t>
            </a:r>
            <a:r>
              <a:rPr lang="en-US" sz="3300" b="1" dirty="0" smtClean="0"/>
              <a:t>:</a:t>
            </a:r>
            <a:r>
              <a:rPr lang="en-US" sz="3300" dirty="0" smtClean="0"/>
              <a:t> 29 distinct water bodies, 100 sites</a:t>
            </a:r>
          </a:p>
          <a:p>
            <a:pPr marL="0" indent="0">
              <a:buNone/>
            </a:pPr>
            <a:r>
              <a:rPr lang="en-US" sz="3300" b="1" u="sng" dirty="0" smtClean="0"/>
              <a:t>Species</a:t>
            </a:r>
            <a:r>
              <a:rPr lang="en-US" sz="3300" b="1" dirty="0" smtClean="0"/>
              <a:t>: </a:t>
            </a:r>
            <a:r>
              <a:rPr lang="en-US" sz="3300" dirty="0" smtClean="0"/>
              <a:t>American toad </a:t>
            </a:r>
            <a:r>
              <a:rPr lang="en-US" sz="3300" i="1" dirty="0" smtClean="0"/>
              <a:t>(</a:t>
            </a:r>
            <a:r>
              <a:rPr lang="en-US" sz="3300" i="1" dirty="0" err="1" smtClean="0"/>
              <a:t>Anaxyrus</a:t>
            </a:r>
            <a:r>
              <a:rPr lang="en-US" sz="3300" i="1" dirty="0" smtClean="0"/>
              <a:t> </a:t>
            </a:r>
            <a:r>
              <a:rPr lang="en-US" sz="3300" i="1" dirty="0" err="1" smtClean="0"/>
              <a:t>americanus</a:t>
            </a:r>
            <a:r>
              <a:rPr lang="en-US" sz="3300" i="1" dirty="0" smtClean="0"/>
              <a:t>) </a:t>
            </a:r>
            <a:r>
              <a:rPr lang="en-US" sz="3300" dirty="0" smtClean="0"/>
              <a:t>and spring peeper </a:t>
            </a:r>
            <a:r>
              <a:rPr lang="en-US" sz="3300" i="1" dirty="0" smtClean="0"/>
              <a:t>(</a:t>
            </a:r>
            <a:r>
              <a:rPr lang="en-US" sz="3300" i="1" dirty="0" err="1" smtClean="0"/>
              <a:t>Pseudacris</a:t>
            </a:r>
            <a:r>
              <a:rPr lang="en-US" sz="3300" i="1" dirty="0" smtClean="0"/>
              <a:t> crucifer)</a:t>
            </a:r>
          </a:p>
          <a:p>
            <a:pPr marL="0" indent="0">
              <a:buNone/>
            </a:pPr>
            <a:r>
              <a:rPr lang="en-US" sz="3300" b="1" u="sng" dirty="0" smtClean="0"/>
              <a:t>Surveys</a:t>
            </a:r>
            <a:r>
              <a:rPr lang="en-US" sz="3300" b="1" dirty="0" smtClean="0"/>
              <a:t>: </a:t>
            </a:r>
            <a:r>
              <a:rPr lang="en-US" sz="3300" dirty="0" smtClean="0"/>
              <a:t>3 min aural surveys after sundown (repeated min 2x)</a:t>
            </a:r>
          </a:p>
          <a:p>
            <a:pPr marL="0" indent="0">
              <a:buNone/>
            </a:pPr>
            <a:r>
              <a:rPr lang="en-US" sz="3300" b="1" u="sng" dirty="0" smtClean="0"/>
              <a:t>Season</a:t>
            </a:r>
            <a:r>
              <a:rPr lang="en-US" sz="3300" b="1" dirty="0" smtClean="0"/>
              <a:t>: </a:t>
            </a:r>
            <a:r>
              <a:rPr lang="en-US" sz="3300" dirty="0" smtClean="0"/>
              <a:t>Feb – October 2000</a:t>
            </a:r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3352800" cy="7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-GB" sz="5400" b="1" dirty="0"/>
              <a:t>R Packages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28600" y="1068400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CRAN Task View: Analysis of Ecological and Environmental Data</a:t>
            </a:r>
          </a:p>
          <a:p>
            <a:pPr marL="0" lvl="0" indent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b="1" i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Installation of:</a:t>
            </a:r>
          </a:p>
          <a:p>
            <a:pPr marL="457200" lvl="0" indent="-317500" rtl="0"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General packages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Modelling species responses and other data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Tree-based models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Ordination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Dissimilarity coefficients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Cluster analysis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Ecological theory (e.g., vegan)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Population dynamics (</a:t>
            </a:r>
            <a:r>
              <a:rPr lang="en-GB" b="1" dirty="0" err="1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Rcaptrue</a:t>
            </a: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 err="1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RMark</a:t>
            </a: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unmarked, SPACECAP, </a:t>
            </a:r>
            <a:r>
              <a:rPr lang="en-GB" b="1" dirty="0" err="1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Environmental time series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err="1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population growth rates</a:t>
            </a:r>
          </a:p>
          <a:p>
            <a:pPr marL="457200" lvl="0" indent="-317500" rtl="0">
              <a:spcBef>
                <a:spcPts val="0"/>
              </a:spcBef>
              <a:spcAft>
                <a:spcPts val="400"/>
              </a:spcAft>
              <a:buClr>
                <a:srgbClr val="666666"/>
              </a:buClr>
              <a:buSzPts val="1400"/>
              <a:buFont typeface="Verdana"/>
              <a:buChar char="●"/>
            </a:pPr>
            <a:r>
              <a:rPr lang="en-GB" b="1" dirty="0" smtClean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Many more...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04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Unmarked hierarchical models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575" y="2438400"/>
            <a:ext cx="936171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so far?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8470" y="1692505"/>
            <a:ext cx="902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Hard </a:t>
            </a:r>
            <a:r>
              <a:rPr lang="en-US" sz="2400" dirty="0"/>
              <a:t>to observe a true absence (or the true count statistic, ecological state, etc.)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233065A-BCC6-4413-A127-C236A8DEEBA0}"/>
              </a:ext>
            </a:extLst>
          </p:cNvPr>
          <p:cNvGrpSpPr>
            <a:grpSpLocks noChangeAspect="1"/>
          </p:cNvGrpSpPr>
          <p:nvPr/>
        </p:nvGrpSpPr>
        <p:grpSpPr>
          <a:xfrm>
            <a:off x="3733800" y="5690924"/>
            <a:ext cx="5269811" cy="1090875"/>
            <a:chOff x="600075" y="5029200"/>
            <a:chExt cx="8113713" cy="1679576"/>
          </a:xfrm>
        </p:grpSpPr>
        <p:grpSp>
          <p:nvGrpSpPr>
            <p:cNvPr id="25" name="Group 21">
              <a:extLst>
                <a:ext uri="{FF2B5EF4-FFF2-40B4-BE49-F238E27FC236}">
                  <a16:creationId xmlns="" xmlns:a16="http://schemas.microsoft.com/office/drawing/2014/main" id="{AC2099D9-DC30-4BEF-B46E-354E73D327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1135912">
              <a:off x="3813175" y="5903913"/>
              <a:ext cx="1735138" cy="587375"/>
              <a:chOff x="3764" y="2744"/>
              <a:chExt cx="1474" cy="499"/>
            </a:xfrm>
          </p:grpSpPr>
          <p:grpSp>
            <p:nvGrpSpPr>
              <p:cNvPr id="37" name="Group 22">
                <a:extLst>
                  <a:ext uri="{FF2B5EF4-FFF2-40B4-BE49-F238E27FC236}">
                    <a16:creationId xmlns="" xmlns:a16="http://schemas.microsoft.com/office/drawing/2014/main" id="{FE241AF0-624E-41E9-B92F-B4206C4DD3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89" y="2744"/>
                <a:ext cx="1449" cy="499"/>
                <a:chOff x="3789" y="2744"/>
                <a:chExt cx="1449" cy="499"/>
              </a:xfrm>
            </p:grpSpPr>
            <p:sp>
              <p:nvSpPr>
                <p:cNvPr id="39" name="Freeform 23" descr="75%">
                  <a:extLst>
                    <a:ext uri="{FF2B5EF4-FFF2-40B4-BE49-F238E27FC236}">
                      <a16:creationId xmlns="" xmlns:a16="http://schemas.microsoft.com/office/drawing/2014/main" id="{B9ABA85A-8FBE-44C1-860A-0B6A035E7C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84" y="2737"/>
                  <a:ext cx="1446" cy="499"/>
                </a:xfrm>
                <a:custGeom>
                  <a:avLst/>
                  <a:gdLst>
                    <a:gd name="T0" fmla="*/ 181 w 1449"/>
                    <a:gd name="T1" fmla="*/ 357 h 499"/>
                    <a:gd name="T2" fmla="*/ 162 w 1449"/>
                    <a:gd name="T3" fmla="*/ 360 h 499"/>
                    <a:gd name="T4" fmla="*/ 106 w 1449"/>
                    <a:gd name="T5" fmla="*/ 338 h 499"/>
                    <a:gd name="T6" fmla="*/ 30 w 1449"/>
                    <a:gd name="T7" fmla="*/ 309 h 499"/>
                    <a:gd name="T8" fmla="*/ 0 w 1449"/>
                    <a:gd name="T9" fmla="*/ 275 h 499"/>
                    <a:gd name="T10" fmla="*/ 1 w 1449"/>
                    <a:gd name="T11" fmla="*/ 246 h 499"/>
                    <a:gd name="T12" fmla="*/ 36 w 1449"/>
                    <a:gd name="T13" fmla="*/ 214 h 499"/>
                    <a:gd name="T14" fmla="*/ 96 w 1449"/>
                    <a:gd name="T15" fmla="*/ 190 h 499"/>
                    <a:gd name="T16" fmla="*/ 181 w 1449"/>
                    <a:gd name="T17" fmla="*/ 162 h 499"/>
                    <a:gd name="T18" fmla="*/ 276 w 1449"/>
                    <a:gd name="T19" fmla="*/ 137 h 499"/>
                    <a:gd name="T20" fmla="*/ 384 w 1449"/>
                    <a:gd name="T21" fmla="*/ 121 h 499"/>
                    <a:gd name="T22" fmla="*/ 499 w 1449"/>
                    <a:gd name="T23" fmla="*/ 111 h 499"/>
                    <a:gd name="T24" fmla="*/ 600 w 1449"/>
                    <a:gd name="T25" fmla="*/ 99 h 499"/>
                    <a:gd name="T26" fmla="*/ 696 w 1449"/>
                    <a:gd name="T27" fmla="*/ 21 h 499"/>
                    <a:gd name="T28" fmla="*/ 789 w 1449"/>
                    <a:gd name="T29" fmla="*/ 42 h 499"/>
                    <a:gd name="T30" fmla="*/ 852 w 1449"/>
                    <a:gd name="T31" fmla="*/ 133 h 499"/>
                    <a:gd name="T32" fmla="*/ 749 w 1449"/>
                    <a:gd name="T33" fmla="*/ 140 h 499"/>
                    <a:gd name="T34" fmla="*/ 845 w 1449"/>
                    <a:gd name="T35" fmla="*/ 156 h 499"/>
                    <a:gd name="T36" fmla="*/ 952 w 1449"/>
                    <a:gd name="T37" fmla="*/ 177 h 499"/>
                    <a:gd name="T38" fmla="*/ 1034 w 1449"/>
                    <a:gd name="T39" fmla="*/ 171 h 499"/>
                    <a:gd name="T40" fmla="*/ 1080 w 1449"/>
                    <a:gd name="T41" fmla="*/ 186 h 499"/>
                    <a:gd name="T42" fmla="*/ 1063 w 1449"/>
                    <a:gd name="T43" fmla="*/ 200 h 499"/>
                    <a:gd name="T44" fmla="*/ 1053 w 1449"/>
                    <a:gd name="T45" fmla="*/ 208 h 499"/>
                    <a:gd name="T46" fmla="*/ 1132 w 1449"/>
                    <a:gd name="T47" fmla="*/ 217 h 499"/>
                    <a:gd name="T48" fmla="*/ 1192 w 1449"/>
                    <a:gd name="T49" fmla="*/ 211 h 499"/>
                    <a:gd name="T50" fmla="*/ 1260 w 1449"/>
                    <a:gd name="T51" fmla="*/ 183 h 499"/>
                    <a:gd name="T52" fmla="*/ 1346 w 1449"/>
                    <a:gd name="T53" fmla="*/ 131 h 499"/>
                    <a:gd name="T54" fmla="*/ 1435 w 1449"/>
                    <a:gd name="T55" fmla="*/ 102 h 499"/>
                    <a:gd name="T56" fmla="*/ 1442 w 1449"/>
                    <a:gd name="T57" fmla="*/ 180 h 499"/>
                    <a:gd name="T58" fmla="*/ 1427 w 1449"/>
                    <a:gd name="T59" fmla="*/ 263 h 499"/>
                    <a:gd name="T60" fmla="*/ 1429 w 1449"/>
                    <a:gd name="T61" fmla="*/ 335 h 499"/>
                    <a:gd name="T62" fmla="*/ 1442 w 1449"/>
                    <a:gd name="T63" fmla="*/ 421 h 499"/>
                    <a:gd name="T64" fmla="*/ 1418 w 1449"/>
                    <a:gd name="T65" fmla="*/ 471 h 499"/>
                    <a:gd name="T66" fmla="*/ 1305 w 1449"/>
                    <a:gd name="T67" fmla="*/ 416 h 499"/>
                    <a:gd name="T68" fmla="*/ 1207 w 1449"/>
                    <a:gd name="T69" fmla="*/ 353 h 499"/>
                    <a:gd name="T70" fmla="*/ 1111 w 1449"/>
                    <a:gd name="T71" fmla="*/ 332 h 499"/>
                    <a:gd name="T72" fmla="*/ 1122 w 1449"/>
                    <a:gd name="T73" fmla="*/ 340 h 499"/>
                    <a:gd name="T74" fmla="*/ 1106 w 1449"/>
                    <a:gd name="T75" fmla="*/ 416 h 499"/>
                    <a:gd name="T76" fmla="*/ 1070 w 1449"/>
                    <a:gd name="T77" fmla="*/ 462 h 499"/>
                    <a:gd name="T78" fmla="*/ 974 w 1449"/>
                    <a:gd name="T79" fmla="*/ 398 h 499"/>
                    <a:gd name="T80" fmla="*/ 924 w 1449"/>
                    <a:gd name="T81" fmla="*/ 375 h 499"/>
                    <a:gd name="T82" fmla="*/ 816 w 1449"/>
                    <a:gd name="T83" fmla="*/ 392 h 499"/>
                    <a:gd name="T84" fmla="*/ 773 w 1449"/>
                    <a:gd name="T85" fmla="*/ 399 h 499"/>
                    <a:gd name="T86" fmla="*/ 821 w 1449"/>
                    <a:gd name="T87" fmla="*/ 435 h 499"/>
                    <a:gd name="T88" fmla="*/ 821 w 1449"/>
                    <a:gd name="T89" fmla="*/ 493 h 499"/>
                    <a:gd name="T90" fmla="*/ 736 w 1449"/>
                    <a:gd name="T91" fmla="*/ 459 h 499"/>
                    <a:gd name="T92" fmla="*/ 662 w 1449"/>
                    <a:gd name="T93" fmla="*/ 406 h 499"/>
                    <a:gd name="T94" fmla="*/ 574 w 1449"/>
                    <a:gd name="T95" fmla="*/ 404 h 499"/>
                    <a:gd name="T96" fmla="*/ 372 w 1449"/>
                    <a:gd name="T97" fmla="*/ 393 h 499"/>
                    <a:gd name="T98" fmla="*/ 212 w 1449"/>
                    <a:gd name="T99" fmla="*/ 369 h 499"/>
                    <a:gd name="T100" fmla="*/ 223 w 1449"/>
                    <a:gd name="T101" fmla="*/ 358 h 499"/>
                    <a:gd name="T102" fmla="*/ 284 w 1449"/>
                    <a:gd name="T103" fmla="*/ 324 h 499"/>
                    <a:gd name="T104" fmla="*/ 317 w 1449"/>
                    <a:gd name="T105" fmla="*/ 260 h 499"/>
                    <a:gd name="T106" fmla="*/ 271 w 1449"/>
                    <a:gd name="T107" fmla="*/ 20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449" h="499">
                      <a:moveTo>
                        <a:pt x="39" y="315"/>
                      </a:moveTo>
                      <a:lnTo>
                        <a:pt x="58" y="326"/>
                      </a:lnTo>
                      <a:lnTo>
                        <a:pt x="190" y="364"/>
                      </a:lnTo>
                      <a:lnTo>
                        <a:pt x="181" y="357"/>
                      </a:lnTo>
                      <a:lnTo>
                        <a:pt x="157" y="355"/>
                      </a:lnTo>
                      <a:lnTo>
                        <a:pt x="138" y="347"/>
                      </a:lnTo>
                      <a:lnTo>
                        <a:pt x="138" y="352"/>
                      </a:lnTo>
                      <a:lnTo>
                        <a:pt x="162" y="360"/>
                      </a:lnTo>
                      <a:lnTo>
                        <a:pt x="178" y="361"/>
                      </a:lnTo>
                      <a:lnTo>
                        <a:pt x="171" y="358"/>
                      </a:lnTo>
                      <a:lnTo>
                        <a:pt x="149" y="353"/>
                      </a:lnTo>
                      <a:lnTo>
                        <a:pt x="106" y="338"/>
                      </a:lnTo>
                      <a:lnTo>
                        <a:pt x="89" y="335"/>
                      </a:lnTo>
                      <a:lnTo>
                        <a:pt x="121" y="341"/>
                      </a:lnTo>
                      <a:lnTo>
                        <a:pt x="51" y="318"/>
                      </a:lnTo>
                      <a:lnTo>
                        <a:pt x="30" y="309"/>
                      </a:lnTo>
                      <a:lnTo>
                        <a:pt x="29" y="306"/>
                      </a:lnTo>
                      <a:lnTo>
                        <a:pt x="13" y="295"/>
                      </a:lnTo>
                      <a:lnTo>
                        <a:pt x="5" y="283"/>
                      </a:lnTo>
                      <a:lnTo>
                        <a:pt x="0" y="275"/>
                      </a:lnTo>
                      <a:lnTo>
                        <a:pt x="0" y="266"/>
                      </a:lnTo>
                      <a:lnTo>
                        <a:pt x="0" y="255"/>
                      </a:lnTo>
                      <a:lnTo>
                        <a:pt x="1" y="254"/>
                      </a:lnTo>
                      <a:lnTo>
                        <a:pt x="1" y="246"/>
                      </a:lnTo>
                      <a:lnTo>
                        <a:pt x="6" y="239"/>
                      </a:lnTo>
                      <a:lnTo>
                        <a:pt x="15" y="229"/>
                      </a:lnTo>
                      <a:lnTo>
                        <a:pt x="25" y="223"/>
                      </a:lnTo>
                      <a:lnTo>
                        <a:pt x="36" y="214"/>
                      </a:lnTo>
                      <a:lnTo>
                        <a:pt x="53" y="208"/>
                      </a:lnTo>
                      <a:lnTo>
                        <a:pt x="68" y="200"/>
                      </a:lnTo>
                      <a:lnTo>
                        <a:pt x="80" y="196"/>
                      </a:lnTo>
                      <a:lnTo>
                        <a:pt x="96" y="190"/>
                      </a:lnTo>
                      <a:lnTo>
                        <a:pt x="108" y="183"/>
                      </a:lnTo>
                      <a:lnTo>
                        <a:pt x="125" y="179"/>
                      </a:lnTo>
                      <a:lnTo>
                        <a:pt x="159" y="168"/>
                      </a:lnTo>
                      <a:lnTo>
                        <a:pt x="181" y="162"/>
                      </a:lnTo>
                      <a:lnTo>
                        <a:pt x="193" y="159"/>
                      </a:lnTo>
                      <a:lnTo>
                        <a:pt x="224" y="154"/>
                      </a:lnTo>
                      <a:lnTo>
                        <a:pt x="245" y="148"/>
                      </a:lnTo>
                      <a:lnTo>
                        <a:pt x="276" y="137"/>
                      </a:lnTo>
                      <a:lnTo>
                        <a:pt x="308" y="130"/>
                      </a:lnTo>
                      <a:lnTo>
                        <a:pt x="329" y="125"/>
                      </a:lnTo>
                      <a:lnTo>
                        <a:pt x="355" y="122"/>
                      </a:lnTo>
                      <a:lnTo>
                        <a:pt x="384" y="121"/>
                      </a:lnTo>
                      <a:lnTo>
                        <a:pt x="422" y="117"/>
                      </a:lnTo>
                      <a:lnTo>
                        <a:pt x="444" y="113"/>
                      </a:lnTo>
                      <a:lnTo>
                        <a:pt x="463" y="113"/>
                      </a:lnTo>
                      <a:lnTo>
                        <a:pt x="499" y="111"/>
                      </a:lnTo>
                      <a:lnTo>
                        <a:pt x="535" y="113"/>
                      </a:lnTo>
                      <a:lnTo>
                        <a:pt x="574" y="113"/>
                      </a:lnTo>
                      <a:lnTo>
                        <a:pt x="590" y="111"/>
                      </a:lnTo>
                      <a:lnTo>
                        <a:pt x="600" y="99"/>
                      </a:lnTo>
                      <a:lnTo>
                        <a:pt x="622" y="79"/>
                      </a:lnTo>
                      <a:lnTo>
                        <a:pt x="657" y="52"/>
                      </a:lnTo>
                      <a:lnTo>
                        <a:pt x="681" y="35"/>
                      </a:lnTo>
                      <a:lnTo>
                        <a:pt x="696" y="21"/>
                      </a:lnTo>
                      <a:lnTo>
                        <a:pt x="734" y="0"/>
                      </a:lnTo>
                      <a:lnTo>
                        <a:pt x="748" y="7"/>
                      </a:lnTo>
                      <a:lnTo>
                        <a:pt x="766" y="22"/>
                      </a:lnTo>
                      <a:lnTo>
                        <a:pt x="789" y="42"/>
                      </a:lnTo>
                      <a:lnTo>
                        <a:pt x="808" y="61"/>
                      </a:lnTo>
                      <a:lnTo>
                        <a:pt x="823" y="79"/>
                      </a:lnTo>
                      <a:lnTo>
                        <a:pt x="835" y="96"/>
                      </a:lnTo>
                      <a:lnTo>
                        <a:pt x="852" y="133"/>
                      </a:lnTo>
                      <a:lnTo>
                        <a:pt x="825" y="133"/>
                      </a:lnTo>
                      <a:lnTo>
                        <a:pt x="799" y="134"/>
                      </a:lnTo>
                      <a:lnTo>
                        <a:pt x="772" y="136"/>
                      </a:lnTo>
                      <a:lnTo>
                        <a:pt x="749" y="140"/>
                      </a:lnTo>
                      <a:lnTo>
                        <a:pt x="765" y="144"/>
                      </a:lnTo>
                      <a:lnTo>
                        <a:pt x="789" y="145"/>
                      </a:lnTo>
                      <a:lnTo>
                        <a:pt x="820" y="151"/>
                      </a:lnTo>
                      <a:lnTo>
                        <a:pt x="845" y="156"/>
                      </a:lnTo>
                      <a:lnTo>
                        <a:pt x="880" y="160"/>
                      </a:lnTo>
                      <a:lnTo>
                        <a:pt x="909" y="168"/>
                      </a:lnTo>
                      <a:lnTo>
                        <a:pt x="929" y="174"/>
                      </a:lnTo>
                      <a:lnTo>
                        <a:pt x="952" y="177"/>
                      </a:lnTo>
                      <a:lnTo>
                        <a:pt x="974" y="177"/>
                      </a:lnTo>
                      <a:lnTo>
                        <a:pt x="991" y="174"/>
                      </a:lnTo>
                      <a:lnTo>
                        <a:pt x="1015" y="171"/>
                      </a:lnTo>
                      <a:lnTo>
                        <a:pt x="1034" y="171"/>
                      </a:lnTo>
                      <a:lnTo>
                        <a:pt x="1046" y="174"/>
                      </a:lnTo>
                      <a:lnTo>
                        <a:pt x="1063" y="177"/>
                      </a:lnTo>
                      <a:lnTo>
                        <a:pt x="1077" y="183"/>
                      </a:lnTo>
                      <a:lnTo>
                        <a:pt x="1080" y="186"/>
                      </a:lnTo>
                      <a:lnTo>
                        <a:pt x="1084" y="190"/>
                      </a:lnTo>
                      <a:lnTo>
                        <a:pt x="1080" y="197"/>
                      </a:lnTo>
                      <a:lnTo>
                        <a:pt x="1073" y="200"/>
                      </a:lnTo>
                      <a:lnTo>
                        <a:pt x="1063" y="200"/>
                      </a:lnTo>
                      <a:lnTo>
                        <a:pt x="1055" y="200"/>
                      </a:lnTo>
                      <a:lnTo>
                        <a:pt x="1051" y="202"/>
                      </a:lnTo>
                      <a:lnTo>
                        <a:pt x="1046" y="202"/>
                      </a:lnTo>
                      <a:lnTo>
                        <a:pt x="1053" y="208"/>
                      </a:lnTo>
                      <a:lnTo>
                        <a:pt x="1065" y="208"/>
                      </a:lnTo>
                      <a:lnTo>
                        <a:pt x="1077" y="211"/>
                      </a:lnTo>
                      <a:lnTo>
                        <a:pt x="1099" y="214"/>
                      </a:lnTo>
                      <a:lnTo>
                        <a:pt x="1132" y="217"/>
                      </a:lnTo>
                      <a:lnTo>
                        <a:pt x="1149" y="219"/>
                      </a:lnTo>
                      <a:lnTo>
                        <a:pt x="1164" y="219"/>
                      </a:lnTo>
                      <a:lnTo>
                        <a:pt x="1176" y="214"/>
                      </a:lnTo>
                      <a:lnTo>
                        <a:pt x="1192" y="211"/>
                      </a:lnTo>
                      <a:lnTo>
                        <a:pt x="1202" y="208"/>
                      </a:lnTo>
                      <a:lnTo>
                        <a:pt x="1218" y="202"/>
                      </a:lnTo>
                      <a:lnTo>
                        <a:pt x="1238" y="196"/>
                      </a:lnTo>
                      <a:lnTo>
                        <a:pt x="1260" y="183"/>
                      </a:lnTo>
                      <a:lnTo>
                        <a:pt x="1274" y="174"/>
                      </a:lnTo>
                      <a:lnTo>
                        <a:pt x="1290" y="160"/>
                      </a:lnTo>
                      <a:lnTo>
                        <a:pt x="1322" y="140"/>
                      </a:lnTo>
                      <a:lnTo>
                        <a:pt x="1346" y="131"/>
                      </a:lnTo>
                      <a:lnTo>
                        <a:pt x="1367" y="124"/>
                      </a:lnTo>
                      <a:lnTo>
                        <a:pt x="1391" y="113"/>
                      </a:lnTo>
                      <a:lnTo>
                        <a:pt x="1415" y="108"/>
                      </a:lnTo>
                      <a:lnTo>
                        <a:pt x="1435" y="102"/>
                      </a:lnTo>
                      <a:lnTo>
                        <a:pt x="1439" y="102"/>
                      </a:lnTo>
                      <a:lnTo>
                        <a:pt x="1448" y="130"/>
                      </a:lnTo>
                      <a:lnTo>
                        <a:pt x="1444" y="153"/>
                      </a:lnTo>
                      <a:lnTo>
                        <a:pt x="1442" y="180"/>
                      </a:lnTo>
                      <a:lnTo>
                        <a:pt x="1439" y="202"/>
                      </a:lnTo>
                      <a:lnTo>
                        <a:pt x="1434" y="228"/>
                      </a:lnTo>
                      <a:lnTo>
                        <a:pt x="1429" y="252"/>
                      </a:lnTo>
                      <a:lnTo>
                        <a:pt x="1427" y="263"/>
                      </a:lnTo>
                      <a:lnTo>
                        <a:pt x="1423" y="278"/>
                      </a:lnTo>
                      <a:lnTo>
                        <a:pt x="1422" y="301"/>
                      </a:lnTo>
                      <a:lnTo>
                        <a:pt x="1422" y="318"/>
                      </a:lnTo>
                      <a:lnTo>
                        <a:pt x="1429" y="335"/>
                      </a:lnTo>
                      <a:lnTo>
                        <a:pt x="1435" y="357"/>
                      </a:lnTo>
                      <a:lnTo>
                        <a:pt x="1439" y="375"/>
                      </a:lnTo>
                      <a:lnTo>
                        <a:pt x="1439" y="399"/>
                      </a:lnTo>
                      <a:lnTo>
                        <a:pt x="1442" y="421"/>
                      </a:lnTo>
                      <a:lnTo>
                        <a:pt x="1442" y="447"/>
                      </a:lnTo>
                      <a:lnTo>
                        <a:pt x="1442" y="467"/>
                      </a:lnTo>
                      <a:lnTo>
                        <a:pt x="1442" y="478"/>
                      </a:lnTo>
                      <a:lnTo>
                        <a:pt x="1418" y="471"/>
                      </a:lnTo>
                      <a:lnTo>
                        <a:pt x="1398" y="465"/>
                      </a:lnTo>
                      <a:lnTo>
                        <a:pt x="1369" y="455"/>
                      </a:lnTo>
                      <a:lnTo>
                        <a:pt x="1345" y="436"/>
                      </a:lnTo>
                      <a:lnTo>
                        <a:pt x="1305" y="416"/>
                      </a:lnTo>
                      <a:lnTo>
                        <a:pt x="1276" y="395"/>
                      </a:lnTo>
                      <a:lnTo>
                        <a:pt x="1242" y="375"/>
                      </a:lnTo>
                      <a:lnTo>
                        <a:pt x="1230" y="367"/>
                      </a:lnTo>
                      <a:lnTo>
                        <a:pt x="1207" y="353"/>
                      </a:lnTo>
                      <a:lnTo>
                        <a:pt x="1183" y="344"/>
                      </a:lnTo>
                      <a:lnTo>
                        <a:pt x="1163" y="341"/>
                      </a:lnTo>
                      <a:lnTo>
                        <a:pt x="1140" y="335"/>
                      </a:lnTo>
                      <a:lnTo>
                        <a:pt x="1111" y="332"/>
                      </a:lnTo>
                      <a:lnTo>
                        <a:pt x="1084" y="330"/>
                      </a:lnTo>
                      <a:lnTo>
                        <a:pt x="1072" y="334"/>
                      </a:lnTo>
                      <a:lnTo>
                        <a:pt x="1065" y="335"/>
                      </a:lnTo>
                      <a:lnTo>
                        <a:pt x="1122" y="340"/>
                      </a:lnTo>
                      <a:lnTo>
                        <a:pt x="1120" y="352"/>
                      </a:lnTo>
                      <a:lnTo>
                        <a:pt x="1111" y="376"/>
                      </a:lnTo>
                      <a:lnTo>
                        <a:pt x="1111" y="395"/>
                      </a:lnTo>
                      <a:lnTo>
                        <a:pt x="1106" y="416"/>
                      </a:lnTo>
                      <a:lnTo>
                        <a:pt x="1103" y="439"/>
                      </a:lnTo>
                      <a:lnTo>
                        <a:pt x="1099" y="462"/>
                      </a:lnTo>
                      <a:lnTo>
                        <a:pt x="1092" y="471"/>
                      </a:lnTo>
                      <a:lnTo>
                        <a:pt x="1070" y="462"/>
                      </a:lnTo>
                      <a:lnTo>
                        <a:pt x="1049" y="452"/>
                      </a:lnTo>
                      <a:lnTo>
                        <a:pt x="1024" y="436"/>
                      </a:lnTo>
                      <a:lnTo>
                        <a:pt x="996" y="416"/>
                      </a:lnTo>
                      <a:lnTo>
                        <a:pt x="974" y="398"/>
                      </a:lnTo>
                      <a:lnTo>
                        <a:pt x="957" y="389"/>
                      </a:lnTo>
                      <a:lnTo>
                        <a:pt x="938" y="380"/>
                      </a:lnTo>
                      <a:lnTo>
                        <a:pt x="931" y="372"/>
                      </a:lnTo>
                      <a:lnTo>
                        <a:pt x="924" y="375"/>
                      </a:lnTo>
                      <a:lnTo>
                        <a:pt x="902" y="383"/>
                      </a:lnTo>
                      <a:lnTo>
                        <a:pt x="874" y="389"/>
                      </a:lnTo>
                      <a:lnTo>
                        <a:pt x="845" y="392"/>
                      </a:lnTo>
                      <a:lnTo>
                        <a:pt x="816" y="392"/>
                      </a:lnTo>
                      <a:lnTo>
                        <a:pt x="780" y="395"/>
                      </a:lnTo>
                      <a:lnTo>
                        <a:pt x="766" y="395"/>
                      </a:lnTo>
                      <a:lnTo>
                        <a:pt x="763" y="395"/>
                      </a:lnTo>
                      <a:lnTo>
                        <a:pt x="773" y="399"/>
                      </a:lnTo>
                      <a:lnTo>
                        <a:pt x="789" y="402"/>
                      </a:lnTo>
                      <a:lnTo>
                        <a:pt x="804" y="409"/>
                      </a:lnTo>
                      <a:lnTo>
                        <a:pt x="813" y="418"/>
                      </a:lnTo>
                      <a:lnTo>
                        <a:pt x="821" y="435"/>
                      </a:lnTo>
                      <a:lnTo>
                        <a:pt x="825" y="452"/>
                      </a:lnTo>
                      <a:lnTo>
                        <a:pt x="826" y="471"/>
                      </a:lnTo>
                      <a:lnTo>
                        <a:pt x="826" y="484"/>
                      </a:lnTo>
                      <a:lnTo>
                        <a:pt x="821" y="493"/>
                      </a:lnTo>
                      <a:lnTo>
                        <a:pt x="813" y="498"/>
                      </a:lnTo>
                      <a:lnTo>
                        <a:pt x="780" y="485"/>
                      </a:lnTo>
                      <a:lnTo>
                        <a:pt x="758" y="473"/>
                      </a:lnTo>
                      <a:lnTo>
                        <a:pt x="736" y="459"/>
                      </a:lnTo>
                      <a:lnTo>
                        <a:pt x="715" y="447"/>
                      </a:lnTo>
                      <a:lnTo>
                        <a:pt x="696" y="430"/>
                      </a:lnTo>
                      <a:lnTo>
                        <a:pt x="679" y="415"/>
                      </a:lnTo>
                      <a:lnTo>
                        <a:pt x="662" y="406"/>
                      </a:lnTo>
                      <a:lnTo>
                        <a:pt x="655" y="402"/>
                      </a:lnTo>
                      <a:lnTo>
                        <a:pt x="633" y="402"/>
                      </a:lnTo>
                      <a:lnTo>
                        <a:pt x="614" y="406"/>
                      </a:lnTo>
                      <a:lnTo>
                        <a:pt x="574" y="404"/>
                      </a:lnTo>
                      <a:lnTo>
                        <a:pt x="535" y="402"/>
                      </a:lnTo>
                      <a:lnTo>
                        <a:pt x="478" y="402"/>
                      </a:lnTo>
                      <a:lnTo>
                        <a:pt x="428" y="396"/>
                      </a:lnTo>
                      <a:lnTo>
                        <a:pt x="372" y="393"/>
                      </a:lnTo>
                      <a:lnTo>
                        <a:pt x="317" y="387"/>
                      </a:lnTo>
                      <a:lnTo>
                        <a:pt x="277" y="383"/>
                      </a:lnTo>
                      <a:lnTo>
                        <a:pt x="250" y="375"/>
                      </a:lnTo>
                      <a:lnTo>
                        <a:pt x="212" y="369"/>
                      </a:lnTo>
                      <a:lnTo>
                        <a:pt x="193" y="361"/>
                      </a:lnTo>
                      <a:lnTo>
                        <a:pt x="187" y="358"/>
                      </a:lnTo>
                      <a:lnTo>
                        <a:pt x="200" y="360"/>
                      </a:lnTo>
                      <a:lnTo>
                        <a:pt x="223" y="358"/>
                      </a:lnTo>
                      <a:lnTo>
                        <a:pt x="241" y="347"/>
                      </a:lnTo>
                      <a:lnTo>
                        <a:pt x="262" y="338"/>
                      </a:lnTo>
                      <a:lnTo>
                        <a:pt x="276" y="330"/>
                      </a:lnTo>
                      <a:lnTo>
                        <a:pt x="284" y="324"/>
                      </a:lnTo>
                      <a:lnTo>
                        <a:pt x="305" y="306"/>
                      </a:lnTo>
                      <a:lnTo>
                        <a:pt x="317" y="288"/>
                      </a:lnTo>
                      <a:lnTo>
                        <a:pt x="317" y="275"/>
                      </a:lnTo>
                      <a:lnTo>
                        <a:pt x="317" y="260"/>
                      </a:lnTo>
                      <a:lnTo>
                        <a:pt x="312" y="249"/>
                      </a:lnTo>
                      <a:lnTo>
                        <a:pt x="298" y="237"/>
                      </a:lnTo>
                      <a:lnTo>
                        <a:pt x="284" y="222"/>
                      </a:lnTo>
                      <a:lnTo>
                        <a:pt x="271" y="208"/>
                      </a:lnTo>
                      <a:lnTo>
                        <a:pt x="253" y="200"/>
                      </a:lnTo>
                      <a:lnTo>
                        <a:pt x="247" y="196"/>
                      </a:lnTo>
                    </a:path>
                  </a:pathLst>
                </a:cu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>
                  <a:outerShdw dist="17961" dir="2700000" algn="ctr" rotWithShape="0">
                    <a:schemeClr val="tx2"/>
                  </a:outerShdw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40" name="Freeform 24" descr="75%">
                  <a:extLst>
                    <a:ext uri="{FF2B5EF4-FFF2-40B4-BE49-F238E27FC236}">
                      <a16:creationId xmlns="" xmlns:a16="http://schemas.microsoft.com/office/drawing/2014/main" id="{918B6B5C-140D-4E51-8F34-C140534826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132" y="3069"/>
                  <a:ext cx="120" cy="135"/>
                </a:xfrm>
                <a:custGeom>
                  <a:avLst/>
                  <a:gdLst>
                    <a:gd name="T0" fmla="*/ 4 w 118"/>
                    <a:gd name="T1" fmla="*/ 0 h 134"/>
                    <a:gd name="T2" fmla="*/ 16 w 118"/>
                    <a:gd name="T3" fmla="*/ 8 h 134"/>
                    <a:gd name="T4" fmla="*/ 29 w 118"/>
                    <a:gd name="T5" fmla="*/ 19 h 134"/>
                    <a:gd name="T6" fmla="*/ 38 w 118"/>
                    <a:gd name="T7" fmla="*/ 23 h 134"/>
                    <a:gd name="T8" fmla="*/ 50 w 118"/>
                    <a:gd name="T9" fmla="*/ 35 h 134"/>
                    <a:gd name="T10" fmla="*/ 68 w 118"/>
                    <a:gd name="T11" fmla="*/ 54 h 134"/>
                    <a:gd name="T12" fmla="*/ 83 w 118"/>
                    <a:gd name="T13" fmla="*/ 70 h 134"/>
                    <a:gd name="T14" fmla="*/ 93 w 118"/>
                    <a:gd name="T15" fmla="*/ 88 h 134"/>
                    <a:gd name="T16" fmla="*/ 107 w 118"/>
                    <a:gd name="T17" fmla="*/ 108 h 134"/>
                    <a:gd name="T18" fmla="*/ 113 w 118"/>
                    <a:gd name="T19" fmla="*/ 122 h 134"/>
                    <a:gd name="T20" fmla="*/ 117 w 118"/>
                    <a:gd name="T21" fmla="*/ 127 h 134"/>
                    <a:gd name="T22" fmla="*/ 112 w 118"/>
                    <a:gd name="T23" fmla="*/ 132 h 134"/>
                    <a:gd name="T24" fmla="*/ 103 w 118"/>
                    <a:gd name="T25" fmla="*/ 133 h 134"/>
                    <a:gd name="T26" fmla="*/ 92 w 118"/>
                    <a:gd name="T27" fmla="*/ 131 h 134"/>
                    <a:gd name="T28" fmla="*/ 76 w 118"/>
                    <a:gd name="T29" fmla="*/ 127 h 134"/>
                    <a:gd name="T30" fmla="*/ 62 w 118"/>
                    <a:gd name="T31" fmla="*/ 123 h 134"/>
                    <a:gd name="T32" fmla="*/ 53 w 118"/>
                    <a:gd name="T33" fmla="*/ 117 h 134"/>
                    <a:gd name="T34" fmla="*/ 45 w 118"/>
                    <a:gd name="T35" fmla="*/ 111 h 134"/>
                    <a:gd name="T36" fmla="*/ 38 w 118"/>
                    <a:gd name="T37" fmla="*/ 108 h 134"/>
                    <a:gd name="T38" fmla="*/ 28 w 118"/>
                    <a:gd name="T39" fmla="*/ 98 h 134"/>
                    <a:gd name="T40" fmla="*/ 21 w 118"/>
                    <a:gd name="T41" fmla="*/ 91 h 134"/>
                    <a:gd name="T42" fmla="*/ 14 w 118"/>
                    <a:gd name="T43" fmla="*/ 83 h 134"/>
                    <a:gd name="T44" fmla="*/ 7 w 118"/>
                    <a:gd name="T45" fmla="*/ 75 h 134"/>
                    <a:gd name="T46" fmla="*/ 1 w 118"/>
                    <a:gd name="T47" fmla="*/ 67 h 134"/>
                    <a:gd name="T48" fmla="*/ 0 w 118"/>
                    <a:gd name="T49" fmla="*/ 6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8" h="134">
                      <a:moveTo>
                        <a:pt x="4" y="0"/>
                      </a:moveTo>
                      <a:lnTo>
                        <a:pt x="16" y="8"/>
                      </a:lnTo>
                      <a:lnTo>
                        <a:pt x="29" y="19"/>
                      </a:lnTo>
                      <a:lnTo>
                        <a:pt x="38" y="23"/>
                      </a:lnTo>
                      <a:lnTo>
                        <a:pt x="50" y="35"/>
                      </a:lnTo>
                      <a:lnTo>
                        <a:pt x="68" y="54"/>
                      </a:lnTo>
                      <a:lnTo>
                        <a:pt x="83" y="70"/>
                      </a:lnTo>
                      <a:lnTo>
                        <a:pt x="93" y="88"/>
                      </a:lnTo>
                      <a:lnTo>
                        <a:pt x="107" y="108"/>
                      </a:lnTo>
                      <a:lnTo>
                        <a:pt x="113" y="122"/>
                      </a:lnTo>
                      <a:lnTo>
                        <a:pt x="117" y="127"/>
                      </a:lnTo>
                      <a:lnTo>
                        <a:pt x="112" y="132"/>
                      </a:lnTo>
                      <a:lnTo>
                        <a:pt x="103" y="133"/>
                      </a:lnTo>
                      <a:lnTo>
                        <a:pt x="92" y="131"/>
                      </a:lnTo>
                      <a:lnTo>
                        <a:pt x="76" y="127"/>
                      </a:lnTo>
                      <a:lnTo>
                        <a:pt x="62" y="123"/>
                      </a:lnTo>
                      <a:lnTo>
                        <a:pt x="53" y="117"/>
                      </a:lnTo>
                      <a:lnTo>
                        <a:pt x="45" y="111"/>
                      </a:lnTo>
                      <a:lnTo>
                        <a:pt x="38" y="108"/>
                      </a:lnTo>
                      <a:lnTo>
                        <a:pt x="28" y="98"/>
                      </a:lnTo>
                      <a:lnTo>
                        <a:pt x="21" y="91"/>
                      </a:lnTo>
                      <a:lnTo>
                        <a:pt x="14" y="83"/>
                      </a:lnTo>
                      <a:lnTo>
                        <a:pt x="7" y="75"/>
                      </a:lnTo>
                      <a:lnTo>
                        <a:pt x="1" y="67"/>
                      </a:lnTo>
                      <a:lnTo>
                        <a:pt x="0" y="62"/>
                      </a:lnTo>
                    </a:path>
                  </a:pathLst>
                </a:cu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>
                  <a:outerShdw dist="17961" dir="2700000" algn="ctr" rotWithShape="0">
                    <a:schemeClr val="tx2"/>
                  </a:outerShdw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41" name="Oval 25" descr="75%">
                  <a:extLst>
                    <a:ext uri="{FF2B5EF4-FFF2-40B4-BE49-F238E27FC236}">
                      <a16:creationId xmlns="" xmlns:a16="http://schemas.microsoft.com/office/drawing/2014/main" id="{512D3987-8349-40D4-B306-B84A62719FF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9620000">
                  <a:off x="4136" y="3080"/>
                  <a:ext cx="39" cy="101"/>
                </a:xfrm>
                <a:prstGeom prst="ellipse">
                  <a:avLst/>
                </a:pr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42" name="Oval 26" descr="75%">
                  <a:extLst>
                    <a:ext uri="{FF2B5EF4-FFF2-40B4-BE49-F238E27FC236}">
                      <a16:creationId xmlns="" xmlns:a16="http://schemas.microsoft.com/office/drawing/2014/main" id="{3437EBE4-5031-4EAC-B93E-75BF513832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900000">
                  <a:off x="4158" y="3092"/>
                  <a:ext cx="43" cy="100"/>
                </a:xfrm>
                <a:prstGeom prst="ellipse">
                  <a:avLst/>
                </a:pr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38" name="Oval 27" descr="75%">
                <a:extLst>
                  <a:ext uri="{FF2B5EF4-FFF2-40B4-BE49-F238E27FC236}">
                    <a16:creationId xmlns="" xmlns:a16="http://schemas.microsoft.com/office/drawing/2014/main" id="{77C938F6-639F-40F0-BAB0-FBB74C2848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40000">
                <a:off x="3764" y="2935"/>
                <a:ext cx="444" cy="174"/>
              </a:xfrm>
              <a:prstGeom prst="ellipse">
                <a:avLst/>
              </a:prstGeom>
              <a:pattFill prst="pct75">
                <a:fgClr>
                  <a:srgbClr val="CCFF66"/>
                </a:fgClr>
                <a:bgClr>
                  <a:srgbClr val="FFFF66"/>
                </a:bgClr>
              </a:patt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C61CC984-26D5-4124-A730-A044B51A3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" y="6002338"/>
              <a:ext cx="8069263" cy="706438"/>
            </a:xfrm>
            <a:custGeom>
              <a:avLst/>
              <a:gdLst>
                <a:gd name="T0" fmla="*/ 0 w 5556"/>
                <a:gd name="T1" fmla="*/ 35 h 447"/>
                <a:gd name="T2" fmla="*/ 594 w 5556"/>
                <a:gd name="T3" fmla="*/ 0 h 447"/>
                <a:gd name="T4" fmla="*/ 913 w 5556"/>
                <a:gd name="T5" fmla="*/ 9 h 447"/>
                <a:gd name="T6" fmla="*/ 1205 w 5556"/>
                <a:gd name="T7" fmla="*/ 124 h 447"/>
                <a:gd name="T8" fmla="*/ 1311 w 5556"/>
                <a:gd name="T9" fmla="*/ 168 h 447"/>
                <a:gd name="T10" fmla="*/ 1542 w 5556"/>
                <a:gd name="T11" fmla="*/ 221 h 447"/>
                <a:gd name="T12" fmla="*/ 1834 w 5556"/>
                <a:gd name="T13" fmla="*/ 292 h 447"/>
                <a:gd name="T14" fmla="*/ 2384 w 5556"/>
                <a:gd name="T15" fmla="*/ 345 h 447"/>
                <a:gd name="T16" fmla="*/ 2986 w 5556"/>
                <a:gd name="T17" fmla="*/ 337 h 447"/>
                <a:gd name="T18" fmla="*/ 3066 w 5556"/>
                <a:gd name="T19" fmla="*/ 328 h 447"/>
                <a:gd name="T20" fmla="*/ 3155 w 5556"/>
                <a:gd name="T21" fmla="*/ 283 h 447"/>
                <a:gd name="T22" fmla="*/ 3447 w 5556"/>
                <a:gd name="T23" fmla="*/ 212 h 447"/>
                <a:gd name="T24" fmla="*/ 3536 w 5556"/>
                <a:gd name="T25" fmla="*/ 204 h 447"/>
                <a:gd name="T26" fmla="*/ 3731 w 5556"/>
                <a:gd name="T27" fmla="*/ 159 h 447"/>
                <a:gd name="T28" fmla="*/ 4289 w 5556"/>
                <a:gd name="T29" fmla="*/ 142 h 447"/>
                <a:gd name="T30" fmla="*/ 4599 w 5556"/>
                <a:gd name="T31" fmla="*/ 106 h 447"/>
                <a:gd name="T32" fmla="*/ 4670 w 5556"/>
                <a:gd name="T33" fmla="*/ 150 h 447"/>
                <a:gd name="T34" fmla="*/ 4688 w 5556"/>
                <a:gd name="T35" fmla="*/ 186 h 447"/>
                <a:gd name="T36" fmla="*/ 4732 w 5556"/>
                <a:gd name="T37" fmla="*/ 204 h 447"/>
                <a:gd name="T38" fmla="*/ 4847 w 5556"/>
                <a:gd name="T39" fmla="*/ 266 h 447"/>
                <a:gd name="T40" fmla="*/ 5556 w 5556"/>
                <a:gd name="T41" fmla="*/ 4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56" h="447">
                  <a:moveTo>
                    <a:pt x="0" y="35"/>
                  </a:moveTo>
                  <a:cubicBezTo>
                    <a:pt x="199" y="30"/>
                    <a:pt x="397" y="33"/>
                    <a:pt x="594" y="0"/>
                  </a:cubicBezTo>
                  <a:cubicBezTo>
                    <a:pt x="700" y="3"/>
                    <a:pt x="807" y="1"/>
                    <a:pt x="913" y="9"/>
                  </a:cubicBezTo>
                  <a:cubicBezTo>
                    <a:pt x="999" y="15"/>
                    <a:pt x="1109" y="102"/>
                    <a:pt x="1205" y="124"/>
                  </a:cubicBezTo>
                  <a:cubicBezTo>
                    <a:pt x="1280" y="183"/>
                    <a:pt x="1215" y="144"/>
                    <a:pt x="1311" y="168"/>
                  </a:cubicBezTo>
                  <a:cubicBezTo>
                    <a:pt x="1403" y="191"/>
                    <a:pt x="1446" y="212"/>
                    <a:pt x="1542" y="221"/>
                  </a:cubicBezTo>
                  <a:cubicBezTo>
                    <a:pt x="1641" y="243"/>
                    <a:pt x="1735" y="270"/>
                    <a:pt x="1834" y="292"/>
                  </a:cubicBezTo>
                  <a:cubicBezTo>
                    <a:pt x="2010" y="331"/>
                    <a:pt x="2205" y="334"/>
                    <a:pt x="2384" y="345"/>
                  </a:cubicBezTo>
                  <a:cubicBezTo>
                    <a:pt x="2585" y="342"/>
                    <a:pt x="2785" y="342"/>
                    <a:pt x="2986" y="337"/>
                  </a:cubicBezTo>
                  <a:cubicBezTo>
                    <a:pt x="3013" y="336"/>
                    <a:pt x="3041" y="337"/>
                    <a:pt x="3066" y="328"/>
                  </a:cubicBezTo>
                  <a:cubicBezTo>
                    <a:pt x="3278" y="251"/>
                    <a:pt x="2965" y="321"/>
                    <a:pt x="3155" y="283"/>
                  </a:cubicBezTo>
                  <a:cubicBezTo>
                    <a:pt x="3216" y="201"/>
                    <a:pt x="3360" y="220"/>
                    <a:pt x="3447" y="212"/>
                  </a:cubicBezTo>
                  <a:cubicBezTo>
                    <a:pt x="3477" y="209"/>
                    <a:pt x="3536" y="204"/>
                    <a:pt x="3536" y="204"/>
                  </a:cubicBezTo>
                  <a:cubicBezTo>
                    <a:pt x="3601" y="191"/>
                    <a:pt x="3664" y="164"/>
                    <a:pt x="3731" y="159"/>
                  </a:cubicBezTo>
                  <a:cubicBezTo>
                    <a:pt x="3883" y="148"/>
                    <a:pt x="4167" y="145"/>
                    <a:pt x="4289" y="142"/>
                  </a:cubicBezTo>
                  <a:cubicBezTo>
                    <a:pt x="4390" y="121"/>
                    <a:pt x="4497" y="117"/>
                    <a:pt x="4599" y="106"/>
                  </a:cubicBezTo>
                  <a:cubicBezTo>
                    <a:pt x="4640" y="116"/>
                    <a:pt x="4640" y="110"/>
                    <a:pt x="4670" y="150"/>
                  </a:cubicBezTo>
                  <a:cubicBezTo>
                    <a:pt x="4678" y="161"/>
                    <a:pt x="4678" y="177"/>
                    <a:pt x="4688" y="186"/>
                  </a:cubicBezTo>
                  <a:cubicBezTo>
                    <a:pt x="4700" y="196"/>
                    <a:pt x="4718" y="196"/>
                    <a:pt x="4732" y="204"/>
                  </a:cubicBezTo>
                  <a:cubicBezTo>
                    <a:pt x="4869" y="278"/>
                    <a:pt x="4747" y="225"/>
                    <a:pt x="4847" y="266"/>
                  </a:cubicBezTo>
                  <a:cubicBezTo>
                    <a:pt x="5065" y="447"/>
                    <a:pt x="5280" y="425"/>
                    <a:pt x="5556" y="425"/>
                  </a:cubicBezTo>
                </a:path>
              </a:pathLst>
            </a:custGeom>
            <a:noFill/>
            <a:ln w="28575" cap="flat" cmpd="sng">
              <a:solidFill>
                <a:srgbClr val="969696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27" name="Group 29">
              <a:extLst>
                <a:ext uri="{FF2B5EF4-FFF2-40B4-BE49-F238E27FC236}">
                  <a16:creationId xmlns="" xmlns:a16="http://schemas.microsoft.com/office/drawing/2014/main" id="{F7E9742C-4E24-4949-A339-6CBCA40DFE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1135912">
              <a:off x="2395538" y="6094413"/>
              <a:ext cx="893763" cy="303213"/>
              <a:chOff x="3764" y="2744"/>
              <a:chExt cx="1474" cy="4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19D1FE39-B403-4825-B34C-164802CC9B9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89" y="2744"/>
                <a:ext cx="1449" cy="499"/>
                <a:chOff x="3789" y="2744"/>
                <a:chExt cx="1449" cy="499"/>
              </a:xfrm>
            </p:grpSpPr>
            <p:sp>
              <p:nvSpPr>
                <p:cNvPr id="33" name="Freeform 31" descr="75%">
                  <a:extLst>
                    <a:ext uri="{FF2B5EF4-FFF2-40B4-BE49-F238E27FC236}">
                      <a16:creationId xmlns="" xmlns:a16="http://schemas.microsoft.com/office/drawing/2014/main" id="{A740FF1D-4E38-4D17-A55F-1E2171AFD5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83" y="2736"/>
                  <a:ext cx="1437" cy="499"/>
                </a:xfrm>
                <a:custGeom>
                  <a:avLst/>
                  <a:gdLst>
                    <a:gd name="T0" fmla="*/ 181 w 1449"/>
                    <a:gd name="T1" fmla="*/ 357 h 499"/>
                    <a:gd name="T2" fmla="*/ 162 w 1449"/>
                    <a:gd name="T3" fmla="*/ 360 h 499"/>
                    <a:gd name="T4" fmla="*/ 106 w 1449"/>
                    <a:gd name="T5" fmla="*/ 338 h 499"/>
                    <a:gd name="T6" fmla="*/ 30 w 1449"/>
                    <a:gd name="T7" fmla="*/ 309 h 499"/>
                    <a:gd name="T8" fmla="*/ 0 w 1449"/>
                    <a:gd name="T9" fmla="*/ 275 h 499"/>
                    <a:gd name="T10" fmla="*/ 1 w 1449"/>
                    <a:gd name="T11" fmla="*/ 246 h 499"/>
                    <a:gd name="T12" fmla="*/ 36 w 1449"/>
                    <a:gd name="T13" fmla="*/ 214 h 499"/>
                    <a:gd name="T14" fmla="*/ 96 w 1449"/>
                    <a:gd name="T15" fmla="*/ 190 h 499"/>
                    <a:gd name="T16" fmla="*/ 181 w 1449"/>
                    <a:gd name="T17" fmla="*/ 162 h 499"/>
                    <a:gd name="T18" fmla="*/ 276 w 1449"/>
                    <a:gd name="T19" fmla="*/ 137 h 499"/>
                    <a:gd name="T20" fmla="*/ 384 w 1449"/>
                    <a:gd name="T21" fmla="*/ 121 h 499"/>
                    <a:gd name="T22" fmla="*/ 499 w 1449"/>
                    <a:gd name="T23" fmla="*/ 111 h 499"/>
                    <a:gd name="T24" fmla="*/ 600 w 1449"/>
                    <a:gd name="T25" fmla="*/ 99 h 499"/>
                    <a:gd name="T26" fmla="*/ 696 w 1449"/>
                    <a:gd name="T27" fmla="*/ 21 h 499"/>
                    <a:gd name="T28" fmla="*/ 789 w 1449"/>
                    <a:gd name="T29" fmla="*/ 42 h 499"/>
                    <a:gd name="T30" fmla="*/ 852 w 1449"/>
                    <a:gd name="T31" fmla="*/ 133 h 499"/>
                    <a:gd name="T32" fmla="*/ 749 w 1449"/>
                    <a:gd name="T33" fmla="*/ 140 h 499"/>
                    <a:gd name="T34" fmla="*/ 845 w 1449"/>
                    <a:gd name="T35" fmla="*/ 156 h 499"/>
                    <a:gd name="T36" fmla="*/ 952 w 1449"/>
                    <a:gd name="T37" fmla="*/ 177 h 499"/>
                    <a:gd name="T38" fmla="*/ 1034 w 1449"/>
                    <a:gd name="T39" fmla="*/ 171 h 499"/>
                    <a:gd name="T40" fmla="*/ 1080 w 1449"/>
                    <a:gd name="T41" fmla="*/ 186 h 499"/>
                    <a:gd name="T42" fmla="*/ 1063 w 1449"/>
                    <a:gd name="T43" fmla="*/ 200 h 499"/>
                    <a:gd name="T44" fmla="*/ 1053 w 1449"/>
                    <a:gd name="T45" fmla="*/ 208 h 499"/>
                    <a:gd name="T46" fmla="*/ 1132 w 1449"/>
                    <a:gd name="T47" fmla="*/ 217 h 499"/>
                    <a:gd name="T48" fmla="*/ 1192 w 1449"/>
                    <a:gd name="T49" fmla="*/ 211 h 499"/>
                    <a:gd name="T50" fmla="*/ 1260 w 1449"/>
                    <a:gd name="T51" fmla="*/ 183 h 499"/>
                    <a:gd name="T52" fmla="*/ 1346 w 1449"/>
                    <a:gd name="T53" fmla="*/ 131 h 499"/>
                    <a:gd name="T54" fmla="*/ 1435 w 1449"/>
                    <a:gd name="T55" fmla="*/ 102 h 499"/>
                    <a:gd name="T56" fmla="*/ 1442 w 1449"/>
                    <a:gd name="T57" fmla="*/ 180 h 499"/>
                    <a:gd name="T58" fmla="*/ 1427 w 1449"/>
                    <a:gd name="T59" fmla="*/ 263 h 499"/>
                    <a:gd name="T60" fmla="*/ 1429 w 1449"/>
                    <a:gd name="T61" fmla="*/ 335 h 499"/>
                    <a:gd name="T62" fmla="*/ 1442 w 1449"/>
                    <a:gd name="T63" fmla="*/ 421 h 499"/>
                    <a:gd name="T64" fmla="*/ 1418 w 1449"/>
                    <a:gd name="T65" fmla="*/ 471 h 499"/>
                    <a:gd name="T66" fmla="*/ 1305 w 1449"/>
                    <a:gd name="T67" fmla="*/ 416 h 499"/>
                    <a:gd name="T68" fmla="*/ 1207 w 1449"/>
                    <a:gd name="T69" fmla="*/ 353 h 499"/>
                    <a:gd name="T70" fmla="*/ 1111 w 1449"/>
                    <a:gd name="T71" fmla="*/ 332 h 499"/>
                    <a:gd name="T72" fmla="*/ 1122 w 1449"/>
                    <a:gd name="T73" fmla="*/ 340 h 499"/>
                    <a:gd name="T74" fmla="*/ 1106 w 1449"/>
                    <a:gd name="T75" fmla="*/ 416 h 499"/>
                    <a:gd name="T76" fmla="*/ 1070 w 1449"/>
                    <a:gd name="T77" fmla="*/ 462 h 499"/>
                    <a:gd name="T78" fmla="*/ 974 w 1449"/>
                    <a:gd name="T79" fmla="*/ 398 h 499"/>
                    <a:gd name="T80" fmla="*/ 924 w 1449"/>
                    <a:gd name="T81" fmla="*/ 375 h 499"/>
                    <a:gd name="T82" fmla="*/ 816 w 1449"/>
                    <a:gd name="T83" fmla="*/ 392 h 499"/>
                    <a:gd name="T84" fmla="*/ 773 w 1449"/>
                    <a:gd name="T85" fmla="*/ 399 h 499"/>
                    <a:gd name="T86" fmla="*/ 821 w 1449"/>
                    <a:gd name="T87" fmla="*/ 435 h 499"/>
                    <a:gd name="T88" fmla="*/ 821 w 1449"/>
                    <a:gd name="T89" fmla="*/ 493 h 499"/>
                    <a:gd name="T90" fmla="*/ 736 w 1449"/>
                    <a:gd name="T91" fmla="*/ 459 h 499"/>
                    <a:gd name="T92" fmla="*/ 662 w 1449"/>
                    <a:gd name="T93" fmla="*/ 406 h 499"/>
                    <a:gd name="T94" fmla="*/ 574 w 1449"/>
                    <a:gd name="T95" fmla="*/ 404 h 499"/>
                    <a:gd name="T96" fmla="*/ 372 w 1449"/>
                    <a:gd name="T97" fmla="*/ 393 h 499"/>
                    <a:gd name="T98" fmla="*/ 212 w 1449"/>
                    <a:gd name="T99" fmla="*/ 369 h 499"/>
                    <a:gd name="T100" fmla="*/ 223 w 1449"/>
                    <a:gd name="T101" fmla="*/ 358 h 499"/>
                    <a:gd name="T102" fmla="*/ 284 w 1449"/>
                    <a:gd name="T103" fmla="*/ 324 h 499"/>
                    <a:gd name="T104" fmla="*/ 317 w 1449"/>
                    <a:gd name="T105" fmla="*/ 260 h 499"/>
                    <a:gd name="T106" fmla="*/ 271 w 1449"/>
                    <a:gd name="T107" fmla="*/ 20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449" h="499">
                      <a:moveTo>
                        <a:pt x="39" y="315"/>
                      </a:moveTo>
                      <a:lnTo>
                        <a:pt x="58" y="326"/>
                      </a:lnTo>
                      <a:lnTo>
                        <a:pt x="190" y="364"/>
                      </a:lnTo>
                      <a:lnTo>
                        <a:pt x="181" y="357"/>
                      </a:lnTo>
                      <a:lnTo>
                        <a:pt x="157" y="355"/>
                      </a:lnTo>
                      <a:lnTo>
                        <a:pt x="138" y="347"/>
                      </a:lnTo>
                      <a:lnTo>
                        <a:pt x="138" y="352"/>
                      </a:lnTo>
                      <a:lnTo>
                        <a:pt x="162" y="360"/>
                      </a:lnTo>
                      <a:lnTo>
                        <a:pt x="178" y="361"/>
                      </a:lnTo>
                      <a:lnTo>
                        <a:pt x="171" y="358"/>
                      </a:lnTo>
                      <a:lnTo>
                        <a:pt x="149" y="353"/>
                      </a:lnTo>
                      <a:lnTo>
                        <a:pt x="106" y="338"/>
                      </a:lnTo>
                      <a:lnTo>
                        <a:pt x="89" y="335"/>
                      </a:lnTo>
                      <a:lnTo>
                        <a:pt x="121" y="341"/>
                      </a:lnTo>
                      <a:lnTo>
                        <a:pt x="51" y="318"/>
                      </a:lnTo>
                      <a:lnTo>
                        <a:pt x="30" y="309"/>
                      </a:lnTo>
                      <a:lnTo>
                        <a:pt x="29" y="306"/>
                      </a:lnTo>
                      <a:lnTo>
                        <a:pt x="13" y="295"/>
                      </a:lnTo>
                      <a:lnTo>
                        <a:pt x="5" y="283"/>
                      </a:lnTo>
                      <a:lnTo>
                        <a:pt x="0" y="275"/>
                      </a:lnTo>
                      <a:lnTo>
                        <a:pt x="0" y="266"/>
                      </a:lnTo>
                      <a:lnTo>
                        <a:pt x="0" y="255"/>
                      </a:lnTo>
                      <a:lnTo>
                        <a:pt x="1" y="254"/>
                      </a:lnTo>
                      <a:lnTo>
                        <a:pt x="1" y="246"/>
                      </a:lnTo>
                      <a:lnTo>
                        <a:pt x="6" y="239"/>
                      </a:lnTo>
                      <a:lnTo>
                        <a:pt x="15" y="229"/>
                      </a:lnTo>
                      <a:lnTo>
                        <a:pt x="25" y="223"/>
                      </a:lnTo>
                      <a:lnTo>
                        <a:pt x="36" y="214"/>
                      </a:lnTo>
                      <a:lnTo>
                        <a:pt x="53" y="208"/>
                      </a:lnTo>
                      <a:lnTo>
                        <a:pt x="68" y="200"/>
                      </a:lnTo>
                      <a:lnTo>
                        <a:pt x="80" y="196"/>
                      </a:lnTo>
                      <a:lnTo>
                        <a:pt x="96" y="190"/>
                      </a:lnTo>
                      <a:lnTo>
                        <a:pt x="108" y="183"/>
                      </a:lnTo>
                      <a:lnTo>
                        <a:pt x="125" y="179"/>
                      </a:lnTo>
                      <a:lnTo>
                        <a:pt x="159" y="168"/>
                      </a:lnTo>
                      <a:lnTo>
                        <a:pt x="181" y="162"/>
                      </a:lnTo>
                      <a:lnTo>
                        <a:pt x="193" y="159"/>
                      </a:lnTo>
                      <a:lnTo>
                        <a:pt x="224" y="154"/>
                      </a:lnTo>
                      <a:lnTo>
                        <a:pt x="245" y="148"/>
                      </a:lnTo>
                      <a:lnTo>
                        <a:pt x="276" y="137"/>
                      </a:lnTo>
                      <a:lnTo>
                        <a:pt x="308" y="130"/>
                      </a:lnTo>
                      <a:lnTo>
                        <a:pt x="329" y="125"/>
                      </a:lnTo>
                      <a:lnTo>
                        <a:pt x="355" y="122"/>
                      </a:lnTo>
                      <a:lnTo>
                        <a:pt x="384" y="121"/>
                      </a:lnTo>
                      <a:lnTo>
                        <a:pt x="422" y="117"/>
                      </a:lnTo>
                      <a:lnTo>
                        <a:pt x="444" y="113"/>
                      </a:lnTo>
                      <a:lnTo>
                        <a:pt x="463" y="113"/>
                      </a:lnTo>
                      <a:lnTo>
                        <a:pt x="499" y="111"/>
                      </a:lnTo>
                      <a:lnTo>
                        <a:pt x="535" y="113"/>
                      </a:lnTo>
                      <a:lnTo>
                        <a:pt x="574" y="113"/>
                      </a:lnTo>
                      <a:lnTo>
                        <a:pt x="590" y="111"/>
                      </a:lnTo>
                      <a:lnTo>
                        <a:pt x="600" y="99"/>
                      </a:lnTo>
                      <a:lnTo>
                        <a:pt x="622" y="79"/>
                      </a:lnTo>
                      <a:lnTo>
                        <a:pt x="657" y="52"/>
                      </a:lnTo>
                      <a:lnTo>
                        <a:pt x="681" y="35"/>
                      </a:lnTo>
                      <a:lnTo>
                        <a:pt x="696" y="21"/>
                      </a:lnTo>
                      <a:lnTo>
                        <a:pt x="734" y="0"/>
                      </a:lnTo>
                      <a:lnTo>
                        <a:pt x="748" y="7"/>
                      </a:lnTo>
                      <a:lnTo>
                        <a:pt x="766" y="22"/>
                      </a:lnTo>
                      <a:lnTo>
                        <a:pt x="789" y="42"/>
                      </a:lnTo>
                      <a:lnTo>
                        <a:pt x="808" y="61"/>
                      </a:lnTo>
                      <a:lnTo>
                        <a:pt x="823" y="79"/>
                      </a:lnTo>
                      <a:lnTo>
                        <a:pt x="835" y="96"/>
                      </a:lnTo>
                      <a:lnTo>
                        <a:pt x="852" y="133"/>
                      </a:lnTo>
                      <a:lnTo>
                        <a:pt x="825" y="133"/>
                      </a:lnTo>
                      <a:lnTo>
                        <a:pt x="799" y="134"/>
                      </a:lnTo>
                      <a:lnTo>
                        <a:pt x="772" y="136"/>
                      </a:lnTo>
                      <a:lnTo>
                        <a:pt x="749" y="140"/>
                      </a:lnTo>
                      <a:lnTo>
                        <a:pt x="765" y="144"/>
                      </a:lnTo>
                      <a:lnTo>
                        <a:pt x="789" y="145"/>
                      </a:lnTo>
                      <a:lnTo>
                        <a:pt x="820" y="151"/>
                      </a:lnTo>
                      <a:lnTo>
                        <a:pt x="845" y="156"/>
                      </a:lnTo>
                      <a:lnTo>
                        <a:pt x="880" y="160"/>
                      </a:lnTo>
                      <a:lnTo>
                        <a:pt x="909" y="168"/>
                      </a:lnTo>
                      <a:lnTo>
                        <a:pt x="929" y="174"/>
                      </a:lnTo>
                      <a:lnTo>
                        <a:pt x="952" y="177"/>
                      </a:lnTo>
                      <a:lnTo>
                        <a:pt x="974" y="177"/>
                      </a:lnTo>
                      <a:lnTo>
                        <a:pt x="991" y="174"/>
                      </a:lnTo>
                      <a:lnTo>
                        <a:pt x="1015" y="171"/>
                      </a:lnTo>
                      <a:lnTo>
                        <a:pt x="1034" y="171"/>
                      </a:lnTo>
                      <a:lnTo>
                        <a:pt x="1046" y="174"/>
                      </a:lnTo>
                      <a:lnTo>
                        <a:pt x="1063" y="177"/>
                      </a:lnTo>
                      <a:lnTo>
                        <a:pt x="1077" y="183"/>
                      </a:lnTo>
                      <a:lnTo>
                        <a:pt x="1080" y="186"/>
                      </a:lnTo>
                      <a:lnTo>
                        <a:pt x="1084" y="190"/>
                      </a:lnTo>
                      <a:lnTo>
                        <a:pt x="1080" y="197"/>
                      </a:lnTo>
                      <a:lnTo>
                        <a:pt x="1073" y="200"/>
                      </a:lnTo>
                      <a:lnTo>
                        <a:pt x="1063" y="200"/>
                      </a:lnTo>
                      <a:lnTo>
                        <a:pt x="1055" y="200"/>
                      </a:lnTo>
                      <a:lnTo>
                        <a:pt x="1051" y="202"/>
                      </a:lnTo>
                      <a:lnTo>
                        <a:pt x="1046" y="202"/>
                      </a:lnTo>
                      <a:lnTo>
                        <a:pt x="1053" y="208"/>
                      </a:lnTo>
                      <a:lnTo>
                        <a:pt x="1065" y="208"/>
                      </a:lnTo>
                      <a:lnTo>
                        <a:pt x="1077" y="211"/>
                      </a:lnTo>
                      <a:lnTo>
                        <a:pt x="1099" y="214"/>
                      </a:lnTo>
                      <a:lnTo>
                        <a:pt x="1132" y="217"/>
                      </a:lnTo>
                      <a:lnTo>
                        <a:pt x="1149" y="219"/>
                      </a:lnTo>
                      <a:lnTo>
                        <a:pt x="1164" y="219"/>
                      </a:lnTo>
                      <a:lnTo>
                        <a:pt x="1176" y="214"/>
                      </a:lnTo>
                      <a:lnTo>
                        <a:pt x="1192" y="211"/>
                      </a:lnTo>
                      <a:lnTo>
                        <a:pt x="1202" y="208"/>
                      </a:lnTo>
                      <a:lnTo>
                        <a:pt x="1218" y="202"/>
                      </a:lnTo>
                      <a:lnTo>
                        <a:pt x="1238" y="196"/>
                      </a:lnTo>
                      <a:lnTo>
                        <a:pt x="1260" y="183"/>
                      </a:lnTo>
                      <a:lnTo>
                        <a:pt x="1274" y="174"/>
                      </a:lnTo>
                      <a:lnTo>
                        <a:pt x="1290" y="160"/>
                      </a:lnTo>
                      <a:lnTo>
                        <a:pt x="1322" y="140"/>
                      </a:lnTo>
                      <a:lnTo>
                        <a:pt x="1346" y="131"/>
                      </a:lnTo>
                      <a:lnTo>
                        <a:pt x="1367" y="124"/>
                      </a:lnTo>
                      <a:lnTo>
                        <a:pt x="1391" y="113"/>
                      </a:lnTo>
                      <a:lnTo>
                        <a:pt x="1415" y="108"/>
                      </a:lnTo>
                      <a:lnTo>
                        <a:pt x="1435" y="102"/>
                      </a:lnTo>
                      <a:lnTo>
                        <a:pt x="1439" y="102"/>
                      </a:lnTo>
                      <a:lnTo>
                        <a:pt x="1448" y="130"/>
                      </a:lnTo>
                      <a:lnTo>
                        <a:pt x="1444" y="153"/>
                      </a:lnTo>
                      <a:lnTo>
                        <a:pt x="1442" y="180"/>
                      </a:lnTo>
                      <a:lnTo>
                        <a:pt x="1439" y="202"/>
                      </a:lnTo>
                      <a:lnTo>
                        <a:pt x="1434" y="228"/>
                      </a:lnTo>
                      <a:lnTo>
                        <a:pt x="1429" y="252"/>
                      </a:lnTo>
                      <a:lnTo>
                        <a:pt x="1427" y="263"/>
                      </a:lnTo>
                      <a:lnTo>
                        <a:pt x="1423" y="278"/>
                      </a:lnTo>
                      <a:lnTo>
                        <a:pt x="1422" y="301"/>
                      </a:lnTo>
                      <a:lnTo>
                        <a:pt x="1422" y="318"/>
                      </a:lnTo>
                      <a:lnTo>
                        <a:pt x="1429" y="335"/>
                      </a:lnTo>
                      <a:lnTo>
                        <a:pt x="1435" y="357"/>
                      </a:lnTo>
                      <a:lnTo>
                        <a:pt x="1439" y="375"/>
                      </a:lnTo>
                      <a:lnTo>
                        <a:pt x="1439" y="399"/>
                      </a:lnTo>
                      <a:lnTo>
                        <a:pt x="1442" y="421"/>
                      </a:lnTo>
                      <a:lnTo>
                        <a:pt x="1442" y="447"/>
                      </a:lnTo>
                      <a:lnTo>
                        <a:pt x="1442" y="467"/>
                      </a:lnTo>
                      <a:lnTo>
                        <a:pt x="1442" y="478"/>
                      </a:lnTo>
                      <a:lnTo>
                        <a:pt x="1418" y="471"/>
                      </a:lnTo>
                      <a:lnTo>
                        <a:pt x="1398" y="465"/>
                      </a:lnTo>
                      <a:lnTo>
                        <a:pt x="1369" y="455"/>
                      </a:lnTo>
                      <a:lnTo>
                        <a:pt x="1345" y="436"/>
                      </a:lnTo>
                      <a:lnTo>
                        <a:pt x="1305" y="416"/>
                      </a:lnTo>
                      <a:lnTo>
                        <a:pt x="1276" y="395"/>
                      </a:lnTo>
                      <a:lnTo>
                        <a:pt x="1242" y="375"/>
                      </a:lnTo>
                      <a:lnTo>
                        <a:pt x="1230" y="367"/>
                      </a:lnTo>
                      <a:lnTo>
                        <a:pt x="1207" y="353"/>
                      </a:lnTo>
                      <a:lnTo>
                        <a:pt x="1183" y="344"/>
                      </a:lnTo>
                      <a:lnTo>
                        <a:pt x="1163" y="341"/>
                      </a:lnTo>
                      <a:lnTo>
                        <a:pt x="1140" y="335"/>
                      </a:lnTo>
                      <a:lnTo>
                        <a:pt x="1111" y="332"/>
                      </a:lnTo>
                      <a:lnTo>
                        <a:pt x="1084" y="330"/>
                      </a:lnTo>
                      <a:lnTo>
                        <a:pt x="1072" y="334"/>
                      </a:lnTo>
                      <a:lnTo>
                        <a:pt x="1065" y="335"/>
                      </a:lnTo>
                      <a:lnTo>
                        <a:pt x="1122" y="340"/>
                      </a:lnTo>
                      <a:lnTo>
                        <a:pt x="1120" y="352"/>
                      </a:lnTo>
                      <a:lnTo>
                        <a:pt x="1111" y="376"/>
                      </a:lnTo>
                      <a:lnTo>
                        <a:pt x="1111" y="395"/>
                      </a:lnTo>
                      <a:lnTo>
                        <a:pt x="1106" y="416"/>
                      </a:lnTo>
                      <a:lnTo>
                        <a:pt x="1103" y="439"/>
                      </a:lnTo>
                      <a:lnTo>
                        <a:pt x="1099" y="462"/>
                      </a:lnTo>
                      <a:lnTo>
                        <a:pt x="1092" y="471"/>
                      </a:lnTo>
                      <a:lnTo>
                        <a:pt x="1070" y="462"/>
                      </a:lnTo>
                      <a:lnTo>
                        <a:pt x="1049" y="452"/>
                      </a:lnTo>
                      <a:lnTo>
                        <a:pt x="1024" y="436"/>
                      </a:lnTo>
                      <a:lnTo>
                        <a:pt x="996" y="416"/>
                      </a:lnTo>
                      <a:lnTo>
                        <a:pt x="974" y="398"/>
                      </a:lnTo>
                      <a:lnTo>
                        <a:pt x="957" y="389"/>
                      </a:lnTo>
                      <a:lnTo>
                        <a:pt x="938" y="380"/>
                      </a:lnTo>
                      <a:lnTo>
                        <a:pt x="931" y="372"/>
                      </a:lnTo>
                      <a:lnTo>
                        <a:pt x="924" y="375"/>
                      </a:lnTo>
                      <a:lnTo>
                        <a:pt x="902" y="383"/>
                      </a:lnTo>
                      <a:lnTo>
                        <a:pt x="874" y="389"/>
                      </a:lnTo>
                      <a:lnTo>
                        <a:pt x="845" y="392"/>
                      </a:lnTo>
                      <a:lnTo>
                        <a:pt x="816" y="392"/>
                      </a:lnTo>
                      <a:lnTo>
                        <a:pt x="780" y="395"/>
                      </a:lnTo>
                      <a:lnTo>
                        <a:pt x="766" y="395"/>
                      </a:lnTo>
                      <a:lnTo>
                        <a:pt x="763" y="395"/>
                      </a:lnTo>
                      <a:lnTo>
                        <a:pt x="773" y="399"/>
                      </a:lnTo>
                      <a:lnTo>
                        <a:pt x="789" y="402"/>
                      </a:lnTo>
                      <a:lnTo>
                        <a:pt x="804" y="409"/>
                      </a:lnTo>
                      <a:lnTo>
                        <a:pt x="813" y="418"/>
                      </a:lnTo>
                      <a:lnTo>
                        <a:pt x="821" y="435"/>
                      </a:lnTo>
                      <a:lnTo>
                        <a:pt x="825" y="452"/>
                      </a:lnTo>
                      <a:lnTo>
                        <a:pt x="826" y="471"/>
                      </a:lnTo>
                      <a:lnTo>
                        <a:pt x="826" y="484"/>
                      </a:lnTo>
                      <a:lnTo>
                        <a:pt x="821" y="493"/>
                      </a:lnTo>
                      <a:lnTo>
                        <a:pt x="813" y="498"/>
                      </a:lnTo>
                      <a:lnTo>
                        <a:pt x="780" y="485"/>
                      </a:lnTo>
                      <a:lnTo>
                        <a:pt x="758" y="473"/>
                      </a:lnTo>
                      <a:lnTo>
                        <a:pt x="736" y="459"/>
                      </a:lnTo>
                      <a:lnTo>
                        <a:pt x="715" y="447"/>
                      </a:lnTo>
                      <a:lnTo>
                        <a:pt x="696" y="430"/>
                      </a:lnTo>
                      <a:lnTo>
                        <a:pt x="679" y="415"/>
                      </a:lnTo>
                      <a:lnTo>
                        <a:pt x="662" y="406"/>
                      </a:lnTo>
                      <a:lnTo>
                        <a:pt x="655" y="402"/>
                      </a:lnTo>
                      <a:lnTo>
                        <a:pt x="633" y="402"/>
                      </a:lnTo>
                      <a:lnTo>
                        <a:pt x="614" y="406"/>
                      </a:lnTo>
                      <a:lnTo>
                        <a:pt x="574" y="404"/>
                      </a:lnTo>
                      <a:lnTo>
                        <a:pt x="535" y="402"/>
                      </a:lnTo>
                      <a:lnTo>
                        <a:pt x="478" y="402"/>
                      </a:lnTo>
                      <a:lnTo>
                        <a:pt x="428" y="396"/>
                      </a:lnTo>
                      <a:lnTo>
                        <a:pt x="372" y="393"/>
                      </a:lnTo>
                      <a:lnTo>
                        <a:pt x="317" y="387"/>
                      </a:lnTo>
                      <a:lnTo>
                        <a:pt x="277" y="383"/>
                      </a:lnTo>
                      <a:lnTo>
                        <a:pt x="250" y="375"/>
                      </a:lnTo>
                      <a:lnTo>
                        <a:pt x="212" y="369"/>
                      </a:lnTo>
                      <a:lnTo>
                        <a:pt x="193" y="361"/>
                      </a:lnTo>
                      <a:lnTo>
                        <a:pt x="187" y="358"/>
                      </a:lnTo>
                      <a:lnTo>
                        <a:pt x="200" y="360"/>
                      </a:lnTo>
                      <a:lnTo>
                        <a:pt x="223" y="358"/>
                      </a:lnTo>
                      <a:lnTo>
                        <a:pt x="241" y="347"/>
                      </a:lnTo>
                      <a:lnTo>
                        <a:pt x="262" y="338"/>
                      </a:lnTo>
                      <a:lnTo>
                        <a:pt x="276" y="330"/>
                      </a:lnTo>
                      <a:lnTo>
                        <a:pt x="284" y="324"/>
                      </a:lnTo>
                      <a:lnTo>
                        <a:pt x="305" y="306"/>
                      </a:lnTo>
                      <a:lnTo>
                        <a:pt x="317" y="288"/>
                      </a:lnTo>
                      <a:lnTo>
                        <a:pt x="317" y="275"/>
                      </a:lnTo>
                      <a:lnTo>
                        <a:pt x="317" y="260"/>
                      </a:lnTo>
                      <a:lnTo>
                        <a:pt x="312" y="249"/>
                      </a:lnTo>
                      <a:lnTo>
                        <a:pt x="298" y="237"/>
                      </a:lnTo>
                      <a:lnTo>
                        <a:pt x="284" y="222"/>
                      </a:lnTo>
                      <a:lnTo>
                        <a:pt x="271" y="208"/>
                      </a:lnTo>
                      <a:lnTo>
                        <a:pt x="253" y="200"/>
                      </a:lnTo>
                      <a:lnTo>
                        <a:pt x="247" y="196"/>
                      </a:lnTo>
                    </a:path>
                  </a:pathLst>
                </a:cu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>
                  <a:outerShdw dist="17961" dir="2700000" algn="ctr" rotWithShape="0">
                    <a:schemeClr val="tx2"/>
                  </a:outerShdw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34" name="Freeform 32" descr="75%">
                  <a:extLst>
                    <a:ext uri="{FF2B5EF4-FFF2-40B4-BE49-F238E27FC236}">
                      <a16:creationId xmlns="" xmlns:a16="http://schemas.microsoft.com/office/drawing/2014/main" id="{746A648F-A815-426A-87E6-29D8322E6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124" y="3068"/>
                  <a:ext cx="118" cy="133"/>
                </a:xfrm>
                <a:custGeom>
                  <a:avLst/>
                  <a:gdLst>
                    <a:gd name="T0" fmla="*/ 4 w 118"/>
                    <a:gd name="T1" fmla="*/ 0 h 134"/>
                    <a:gd name="T2" fmla="*/ 16 w 118"/>
                    <a:gd name="T3" fmla="*/ 8 h 134"/>
                    <a:gd name="T4" fmla="*/ 29 w 118"/>
                    <a:gd name="T5" fmla="*/ 19 h 134"/>
                    <a:gd name="T6" fmla="*/ 38 w 118"/>
                    <a:gd name="T7" fmla="*/ 23 h 134"/>
                    <a:gd name="T8" fmla="*/ 50 w 118"/>
                    <a:gd name="T9" fmla="*/ 35 h 134"/>
                    <a:gd name="T10" fmla="*/ 68 w 118"/>
                    <a:gd name="T11" fmla="*/ 54 h 134"/>
                    <a:gd name="T12" fmla="*/ 83 w 118"/>
                    <a:gd name="T13" fmla="*/ 70 h 134"/>
                    <a:gd name="T14" fmla="*/ 93 w 118"/>
                    <a:gd name="T15" fmla="*/ 88 h 134"/>
                    <a:gd name="T16" fmla="*/ 107 w 118"/>
                    <a:gd name="T17" fmla="*/ 108 h 134"/>
                    <a:gd name="T18" fmla="*/ 113 w 118"/>
                    <a:gd name="T19" fmla="*/ 122 h 134"/>
                    <a:gd name="T20" fmla="*/ 117 w 118"/>
                    <a:gd name="T21" fmla="*/ 127 h 134"/>
                    <a:gd name="T22" fmla="*/ 112 w 118"/>
                    <a:gd name="T23" fmla="*/ 132 h 134"/>
                    <a:gd name="T24" fmla="*/ 103 w 118"/>
                    <a:gd name="T25" fmla="*/ 133 h 134"/>
                    <a:gd name="T26" fmla="*/ 92 w 118"/>
                    <a:gd name="T27" fmla="*/ 131 h 134"/>
                    <a:gd name="T28" fmla="*/ 76 w 118"/>
                    <a:gd name="T29" fmla="*/ 127 h 134"/>
                    <a:gd name="T30" fmla="*/ 62 w 118"/>
                    <a:gd name="T31" fmla="*/ 123 h 134"/>
                    <a:gd name="T32" fmla="*/ 53 w 118"/>
                    <a:gd name="T33" fmla="*/ 117 h 134"/>
                    <a:gd name="T34" fmla="*/ 45 w 118"/>
                    <a:gd name="T35" fmla="*/ 111 h 134"/>
                    <a:gd name="T36" fmla="*/ 38 w 118"/>
                    <a:gd name="T37" fmla="*/ 108 h 134"/>
                    <a:gd name="T38" fmla="*/ 28 w 118"/>
                    <a:gd name="T39" fmla="*/ 98 h 134"/>
                    <a:gd name="T40" fmla="*/ 21 w 118"/>
                    <a:gd name="T41" fmla="*/ 91 h 134"/>
                    <a:gd name="T42" fmla="*/ 14 w 118"/>
                    <a:gd name="T43" fmla="*/ 83 h 134"/>
                    <a:gd name="T44" fmla="*/ 7 w 118"/>
                    <a:gd name="T45" fmla="*/ 75 h 134"/>
                    <a:gd name="T46" fmla="*/ 1 w 118"/>
                    <a:gd name="T47" fmla="*/ 67 h 134"/>
                    <a:gd name="T48" fmla="*/ 0 w 118"/>
                    <a:gd name="T49" fmla="*/ 6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8" h="134">
                      <a:moveTo>
                        <a:pt x="4" y="0"/>
                      </a:moveTo>
                      <a:lnTo>
                        <a:pt x="16" y="8"/>
                      </a:lnTo>
                      <a:lnTo>
                        <a:pt x="29" y="19"/>
                      </a:lnTo>
                      <a:lnTo>
                        <a:pt x="38" y="23"/>
                      </a:lnTo>
                      <a:lnTo>
                        <a:pt x="50" y="35"/>
                      </a:lnTo>
                      <a:lnTo>
                        <a:pt x="68" y="54"/>
                      </a:lnTo>
                      <a:lnTo>
                        <a:pt x="83" y="70"/>
                      </a:lnTo>
                      <a:lnTo>
                        <a:pt x="93" y="88"/>
                      </a:lnTo>
                      <a:lnTo>
                        <a:pt x="107" y="108"/>
                      </a:lnTo>
                      <a:lnTo>
                        <a:pt x="113" y="122"/>
                      </a:lnTo>
                      <a:lnTo>
                        <a:pt x="117" y="127"/>
                      </a:lnTo>
                      <a:lnTo>
                        <a:pt x="112" y="132"/>
                      </a:lnTo>
                      <a:lnTo>
                        <a:pt x="103" y="133"/>
                      </a:lnTo>
                      <a:lnTo>
                        <a:pt x="92" y="131"/>
                      </a:lnTo>
                      <a:lnTo>
                        <a:pt x="76" y="127"/>
                      </a:lnTo>
                      <a:lnTo>
                        <a:pt x="62" y="123"/>
                      </a:lnTo>
                      <a:lnTo>
                        <a:pt x="53" y="117"/>
                      </a:lnTo>
                      <a:lnTo>
                        <a:pt x="45" y="111"/>
                      </a:lnTo>
                      <a:lnTo>
                        <a:pt x="38" y="108"/>
                      </a:lnTo>
                      <a:lnTo>
                        <a:pt x="28" y="98"/>
                      </a:lnTo>
                      <a:lnTo>
                        <a:pt x="21" y="91"/>
                      </a:lnTo>
                      <a:lnTo>
                        <a:pt x="14" y="83"/>
                      </a:lnTo>
                      <a:lnTo>
                        <a:pt x="7" y="75"/>
                      </a:lnTo>
                      <a:lnTo>
                        <a:pt x="1" y="67"/>
                      </a:lnTo>
                      <a:lnTo>
                        <a:pt x="0" y="62"/>
                      </a:lnTo>
                    </a:path>
                  </a:pathLst>
                </a:cu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>
                  <a:outerShdw dist="17961" dir="2700000" algn="ctr" rotWithShape="0">
                    <a:schemeClr val="tx2"/>
                  </a:outerShdw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35" name="Oval 33" descr="75%">
                  <a:extLst>
                    <a:ext uri="{FF2B5EF4-FFF2-40B4-BE49-F238E27FC236}">
                      <a16:creationId xmlns="" xmlns:a16="http://schemas.microsoft.com/office/drawing/2014/main" id="{887299B6-37EF-4639-B889-F1F131900C5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9620000">
                  <a:off x="4128" y="3074"/>
                  <a:ext cx="39" cy="99"/>
                </a:xfrm>
                <a:prstGeom prst="ellipse">
                  <a:avLst/>
                </a:pr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36" name="Oval 34" descr="75%">
                  <a:extLst>
                    <a:ext uri="{FF2B5EF4-FFF2-40B4-BE49-F238E27FC236}">
                      <a16:creationId xmlns="" xmlns:a16="http://schemas.microsoft.com/office/drawing/2014/main" id="{9D52C8E7-F979-4ED1-8028-0D0E880FBB1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900000">
                  <a:off x="4148" y="3088"/>
                  <a:ext cx="37" cy="102"/>
                </a:xfrm>
                <a:prstGeom prst="ellipse">
                  <a:avLst/>
                </a:prstGeom>
                <a:pattFill prst="pct75">
                  <a:fgClr>
                    <a:srgbClr val="CCFF66"/>
                  </a:fgClr>
                  <a:bgClr>
                    <a:srgbClr val="FFFF66"/>
                  </a:bgClr>
                </a:patt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32" name="Oval 35" descr="75%">
                <a:extLst>
                  <a:ext uri="{FF2B5EF4-FFF2-40B4-BE49-F238E27FC236}">
                    <a16:creationId xmlns="" xmlns:a16="http://schemas.microsoft.com/office/drawing/2014/main" id="{466A22CF-1441-4D88-987E-A99592489A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40000">
                <a:off x="3763" y="2934"/>
                <a:ext cx="445" cy="175"/>
              </a:xfrm>
              <a:prstGeom prst="ellipse">
                <a:avLst/>
              </a:prstGeom>
              <a:pattFill prst="pct75">
                <a:fgClr>
                  <a:srgbClr val="CCFF66"/>
                </a:fgClr>
                <a:bgClr>
                  <a:srgbClr val="FFFF66"/>
                </a:bgClr>
              </a:patt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28" name="Freeform 36">
              <a:extLst>
                <a:ext uri="{FF2B5EF4-FFF2-40B4-BE49-F238E27FC236}">
                  <a16:creationId xmlns="" xmlns:a16="http://schemas.microsoft.com/office/drawing/2014/main" id="{94990C6D-3186-4DD7-BA58-26EB783FB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" y="5029200"/>
              <a:ext cx="8043863" cy="228600"/>
            </a:xfrm>
            <a:custGeom>
              <a:avLst/>
              <a:gdLst>
                <a:gd name="T0" fmla="*/ 0 w 5539"/>
                <a:gd name="T1" fmla="*/ 98 h 145"/>
                <a:gd name="T2" fmla="*/ 833 w 5539"/>
                <a:gd name="T3" fmla="*/ 89 h 145"/>
                <a:gd name="T4" fmla="*/ 1161 w 5539"/>
                <a:gd name="T5" fmla="*/ 45 h 145"/>
                <a:gd name="T6" fmla="*/ 1445 w 5539"/>
                <a:gd name="T7" fmla="*/ 0 h 145"/>
                <a:gd name="T8" fmla="*/ 3669 w 5539"/>
                <a:gd name="T9" fmla="*/ 62 h 145"/>
                <a:gd name="T10" fmla="*/ 4670 w 5539"/>
                <a:gd name="T11" fmla="*/ 54 h 145"/>
                <a:gd name="T12" fmla="*/ 5539 w 5539"/>
                <a:gd name="T13" fmla="*/ 1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9" h="145">
                  <a:moveTo>
                    <a:pt x="0" y="98"/>
                  </a:moveTo>
                  <a:cubicBezTo>
                    <a:pt x="274" y="145"/>
                    <a:pt x="557" y="108"/>
                    <a:pt x="833" y="89"/>
                  </a:cubicBezTo>
                  <a:cubicBezTo>
                    <a:pt x="942" y="67"/>
                    <a:pt x="1051" y="60"/>
                    <a:pt x="1161" y="45"/>
                  </a:cubicBezTo>
                  <a:cubicBezTo>
                    <a:pt x="1248" y="9"/>
                    <a:pt x="1351" y="16"/>
                    <a:pt x="1445" y="0"/>
                  </a:cubicBezTo>
                  <a:cubicBezTo>
                    <a:pt x="2196" y="15"/>
                    <a:pt x="2923" y="42"/>
                    <a:pt x="3669" y="62"/>
                  </a:cubicBezTo>
                  <a:cubicBezTo>
                    <a:pt x="4003" y="59"/>
                    <a:pt x="4336" y="59"/>
                    <a:pt x="4670" y="54"/>
                  </a:cubicBezTo>
                  <a:cubicBezTo>
                    <a:pt x="4961" y="50"/>
                    <a:pt x="5248" y="18"/>
                    <a:pt x="5539" y="18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C0D6641D-C694-4026-AA62-38B9E7273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3" y="5087938"/>
              <a:ext cx="4951413" cy="1308100"/>
            </a:xfrm>
            <a:custGeom>
              <a:avLst/>
              <a:gdLst>
                <a:gd name="T0" fmla="*/ 0 w 3119"/>
                <a:gd name="T1" fmla="*/ 700 h 824"/>
                <a:gd name="T2" fmla="*/ 115 w 3119"/>
                <a:gd name="T3" fmla="*/ 664 h 824"/>
                <a:gd name="T4" fmla="*/ 177 w 3119"/>
                <a:gd name="T5" fmla="*/ 629 h 824"/>
                <a:gd name="T6" fmla="*/ 239 w 3119"/>
                <a:gd name="T7" fmla="*/ 602 h 824"/>
                <a:gd name="T8" fmla="*/ 319 w 3119"/>
                <a:gd name="T9" fmla="*/ 540 h 824"/>
                <a:gd name="T10" fmla="*/ 532 w 3119"/>
                <a:gd name="T11" fmla="*/ 496 h 824"/>
                <a:gd name="T12" fmla="*/ 797 w 3119"/>
                <a:gd name="T13" fmla="*/ 460 h 824"/>
                <a:gd name="T14" fmla="*/ 921 w 3119"/>
                <a:gd name="T15" fmla="*/ 416 h 824"/>
                <a:gd name="T16" fmla="*/ 1161 w 3119"/>
                <a:gd name="T17" fmla="*/ 390 h 824"/>
                <a:gd name="T18" fmla="*/ 1276 w 3119"/>
                <a:gd name="T19" fmla="*/ 345 h 824"/>
                <a:gd name="T20" fmla="*/ 1382 w 3119"/>
                <a:gd name="T21" fmla="*/ 283 h 824"/>
                <a:gd name="T22" fmla="*/ 1551 w 3119"/>
                <a:gd name="T23" fmla="*/ 230 h 824"/>
                <a:gd name="T24" fmla="*/ 1728 w 3119"/>
                <a:gd name="T25" fmla="*/ 141 h 824"/>
                <a:gd name="T26" fmla="*/ 1754 w 3119"/>
                <a:gd name="T27" fmla="*/ 115 h 824"/>
                <a:gd name="T28" fmla="*/ 1816 w 3119"/>
                <a:gd name="T29" fmla="*/ 97 h 824"/>
                <a:gd name="T30" fmla="*/ 2073 w 3119"/>
                <a:gd name="T31" fmla="*/ 44 h 824"/>
                <a:gd name="T32" fmla="*/ 2135 w 3119"/>
                <a:gd name="T33" fmla="*/ 26 h 824"/>
                <a:gd name="T34" fmla="*/ 2109 w 3119"/>
                <a:gd name="T35" fmla="*/ 106 h 824"/>
                <a:gd name="T36" fmla="*/ 2082 w 3119"/>
                <a:gd name="T37" fmla="*/ 133 h 824"/>
                <a:gd name="T38" fmla="*/ 2065 w 3119"/>
                <a:gd name="T39" fmla="*/ 159 h 824"/>
                <a:gd name="T40" fmla="*/ 2277 w 3119"/>
                <a:gd name="T41" fmla="*/ 141 h 824"/>
                <a:gd name="T42" fmla="*/ 2304 w 3119"/>
                <a:gd name="T43" fmla="*/ 115 h 824"/>
                <a:gd name="T44" fmla="*/ 2366 w 3119"/>
                <a:gd name="T45" fmla="*/ 97 h 824"/>
                <a:gd name="T46" fmla="*/ 2419 w 3119"/>
                <a:gd name="T47" fmla="*/ 79 h 824"/>
                <a:gd name="T48" fmla="*/ 2596 w 3119"/>
                <a:gd name="T49" fmla="*/ 115 h 824"/>
                <a:gd name="T50" fmla="*/ 2587 w 3119"/>
                <a:gd name="T51" fmla="*/ 141 h 824"/>
                <a:gd name="T52" fmla="*/ 3039 w 3119"/>
                <a:gd name="T53" fmla="*/ 195 h 824"/>
                <a:gd name="T54" fmla="*/ 3119 w 3119"/>
                <a:gd name="T55" fmla="*/ 212 h 824"/>
                <a:gd name="T56" fmla="*/ 2623 w 3119"/>
                <a:gd name="T57" fmla="*/ 372 h 824"/>
                <a:gd name="T58" fmla="*/ 1967 w 3119"/>
                <a:gd name="T59" fmla="*/ 407 h 824"/>
                <a:gd name="T60" fmla="*/ 1843 w 3119"/>
                <a:gd name="T61" fmla="*/ 434 h 824"/>
                <a:gd name="T62" fmla="*/ 1710 w 3119"/>
                <a:gd name="T63" fmla="*/ 478 h 824"/>
                <a:gd name="T64" fmla="*/ 1480 w 3119"/>
                <a:gd name="T65" fmla="*/ 522 h 824"/>
                <a:gd name="T66" fmla="*/ 1223 w 3119"/>
                <a:gd name="T67" fmla="*/ 611 h 824"/>
                <a:gd name="T68" fmla="*/ 797 w 3119"/>
                <a:gd name="T69" fmla="*/ 655 h 824"/>
                <a:gd name="T70" fmla="*/ 629 w 3119"/>
                <a:gd name="T71" fmla="*/ 691 h 824"/>
                <a:gd name="T72" fmla="*/ 514 w 3119"/>
                <a:gd name="T73" fmla="*/ 735 h 824"/>
                <a:gd name="T74" fmla="*/ 425 w 3119"/>
                <a:gd name="T75" fmla="*/ 771 h 824"/>
                <a:gd name="T76" fmla="*/ 372 w 3119"/>
                <a:gd name="T77" fmla="*/ 779 h 824"/>
                <a:gd name="T78" fmla="*/ 168 w 3119"/>
                <a:gd name="T79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19" h="824">
                  <a:moveTo>
                    <a:pt x="0" y="700"/>
                  </a:moveTo>
                  <a:cubicBezTo>
                    <a:pt x="41" y="690"/>
                    <a:pt x="74" y="672"/>
                    <a:pt x="115" y="664"/>
                  </a:cubicBezTo>
                  <a:cubicBezTo>
                    <a:pt x="136" y="652"/>
                    <a:pt x="156" y="640"/>
                    <a:pt x="177" y="629"/>
                  </a:cubicBezTo>
                  <a:cubicBezTo>
                    <a:pt x="197" y="619"/>
                    <a:pt x="219" y="613"/>
                    <a:pt x="239" y="602"/>
                  </a:cubicBezTo>
                  <a:cubicBezTo>
                    <a:pt x="269" y="586"/>
                    <a:pt x="289" y="555"/>
                    <a:pt x="319" y="540"/>
                  </a:cubicBezTo>
                  <a:cubicBezTo>
                    <a:pt x="370" y="514"/>
                    <a:pt x="480" y="501"/>
                    <a:pt x="532" y="496"/>
                  </a:cubicBezTo>
                  <a:cubicBezTo>
                    <a:pt x="659" y="444"/>
                    <a:pt x="491" y="508"/>
                    <a:pt x="797" y="460"/>
                  </a:cubicBezTo>
                  <a:cubicBezTo>
                    <a:pt x="840" y="453"/>
                    <a:pt x="878" y="423"/>
                    <a:pt x="921" y="416"/>
                  </a:cubicBezTo>
                  <a:cubicBezTo>
                    <a:pt x="988" y="405"/>
                    <a:pt x="1088" y="397"/>
                    <a:pt x="1161" y="390"/>
                  </a:cubicBezTo>
                  <a:cubicBezTo>
                    <a:pt x="1270" y="300"/>
                    <a:pt x="1127" y="405"/>
                    <a:pt x="1276" y="345"/>
                  </a:cubicBezTo>
                  <a:cubicBezTo>
                    <a:pt x="1314" y="330"/>
                    <a:pt x="1347" y="304"/>
                    <a:pt x="1382" y="283"/>
                  </a:cubicBezTo>
                  <a:cubicBezTo>
                    <a:pt x="1448" y="244"/>
                    <a:pt x="1477" y="245"/>
                    <a:pt x="1551" y="230"/>
                  </a:cubicBezTo>
                  <a:cubicBezTo>
                    <a:pt x="1653" y="186"/>
                    <a:pt x="1593" y="214"/>
                    <a:pt x="1728" y="141"/>
                  </a:cubicBezTo>
                  <a:cubicBezTo>
                    <a:pt x="1739" y="135"/>
                    <a:pt x="1744" y="122"/>
                    <a:pt x="1754" y="115"/>
                  </a:cubicBezTo>
                  <a:cubicBezTo>
                    <a:pt x="1762" y="110"/>
                    <a:pt x="1811" y="99"/>
                    <a:pt x="1816" y="97"/>
                  </a:cubicBezTo>
                  <a:cubicBezTo>
                    <a:pt x="1900" y="71"/>
                    <a:pt x="1986" y="57"/>
                    <a:pt x="2073" y="44"/>
                  </a:cubicBezTo>
                  <a:cubicBezTo>
                    <a:pt x="2085" y="39"/>
                    <a:pt x="2239" y="0"/>
                    <a:pt x="2135" y="26"/>
                  </a:cubicBezTo>
                  <a:cubicBezTo>
                    <a:pt x="2122" y="71"/>
                    <a:pt x="2130" y="44"/>
                    <a:pt x="2109" y="106"/>
                  </a:cubicBezTo>
                  <a:cubicBezTo>
                    <a:pt x="2105" y="118"/>
                    <a:pt x="2090" y="123"/>
                    <a:pt x="2082" y="133"/>
                  </a:cubicBezTo>
                  <a:cubicBezTo>
                    <a:pt x="2075" y="141"/>
                    <a:pt x="2071" y="150"/>
                    <a:pt x="2065" y="159"/>
                  </a:cubicBezTo>
                  <a:cubicBezTo>
                    <a:pt x="2134" y="183"/>
                    <a:pt x="2210" y="164"/>
                    <a:pt x="2277" y="141"/>
                  </a:cubicBezTo>
                  <a:cubicBezTo>
                    <a:pt x="2286" y="132"/>
                    <a:pt x="2293" y="121"/>
                    <a:pt x="2304" y="115"/>
                  </a:cubicBezTo>
                  <a:cubicBezTo>
                    <a:pt x="2323" y="105"/>
                    <a:pt x="2346" y="104"/>
                    <a:pt x="2366" y="97"/>
                  </a:cubicBezTo>
                  <a:cubicBezTo>
                    <a:pt x="2420" y="79"/>
                    <a:pt x="2522" y="39"/>
                    <a:pt x="2419" y="79"/>
                  </a:cubicBezTo>
                  <a:cubicBezTo>
                    <a:pt x="2478" y="91"/>
                    <a:pt x="2540" y="94"/>
                    <a:pt x="2596" y="115"/>
                  </a:cubicBezTo>
                  <a:cubicBezTo>
                    <a:pt x="2605" y="118"/>
                    <a:pt x="2578" y="139"/>
                    <a:pt x="2587" y="141"/>
                  </a:cubicBezTo>
                  <a:cubicBezTo>
                    <a:pt x="2736" y="168"/>
                    <a:pt x="2889" y="175"/>
                    <a:pt x="3039" y="195"/>
                  </a:cubicBezTo>
                  <a:cubicBezTo>
                    <a:pt x="3066" y="199"/>
                    <a:pt x="3092" y="206"/>
                    <a:pt x="3119" y="212"/>
                  </a:cubicBezTo>
                  <a:cubicBezTo>
                    <a:pt x="2977" y="270"/>
                    <a:pt x="2775" y="364"/>
                    <a:pt x="2623" y="372"/>
                  </a:cubicBezTo>
                  <a:cubicBezTo>
                    <a:pt x="2404" y="384"/>
                    <a:pt x="2186" y="395"/>
                    <a:pt x="1967" y="407"/>
                  </a:cubicBezTo>
                  <a:cubicBezTo>
                    <a:pt x="1925" y="415"/>
                    <a:pt x="1885" y="426"/>
                    <a:pt x="1843" y="434"/>
                  </a:cubicBezTo>
                  <a:cubicBezTo>
                    <a:pt x="1799" y="463"/>
                    <a:pt x="1766" y="466"/>
                    <a:pt x="1710" y="478"/>
                  </a:cubicBezTo>
                  <a:cubicBezTo>
                    <a:pt x="1653" y="518"/>
                    <a:pt x="1549" y="510"/>
                    <a:pt x="1480" y="522"/>
                  </a:cubicBezTo>
                  <a:cubicBezTo>
                    <a:pt x="1407" y="571"/>
                    <a:pt x="1307" y="595"/>
                    <a:pt x="1223" y="611"/>
                  </a:cubicBezTo>
                  <a:cubicBezTo>
                    <a:pt x="1090" y="664"/>
                    <a:pt x="938" y="649"/>
                    <a:pt x="797" y="655"/>
                  </a:cubicBezTo>
                  <a:cubicBezTo>
                    <a:pt x="740" y="665"/>
                    <a:pt x="686" y="679"/>
                    <a:pt x="629" y="691"/>
                  </a:cubicBezTo>
                  <a:cubicBezTo>
                    <a:pt x="580" y="738"/>
                    <a:pt x="614" y="714"/>
                    <a:pt x="514" y="735"/>
                  </a:cubicBezTo>
                  <a:cubicBezTo>
                    <a:pt x="483" y="741"/>
                    <a:pt x="457" y="766"/>
                    <a:pt x="425" y="771"/>
                  </a:cubicBezTo>
                  <a:cubicBezTo>
                    <a:pt x="407" y="774"/>
                    <a:pt x="390" y="776"/>
                    <a:pt x="372" y="779"/>
                  </a:cubicBezTo>
                  <a:cubicBezTo>
                    <a:pt x="305" y="806"/>
                    <a:pt x="242" y="824"/>
                    <a:pt x="168" y="824"/>
                  </a:cubicBezTo>
                </a:path>
              </a:pathLst>
            </a:custGeom>
            <a:solidFill>
              <a:srgbClr val="996633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426201A3-6D30-42ED-8ACE-0C57FAE0D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5637213"/>
              <a:ext cx="917575" cy="541338"/>
            </a:xfrm>
            <a:custGeom>
              <a:avLst/>
              <a:gdLst>
                <a:gd name="T0" fmla="*/ 422 w 578"/>
                <a:gd name="T1" fmla="*/ 315 h 341"/>
                <a:gd name="T2" fmla="*/ 475 w 578"/>
                <a:gd name="T3" fmla="*/ 306 h 341"/>
                <a:gd name="T4" fmla="*/ 564 w 578"/>
                <a:gd name="T5" fmla="*/ 200 h 341"/>
                <a:gd name="T6" fmla="*/ 519 w 578"/>
                <a:gd name="T7" fmla="*/ 49 h 341"/>
                <a:gd name="T8" fmla="*/ 404 w 578"/>
                <a:gd name="T9" fmla="*/ 5 h 341"/>
                <a:gd name="T10" fmla="*/ 165 w 578"/>
                <a:gd name="T11" fmla="*/ 13 h 341"/>
                <a:gd name="T12" fmla="*/ 94 w 578"/>
                <a:gd name="T13" fmla="*/ 58 h 341"/>
                <a:gd name="T14" fmla="*/ 67 w 578"/>
                <a:gd name="T15" fmla="*/ 75 h 341"/>
                <a:gd name="T16" fmla="*/ 23 w 578"/>
                <a:gd name="T17" fmla="*/ 164 h 341"/>
                <a:gd name="T18" fmla="*/ 5 w 578"/>
                <a:gd name="T19" fmla="*/ 217 h 341"/>
                <a:gd name="T20" fmla="*/ 14 w 578"/>
                <a:gd name="T21" fmla="*/ 288 h 341"/>
                <a:gd name="T22" fmla="*/ 67 w 578"/>
                <a:gd name="T23" fmla="*/ 306 h 341"/>
                <a:gd name="T24" fmla="*/ 112 w 578"/>
                <a:gd name="T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341">
                  <a:moveTo>
                    <a:pt x="422" y="315"/>
                  </a:moveTo>
                  <a:cubicBezTo>
                    <a:pt x="440" y="312"/>
                    <a:pt x="458" y="311"/>
                    <a:pt x="475" y="306"/>
                  </a:cubicBezTo>
                  <a:cubicBezTo>
                    <a:pt x="526" y="290"/>
                    <a:pt x="537" y="240"/>
                    <a:pt x="564" y="200"/>
                  </a:cubicBezTo>
                  <a:cubicBezTo>
                    <a:pt x="578" y="153"/>
                    <a:pt x="564" y="79"/>
                    <a:pt x="519" y="49"/>
                  </a:cubicBezTo>
                  <a:cubicBezTo>
                    <a:pt x="496" y="34"/>
                    <a:pt x="431" y="13"/>
                    <a:pt x="404" y="5"/>
                  </a:cubicBezTo>
                  <a:cubicBezTo>
                    <a:pt x="324" y="8"/>
                    <a:pt x="244" y="0"/>
                    <a:pt x="165" y="13"/>
                  </a:cubicBezTo>
                  <a:cubicBezTo>
                    <a:pt x="137" y="18"/>
                    <a:pt x="118" y="43"/>
                    <a:pt x="94" y="58"/>
                  </a:cubicBezTo>
                  <a:cubicBezTo>
                    <a:pt x="85" y="64"/>
                    <a:pt x="67" y="75"/>
                    <a:pt x="67" y="75"/>
                  </a:cubicBezTo>
                  <a:cubicBezTo>
                    <a:pt x="57" y="109"/>
                    <a:pt x="37" y="133"/>
                    <a:pt x="23" y="164"/>
                  </a:cubicBezTo>
                  <a:cubicBezTo>
                    <a:pt x="15" y="181"/>
                    <a:pt x="5" y="217"/>
                    <a:pt x="5" y="217"/>
                  </a:cubicBezTo>
                  <a:cubicBezTo>
                    <a:pt x="8" y="241"/>
                    <a:pt x="0" y="268"/>
                    <a:pt x="14" y="288"/>
                  </a:cubicBezTo>
                  <a:cubicBezTo>
                    <a:pt x="25" y="303"/>
                    <a:pt x="51" y="296"/>
                    <a:pt x="67" y="306"/>
                  </a:cubicBezTo>
                  <a:cubicBezTo>
                    <a:pt x="101" y="329"/>
                    <a:pt x="86" y="317"/>
                    <a:pt x="112" y="341"/>
                  </a:cubicBezTo>
                </a:path>
              </a:pathLst>
            </a:custGeom>
            <a:solidFill>
              <a:srgbClr val="969696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D3AD218-EFE0-4ADB-9F18-5E22491FAB51}"/>
              </a:ext>
            </a:extLst>
          </p:cNvPr>
          <p:cNvGrpSpPr>
            <a:grpSpLocks noChangeAspect="1"/>
          </p:cNvGrpSpPr>
          <p:nvPr/>
        </p:nvGrpSpPr>
        <p:grpSpPr>
          <a:xfrm>
            <a:off x="3429000" y="3729566"/>
            <a:ext cx="5562600" cy="1147233"/>
            <a:chOff x="590550" y="2968625"/>
            <a:chExt cx="8113713" cy="1679576"/>
          </a:xfrm>
        </p:grpSpPr>
        <p:sp>
          <p:nvSpPr>
            <p:cNvPr id="46" name="Freeform 28">
              <a:extLst>
                <a:ext uri="{FF2B5EF4-FFF2-40B4-BE49-F238E27FC236}">
                  <a16:creationId xmlns="" xmlns:a16="http://schemas.microsoft.com/office/drawing/2014/main" id="{D3AF51CB-F567-4CDC-A14F-9EC7CC9F2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0" y="3941763"/>
              <a:ext cx="8069263" cy="706438"/>
            </a:xfrm>
            <a:custGeom>
              <a:avLst/>
              <a:gdLst>
                <a:gd name="T0" fmla="*/ 0 w 5556"/>
                <a:gd name="T1" fmla="*/ 35 h 447"/>
                <a:gd name="T2" fmla="*/ 594 w 5556"/>
                <a:gd name="T3" fmla="*/ 0 h 447"/>
                <a:gd name="T4" fmla="*/ 913 w 5556"/>
                <a:gd name="T5" fmla="*/ 9 h 447"/>
                <a:gd name="T6" fmla="*/ 1205 w 5556"/>
                <a:gd name="T7" fmla="*/ 124 h 447"/>
                <a:gd name="T8" fmla="*/ 1311 w 5556"/>
                <a:gd name="T9" fmla="*/ 168 h 447"/>
                <a:gd name="T10" fmla="*/ 1542 w 5556"/>
                <a:gd name="T11" fmla="*/ 221 h 447"/>
                <a:gd name="T12" fmla="*/ 1834 w 5556"/>
                <a:gd name="T13" fmla="*/ 292 h 447"/>
                <a:gd name="T14" fmla="*/ 2384 w 5556"/>
                <a:gd name="T15" fmla="*/ 345 h 447"/>
                <a:gd name="T16" fmla="*/ 2986 w 5556"/>
                <a:gd name="T17" fmla="*/ 337 h 447"/>
                <a:gd name="T18" fmla="*/ 3066 w 5556"/>
                <a:gd name="T19" fmla="*/ 328 h 447"/>
                <a:gd name="T20" fmla="*/ 3155 w 5556"/>
                <a:gd name="T21" fmla="*/ 283 h 447"/>
                <a:gd name="T22" fmla="*/ 3447 w 5556"/>
                <a:gd name="T23" fmla="*/ 212 h 447"/>
                <a:gd name="T24" fmla="*/ 3536 w 5556"/>
                <a:gd name="T25" fmla="*/ 204 h 447"/>
                <a:gd name="T26" fmla="*/ 3731 w 5556"/>
                <a:gd name="T27" fmla="*/ 159 h 447"/>
                <a:gd name="T28" fmla="*/ 4289 w 5556"/>
                <a:gd name="T29" fmla="*/ 142 h 447"/>
                <a:gd name="T30" fmla="*/ 4599 w 5556"/>
                <a:gd name="T31" fmla="*/ 106 h 447"/>
                <a:gd name="T32" fmla="*/ 4670 w 5556"/>
                <a:gd name="T33" fmla="*/ 150 h 447"/>
                <a:gd name="T34" fmla="*/ 4688 w 5556"/>
                <a:gd name="T35" fmla="*/ 186 h 447"/>
                <a:gd name="T36" fmla="*/ 4732 w 5556"/>
                <a:gd name="T37" fmla="*/ 204 h 447"/>
                <a:gd name="T38" fmla="*/ 4847 w 5556"/>
                <a:gd name="T39" fmla="*/ 266 h 447"/>
                <a:gd name="T40" fmla="*/ 5556 w 5556"/>
                <a:gd name="T41" fmla="*/ 4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56" h="447">
                  <a:moveTo>
                    <a:pt x="0" y="35"/>
                  </a:moveTo>
                  <a:cubicBezTo>
                    <a:pt x="199" y="30"/>
                    <a:pt x="397" y="33"/>
                    <a:pt x="594" y="0"/>
                  </a:cubicBezTo>
                  <a:cubicBezTo>
                    <a:pt x="700" y="3"/>
                    <a:pt x="807" y="1"/>
                    <a:pt x="913" y="9"/>
                  </a:cubicBezTo>
                  <a:cubicBezTo>
                    <a:pt x="999" y="15"/>
                    <a:pt x="1109" y="102"/>
                    <a:pt x="1205" y="124"/>
                  </a:cubicBezTo>
                  <a:cubicBezTo>
                    <a:pt x="1280" y="183"/>
                    <a:pt x="1215" y="144"/>
                    <a:pt x="1311" y="168"/>
                  </a:cubicBezTo>
                  <a:cubicBezTo>
                    <a:pt x="1403" y="191"/>
                    <a:pt x="1446" y="212"/>
                    <a:pt x="1542" y="221"/>
                  </a:cubicBezTo>
                  <a:cubicBezTo>
                    <a:pt x="1641" y="243"/>
                    <a:pt x="1735" y="270"/>
                    <a:pt x="1834" y="292"/>
                  </a:cubicBezTo>
                  <a:cubicBezTo>
                    <a:pt x="2010" y="331"/>
                    <a:pt x="2205" y="334"/>
                    <a:pt x="2384" y="345"/>
                  </a:cubicBezTo>
                  <a:cubicBezTo>
                    <a:pt x="2585" y="342"/>
                    <a:pt x="2785" y="342"/>
                    <a:pt x="2986" y="337"/>
                  </a:cubicBezTo>
                  <a:cubicBezTo>
                    <a:pt x="3013" y="336"/>
                    <a:pt x="3041" y="337"/>
                    <a:pt x="3066" y="328"/>
                  </a:cubicBezTo>
                  <a:cubicBezTo>
                    <a:pt x="3278" y="251"/>
                    <a:pt x="2965" y="321"/>
                    <a:pt x="3155" y="283"/>
                  </a:cubicBezTo>
                  <a:cubicBezTo>
                    <a:pt x="3216" y="201"/>
                    <a:pt x="3360" y="220"/>
                    <a:pt x="3447" y="212"/>
                  </a:cubicBezTo>
                  <a:cubicBezTo>
                    <a:pt x="3477" y="209"/>
                    <a:pt x="3536" y="204"/>
                    <a:pt x="3536" y="204"/>
                  </a:cubicBezTo>
                  <a:cubicBezTo>
                    <a:pt x="3601" y="191"/>
                    <a:pt x="3664" y="164"/>
                    <a:pt x="3731" y="159"/>
                  </a:cubicBezTo>
                  <a:cubicBezTo>
                    <a:pt x="3883" y="148"/>
                    <a:pt x="4167" y="145"/>
                    <a:pt x="4289" y="142"/>
                  </a:cubicBezTo>
                  <a:cubicBezTo>
                    <a:pt x="4390" y="121"/>
                    <a:pt x="4497" y="117"/>
                    <a:pt x="4599" y="106"/>
                  </a:cubicBezTo>
                  <a:cubicBezTo>
                    <a:pt x="4640" y="116"/>
                    <a:pt x="4640" y="110"/>
                    <a:pt x="4670" y="150"/>
                  </a:cubicBezTo>
                  <a:cubicBezTo>
                    <a:pt x="4678" y="161"/>
                    <a:pt x="4678" y="177"/>
                    <a:pt x="4688" y="186"/>
                  </a:cubicBezTo>
                  <a:cubicBezTo>
                    <a:pt x="4700" y="196"/>
                    <a:pt x="4718" y="196"/>
                    <a:pt x="4732" y="204"/>
                  </a:cubicBezTo>
                  <a:cubicBezTo>
                    <a:pt x="4869" y="278"/>
                    <a:pt x="4747" y="225"/>
                    <a:pt x="4847" y="266"/>
                  </a:cubicBezTo>
                  <a:cubicBezTo>
                    <a:pt x="5065" y="447"/>
                    <a:pt x="5280" y="425"/>
                    <a:pt x="5556" y="425"/>
                  </a:cubicBezTo>
                </a:path>
              </a:pathLst>
            </a:custGeom>
            <a:noFill/>
            <a:ln w="28575" cap="flat" cmpd="sng">
              <a:solidFill>
                <a:srgbClr val="969696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="" xmlns:a16="http://schemas.microsoft.com/office/drawing/2014/main" id="{5AD4E188-7BFE-4E0D-A319-D1DD3534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" y="2968625"/>
              <a:ext cx="8043863" cy="228600"/>
            </a:xfrm>
            <a:custGeom>
              <a:avLst/>
              <a:gdLst>
                <a:gd name="T0" fmla="*/ 0 w 5539"/>
                <a:gd name="T1" fmla="*/ 98 h 145"/>
                <a:gd name="T2" fmla="*/ 833 w 5539"/>
                <a:gd name="T3" fmla="*/ 89 h 145"/>
                <a:gd name="T4" fmla="*/ 1161 w 5539"/>
                <a:gd name="T5" fmla="*/ 45 h 145"/>
                <a:gd name="T6" fmla="*/ 1445 w 5539"/>
                <a:gd name="T7" fmla="*/ 0 h 145"/>
                <a:gd name="T8" fmla="*/ 3669 w 5539"/>
                <a:gd name="T9" fmla="*/ 62 h 145"/>
                <a:gd name="T10" fmla="*/ 4670 w 5539"/>
                <a:gd name="T11" fmla="*/ 54 h 145"/>
                <a:gd name="T12" fmla="*/ 5539 w 5539"/>
                <a:gd name="T13" fmla="*/ 1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9" h="145">
                  <a:moveTo>
                    <a:pt x="0" y="98"/>
                  </a:moveTo>
                  <a:cubicBezTo>
                    <a:pt x="274" y="145"/>
                    <a:pt x="557" y="108"/>
                    <a:pt x="833" y="89"/>
                  </a:cubicBezTo>
                  <a:cubicBezTo>
                    <a:pt x="942" y="67"/>
                    <a:pt x="1051" y="60"/>
                    <a:pt x="1161" y="45"/>
                  </a:cubicBezTo>
                  <a:cubicBezTo>
                    <a:pt x="1248" y="9"/>
                    <a:pt x="1351" y="16"/>
                    <a:pt x="1445" y="0"/>
                  </a:cubicBezTo>
                  <a:cubicBezTo>
                    <a:pt x="2196" y="15"/>
                    <a:pt x="2923" y="42"/>
                    <a:pt x="3669" y="62"/>
                  </a:cubicBezTo>
                  <a:cubicBezTo>
                    <a:pt x="4003" y="59"/>
                    <a:pt x="4336" y="59"/>
                    <a:pt x="4670" y="54"/>
                  </a:cubicBezTo>
                  <a:cubicBezTo>
                    <a:pt x="4961" y="50"/>
                    <a:pt x="5248" y="18"/>
                    <a:pt x="5539" y="18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="" xmlns:a16="http://schemas.microsoft.com/office/drawing/2014/main" id="{4A344102-A323-48CE-8F4A-72BE818FA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027363"/>
              <a:ext cx="4951413" cy="1308100"/>
            </a:xfrm>
            <a:custGeom>
              <a:avLst/>
              <a:gdLst>
                <a:gd name="T0" fmla="*/ 0 w 3119"/>
                <a:gd name="T1" fmla="*/ 700 h 824"/>
                <a:gd name="T2" fmla="*/ 115 w 3119"/>
                <a:gd name="T3" fmla="*/ 664 h 824"/>
                <a:gd name="T4" fmla="*/ 177 w 3119"/>
                <a:gd name="T5" fmla="*/ 629 h 824"/>
                <a:gd name="T6" fmla="*/ 239 w 3119"/>
                <a:gd name="T7" fmla="*/ 602 h 824"/>
                <a:gd name="T8" fmla="*/ 319 w 3119"/>
                <a:gd name="T9" fmla="*/ 540 h 824"/>
                <a:gd name="T10" fmla="*/ 532 w 3119"/>
                <a:gd name="T11" fmla="*/ 496 h 824"/>
                <a:gd name="T12" fmla="*/ 797 w 3119"/>
                <a:gd name="T13" fmla="*/ 460 h 824"/>
                <a:gd name="T14" fmla="*/ 921 w 3119"/>
                <a:gd name="T15" fmla="*/ 416 h 824"/>
                <a:gd name="T16" fmla="*/ 1161 w 3119"/>
                <a:gd name="T17" fmla="*/ 390 h 824"/>
                <a:gd name="T18" fmla="*/ 1276 w 3119"/>
                <a:gd name="T19" fmla="*/ 345 h 824"/>
                <a:gd name="T20" fmla="*/ 1382 w 3119"/>
                <a:gd name="T21" fmla="*/ 283 h 824"/>
                <a:gd name="T22" fmla="*/ 1551 w 3119"/>
                <a:gd name="T23" fmla="*/ 230 h 824"/>
                <a:gd name="T24" fmla="*/ 1728 w 3119"/>
                <a:gd name="T25" fmla="*/ 141 h 824"/>
                <a:gd name="T26" fmla="*/ 1754 w 3119"/>
                <a:gd name="T27" fmla="*/ 115 h 824"/>
                <a:gd name="T28" fmla="*/ 1816 w 3119"/>
                <a:gd name="T29" fmla="*/ 97 h 824"/>
                <a:gd name="T30" fmla="*/ 2073 w 3119"/>
                <a:gd name="T31" fmla="*/ 44 h 824"/>
                <a:gd name="T32" fmla="*/ 2135 w 3119"/>
                <a:gd name="T33" fmla="*/ 26 h 824"/>
                <a:gd name="T34" fmla="*/ 2109 w 3119"/>
                <a:gd name="T35" fmla="*/ 106 h 824"/>
                <a:gd name="T36" fmla="*/ 2082 w 3119"/>
                <a:gd name="T37" fmla="*/ 133 h 824"/>
                <a:gd name="T38" fmla="*/ 2065 w 3119"/>
                <a:gd name="T39" fmla="*/ 159 h 824"/>
                <a:gd name="T40" fmla="*/ 2277 w 3119"/>
                <a:gd name="T41" fmla="*/ 141 h 824"/>
                <a:gd name="T42" fmla="*/ 2304 w 3119"/>
                <a:gd name="T43" fmla="*/ 115 h 824"/>
                <a:gd name="T44" fmla="*/ 2366 w 3119"/>
                <a:gd name="T45" fmla="*/ 97 h 824"/>
                <a:gd name="T46" fmla="*/ 2419 w 3119"/>
                <a:gd name="T47" fmla="*/ 79 h 824"/>
                <a:gd name="T48" fmla="*/ 2596 w 3119"/>
                <a:gd name="T49" fmla="*/ 115 h 824"/>
                <a:gd name="T50" fmla="*/ 2587 w 3119"/>
                <a:gd name="T51" fmla="*/ 141 h 824"/>
                <a:gd name="T52" fmla="*/ 3039 w 3119"/>
                <a:gd name="T53" fmla="*/ 195 h 824"/>
                <a:gd name="T54" fmla="*/ 3119 w 3119"/>
                <a:gd name="T55" fmla="*/ 212 h 824"/>
                <a:gd name="T56" fmla="*/ 2623 w 3119"/>
                <a:gd name="T57" fmla="*/ 372 h 824"/>
                <a:gd name="T58" fmla="*/ 1967 w 3119"/>
                <a:gd name="T59" fmla="*/ 407 h 824"/>
                <a:gd name="T60" fmla="*/ 1843 w 3119"/>
                <a:gd name="T61" fmla="*/ 434 h 824"/>
                <a:gd name="T62" fmla="*/ 1710 w 3119"/>
                <a:gd name="T63" fmla="*/ 478 h 824"/>
                <a:gd name="T64" fmla="*/ 1480 w 3119"/>
                <a:gd name="T65" fmla="*/ 522 h 824"/>
                <a:gd name="T66" fmla="*/ 1223 w 3119"/>
                <a:gd name="T67" fmla="*/ 611 h 824"/>
                <a:gd name="T68" fmla="*/ 797 w 3119"/>
                <a:gd name="T69" fmla="*/ 655 h 824"/>
                <a:gd name="T70" fmla="*/ 629 w 3119"/>
                <a:gd name="T71" fmla="*/ 691 h 824"/>
                <a:gd name="T72" fmla="*/ 514 w 3119"/>
                <a:gd name="T73" fmla="*/ 735 h 824"/>
                <a:gd name="T74" fmla="*/ 425 w 3119"/>
                <a:gd name="T75" fmla="*/ 771 h 824"/>
                <a:gd name="T76" fmla="*/ 372 w 3119"/>
                <a:gd name="T77" fmla="*/ 779 h 824"/>
                <a:gd name="T78" fmla="*/ 168 w 3119"/>
                <a:gd name="T79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19" h="824">
                  <a:moveTo>
                    <a:pt x="0" y="700"/>
                  </a:moveTo>
                  <a:cubicBezTo>
                    <a:pt x="41" y="690"/>
                    <a:pt x="74" y="672"/>
                    <a:pt x="115" y="664"/>
                  </a:cubicBezTo>
                  <a:cubicBezTo>
                    <a:pt x="136" y="652"/>
                    <a:pt x="156" y="640"/>
                    <a:pt x="177" y="629"/>
                  </a:cubicBezTo>
                  <a:cubicBezTo>
                    <a:pt x="197" y="619"/>
                    <a:pt x="219" y="613"/>
                    <a:pt x="239" y="602"/>
                  </a:cubicBezTo>
                  <a:cubicBezTo>
                    <a:pt x="269" y="586"/>
                    <a:pt x="289" y="555"/>
                    <a:pt x="319" y="540"/>
                  </a:cubicBezTo>
                  <a:cubicBezTo>
                    <a:pt x="370" y="514"/>
                    <a:pt x="480" y="501"/>
                    <a:pt x="532" y="496"/>
                  </a:cubicBezTo>
                  <a:cubicBezTo>
                    <a:pt x="659" y="444"/>
                    <a:pt x="491" y="508"/>
                    <a:pt x="797" y="460"/>
                  </a:cubicBezTo>
                  <a:cubicBezTo>
                    <a:pt x="840" y="453"/>
                    <a:pt x="878" y="423"/>
                    <a:pt x="921" y="416"/>
                  </a:cubicBezTo>
                  <a:cubicBezTo>
                    <a:pt x="988" y="405"/>
                    <a:pt x="1088" y="397"/>
                    <a:pt x="1161" y="390"/>
                  </a:cubicBezTo>
                  <a:cubicBezTo>
                    <a:pt x="1270" y="300"/>
                    <a:pt x="1127" y="405"/>
                    <a:pt x="1276" y="345"/>
                  </a:cubicBezTo>
                  <a:cubicBezTo>
                    <a:pt x="1314" y="330"/>
                    <a:pt x="1347" y="304"/>
                    <a:pt x="1382" y="283"/>
                  </a:cubicBezTo>
                  <a:cubicBezTo>
                    <a:pt x="1448" y="244"/>
                    <a:pt x="1477" y="245"/>
                    <a:pt x="1551" y="230"/>
                  </a:cubicBezTo>
                  <a:cubicBezTo>
                    <a:pt x="1653" y="186"/>
                    <a:pt x="1593" y="214"/>
                    <a:pt x="1728" y="141"/>
                  </a:cubicBezTo>
                  <a:cubicBezTo>
                    <a:pt x="1739" y="135"/>
                    <a:pt x="1744" y="122"/>
                    <a:pt x="1754" y="115"/>
                  </a:cubicBezTo>
                  <a:cubicBezTo>
                    <a:pt x="1762" y="110"/>
                    <a:pt x="1811" y="99"/>
                    <a:pt x="1816" y="97"/>
                  </a:cubicBezTo>
                  <a:cubicBezTo>
                    <a:pt x="1900" y="71"/>
                    <a:pt x="1986" y="57"/>
                    <a:pt x="2073" y="44"/>
                  </a:cubicBezTo>
                  <a:cubicBezTo>
                    <a:pt x="2085" y="39"/>
                    <a:pt x="2239" y="0"/>
                    <a:pt x="2135" y="26"/>
                  </a:cubicBezTo>
                  <a:cubicBezTo>
                    <a:pt x="2122" y="71"/>
                    <a:pt x="2130" y="44"/>
                    <a:pt x="2109" y="106"/>
                  </a:cubicBezTo>
                  <a:cubicBezTo>
                    <a:pt x="2105" y="118"/>
                    <a:pt x="2090" y="123"/>
                    <a:pt x="2082" y="133"/>
                  </a:cubicBezTo>
                  <a:cubicBezTo>
                    <a:pt x="2075" y="141"/>
                    <a:pt x="2071" y="150"/>
                    <a:pt x="2065" y="159"/>
                  </a:cubicBezTo>
                  <a:cubicBezTo>
                    <a:pt x="2134" y="183"/>
                    <a:pt x="2210" y="164"/>
                    <a:pt x="2277" y="141"/>
                  </a:cubicBezTo>
                  <a:cubicBezTo>
                    <a:pt x="2286" y="132"/>
                    <a:pt x="2293" y="121"/>
                    <a:pt x="2304" y="115"/>
                  </a:cubicBezTo>
                  <a:cubicBezTo>
                    <a:pt x="2323" y="105"/>
                    <a:pt x="2346" y="104"/>
                    <a:pt x="2366" y="97"/>
                  </a:cubicBezTo>
                  <a:cubicBezTo>
                    <a:pt x="2420" y="79"/>
                    <a:pt x="2522" y="39"/>
                    <a:pt x="2419" y="79"/>
                  </a:cubicBezTo>
                  <a:cubicBezTo>
                    <a:pt x="2478" y="91"/>
                    <a:pt x="2540" y="94"/>
                    <a:pt x="2596" y="115"/>
                  </a:cubicBezTo>
                  <a:cubicBezTo>
                    <a:pt x="2605" y="118"/>
                    <a:pt x="2578" y="139"/>
                    <a:pt x="2587" y="141"/>
                  </a:cubicBezTo>
                  <a:cubicBezTo>
                    <a:pt x="2736" y="168"/>
                    <a:pt x="2889" y="175"/>
                    <a:pt x="3039" y="195"/>
                  </a:cubicBezTo>
                  <a:cubicBezTo>
                    <a:pt x="3066" y="199"/>
                    <a:pt x="3092" y="206"/>
                    <a:pt x="3119" y="212"/>
                  </a:cubicBezTo>
                  <a:cubicBezTo>
                    <a:pt x="2977" y="270"/>
                    <a:pt x="2775" y="364"/>
                    <a:pt x="2623" y="372"/>
                  </a:cubicBezTo>
                  <a:cubicBezTo>
                    <a:pt x="2404" y="384"/>
                    <a:pt x="2186" y="395"/>
                    <a:pt x="1967" y="407"/>
                  </a:cubicBezTo>
                  <a:cubicBezTo>
                    <a:pt x="1925" y="415"/>
                    <a:pt x="1885" y="426"/>
                    <a:pt x="1843" y="434"/>
                  </a:cubicBezTo>
                  <a:cubicBezTo>
                    <a:pt x="1799" y="463"/>
                    <a:pt x="1766" y="466"/>
                    <a:pt x="1710" y="478"/>
                  </a:cubicBezTo>
                  <a:cubicBezTo>
                    <a:pt x="1653" y="518"/>
                    <a:pt x="1549" y="510"/>
                    <a:pt x="1480" y="522"/>
                  </a:cubicBezTo>
                  <a:cubicBezTo>
                    <a:pt x="1407" y="571"/>
                    <a:pt x="1307" y="595"/>
                    <a:pt x="1223" y="611"/>
                  </a:cubicBezTo>
                  <a:cubicBezTo>
                    <a:pt x="1090" y="664"/>
                    <a:pt x="938" y="649"/>
                    <a:pt x="797" y="655"/>
                  </a:cubicBezTo>
                  <a:cubicBezTo>
                    <a:pt x="740" y="665"/>
                    <a:pt x="686" y="679"/>
                    <a:pt x="629" y="691"/>
                  </a:cubicBezTo>
                  <a:cubicBezTo>
                    <a:pt x="580" y="738"/>
                    <a:pt x="614" y="714"/>
                    <a:pt x="514" y="735"/>
                  </a:cubicBezTo>
                  <a:cubicBezTo>
                    <a:pt x="483" y="741"/>
                    <a:pt x="457" y="766"/>
                    <a:pt x="425" y="771"/>
                  </a:cubicBezTo>
                  <a:cubicBezTo>
                    <a:pt x="407" y="774"/>
                    <a:pt x="390" y="776"/>
                    <a:pt x="372" y="779"/>
                  </a:cubicBezTo>
                  <a:cubicBezTo>
                    <a:pt x="305" y="806"/>
                    <a:pt x="242" y="824"/>
                    <a:pt x="168" y="824"/>
                  </a:cubicBezTo>
                </a:path>
              </a:pathLst>
            </a:custGeom>
            <a:solidFill>
              <a:srgbClr val="996633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="" xmlns:a16="http://schemas.microsoft.com/office/drawing/2014/main" id="{088045E6-8723-4C50-A4E0-767DCE846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576638"/>
              <a:ext cx="917575" cy="541338"/>
            </a:xfrm>
            <a:custGeom>
              <a:avLst/>
              <a:gdLst>
                <a:gd name="T0" fmla="*/ 422 w 578"/>
                <a:gd name="T1" fmla="*/ 315 h 341"/>
                <a:gd name="T2" fmla="*/ 475 w 578"/>
                <a:gd name="T3" fmla="*/ 306 h 341"/>
                <a:gd name="T4" fmla="*/ 564 w 578"/>
                <a:gd name="T5" fmla="*/ 200 h 341"/>
                <a:gd name="T6" fmla="*/ 519 w 578"/>
                <a:gd name="T7" fmla="*/ 49 h 341"/>
                <a:gd name="T8" fmla="*/ 404 w 578"/>
                <a:gd name="T9" fmla="*/ 5 h 341"/>
                <a:gd name="T10" fmla="*/ 165 w 578"/>
                <a:gd name="T11" fmla="*/ 13 h 341"/>
                <a:gd name="T12" fmla="*/ 94 w 578"/>
                <a:gd name="T13" fmla="*/ 58 h 341"/>
                <a:gd name="T14" fmla="*/ 67 w 578"/>
                <a:gd name="T15" fmla="*/ 75 h 341"/>
                <a:gd name="T16" fmla="*/ 23 w 578"/>
                <a:gd name="T17" fmla="*/ 164 h 341"/>
                <a:gd name="T18" fmla="*/ 5 w 578"/>
                <a:gd name="T19" fmla="*/ 217 h 341"/>
                <a:gd name="T20" fmla="*/ 14 w 578"/>
                <a:gd name="T21" fmla="*/ 288 h 341"/>
                <a:gd name="T22" fmla="*/ 67 w 578"/>
                <a:gd name="T23" fmla="*/ 306 h 341"/>
                <a:gd name="T24" fmla="*/ 112 w 578"/>
                <a:gd name="T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341">
                  <a:moveTo>
                    <a:pt x="422" y="315"/>
                  </a:moveTo>
                  <a:cubicBezTo>
                    <a:pt x="440" y="312"/>
                    <a:pt x="458" y="311"/>
                    <a:pt x="475" y="306"/>
                  </a:cubicBezTo>
                  <a:cubicBezTo>
                    <a:pt x="526" y="290"/>
                    <a:pt x="537" y="240"/>
                    <a:pt x="564" y="200"/>
                  </a:cubicBezTo>
                  <a:cubicBezTo>
                    <a:pt x="578" y="153"/>
                    <a:pt x="564" y="79"/>
                    <a:pt x="519" y="49"/>
                  </a:cubicBezTo>
                  <a:cubicBezTo>
                    <a:pt x="496" y="34"/>
                    <a:pt x="431" y="13"/>
                    <a:pt x="404" y="5"/>
                  </a:cubicBezTo>
                  <a:cubicBezTo>
                    <a:pt x="324" y="8"/>
                    <a:pt x="244" y="0"/>
                    <a:pt x="165" y="13"/>
                  </a:cubicBezTo>
                  <a:cubicBezTo>
                    <a:pt x="137" y="18"/>
                    <a:pt x="118" y="43"/>
                    <a:pt x="94" y="58"/>
                  </a:cubicBezTo>
                  <a:cubicBezTo>
                    <a:pt x="85" y="64"/>
                    <a:pt x="67" y="75"/>
                    <a:pt x="67" y="75"/>
                  </a:cubicBezTo>
                  <a:cubicBezTo>
                    <a:pt x="57" y="109"/>
                    <a:pt x="37" y="133"/>
                    <a:pt x="23" y="164"/>
                  </a:cubicBezTo>
                  <a:cubicBezTo>
                    <a:pt x="15" y="181"/>
                    <a:pt x="5" y="217"/>
                    <a:pt x="5" y="217"/>
                  </a:cubicBezTo>
                  <a:cubicBezTo>
                    <a:pt x="8" y="241"/>
                    <a:pt x="0" y="268"/>
                    <a:pt x="14" y="288"/>
                  </a:cubicBezTo>
                  <a:cubicBezTo>
                    <a:pt x="25" y="303"/>
                    <a:pt x="51" y="296"/>
                    <a:pt x="67" y="306"/>
                  </a:cubicBezTo>
                  <a:cubicBezTo>
                    <a:pt x="101" y="329"/>
                    <a:pt x="86" y="317"/>
                    <a:pt x="112" y="341"/>
                  </a:cubicBezTo>
                </a:path>
              </a:pathLst>
            </a:custGeom>
            <a:solidFill>
              <a:srgbClr val="969696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63" name="Text Box 5">
            <a:extLst>
              <a:ext uri="{FF2B5EF4-FFF2-40B4-BE49-F238E27FC236}">
                <a16:creationId xmlns="" xmlns:a16="http://schemas.microsoft.com/office/drawing/2014/main" id="{E2E157A4-0D91-4299-A27A-5D080990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975" y="2648573"/>
            <a:ext cx="565324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cs typeface="Times New Roman" pitchFamily="18" charset="0"/>
              </a:rPr>
              <a:t>If </a:t>
            </a:r>
            <a:r>
              <a:rPr lang="en-US" sz="2400" dirty="0" smtClean="0">
                <a:cs typeface="Times New Roman" pitchFamily="18" charset="0"/>
              </a:rPr>
              <a:t>detected </a:t>
            </a:r>
            <a:r>
              <a:rPr lang="en-US" sz="2400" dirty="0">
                <a:cs typeface="Times New Roman" pitchFamily="18" charset="0"/>
              </a:rPr>
              <a:t>= Species presence is </a:t>
            </a:r>
            <a:r>
              <a:rPr lang="en-US" sz="2400" b="1" dirty="0" smtClean="0">
                <a:cs typeface="Times New Roman" pitchFamily="18" charset="0"/>
              </a:rPr>
              <a:t>certain.</a:t>
            </a:r>
            <a:endParaRPr lang="en-US" sz="2400" b="1" dirty="0"/>
          </a:p>
        </p:txBody>
      </p:sp>
      <p:sp>
        <p:nvSpPr>
          <p:cNvPr id="64" name="Text Box 5">
            <a:extLst>
              <a:ext uri="{FF2B5EF4-FFF2-40B4-BE49-F238E27FC236}">
                <a16:creationId xmlns="" xmlns:a16="http://schemas.microsoft.com/office/drawing/2014/main" id="{29F55F92-7B7E-4391-AA0A-F19B1797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46" y="3369577"/>
            <a:ext cx="441627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Times New Roman" pitchFamily="18" charset="0"/>
              </a:rPr>
              <a:t>If not detected = </a:t>
            </a:r>
            <a:r>
              <a:rPr lang="en-US" sz="2400" dirty="0" smtClean="0">
                <a:cs typeface="Times New Roman" pitchFamily="18" charset="0"/>
              </a:rPr>
              <a:t>Species </a:t>
            </a:r>
            <a:r>
              <a:rPr lang="en-US" sz="2400" dirty="0">
                <a:cs typeface="Times New Roman" pitchFamily="18" charset="0"/>
              </a:rPr>
              <a:t>is either:</a:t>
            </a:r>
            <a:endParaRPr lang="en-US" sz="2400" dirty="0"/>
          </a:p>
        </p:txBody>
      </p:sp>
      <p:sp>
        <p:nvSpPr>
          <p:cNvPr id="65" name="Rectangle 7">
            <a:extLst>
              <a:ext uri="{FF2B5EF4-FFF2-40B4-BE49-F238E27FC236}">
                <a16:creationId xmlns="" xmlns:a16="http://schemas.microsoft.com/office/drawing/2014/main" id="{5ADDA41A-A43E-40F3-9B46-F57412A12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96462"/>
            <a:ext cx="2385947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cs typeface="Times New Roman" pitchFamily="18" charset="0"/>
              </a:rPr>
              <a:t>Truly absent</a:t>
            </a:r>
          </a:p>
          <a:p>
            <a:pPr algn="ctr">
              <a:defRPr/>
            </a:pPr>
            <a:endParaRPr lang="en-US" sz="2400" dirty="0"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cs typeface="Times New Roman" pitchFamily="18" charset="0"/>
              </a:rPr>
              <a:t>or</a:t>
            </a:r>
            <a:r>
              <a:rPr lang="en-US" sz="2400" dirty="0" smtClean="0">
                <a:cs typeface="Times New Roman" pitchFamily="18" charset="0"/>
              </a:rPr>
              <a:t>…</a:t>
            </a:r>
            <a:endParaRPr lang="en-US" sz="2400" dirty="0">
              <a:cs typeface="Times New Roman" pitchFamily="18" charset="0"/>
            </a:endParaRPr>
          </a:p>
          <a:p>
            <a:pPr algn="ctr">
              <a:defRPr/>
            </a:pPr>
            <a:endParaRPr lang="en-US" sz="2400" dirty="0"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cs typeface="Times New Roman" pitchFamily="18" charset="0"/>
              </a:rPr>
              <a:t>Present but missed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C15DA2-A083-43EF-85C1-B51308C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9504-7D20-4DC9-AF5C-343307A37D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0349" y="667651"/>
            <a:ext cx="7451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+mj-lt"/>
              </a:rPr>
              <a:t>Single Season Occupancy</a:t>
            </a:r>
            <a:endParaRPr lang="en-US" sz="4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655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file:</a:t>
            </a:r>
          </a:p>
          <a:p>
            <a:r>
              <a:rPr lang="en-US" smtClean="0"/>
              <a:t>“6. Single </a:t>
            </a:r>
            <a:r>
              <a:rPr lang="en-US" dirty="0" smtClean="0"/>
              <a:t>Season </a:t>
            </a:r>
            <a:r>
              <a:rPr lang="en-US" smtClean="0"/>
              <a:t>Occupancy Models.docx”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Single-season Occupancy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45734"/>
            <a:ext cx="8229600" cy="4023360"/>
          </a:xfrm>
        </p:spPr>
        <p:txBody>
          <a:bodyPr/>
          <a:lstStyle/>
          <a:p>
            <a:r>
              <a:rPr lang="en-US" sz="2800" dirty="0" smtClean="0"/>
              <a:t>The basic single –season occupancy model, has </a:t>
            </a:r>
            <a:r>
              <a:rPr lang="en-US" sz="2800" dirty="0"/>
              <a:t>2</a:t>
            </a:r>
            <a:r>
              <a:rPr lang="en-US" sz="2800" dirty="0" smtClean="0"/>
              <a:t> processes that determine whether the target species is detected at the site.</a:t>
            </a:r>
          </a:p>
          <a:p>
            <a:r>
              <a:rPr lang="en-US" sz="2800" dirty="0" smtClean="0"/>
              <a:t>1) </a:t>
            </a:r>
          </a:p>
          <a:p>
            <a:pPr lvl="1"/>
            <a:r>
              <a:rPr lang="en-US" sz="2600" dirty="0" smtClean="0"/>
              <a:t>the site </a:t>
            </a:r>
            <a:r>
              <a:rPr lang="en-US" sz="2600" i="1" dirty="0" smtClean="0"/>
              <a:t>i</a:t>
            </a:r>
            <a:r>
              <a:rPr lang="en-US" sz="2600" dirty="0" smtClean="0"/>
              <a:t> may be occupied by the species with probability </a:t>
            </a:r>
            <a:r>
              <a:rPr lang="en-US" sz="2600" i="1" dirty="0" smtClean="0">
                <a:sym typeface="Symbol" panose="05050102010706020507" pitchFamily="18" charset="2"/>
              </a:rPr>
              <a:t></a:t>
            </a:r>
            <a:r>
              <a:rPr lang="en-US" sz="2600" i="1" baseline="-25000" dirty="0" smtClean="0">
                <a:sym typeface="Symbol" panose="05050102010706020507" pitchFamily="18" charset="2"/>
              </a:rPr>
              <a:t>I</a:t>
            </a:r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he site may be unoccupied with probability </a:t>
            </a:r>
            <a:r>
              <a:rPr lang="en-US" sz="2600" i="1" dirty="0" smtClean="0"/>
              <a:t>1- </a:t>
            </a:r>
            <a:r>
              <a:rPr lang="en-US" sz="2600" i="1" dirty="0">
                <a:sym typeface="Symbol" panose="05050102010706020507" pitchFamily="18" charset="2"/>
              </a:rPr>
              <a:t></a:t>
            </a:r>
            <a:r>
              <a:rPr lang="en-US" sz="2600" i="1" baseline="-25000" dirty="0">
                <a:sym typeface="Symbol" panose="05050102010706020507" pitchFamily="18" charset="2"/>
              </a:rPr>
              <a:t>I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Single-season Occupancy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45734"/>
            <a:ext cx="8229600" cy="4023360"/>
          </a:xfrm>
        </p:spPr>
        <p:txBody>
          <a:bodyPr/>
          <a:lstStyle/>
          <a:p>
            <a:r>
              <a:rPr lang="en-US" sz="2800" dirty="0" smtClean="0"/>
              <a:t>The basic single –season occupancy model, has 2 stochastic processes that determine whether the target species is detected at the site.</a:t>
            </a:r>
          </a:p>
          <a:p>
            <a:r>
              <a:rPr lang="en-US" sz="2800" dirty="0"/>
              <a:t>2</a:t>
            </a:r>
            <a:r>
              <a:rPr lang="en-US" sz="2800" dirty="0" smtClean="0"/>
              <a:t>) </a:t>
            </a:r>
          </a:p>
          <a:p>
            <a:pPr lvl="1"/>
            <a:r>
              <a:rPr lang="en-US" sz="2600" dirty="0" smtClean="0"/>
              <a:t>If the site </a:t>
            </a:r>
            <a:r>
              <a:rPr lang="en-US" sz="2600" i="1" dirty="0" smtClean="0"/>
              <a:t>i</a:t>
            </a:r>
            <a:r>
              <a:rPr lang="en-US" sz="2600" dirty="0" smtClean="0"/>
              <a:t> is occupied by the species, there is some probability (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ij</a:t>
            </a:r>
            <a:r>
              <a:rPr lang="en-US" sz="2600" dirty="0" smtClean="0"/>
              <a:t>) of detecting of detecting it during each survey j</a:t>
            </a:r>
          </a:p>
          <a:p>
            <a:pPr lvl="1"/>
            <a:r>
              <a:rPr lang="en-US" sz="2600" dirty="0" smtClean="0"/>
              <a:t>If the site is unoccupied, then we cannot detect the species.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 Species-Single Season (SS-SS) …When to 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45734"/>
            <a:ext cx="8610599" cy="4614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If you have detection-</a:t>
            </a:r>
            <a:r>
              <a:rPr lang="en-US" sz="2800" dirty="0" err="1" smtClean="0"/>
              <a:t>nondetection</a:t>
            </a:r>
            <a:r>
              <a:rPr lang="en-US" sz="2800" dirty="0" smtClean="0"/>
              <a:t> data, you can fit a logistic regression to the occurrence state, under the assumption that we observe it without error.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i="1" dirty="0" smtClean="0"/>
              <a:t>Since we’ve already said that this is a highly unlikely situation….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should use the data in an occupancy framework (i.e., calculate both occupancy probability and detection probability).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SS-SS…When to use?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956367"/>
            <a:ext cx="8889869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Data of species of interest collected according to some well thought-out sampling design in which there are repeat surveys (</a:t>
            </a:r>
            <a:r>
              <a:rPr lang="en-US" sz="2800" b="1" i="1" dirty="0" smtClean="0"/>
              <a:t>T</a:t>
            </a:r>
            <a:r>
              <a:rPr lang="en-US" sz="2800" b="1" dirty="0" smtClean="0"/>
              <a:t> distinct occasions in time</a:t>
            </a:r>
            <a:r>
              <a:rPr lang="en-US" sz="2800" dirty="0" smtClean="0"/>
              <a:t>)….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69" y="3429000"/>
            <a:ext cx="5448300" cy="325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38" y="3413444"/>
            <a:ext cx="3261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nd the data meet the main assumptions for occupancy modeling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Closure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 False </a:t>
            </a:r>
            <a:r>
              <a:rPr lang="en-US" sz="2800" dirty="0"/>
              <a:t>P</a:t>
            </a:r>
            <a:r>
              <a:rPr lang="en-US" sz="2800" dirty="0" smtClean="0"/>
              <a:t>ositive </a:t>
            </a:r>
            <a:r>
              <a:rPr lang="en-US" sz="2800" dirty="0"/>
              <a:t>E</a:t>
            </a:r>
            <a:r>
              <a:rPr lang="en-US" sz="2800" dirty="0" smtClean="0"/>
              <a:t>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Independence of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Homogeneity of Detection at the M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Parametric Assumptions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Single Season- Single Species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Main assumptions of the site-occupancy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Closure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No False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ositive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Independence of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Homogeneity of Detection at the M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Parametric Assumptions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EE6F-2328-4F0F-95BF-93A6F3C8E7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31273</TotalTime>
  <Words>1119</Words>
  <Application>Microsoft Office PowerPoint</Application>
  <PresentationFormat>On-screen Show (4:3)</PresentationFormat>
  <Paragraphs>278</Paragraphs>
  <Slides>30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Retrospect</vt:lpstr>
      <vt:lpstr>Equation</vt:lpstr>
      <vt:lpstr>Occupancy Modeling CSP4141</vt:lpstr>
      <vt:lpstr>Unmarked Occupancy Models</vt:lpstr>
      <vt:lpstr>PowerPoint Presentation</vt:lpstr>
      <vt:lpstr>Single-season Occupancy</vt:lpstr>
      <vt:lpstr>Single-season Occupancy</vt:lpstr>
      <vt:lpstr>Single Species-Single Season (SS-SS) …When to use?</vt:lpstr>
      <vt:lpstr>SS-SS…When to use?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Single Season- Single Species Model</vt:lpstr>
      <vt:lpstr>Unmarked data structure- SS Model</vt:lpstr>
      <vt:lpstr>Unmarked Data Structure- SS Model</vt:lpstr>
      <vt:lpstr>Unmarked Data Structure- SS Model</vt:lpstr>
      <vt:lpstr>SS-SS Example in ‘unmarked’</vt:lpstr>
      <vt:lpstr>R Packages</vt:lpstr>
      <vt:lpstr>Unmarked hierarchical models</vt:lpstr>
      <vt:lpstr>Questions so far?</vt:lpstr>
      <vt:lpstr>Follow along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Modelling CSP4141</dc:title>
  <dc:creator>MLR</dc:creator>
  <cp:lastModifiedBy>MLR</cp:lastModifiedBy>
  <cp:revision>92</cp:revision>
  <dcterms:created xsi:type="dcterms:W3CDTF">2017-12-26T20:41:05Z</dcterms:created>
  <dcterms:modified xsi:type="dcterms:W3CDTF">2018-05-08T21:13:02Z</dcterms:modified>
</cp:coreProperties>
</file>