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4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978433-FE21-4601-B33A-4E168F2BDD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C13-D4B7-4CC4-B4C0-E481C1D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3CF5B667-713A-4C25-96FC-A3FC8B2FF0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4CD49-C76D-4FF0-858F-A8C429FC5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6433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70D0F-F435-49AF-AF49-6913819871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DCCE493D-2EE4-442B-9A8D-9DA358E1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7612" y="6446838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E3ACBF-8C62-4EC1-8C8B-E69431CC5ADC}"/>
              </a:ext>
            </a:extLst>
          </p:cNvPr>
          <p:cNvSpPr/>
          <p:nvPr/>
        </p:nvSpPr>
        <p:spPr>
          <a:xfrm>
            <a:off x="1006960" y="90858"/>
            <a:ext cx="8068672" cy="1328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 b="1" cap="small" dirty="0">
              <a:latin typeface="Garamond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A952B-526F-433D-B6D6-9F32C8867550}"/>
              </a:ext>
            </a:extLst>
          </p:cNvPr>
          <p:cNvSpPr/>
          <p:nvPr/>
        </p:nvSpPr>
        <p:spPr>
          <a:xfrm>
            <a:off x="84032" y="90859"/>
            <a:ext cx="838200" cy="132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B5415C64-6A7F-4612-AA96-27012C5B44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08820"/>
            <a:ext cx="2346960" cy="74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33255AF9-698C-4BD8-84D1-D17553CA1CB6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50" y="3070529"/>
            <a:ext cx="2346960" cy="82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9E204F-AB10-4E73-8974-6E74BB5F44D0}"/>
              </a:ext>
            </a:extLst>
          </p:cNvPr>
          <p:cNvGrpSpPr/>
          <p:nvPr/>
        </p:nvGrpSpPr>
        <p:grpSpPr>
          <a:xfrm>
            <a:off x="3534969" y="3016909"/>
            <a:ext cx="2194560" cy="930632"/>
            <a:chOff x="856152" y="1813992"/>
            <a:chExt cx="2194560" cy="930632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681D29D1-29E5-4643-8513-7E7D1B946CC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88" y="1813992"/>
              <a:ext cx="2091824" cy="91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ABD575-21B4-4EE7-808C-BF48E33644CD}"/>
                </a:ext>
              </a:extLst>
            </p:cNvPr>
            <p:cNvSpPr/>
            <p:nvPr/>
          </p:nvSpPr>
          <p:spPr>
            <a:xfrm>
              <a:off x="856152" y="2616565"/>
              <a:ext cx="368998" cy="12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56C3E-34FE-47F1-BE16-A8594A85B6AA}"/>
              </a:ext>
            </a:extLst>
          </p:cNvPr>
          <p:cNvSpPr/>
          <p:nvPr/>
        </p:nvSpPr>
        <p:spPr>
          <a:xfrm>
            <a:off x="1066800" y="3791599"/>
            <a:ext cx="368998" cy="12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126158-7140-4CB5-A902-1015E8DE87E3}"/>
              </a:ext>
            </a:extLst>
          </p:cNvPr>
          <p:cNvSpPr/>
          <p:nvPr/>
        </p:nvSpPr>
        <p:spPr>
          <a:xfrm>
            <a:off x="1174355" y="3837374"/>
            <a:ext cx="431795" cy="220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058F5-0A15-4A69-ADB3-A96FBC3C84CA}"/>
              </a:ext>
            </a:extLst>
          </p:cNvPr>
          <p:cNvSpPr/>
          <p:nvPr/>
        </p:nvSpPr>
        <p:spPr>
          <a:xfrm>
            <a:off x="6192209" y="3764786"/>
            <a:ext cx="468546" cy="20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4F811-95AF-4F33-B702-33446CB96E8F}"/>
              </a:ext>
            </a:extLst>
          </p:cNvPr>
          <p:cNvSpPr/>
          <p:nvPr/>
        </p:nvSpPr>
        <p:spPr>
          <a:xfrm>
            <a:off x="2598990" y="3924734"/>
            <a:ext cx="493376" cy="13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4CD37E-B4AD-4CB1-BD61-A9FC103AE125}"/>
              </a:ext>
            </a:extLst>
          </p:cNvPr>
          <p:cNvSpPr/>
          <p:nvPr/>
        </p:nvSpPr>
        <p:spPr>
          <a:xfrm>
            <a:off x="2522703" y="2477142"/>
            <a:ext cx="238449" cy="13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8E53C1-F95D-49F3-B34E-4D66DCC26A87}"/>
              </a:ext>
            </a:extLst>
          </p:cNvPr>
          <p:cNvGrpSpPr/>
          <p:nvPr/>
        </p:nvGrpSpPr>
        <p:grpSpPr>
          <a:xfrm>
            <a:off x="4833522" y="4039009"/>
            <a:ext cx="2002456" cy="722121"/>
            <a:chOff x="3255344" y="3951671"/>
            <a:chExt cx="2002456" cy="722121"/>
          </a:xfrm>
        </p:grpSpPr>
        <p:pic>
          <p:nvPicPr>
            <p:cNvPr id="23" name="Picture 1">
              <a:extLst>
                <a:ext uri="{FF2B5EF4-FFF2-40B4-BE49-F238E27FC236}">
                  <a16:creationId xmlns:a16="http://schemas.microsoft.com/office/drawing/2014/main" id="{0339138D-C8CC-4607-9D39-22DE2E12C60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799" y="3951671"/>
              <a:ext cx="1894001" cy="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E55BF3-767D-48B5-AEBE-F421AB53AF0F}"/>
                </a:ext>
              </a:extLst>
            </p:cNvPr>
            <p:cNvSpPr/>
            <p:nvPr/>
          </p:nvSpPr>
          <p:spPr>
            <a:xfrm>
              <a:off x="3255344" y="4479918"/>
              <a:ext cx="485090" cy="193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507C7D-70E5-42D4-B05A-353733AAD146}"/>
              </a:ext>
            </a:extLst>
          </p:cNvPr>
          <p:cNvGrpSpPr/>
          <p:nvPr/>
        </p:nvGrpSpPr>
        <p:grpSpPr>
          <a:xfrm>
            <a:off x="2577876" y="4114800"/>
            <a:ext cx="1841724" cy="639482"/>
            <a:chOff x="1787960" y="4165004"/>
            <a:chExt cx="1841724" cy="639482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9028B039-6B09-4F73-B809-DE200A84409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097" y="4165004"/>
              <a:ext cx="1725587" cy="54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378D78-2537-40B9-8A3E-077334F5F673}"/>
                </a:ext>
              </a:extLst>
            </p:cNvPr>
            <p:cNvSpPr/>
            <p:nvPr/>
          </p:nvSpPr>
          <p:spPr>
            <a:xfrm>
              <a:off x="1787960" y="4584181"/>
              <a:ext cx="431795" cy="220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98AE92-3FA9-4095-ACFB-3139B1FC5CBE}"/>
              </a:ext>
            </a:extLst>
          </p:cNvPr>
          <p:cNvCxnSpPr>
            <a:cxnSpLocks/>
          </p:cNvCxnSpPr>
          <p:nvPr/>
        </p:nvCxnSpPr>
        <p:spPr>
          <a:xfrm flipV="1">
            <a:off x="1074632" y="689633"/>
            <a:ext cx="792480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839CD2-913A-4C0C-AD3C-9A89BD6B2C7C}"/>
              </a:ext>
            </a:extLst>
          </p:cNvPr>
          <p:cNvSpPr txBox="1"/>
          <p:nvPr/>
        </p:nvSpPr>
        <p:spPr>
          <a:xfrm>
            <a:off x="998767" y="145255"/>
            <a:ext cx="6705600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b="1" cap="small" dirty="0">
                <a:solidFill>
                  <a:schemeClr val="bg1"/>
                </a:solidFill>
                <a:latin typeface="Garamond" pitchFamily="18" charset="0"/>
              </a:rPr>
              <a:t>CSP4141 ~ Occupancy Modeling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E0E120-256E-4D45-AA1A-E8620A82C9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6"/>
          <a:stretch/>
        </p:blipFill>
        <p:spPr>
          <a:xfrm>
            <a:off x="755" y="1430199"/>
            <a:ext cx="8938145" cy="49962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035B11-4B3F-4939-ABE3-DD2D9F32029A}"/>
              </a:ext>
            </a:extLst>
          </p:cNvPr>
          <p:cNvSpPr txBox="1"/>
          <p:nvPr/>
        </p:nvSpPr>
        <p:spPr>
          <a:xfrm>
            <a:off x="991312" y="778234"/>
            <a:ext cx="8084320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b="1" cap="small" dirty="0">
                <a:solidFill>
                  <a:schemeClr val="bg1"/>
                </a:solidFill>
                <a:latin typeface="Garamond" pitchFamily="18" charset="0"/>
              </a:rPr>
              <a:t>Nuts &amp; Bolts ~ Single-Season Occupancy</a:t>
            </a:r>
          </a:p>
        </p:txBody>
      </p:sp>
    </p:spTree>
    <p:extLst>
      <p:ext uri="{BB962C8B-B14F-4D97-AF65-F5344CB8AC3E}">
        <p14:creationId xmlns:p14="http://schemas.microsoft.com/office/powerpoint/2010/main" val="35275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CDD896-5176-4289-9782-D1390AF79CB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0CE3A-7FB4-44CA-849E-89220F55B364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701AE1-9C5B-4881-A583-78C6FC6B10B6}"/>
                  </a:ext>
                </a:extLst>
              </p:cNvPr>
              <p:cNvSpPr/>
              <p:nvPr/>
            </p:nvSpPr>
            <p:spPr>
              <a:xfrm>
                <a:off x="457200" y="1435955"/>
                <a:ext cx="7231452" cy="1424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latin typeface="Garamond" pitchFamily="18" charset="0"/>
                  </a:rPr>
                  <a:t>detection/non detection data for sample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</m:t>
                    </m:r>
                    <m:r>
                      <a:rPr lang="en-US" sz="24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Garamond" pitchFamily="18" charset="0"/>
                  </a:rPr>
                  <a:t>on visit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𝒋</m:t>
                    </m:r>
                  </m:oMath>
                </a14:m>
                <a:endParaRPr lang="en-US" sz="2400" dirty="0">
                  <a:latin typeface="Garamond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Garamond" pitchFamily="18" charset="0"/>
                  </a:rPr>
                  <a:t>=site-specific covariate (Site </a:t>
                </a:r>
                <a:r>
                  <a:rPr lang="en-US" sz="2400" dirty="0" err="1">
                    <a:latin typeface="Garamond" pitchFamily="18" charset="0"/>
                  </a:rPr>
                  <a:t>Cov</a:t>
                </a:r>
                <a:r>
                  <a:rPr lang="en-US" sz="2400" dirty="0">
                    <a:latin typeface="Garamond" pitchFamily="18" charset="0"/>
                  </a:rPr>
                  <a:t>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>
                    <a:latin typeface="Garamond" pitchFamily="18" charset="0"/>
                  </a:rPr>
                  <a:t>=visit-specific covariate (</a:t>
                </a:r>
                <a:r>
                  <a:rPr lang="en-US" sz="2400" dirty="0" err="1">
                    <a:latin typeface="Garamond" pitchFamily="18" charset="0"/>
                  </a:rPr>
                  <a:t>Obs</a:t>
                </a:r>
                <a:r>
                  <a:rPr lang="en-US" sz="2400" dirty="0">
                    <a:latin typeface="Garamond" pitchFamily="18" charset="0"/>
                  </a:rPr>
                  <a:t> </a:t>
                </a:r>
                <a:r>
                  <a:rPr lang="en-US" sz="2400" dirty="0" err="1">
                    <a:latin typeface="Garamond" pitchFamily="18" charset="0"/>
                  </a:rPr>
                  <a:t>Cov</a:t>
                </a:r>
                <a:r>
                  <a:rPr lang="en-US" sz="2400" dirty="0">
                    <a:latin typeface="Garamond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701AE1-9C5B-4881-A583-78C6FC6B1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35955"/>
                <a:ext cx="7231452" cy="1424236"/>
              </a:xfrm>
              <a:prstGeom prst="rect">
                <a:avLst/>
              </a:prstGeom>
              <a:blipFill>
                <a:blip r:embed="rId2"/>
                <a:stretch>
                  <a:fillRect l="-253" t="-3004" b="-7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753F357-6821-4688-BDB6-3C4723069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1432464"/>
                  </p:ext>
                </p:extLst>
              </p:nvPr>
            </p:nvGraphicFramePr>
            <p:xfrm>
              <a:off x="1295400" y="3352800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5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922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Unit</a:t>
                          </a: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Site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Obs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-0.12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9.2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753F357-6821-4688-BDB6-3C4723069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1432464"/>
                  </p:ext>
                </p:extLst>
              </p:nvPr>
            </p:nvGraphicFramePr>
            <p:xfrm>
              <a:off x="1295400" y="3352800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5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922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Unit</a:t>
                          </a: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308" t="-8197" r="-176000" b="-6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Site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Obs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3750" t="-108197" r="-70089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2035" t="-108197" r="-5946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0000" t="-108197" r="-572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9388" t="-108197" r="-19183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800" t="-108197" r="-2008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00" t="-108197" r="-1008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0800" t="-108197" r="-800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-0.12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9.2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6557" r="-8542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3750" t="-506557" r="-7008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2035" t="-506557" r="-5946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0000" t="-506557" r="-572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9388" t="-506557" r="-1918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800" t="-506557" r="-200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00" t="-506557" r="-100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0800" t="-506557" r="-8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6557" r="-8542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59AA953-C093-47A4-B752-CE41DCA04A32}"/>
              </a:ext>
            </a:extLst>
          </p:cNvPr>
          <p:cNvSpPr/>
          <p:nvPr/>
        </p:nvSpPr>
        <p:spPr>
          <a:xfrm>
            <a:off x="2286000" y="2921829"/>
            <a:ext cx="417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cap="small" dirty="0">
                <a:latin typeface="Garamond" pitchFamily="18" charset="0"/>
              </a:rPr>
              <a:t>Typical Data Collection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40B17-AF10-4CE2-B701-B698DFE07ECF}"/>
              </a:ext>
            </a:extLst>
          </p:cNvPr>
          <p:cNvSpPr/>
          <p:nvPr/>
        </p:nvSpPr>
        <p:spPr>
          <a:xfrm>
            <a:off x="228600" y="872042"/>
            <a:ext cx="2394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cap="small" dirty="0">
                <a:latin typeface="Garamond" pitchFamily="18" charset="0"/>
              </a:rPr>
              <a:t>Data Format</a:t>
            </a:r>
            <a:endParaRPr lang="en-US" sz="2800" cap="small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ED031FE-67A1-4DA6-8618-4E3E0D14EE07}"/>
              </a:ext>
            </a:extLst>
          </p:cNvPr>
          <p:cNvSpPr/>
          <p:nvPr/>
        </p:nvSpPr>
        <p:spPr>
          <a:xfrm rot="16200000">
            <a:off x="2777384" y="5212078"/>
            <a:ext cx="304800" cy="1828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52E73-FC35-4EFA-A9DE-754F310BF053}"/>
              </a:ext>
            </a:extLst>
          </p:cNvPr>
          <p:cNvSpPr/>
          <p:nvPr/>
        </p:nvSpPr>
        <p:spPr>
          <a:xfrm>
            <a:off x="1915113" y="6354426"/>
            <a:ext cx="2174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3 Sampling occasions</a:t>
            </a:r>
          </a:p>
        </p:txBody>
      </p:sp>
    </p:spTree>
    <p:extLst>
      <p:ext uri="{BB962C8B-B14F-4D97-AF65-F5344CB8AC3E}">
        <p14:creationId xmlns:p14="http://schemas.microsoft.com/office/powerpoint/2010/main" val="253508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FC2FE-9167-4E6E-A515-75F0C99033BC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33EA9-E7A9-4159-A05E-78BA0FBE223F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2EE97D-67D6-4DCD-B99C-A96E099C0606}"/>
                  </a:ext>
                </a:extLst>
              </p:cNvPr>
              <p:cNvSpPr/>
              <p:nvPr/>
            </p:nvSpPr>
            <p:spPr>
              <a:xfrm>
                <a:off x="183734" y="925267"/>
                <a:ext cx="8464610" cy="200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Garamond" pitchFamily="18" charset="0"/>
                  </a:rPr>
                  <a:t>Occupancy (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/>
                      </a:rPr>
                      <m:t>𝜓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Garamond" pitchFamily="18" charset="0"/>
                  </a:rPr>
                  <a:t>Usually expressed as proportion or percentage.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Garamond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Garamond" pitchFamily="18" charset="0"/>
                  </a:rPr>
                  <a:t>Can be modeled as a function of covariates such as habitat characteristics.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2EE97D-67D6-4DCD-B99C-A96E099C0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4" y="925267"/>
                <a:ext cx="8464610" cy="2000548"/>
              </a:xfrm>
              <a:prstGeom prst="rect">
                <a:avLst/>
              </a:prstGeom>
              <a:blipFill>
                <a:blip r:embed="rId2"/>
                <a:stretch>
                  <a:fillRect l="-1440" t="-3354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3266E2-B109-45A5-B134-619995C9C37E}"/>
                  </a:ext>
                </a:extLst>
              </p:cNvPr>
              <p:cNvSpPr/>
              <p:nvPr/>
            </p:nvSpPr>
            <p:spPr>
              <a:xfrm>
                <a:off x="183734" y="3152743"/>
                <a:ext cx="8678255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Garamond" pitchFamily="18" charset="0"/>
                  </a:rPr>
                  <a:t>Conditional detection (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2400" dirty="0">
                  <a:latin typeface="Garamond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Garamond" pitchFamily="18" charset="0"/>
                  </a:rPr>
                  <a:t>Expressed as the probability species is detected at a unit in survey </a:t>
                </a:r>
                <a:r>
                  <a:rPr lang="en-US" sz="2400" i="1" dirty="0">
                    <a:latin typeface="Garamond" pitchFamily="18" charset="0"/>
                  </a:rPr>
                  <a:t>j, </a:t>
                </a:r>
                <a:r>
                  <a:rPr lang="en-US" sz="2400" dirty="0">
                    <a:latin typeface="Garamond" pitchFamily="18" charset="0"/>
                  </a:rPr>
                  <a:t>given the species is present.  </a:t>
                </a:r>
                <a:endParaRPr lang="en-US" sz="3200" dirty="0">
                  <a:latin typeface="Garamond" pitchFamily="18" charset="0"/>
                </a:endParaRPr>
              </a:p>
              <a:p>
                <a:pPr>
                  <a:defRPr/>
                </a:pPr>
                <a:endParaRPr lang="en-US" sz="2400" dirty="0">
                  <a:latin typeface="Garamond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Garamond" pitchFamily="18" charset="0"/>
                  </a:rPr>
                  <a:t>Can be modeled as a function of covariates</a:t>
                </a:r>
              </a:p>
              <a:p>
                <a:pPr lvl="1">
                  <a:buFont typeface="Arial" pitchFamily="34" charset="0"/>
                  <a:buChar char="•"/>
                  <a:defRPr/>
                </a:pPr>
                <a:r>
                  <a:rPr lang="en-US" sz="2400" dirty="0">
                    <a:latin typeface="Garamond" pitchFamily="18" charset="0"/>
                  </a:rPr>
                  <a:t> Sample unit characteristics</a:t>
                </a:r>
              </a:p>
              <a:p>
                <a:pPr lvl="1">
                  <a:buFont typeface="Arial" pitchFamily="34" charset="0"/>
                  <a:buChar char="•"/>
                  <a:defRPr/>
                </a:pPr>
                <a:r>
                  <a:rPr lang="en-US" sz="2400" dirty="0">
                    <a:latin typeface="Garamond" pitchFamily="18" charset="0"/>
                  </a:rPr>
                  <a:t> Sampling method</a:t>
                </a:r>
              </a:p>
              <a:p>
                <a:pPr lvl="1">
                  <a:buFont typeface="Arial" pitchFamily="34" charset="0"/>
                  <a:buChar char="•"/>
                  <a:defRPr/>
                </a:pPr>
                <a:r>
                  <a:rPr lang="en-US" sz="2400" dirty="0">
                    <a:latin typeface="Garamond" pitchFamily="18" charset="0"/>
                  </a:rPr>
                  <a:t> Species characteristics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3266E2-B109-45A5-B134-619995C9C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4" y="3152743"/>
                <a:ext cx="8678255" cy="3108543"/>
              </a:xfrm>
              <a:prstGeom prst="rect">
                <a:avLst/>
              </a:prstGeom>
              <a:blipFill>
                <a:blip r:embed="rId3"/>
                <a:stretch>
                  <a:fillRect l="-1404" t="-1961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2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7D9E39D-2C72-43D3-9EAE-15C09CEDDE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For example,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Verbal description: species is present at the unit, was detected in first and third survey, not detected in second survey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Mathematical translation:</a:t>
            </a: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12C3804-629A-4ED7-BB13-9B3E64B80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31285"/>
              </p:ext>
            </p:extLst>
          </p:nvPr>
        </p:nvGraphicFramePr>
        <p:xfrm>
          <a:off x="2871508" y="1600200"/>
          <a:ext cx="1431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571252" imgH="228501" progId="">
                  <p:embed/>
                </p:oleObj>
              </mc:Choice>
              <mc:Fallback>
                <p:oleObj name="Equation" r:id="rId3" imgW="571252" imgH="228501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508" y="1600200"/>
                        <a:ext cx="14319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19D6A98-715D-438B-8906-554B1DDF3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24772"/>
              </p:ext>
            </p:extLst>
          </p:nvPr>
        </p:nvGraphicFramePr>
        <p:xfrm>
          <a:off x="1979613" y="5387975"/>
          <a:ext cx="45926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3062520" imgH="406080" progId="">
                  <p:embed/>
                </p:oleObj>
              </mc:Choice>
              <mc:Fallback>
                <p:oleObj name="Equation" r:id="rId5" imgW="3062520" imgH="40608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87975"/>
                        <a:ext cx="45926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456003-C0CC-4BD9-BFBE-6A611BC70738}"/>
              </a:ext>
            </a:extLst>
          </p:cNvPr>
          <p:cNvSpPr txBox="1"/>
          <p:nvPr/>
        </p:nvSpPr>
        <p:spPr>
          <a:xfrm>
            <a:off x="5000614" y="152136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aramond" pitchFamily="18" charset="0"/>
              </a:rPr>
              <a:t>“detection history”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5925E6-6F29-4683-864A-9CF45939A97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60576" y="1782970"/>
            <a:ext cx="640038" cy="800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6F2F053-F238-40D8-81C2-B36BCF129987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08C5F-3234-4B57-B459-17CB68996B72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572AF99-5449-43C7-B047-E63E4F7167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9284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For example,</a:t>
            </a:r>
          </a:p>
          <a:p>
            <a:pPr>
              <a:buFontTx/>
              <a:buNone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0" indent="0"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Verbal description: species is present at the unit and was never detected, </a:t>
            </a:r>
            <a:r>
              <a:rPr lang="en-US" sz="2800" i="1" dirty="0">
                <a:solidFill>
                  <a:schemeClr val="tx1"/>
                </a:solidFill>
                <a:latin typeface="Garamond" pitchFamily="18" charset="0"/>
              </a:rPr>
              <a:t>OR</a:t>
            </a: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 the species is truly absent</a:t>
            </a:r>
          </a:p>
          <a:p>
            <a:pPr>
              <a:buFontTx/>
              <a:buNone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Mathematical translation: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8298035-36A9-489E-A946-CBAD5D493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47004"/>
              </p:ext>
            </p:extLst>
          </p:nvPr>
        </p:nvGraphicFramePr>
        <p:xfrm>
          <a:off x="2481129" y="1407209"/>
          <a:ext cx="1527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609600" imgH="228600" progId="">
                  <p:embed/>
                </p:oleObj>
              </mc:Choice>
              <mc:Fallback>
                <p:oleObj name="Equation" r:id="rId3" imgW="609600" imgH="22860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129" y="1407209"/>
                        <a:ext cx="152717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E22E16C-CFE6-4DC1-81A4-8008AFEB3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58880"/>
              </p:ext>
            </p:extLst>
          </p:nvPr>
        </p:nvGraphicFramePr>
        <p:xfrm>
          <a:off x="1547813" y="4810660"/>
          <a:ext cx="58483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3888360" imgH="748440" progId="">
                  <p:embed/>
                </p:oleObj>
              </mc:Choice>
              <mc:Fallback>
                <p:oleObj name="Equation" r:id="rId5" imgW="3888360" imgH="748440" progId="">
                  <p:embed/>
                  <p:pic>
                    <p:nvPicPr>
                      <p:cNvPr id="20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10660"/>
                        <a:ext cx="584835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1D6030-2ABD-4F37-BB28-24BD02AE9ED8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5C4CA-3F50-44F0-87FF-046CA9D39FA3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57BC6-14F5-40ED-B38D-EE2669C32BC0}"/>
              </a:ext>
            </a:extLst>
          </p:cNvPr>
          <p:cNvSpPr txBox="1"/>
          <p:nvPr/>
        </p:nvSpPr>
        <p:spPr>
          <a:xfrm>
            <a:off x="4718603" y="132480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aramond" pitchFamily="18" charset="0"/>
              </a:rPr>
              <a:t>“detection history”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AA0645-D923-4419-BA18-D1A4D9150B6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78565" y="1586416"/>
            <a:ext cx="640038" cy="800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1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9AD44-6BCA-48DD-90A0-1B0B91983B02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02A63-1A2A-4DDE-8F2F-0A947AE3843E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F8B2F-9074-4A3F-BA08-0760560D5285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Garamond" pitchFamily="18" charset="0"/>
              </a:rPr>
              <a:t>Multinomial Likelihood Approach </a:t>
            </a:r>
            <a:br>
              <a:rPr lang="en-US">
                <a:solidFill>
                  <a:schemeClr val="tx1"/>
                </a:solidFill>
                <a:latin typeface="Garamond" pitchFamily="18" charset="0"/>
              </a:rPr>
            </a:br>
            <a:r>
              <a:rPr lang="en-US">
                <a:solidFill>
                  <a:schemeClr val="tx1"/>
                </a:solidFill>
                <a:latin typeface="Garamond" pitchFamily="18" charset="0"/>
              </a:rPr>
              <a:t>(MARK and PRESENCE)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68E0B2-FC36-4FD4-AD3F-50CB824EE715}"/>
              </a:ext>
            </a:extLst>
          </p:cNvPr>
          <p:cNvSpPr txBox="1">
            <a:spLocks/>
          </p:cNvSpPr>
          <p:nvPr/>
        </p:nvSpPr>
        <p:spPr>
          <a:xfrm>
            <a:off x="223259" y="2293573"/>
            <a:ext cx="8572500" cy="41910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Model likelihood is the product of the probability statements.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Where U is the number of sites (observed detection histories)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Multinomial likelihood can be maximized to obtain MLE’s and standard errors (MARK and PRESENCE).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1C674A9-8F39-448C-8333-55A76AA63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12810"/>
              </p:ext>
            </p:extLst>
          </p:nvPr>
        </p:nvGraphicFramePr>
        <p:xfrm>
          <a:off x="2971800" y="3032125"/>
          <a:ext cx="23526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006640" imgH="890280" progId="">
                  <p:embed/>
                </p:oleObj>
              </mc:Choice>
              <mc:Fallback>
                <p:oleObj name="Equation" r:id="rId3" imgW="2006640" imgH="890280" progId="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32125"/>
                        <a:ext cx="23526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19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DFC3DD-F5A2-4D1B-BE52-C3B66C085798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6BFA54-D4E8-49E9-B66D-5582031484EA}"/>
              </a:ext>
            </a:extLst>
          </p:cNvPr>
          <p:cNvSpPr txBox="1">
            <a:spLocks/>
          </p:cNvSpPr>
          <p:nvPr/>
        </p:nvSpPr>
        <p:spPr>
          <a:xfrm>
            <a:off x="213734" y="2011361"/>
            <a:ext cx="8343900" cy="470253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Unmarked fits the standard occupancy model based on zero-inflated binomial models (MacKenzie et al. 2006, Royle and Dorazio 2008). 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The occupancy state (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) process of site </a:t>
            </a:r>
            <a:r>
              <a:rPr lang="en-US" sz="2800" i="1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is modeled as: 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			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∼ Bernoulli(</a:t>
            </a:r>
            <a:r>
              <a:rPr lang="el-GR" sz="2800" dirty="0">
                <a:solidFill>
                  <a:schemeClr val="tx1"/>
                </a:solidFill>
                <a:latin typeface="Garamond" panose="02020404030301010803" pitchFamily="18" charset="0"/>
              </a:rPr>
              <a:t>ψ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0" indent="0">
              <a:buClr>
                <a:schemeClr val="tx1"/>
              </a:buClr>
              <a:buNone/>
              <a:defRPr/>
            </a:pPr>
            <a:endParaRPr lang="en-US" sz="1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The observation (y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ij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process is modeled as: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		      y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ij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|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∼ Bernoulli(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p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ij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D6E684-33D7-439F-BD19-509C2B6977F9}"/>
              </a:ext>
            </a:extLst>
          </p:cNvPr>
          <p:cNvSpPr txBox="1">
            <a:spLocks/>
          </p:cNvSpPr>
          <p:nvPr/>
        </p:nvSpPr>
        <p:spPr>
          <a:xfrm>
            <a:off x="438150" y="783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latin typeface="Garamond" pitchFamily="18" charset="0"/>
              </a:rPr>
              <a:t>Binomial Likelihood Approach (Hierarchical Representation)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308F-AB3F-4741-A2D5-CA1B13F8CD6C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Hierarchical Single season occupancy model</a:t>
            </a:r>
          </a:p>
        </p:txBody>
      </p:sp>
    </p:spTree>
    <p:extLst>
      <p:ext uri="{BB962C8B-B14F-4D97-AF65-F5344CB8AC3E}">
        <p14:creationId xmlns:p14="http://schemas.microsoft.com/office/powerpoint/2010/main" val="326672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F7B1FB-D3E9-4FCE-B662-60D553F0CFB6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Hierarchical Single season occupancy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C7A737-D40E-4AF9-B35C-F6FAB3B55CA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1410A1-97BC-4DFA-A1CF-FD7C079AAC6B}"/>
              </a:ext>
            </a:extLst>
          </p:cNvPr>
          <p:cNvSpPr txBox="1">
            <a:spLocks/>
          </p:cNvSpPr>
          <p:nvPr/>
        </p:nvSpPr>
        <p:spPr>
          <a:xfrm>
            <a:off x="233647" y="1027561"/>
            <a:ext cx="5056200" cy="555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Garamond" pitchFamily="18" charset="0"/>
              </a:rPr>
              <a:t>Hierarchical Representation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8B85D6-11D0-48B6-9AB2-DF08DD427018}"/>
              </a:ext>
            </a:extLst>
          </p:cNvPr>
          <p:cNvSpPr txBox="1">
            <a:spLocks/>
          </p:cNvSpPr>
          <p:nvPr/>
        </p:nvSpPr>
        <p:spPr>
          <a:xfrm>
            <a:off x="246466" y="1717773"/>
            <a:ext cx="8343900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The occupancy state (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) process of site </a:t>
            </a:r>
            <a:r>
              <a:rPr lang="en-US" sz="2800" i="1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is modeled as: 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		           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∼ Bernoulli(</a:t>
            </a:r>
            <a:r>
              <a:rPr lang="el-GR" sz="2800" dirty="0">
                <a:solidFill>
                  <a:schemeClr val="tx1"/>
                </a:solidFill>
                <a:latin typeface="Garamond" panose="02020404030301010803" pitchFamily="18" charset="0"/>
              </a:rPr>
              <a:t>ψ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The observation (y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ij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process is modeled as: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		      y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ij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|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∼ Bernoulli(</a:t>
            </a:r>
            <a:r>
              <a:rPr lang="en-US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z</a:t>
            </a:r>
            <a:r>
              <a:rPr lang="en-US" sz="2800" i="1" baseline="-25000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p</a:t>
            </a:r>
            <a:r>
              <a:rPr lang="en-US" sz="2800" i="1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ij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CD4-2BD8-490E-8F43-F624FD8C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4" y="4869349"/>
            <a:ext cx="7797803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70F5-D86A-44EC-9A28-BD709B69DB40}"/>
              </a:ext>
            </a:extLst>
          </p:cNvPr>
          <p:cNvSpPr txBox="1"/>
          <p:nvPr/>
        </p:nvSpPr>
        <p:spPr>
          <a:xfrm>
            <a:off x="2829911" y="4278620"/>
            <a:ext cx="14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Total number of 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B5E4A-997F-4731-8B30-82E3B9D328CF}"/>
              </a:ext>
            </a:extLst>
          </p:cNvPr>
          <p:cNvSpPr txBox="1"/>
          <p:nvPr/>
        </p:nvSpPr>
        <p:spPr>
          <a:xfrm>
            <a:off x="4181804" y="4286503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Total number of occasions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B11A20-930A-461B-A6AE-291636544756}"/>
              </a:ext>
            </a:extLst>
          </p:cNvPr>
          <p:cNvCxnSpPr/>
          <p:nvPr/>
        </p:nvCxnSpPr>
        <p:spPr>
          <a:xfrm>
            <a:off x="3381704" y="4869349"/>
            <a:ext cx="152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F4791D-9269-4857-8B70-D0411CF32D52}"/>
              </a:ext>
            </a:extLst>
          </p:cNvPr>
          <p:cNvCxnSpPr>
            <a:cxnSpLocks/>
          </p:cNvCxnSpPr>
          <p:nvPr/>
        </p:nvCxnSpPr>
        <p:spPr>
          <a:xfrm flipH="1">
            <a:off x="4105604" y="4888399"/>
            <a:ext cx="152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FB515-6A61-4719-902F-20C45D01C81D}"/>
              </a:ext>
            </a:extLst>
          </p:cNvPr>
          <p:cNvSpPr txBox="1"/>
          <p:nvPr/>
        </p:nvSpPr>
        <p:spPr>
          <a:xfrm>
            <a:off x="457200" y="4265059"/>
            <a:ext cx="239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Site x occasion-specific observations (1 or 0)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806654-FFFE-406F-9EDF-45D367E437C3}"/>
              </a:ext>
            </a:extLst>
          </p:cNvPr>
          <p:cNvCxnSpPr/>
          <p:nvPr/>
        </p:nvCxnSpPr>
        <p:spPr>
          <a:xfrm>
            <a:off x="2391104" y="4869349"/>
            <a:ext cx="533400" cy="33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58DA48-B44B-4D06-82E9-BE2240518B60}"/>
              </a:ext>
            </a:extLst>
          </p:cNvPr>
          <p:cNvSpPr/>
          <p:nvPr/>
        </p:nvSpPr>
        <p:spPr>
          <a:xfrm>
            <a:off x="8077200" y="4869349"/>
            <a:ext cx="740107" cy="7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9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B9C186-4C35-48FF-AE03-2AD32E736DEB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11A76C-5754-43C1-A524-C9E62D767318}"/>
                  </a:ext>
                </a:extLst>
              </p:cNvPr>
              <p:cNvSpPr txBox="1"/>
              <p:nvPr/>
            </p:nvSpPr>
            <p:spPr>
              <a:xfrm>
                <a:off x="3932715" y="2586041"/>
                <a:ext cx="38066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~</m:t>
                      </m:r>
                      <m:r>
                        <a:rPr lang="en-US" sz="36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11A76C-5754-43C1-A524-C9E62D76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15" y="2586041"/>
                <a:ext cx="380668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D234E52-EAC0-4D7B-8993-1F56C35AC8AE}"/>
              </a:ext>
            </a:extLst>
          </p:cNvPr>
          <p:cNvGrpSpPr/>
          <p:nvPr/>
        </p:nvGrpSpPr>
        <p:grpSpPr>
          <a:xfrm>
            <a:off x="1051371" y="1500350"/>
            <a:ext cx="1770660" cy="1929246"/>
            <a:chOff x="6186453" y="1587449"/>
            <a:chExt cx="1770660" cy="192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FD6A6D8-E3F5-41DB-848A-340F52841F8E}"/>
                    </a:ext>
                  </a:extLst>
                </p:cNvPr>
                <p:cNvSpPr txBox="1"/>
                <p:nvPr/>
              </p:nvSpPr>
              <p:spPr>
                <a:xfrm>
                  <a:off x="7100853" y="1587449"/>
                  <a:ext cx="856260" cy="1929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53" y="1587449"/>
                  <a:ext cx="856260" cy="19292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2411E9-B8C9-4D3E-A6D3-751A93D7D952}"/>
                    </a:ext>
                  </a:extLst>
                </p:cNvPr>
                <p:cNvSpPr/>
                <p:nvPr/>
              </p:nvSpPr>
              <p:spPr>
                <a:xfrm>
                  <a:off x="6186453" y="2362149"/>
                  <a:ext cx="434734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453" y="2362149"/>
                  <a:ext cx="434734" cy="43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15557B8-E1DA-4D4E-A659-F3F96978C66D}"/>
                    </a:ext>
                  </a:extLst>
                </p:cNvPr>
                <p:cNvSpPr/>
                <p:nvPr/>
              </p:nvSpPr>
              <p:spPr>
                <a:xfrm>
                  <a:off x="6618029" y="2362149"/>
                  <a:ext cx="482824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029" y="2362149"/>
                  <a:ext cx="482824" cy="43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F8A141-879F-487C-8064-720ECC0F891F}"/>
                  </a:ext>
                </a:extLst>
              </p:cNvPr>
              <p:cNvSpPr/>
              <p:nvPr/>
            </p:nvSpPr>
            <p:spPr>
              <a:xfrm>
                <a:off x="1006406" y="3550620"/>
                <a:ext cx="3516604" cy="1337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3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F8A141-879F-487C-8064-720ECC0F8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06" y="3550620"/>
                <a:ext cx="3516604" cy="1337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F3501-E2B7-480A-AA02-B02828560936}"/>
                  </a:ext>
                </a:extLst>
              </p:cNvPr>
              <p:cNvSpPr txBox="1"/>
              <p:nvPr/>
            </p:nvSpPr>
            <p:spPr>
              <a:xfrm>
                <a:off x="4484910" y="3896034"/>
                <a:ext cx="30909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F3501-E2B7-480A-AA02-B0282856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10" y="3896034"/>
                <a:ext cx="309091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F443006-B26E-46CF-8622-CF843F2C1DB2}"/>
              </a:ext>
            </a:extLst>
          </p:cNvPr>
          <p:cNvSpPr/>
          <p:nvPr/>
        </p:nvSpPr>
        <p:spPr>
          <a:xfrm rot="16200000">
            <a:off x="1901043" y="4114309"/>
            <a:ext cx="669542" cy="2216485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30603EB-016C-4B67-B114-6A2BEFD4F486}"/>
              </a:ext>
            </a:extLst>
          </p:cNvPr>
          <p:cNvSpPr/>
          <p:nvPr/>
        </p:nvSpPr>
        <p:spPr>
          <a:xfrm rot="16200000">
            <a:off x="5863335" y="3962020"/>
            <a:ext cx="669542" cy="2521066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6B33E0C-272F-4E39-84EC-FC87F490AEE8}"/>
              </a:ext>
            </a:extLst>
          </p:cNvPr>
          <p:cNvSpPr/>
          <p:nvPr/>
        </p:nvSpPr>
        <p:spPr>
          <a:xfrm rot="5400000">
            <a:off x="5497092" y="667030"/>
            <a:ext cx="669542" cy="3487914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14E1F-C4ED-4DBF-B59C-EB76BC8C0F0C}"/>
              </a:ext>
            </a:extLst>
          </p:cNvPr>
          <p:cNvSpPr/>
          <p:nvPr/>
        </p:nvSpPr>
        <p:spPr>
          <a:xfrm>
            <a:off x="4370565" y="1592451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Statistical Distribution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FE96A-3928-40C6-88DE-D1420CB86B13}"/>
              </a:ext>
            </a:extLst>
          </p:cNvPr>
          <p:cNvSpPr/>
          <p:nvPr/>
        </p:nvSpPr>
        <p:spPr>
          <a:xfrm>
            <a:off x="1367704" y="554641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Link Function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A2978-441C-475D-9749-0B004CAC5575}"/>
              </a:ext>
            </a:extLst>
          </p:cNvPr>
          <p:cNvSpPr/>
          <p:nvPr/>
        </p:nvSpPr>
        <p:spPr>
          <a:xfrm>
            <a:off x="5417849" y="5546417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Linear Predictor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681EA-C479-4957-AEB3-F2D5DE7CA23A}"/>
              </a:ext>
            </a:extLst>
          </p:cNvPr>
          <p:cNvSpPr txBox="1"/>
          <p:nvPr/>
        </p:nvSpPr>
        <p:spPr>
          <a:xfrm>
            <a:off x="263502" y="949819"/>
            <a:ext cx="565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anose="02020404030301010803" pitchFamily="18" charset="0"/>
              </a:rPr>
              <a:t>Recall the logistic regression model: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95DD4E-DD5F-4773-8F59-281CC3C55578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Hierarchical Single season occupancy model</a:t>
            </a:r>
          </a:p>
        </p:txBody>
      </p:sp>
    </p:spTree>
    <p:extLst>
      <p:ext uri="{BB962C8B-B14F-4D97-AF65-F5344CB8AC3E}">
        <p14:creationId xmlns:p14="http://schemas.microsoft.com/office/powerpoint/2010/main" val="213356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B9C186-4C35-48FF-AE03-2AD32E736DEB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11A76C-5754-43C1-A524-C9E62D767318}"/>
                  </a:ext>
                </a:extLst>
              </p:cNvPr>
              <p:cNvSpPr txBox="1"/>
              <p:nvPr/>
            </p:nvSpPr>
            <p:spPr>
              <a:xfrm>
                <a:off x="3932715" y="2908773"/>
                <a:ext cx="3734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~</m:t>
                      </m:r>
                      <m:r>
                        <a:rPr lang="en-US" sz="36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11A76C-5754-43C1-A524-C9E62D76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15" y="2908773"/>
                <a:ext cx="373403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D234E52-EAC0-4D7B-8993-1F56C35AC8AE}"/>
              </a:ext>
            </a:extLst>
          </p:cNvPr>
          <p:cNvGrpSpPr/>
          <p:nvPr/>
        </p:nvGrpSpPr>
        <p:grpSpPr>
          <a:xfrm>
            <a:off x="1051371" y="1832046"/>
            <a:ext cx="1746614" cy="1929246"/>
            <a:chOff x="6186453" y="1587449"/>
            <a:chExt cx="1746614" cy="192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FD6A6D8-E3F5-41DB-848A-340F52841F8E}"/>
                    </a:ext>
                  </a:extLst>
                </p:cNvPr>
                <p:cNvSpPr txBox="1"/>
                <p:nvPr/>
              </p:nvSpPr>
              <p:spPr>
                <a:xfrm>
                  <a:off x="7100853" y="1587449"/>
                  <a:ext cx="832214" cy="1929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?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?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?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FD6A6D8-E3F5-41DB-848A-340F52841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53" y="1587449"/>
                  <a:ext cx="832214" cy="19292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2411E9-B8C9-4D3E-A6D3-751A93D7D952}"/>
                    </a:ext>
                  </a:extLst>
                </p:cNvPr>
                <p:cNvSpPr/>
                <p:nvPr/>
              </p:nvSpPr>
              <p:spPr>
                <a:xfrm>
                  <a:off x="6186453" y="2362149"/>
                  <a:ext cx="389850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2411E9-B8C9-4D3E-A6D3-751A93D7D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453" y="2362149"/>
                  <a:ext cx="38985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15557B8-E1DA-4D4E-A659-F3F96978C66D}"/>
                    </a:ext>
                  </a:extLst>
                </p:cNvPr>
                <p:cNvSpPr/>
                <p:nvPr/>
              </p:nvSpPr>
              <p:spPr>
                <a:xfrm>
                  <a:off x="6618029" y="2362149"/>
                  <a:ext cx="482824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029" y="2362149"/>
                  <a:ext cx="482824" cy="43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F8A141-879F-487C-8064-720ECC0F891F}"/>
                  </a:ext>
                </a:extLst>
              </p:cNvPr>
              <p:cNvSpPr/>
              <p:nvPr/>
            </p:nvSpPr>
            <p:spPr>
              <a:xfrm>
                <a:off x="1006406" y="3855422"/>
                <a:ext cx="3558538" cy="1337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3600" i="1" dirty="0"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3600" i="1" dirty="0"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3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F8A141-879F-487C-8064-720ECC0F8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06" y="3855422"/>
                <a:ext cx="3558538" cy="1337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F3501-E2B7-480A-AA02-B02828560936}"/>
                  </a:ext>
                </a:extLst>
              </p:cNvPr>
              <p:cNvSpPr txBox="1"/>
              <p:nvPr/>
            </p:nvSpPr>
            <p:spPr>
              <a:xfrm>
                <a:off x="4484910" y="4200836"/>
                <a:ext cx="30909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F3501-E2B7-480A-AA02-B0282856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10" y="4200836"/>
                <a:ext cx="309091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F443006-B26E-46CF-8622-CF843F2C1DB2}"/>
              </a:ext>
            </a:extLst>
          </p:cNvPr>
          <p:cNvSpPr/>
          <p:nvPr/>
        </p:nvSpPr>
        <p:spPr>
          <a:xfrm rot="16200000">
            <a:off x="1901043" y="4419111"/>
            <a:ext cx="669542" cy="2216485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30603EB-016C-4B67-B114-6A2BEFD4F486}"/>
              </a:ext>
            </a:extLst>
          </p:cNvPr>
          <p:cNvSpPr/>
          <p:nvPr/>
        </p:nvSpPr>
        <p:spPr>
          <a:xfrm rot="16200000">
            <a:off x="5863335" y="4266822"/>
            <a:ext cx="669542" cy="2521066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6B33E0C-272F-4E39-84EC-FC87F490AEE8}"/>
              </a:ext>
            </a:extLst>
          </p:cNvPr>
          <p:cNvSpPr/>
          <p:nvPr/>
        </p:nvSpPr>
        <p:spPr>
          <a:xfrm rot="5400000">
            <a:off x="5497092" y="989762"/>
            <a:ext cx="669542" cy="3487914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14E1F-C4ED-4DBF-B59C-EB76BC8C0F0C}"/>
              </a:ext>
            </a:extLst>
          </p:cNvPr>
          <p:cNvSpPr/>
          <p:nvPr/>
        </p:nvSpPr>
        <p:spPr>
          <a:xfrm>
            <a:off x="4370565" y="1904721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Statistical Distribution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FE96A-3928-40C6-88DE-D1420CB86B13}"/>
              </a:ext>
            </a:extLst>
          </p:cNvPr>
          <p:cNvSpPr/>
          <p:nvPr/>
        </p:nvSpPr>
        <p:spPr>
          <a:xfrm>
            <a:off x="1367704" y="5851219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Link Function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A2978-441C-475D-9749-0B004CAC5575}"/>
              </a:ext>
            </a:extLst>
          </p:cNvPr>
          <p:cNvSpPr/>
          <p:nvPr/>
        </p:nvSpPr>
        <p:spPr>
          <a:xfrm>
            <a:off x="5417849" y="5851219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Linear Predictor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681EA-C479-4957-AEB3-F2D5DE7CA23A}"/>
              </a:ext>
            </a:extLst>
          </p:cNvPr>
          <p:cNvSpPr txBox="1"/>
          <p:nvPr/>
        </p:nvSpPr>
        <p:spPr>
          <a:xfrm>
            <a:off x="76199" y="934861"/>
            <a:ext cx="8924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We can adapt this model for the partially observable (latent) occupancy state, z.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A25AC-1071-4C39-B3CD-58E4F44DDFC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Hierarchical Single season occupancy model</a:t>
            </a:r>
          </a:p>
        </p:txBody>
      </p:sp>
    </p:spTree>
    <p:extLst>
      <p:ext uri="{BB962C8B-B14F-4D97-AF65-F5344CB8AC3E}">
        <p14:creationId xmlns:p14="http://schemas.microsoft.com/office/powerpoint/2010/main" val="303590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E7F888-D764-43B3-AF9E-E718EC2F186B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0D7D4D-2ABD-4B70-8B38-1B1FD13E1507}"/>
                  </a:ext>
                </a:extLst>
              </p:cNvPr>
              <p:cNvSpPr/>
              <p:nvPr/>
            </p:nvSpPr>
            <p:spPr>
              <a:xfrm>
                <a:off x="299474" y="1253624"/>
                <a:ext cx="6625117" cy="1316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=</a:t>
                </a:r>
                <a:r>
                  <a:rPr lang="en-US" sz="2200" dirty="0">
                    <a:latin typeface="Garamond" pitchFamily="18" charset="0"/>
                  </a:rPr>
                  <a:t>detection/non detection data for site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latin typeface="Garamond" pitchFamily="18" charset="0"/>
                  </a:rPr>
                  <a:t>on visit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2200" dirty="0">
                  <a:latin typeface="Garamond" pitchFamily="18" charset="0"/>
                </a:endParaRP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=site-specific covariate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=visit-specific covariate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0D7D4D-2ABD-4B70-8B38-1B1FD13E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4" y="1253624"/>
                <a:ext cx="6625117" cy="1316130"/>
              </a:xfrm>
              <a:prstGeom prst="rect">
                <a:avLst/>
              </a:prstGeom>
              <a:blipFill>
                <a:blip r:embed="rId2"/>
                <a:stretch>
                  <a:fillRect l="-1012" t="-277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38D247-F56D-4AC3-9FD1-5C4C8F6B1668}"/>
                  </a:ext>
                </a:extLst>
              </p:cNvPr>
              <p:cNvSpPr/>
              <p:nvPr/>
            </p:nvSpPr>
            <p:spPr>
              <a:xfrm>
                <a:off x="42905" y="920444"/>
                <a:ext cx="15007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latin typeface="Garamond" pitchFamily="18" charset="0"/>
                  </a:rPr>
                  <a:t>Data 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𝒀</m:t>
                    </m:r>
                  </m:oMath>
                </a14:m>
                <a:r>
                  <a:rPr lang="en-US" sz="2200" b="1" dirty="0">
                    <a:latin typeface="Garamond" pitchFamily="18" charset="0"/>
                  </a:rPr>
                  <a:t>)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38D247-F56D-4AC3-9FD1-5C4C8F6B1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5" y="920444"/>
                <a:ext cx="1500732" cy="430887"/>
              </a:xfrm>
              <a:prstGeom prst="rect">
                <a:avLst/>
              </a:prstGeom>
              <a:blipFill>
                <a:blip r:embed="rId3"/>
                <a:stretch>
                  <a:fillRect l="-4472" t="-9859" r="-4065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BCBCFFC-C0D6-4CCC-A095-7DCFBCD80E84}"/>
              </a:ext>
            </a:extLst>
          </p:cNvPr>
          <p:cNvSpPr/>
          <p:nvPr/>
        </p:nvSpPr>
        <p:spPr>
          <a:xfrm>
            <a:off x="42905" y="2660301"/>
            <a:ext cx="12410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latin typeface="Garamond" pitchFamily="18" charset="0"/>
              </a:rPr>
              <a:t>Model</a:t>
            </a:r>
            <a:endParaRPr lang="en-US" sz="2200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242C8D-CB3B-46D4-9E8C-E938879F923B}"/>
                  </a:ext>
                </a:extLst>
              </p:cNvPr>
              <p:cNvSpPr txBox="1"/>
              <p:nvPr/>
            </p:nvSpPr>
            <p:spPr>
              <a:xfrm>
                <a:off x="1748423" y="3592207"/>
                <a:ext cx="23098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/>
                      </a:rPr>
                      <m:t>𝐵𝑒𝑟𝑛𝑜𝑢𝑙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242C8D-CB3B-46D4-9E8C-E938879F9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423" y="3592207"/>
                <a:ext cx="2309863" cy="430887"/>
              </a:xfrm>
              <a:prstGeom prst="rect">
                <a:avLst/>
              </a:prstGeom>
              <a:blipFill>
                <a:blip r:embed="rId4"/>
                <a:stretch>
                  <a:fillRect t="-8451" r="-2375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AE2379-CA1F-47B4-BCEE-A375D30044FF}"/>
                  </a:ext>
                </a:extLst>
              </p:cNvPr>
              <p:cNvSpPr/>
              <p:nvPr/>
            </p:nvSpPr>
            <p:spPr>
              <a:xfrm>
                <a:off x="1543637" y="4027726"/>
                <a:ext cx="2980252" cy="638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brk m:alnAt="6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600" b="0" i="1" smtClean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600" b="0" i="1" smtClean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box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AE2379-CA1F-47B4-BCEE-A375D3004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37" y="4027726"/>
                <a:ext cx="2980252" cy="638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B67B4EF-C537-4E95-9194-EE84B3F8186B}"/>
              </a:ext>
            </a:extLst>
          </p:cNvPr>
          <p:cNvSpPr/>
          <p:nvPr/>
        </p:nvSpPr>
        <p:spPr>
          <a:xfrm>
            <a:off x="1229091" y="2853495"/>
            <a:ext cx="3348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Garamond" pitchFamily="18" charset="0"/>
              </a:rPr>
              <a:t>State process </a:t>
            </a:r>
          </a:p>
          <a:p>
            <a:pPr algn="ctr"/>
            <a:r>
              <a:rPr lang="en-US" sz="2200" dirty="0">
                <a:latin typeface="Garamond" pitchFamily="18" charset="0"/>
              </a:rPr>
              <a:t>(i.e., true site status [latent])</a:t>
            </a: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2C797-BB51-4897-8D75-5E5F5D6936D5}"/>
              </a:ext>
            </a:extLst>
          </p:cNvPr>
          <p:cNvSpPr/>
          <p:nvPr/>
        </p:nvSpPr>
        <p:spPr>
          <a:xfrm>
            <a:off x="4816548" y="2857749"/>
            <a:ext cx="26888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latin typeface="Garamond" pitchFamily="18" charset="0"/>
              </a:rPr>
              <a:t>Observation process</a:t>
            </a:r>
          </a:p>
          <a:p>
            <a:pPr algn="ctr"/>
            <a:r>
              <a:rPr lang="en-US" sz="2200" b="1" dirty="0">
                <a:latin typeface="Garamond" pitchFamily="18" charset="0"/>
              </a:rPr>
              <a:t> </a:t>
            </a:r>
            <a:r>
              <a:rPr lang="en-US" sz="2200" dirty="0">
                <a:latin typeface="Garamond" pitchFamily="18" charset="0"/>
              </a:rPr>
              <a:t>(i.e., what is observed)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3D5456-D918-40A3-A629-18B6D19EFEBF}"/>
                  </a:ext>
                </a:extLst>
              </p:cNvPr>
              <p:cNvSpPr txBox="1"/>
              <p:nvPr/>
            </p:nvSpPr>
            <p:spPr>
              <a:xfrm>
                <a:off x="4709247" y="3627190"/>
                <a:ext cx="3018455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/>
                      </a:rPr>
                      <m:t>𝐵𝑒𝑟𝑛𝑜𝑢𝑙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3D5456-D918-40A3-A629-18B6D19E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47" y="3627190"/>
                <a:ext cx="3018455" cy="458011"/>
              </a:xfrm>
              <a:prstGeom prst="rect">
                <a:avLst/>
              </a:prstGeom>
              <a:blipFill>
                <a:blip r:embed="rId6"/>
                <a:stretch>
                  <a:fillRect l="-404" t="-8000" r="-1818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4A478C-A980-4972-8F94-4040A615C9D8}"/>
                  </a:ext>
                </a:extLst>
              </p:cNvPr>
              <p:cNvSpPr/>
              <p:nvPr/>
            </p:nvSpPr>
            <p:spPr>
              <a:xfrm>
                <a:off x="4976606" y="4091648"/>
                <a:ext cx="2648546" cy="666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brk m:alnAt="6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box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4A478C-A980-4972-8F94-4040A615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06" y="4091648"/>
                <a:ext cx="2648546" cy="6669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D78D29-93DF-4011-B544-0870E1049117}"/>
                  </a:ext>
                </a:extLst>
              </p:cNvPr>
              <p:cNvSpPr/>
              <p:nvPr/>
            </p:nvSpPr>
            <p:spPr>
              <a:xfrm>
                <a:off x="76200" y="4747010"/>
                <a:ext cx="8368252" cy="1473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latin typeface="Garamond" pitchFamily="18" charset="0"/>
                  </a:rPr>
                  <a:t>Where: </a:t>
                </a:r>
              </a:p>
              <a:p>
                <a:pPr marL="514350" indent="-2286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 is the site status (presence or absence) of the species in site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200" dirty="0">
                  <a:latin typeface="Garamond" pitchFamily="18" charset="0"/>
                </a:endParaRPr>
              </a:p>
              <a:p>
                <a:pPr marL="514350" indent="-2286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 is the probability of occupancy in site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</a:rPr>
                      <m:t>𝑖</m:t>
                    </m:r>
                  </m:oMath>
                </a14:m>
                <a:endParaRPr lang="en-US" sz="2200" dirty="0">
                  <a:latin typeface="Garamond" pitchFamily="18" charset="0"/>
                </a:endParaRPr>
              </a:p>
              <a:p>
                <a:pPr marL="514350" indent="-2286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latin typeface="Garamond" pitchFamily="18" charset="0"/>
                  </a:rPr>
                  <a:t>is the probability of detection in site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>
                    <a:latin typeface="Garamond" pitchFamily="18" charset="0"/>
                  </a:rPr>
                  <a:t> during visit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D78D29-93DF-4011-B544-0870E1049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747010"/>
                <a:ext cx="8368252" cy="1473673"/>
              </a:xfrm>
              <a:prstGeom prst="rect">
                <a:avLst/>
              </a:prstGeom>
              <a:blipFill>
                <a:blip r:embed="rId8"/>
                <a:stretch>
                  <a:fillRect l="-802" t="-2905"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9965998-EEED-452A-952A-CC9BCF3434D2}"/>
              </a:ext>
            </a:extLst>
          </p:cNvPr>
          <p:cNvGrpSpPr/>
          <p:nvPr/>
        </p:nvGrpSpPr>
        <p:grpSpPr>
          <a:xfrm>
            <a:off x="6429786" y="862546"/>
            <a:ext cx="2390731" cy="1917961"/>
            <a:chOff x="6417576" y="1587449"/>
            <a:chExt cx="2390731" cy="1917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CE5A54-DF3B-4CB9-9E6D-6D02FA0D9A8D}"/>
                    </a:ext>
                  </a:extLst>
                </p:cNvPr>
                <p:cNvSpPr txBox="1"/>
                <p:nvPr/>
              </p:nvSpPr>
              <p:spPr>
                <a:xfrm>
                  <a:off x="7100853" y="1587449"/>
                  <a:ext cx="1707454" cy="1917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CE5A54-DF3B-4CB9-9E6D-6D02FA0D9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53" y="1587449"/>
                  <a:ext cx="1707454" cy="19179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9E7739-2D9B-4889-BA50-2C035C35F298}"/>
                    </a:ext>
                  </a:extLst>
                </p:cNvPr>
                <p:cNvSpPr/>
                <p:nvPr/>
              </p:nvSpPr>
              <p:spPr>
                <a:xfrm>
                  <a:off x="6417576" y="2317423"/>
                  <a:ext cx="872803" cy="4580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9E7739-2D9B-4889-BA50-2C035C35F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576" y="2317423"/>
                  <a:ext cx="872803" cy="458011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BECDDC5-BDE8-4FE6-8543-CF8AC173F846}"/>
              </a:ext>
            </a:extLst>
          </p:cNvPr>
          <p:cNvSpPr txBox="1">
            <a:spLocks/>
          </p:cNvSpPr>
          <p:nvPr/>
        </p:nvSpPr>
        <p:spPr>
          <a:xfrm>
            <a:off x="4535143" y="235797"/>
            <a:ext cx="5056200" cy="555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8B328C-3E1F-43F2-8CF7-52AB4F4A312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Hierarchical Single season occupancy model</a:t>
            </a:r>
          </a:p>
        </p:txBody>
      </p:sp>
    </p:spTree>
    <p:extLst>
      <p:ext uri="{BB962C8B-B14F-4D97-AF65-F5344CB8AC3E}">
        <p14:creationId xmlns:p14="http://schemas.microsoft.com/office/powerpoint/2010/main" val="102647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A2DECD-9030-49E7-A243-4A40F3868F75}"/>
              </a:ext>
            </a:extLst>
          </p:cNvPr>
          <p:cNvSpPr txBox="1"/>
          <p:nvPr/>
        </p:nvSpPr>
        <p:spPr>
          <a:xfrm>
            <a:off x="152400" y="1066800"/>
            <a:ext cx="89154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Garamond" pitchFamily="18" charset="0"/>
              </a:rPr>
              <a:t>Generally defined as:</a:t>
            </a:r>
          </a:p>
          <a:p>
            <a:pPr marL="51435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The proportion or percentage of locations where a species is present</a:t>
            </a:r>
          </a:p>
          <a:p>
            <a:pPr marL="51435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latin typeface="Garamond" pitchFamily="18" charset="0"/>
              </a:rPr>
              <a:t>The probability that a species is present in a given 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C0420-9D50-4548-9491-E5C68AB9019B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What is Occupancy?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55AF8-4D92-4A40-A108-AB78F71DC49E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22336-FBA9-4EC2-ADC3-7A9B83E6D5D5}"/>
              </a:ext>
            </a:extLst>
          </p:cNvPr>
          <p:cNvSpPr txBox="1"/>
          <p:nvPr/>
        </p:nvSpPr>
        <p:spPr>
          <a:xfrm>
            <a:off x="152400" y="3657600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Garamond" pitchFamily="18" charset="0"/>
              </a:rPr>
              <a:t>Uses for Occupancy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Distribution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Habitat/resource use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Metapopulation dynamics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Garamond" pitchFamily="18" charset="0"/>
              </a:rPr>
              <a:t>Biodiversity (species richness)</a:t>
            </a:r>
          </a:p>
        </p:txBody>
      </p:sp>
    </p:spTree>
    <p:extLst>
      <p:ext uri="{BB962C8B-B14F-4D97-AF65-F5344CB8AC3E}">
        <p14:creationId xmlns:p14="http://schemas.microsoft.com/office/powerpoint/2010/main" val="79789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0DC33-2C2B-45E3-9F5D-ABDBCF1F246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Model: Site-Level Covariates</a:t>
            </a:r>
            <a:endParaRPr lang="en-US" sz="2800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82E6E0-6A49-4876-982B-BA415F0DBFBF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3B204-D979-4E3C-880F-FE22398CEADA}"/>
              </a:ext>
            </a:extLst>
          </p:cNvPr>
          <p:cNvSpPr txBox="1">
            <a:spLocks/>
          </p:cNvSpPr>
          <p:nvPr/>
        </p:nvSpPr>
        <p:spPr>
          <a:xfrm>
            <a:off x="342900" y="910203"/>
            <a:ext cx="2730381" cy="6451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240A2D-ADD0-47CE-B6B1-65E87F5B2C52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" y="1201677"/>
            <a:ext cx="8458176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latin typeface="Garamond" pitchFamily="18" charset="0"/>
              </a:rPr>
              <a:t>Site-specific covariates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 influence occupancy and detection</a:t>
            </a: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Are constant within a site</a:t>
            </a: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 vary among locations</a:t>
            </a: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 represent abiotic and biotic characteristics</a:t>
            </a: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May also be related to management or conservation activities, e.g., treatment effects (e.g., prescribed burning</a:t>
            </a:r>
            <a:r>
              <a:rPr lang="en-US" sz="2800" dirty="0">
                <a:latin typeface="Garamond" pitchFamily="18" charset="0"/>
              </a:rPr>
              <a:t>)</a:t>
            </a:r>
          </a:p>
          <a:p>
            <a:pPr lvl="2"/>
            <a:endParaRPr lang="en-US" sz="2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2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0DC33-2C2B-45E3-9F5D-ABDBCF1F246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Model: Survey-Level Covariates</a:t>
            </a:r>
            <a:endParaRPr lang="en-US" sz="2800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82E6E0-6A49-4876-982B-BA415F0DBFBF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3B204-D979-4E3C-880F-FE22398CEADA}"/>
              </a:ext>
            </a:extLst>
          </p:cNvPr>
          <p:cNvSpPr txBox="1">
            <a:spLocks/>
          </p:cNvSpPr>
          <p:nvPr/>
        </p:nvSpPr>
        <p:spPr>
          <a:xfrm>
            <a:off x="342900" y="910203"/>
            <a:ext cx="2730381" cy="6451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240A2D-ADD0-47CE-B6B1-65E87F5B2C52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" y="1210642"/>
            <a:ext cx="845817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latin typeface="Garamond" pitchFamily="18" charset="0"/>
              </a:rPr>
              <a:t>Survey-specific covariates</a:t>
            </a: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Usually vary among sites and surveys</a:t>
            </a:r>
          </a:p>
          <a:p>
            <a:pPr marL="573088" lvl="1" indent="-37306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Garamond" pitchFamily="18" charset="0"/>
            </a:endParaRP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 represent characteristics of sampling, such as gear type, effort, identity of surveyor, etc. </a:t>
            </a: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 represent abiotic and biotic characteristics</a:t>
            </a:r>
          </a:p>
          <a:p>
            <a:pPr marL="416243" lvl="2" indent="0"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33363" lvl="1" indent="0">
              <a:buClr>
                <a:schemeClr val="tx1"/>
              </a:buClr>
              <a:buNone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33972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6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AF9502-808B-415A-A52C-6BEE6ADCADCA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815C0B-8BB2-4A8A-B011-7F6410A1AB04}"/>
              </a:ext>
            </a:extLst>
          </p:cNvPr>
          <p:cNvSpPr txBox="1">
            <a:spLocks noChangeArrowheads="1"/>
          </p:cNvSpPr>
          <p:nvPr/>
        </p:nvSpPr>
        <p:spPr>
          <a:xfrm>
            <a:off x="210485" y="1046424"/>
            <a:ext cx="83820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Occupancy and detection probabilities may be functions of abiotic and biotic covariates (via logit link)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152AF-7709-4945-9902-9DBD5B8FE2C1}"/>
                  </a:ext>
                </a:extLst>
              </p:cNvPr>
              <p:cNvSpPr txBox="1"/>
              <p:nvPr/>
            </p:nvSpPr>
            <p:spPr>
              <a:xfrm>
                <a:off x="762000" y="2221990"/>
                <a:ext cx="3429000" cy="124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baseline="-1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baseline="-100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4000" b="0" i="1" baseline="-100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baseline="-1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4000" b="0" i="1" baseline="-1000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aseline="-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152AF-7709-4945-9902-9DBD5B8FE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21990"/>
                <a:ext cx="3429000" cy="1241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8065B80-9C0B-4D21-993D-DCB8B1E8EE90}"/>
              </a:ext>
            </a:extLst>
          </p:cNvPr>
          <p:cNvSpPr/>
          <p:nvPr/>
        </p:nvSpPr>
        <p:spPr>
          <a:xfrm>
            <a:off x="210485" y="3919343"/>
            <a:ext cx="3832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which is the inverse of: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B89BF-6747-4DE8-A2AF-A96BCFBA9A31}"/>
                  </a:ext>
                </a:extLst>
              </p:cNvPr>
              <p:cNvSpPr txBox="1"/>
              <p:nvPr/>
            </p:nvSpPr>
            <p:spPr>
              <a:xfrm>
                <a:off x="457200" y="4898872"/>
                <a:ext cx="3944285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8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8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B89BF-6747-4DE8-A2AF-A96BCFBA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98872"/>
                <a:ext cx="3944285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C4E324-028C-4F61-9ABF-ADB005FA0AD4}"/>
                  </a:ext>
                </a:extLst>
              </p:cNvPr>
              <p:cNvSpPr txBox="1"/>
              <p:nvPr/>
            </p:nvSpPr>
            <p:spPr>
              <a:xfrm>
                <a:off x="4786363" y="4925542"/>
                <a:ext cx="4170757" cy="1069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C4E324-028C-4F61-9ABF-ADB005FA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63" y="4925542"/>
                <a:ext cx="4170757" cy="1069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65ADA-E471-49EF-BD88-47849DD8C688}"/>
                  </a:ext>
                </a:extLst>
              </p:cNvPr>
              <p:cNvSpPr txBox="1"/>
              <p:nvPr/>
            </p:nvSpPr>
            <p:spPr>
              <a:xfrm>
                <a:off x="4267200" y="2211810"/>
                <a:ext cx="3429000" cy="127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baseline="-1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baseline="-1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baseline="-1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4000" b="0" i="1" baseline="-1000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aseline="-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65ADA-E471-49EF-BD88-47849DD8C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11810"/>
                <a:ext cx="3429000" cy="1274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05A1019-113C-4308-B47B-02BD6BA25A07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Model: </a:t>
            </a:r>
            <a:r>
              <a:rPr lang="en-US" sz="2800" b="1" dirty="0">
                <a:solidFill>
                  <a:schemeClr val="bg1"/>
                </a:solidFill>
                <a:latin typeface="Garamond" pitchFamily="18" charset="0"/>
              </a:rPr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188045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C064A1-08D7-4A62-B259-151C29A0729C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6BDB3-DC53-4B0A-9BC2-10D91501718D}"/>
              </a:ext>
            </a:extLst>
          </p:cNvPr>
          <p:cNvSpPr/>
          <p:nvPr/>
        </p:nvSpPr>
        <p:spPr>
          <a:xfrm>
            <a:off x="210485" y="3843329"/>
            <a:ext cx="673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Recall: We can also back-transform like this,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35178-F0A1-439F-B742-AE2913979BD9}"/>
                  </a:ext>
                </a:extLst>
              </p:cNvPr>
              <p:cNvSpPr txBox="1"/>
              <p:nvPr/>
            </p:nvSpPr>
            <p:spPr>
              <a:xfrm>
                <a:off x="762000" y="2179261"/>
                <a:ext cx="3429000" cy="124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baseline="-1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baseline="-100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4000" b="0" i="1" baseline="-100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baseline="-1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4000" b="0" i="1" baseline="-1000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aseline="-1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35178-F0A1-439F-B742-AE2913979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79261"/>
                <a:ext cx="3429000" cy="1241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348BD5-07FF-4756-9BE6-60F645412BA9}"/>
                  </a:ext>
                </a:extLst>
              </p:cNvPr>
              <p:cNvSpPr txBox="1"/>
              <p:nvPr/>
            </p:nvSpPr>
            <p:spPr>
              <a:xfrm>
                <a:off x="4267200" y="2169081"/>
                <a:ext cx="3429000" cy="127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baseline="-1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baseline="-1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baseline="-1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baseline="-1000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4000" b="0" i="1" baseline="-1000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aseline="-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348BD5-07FF-4756-9BE6-60F645412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169081"/>
                <a:ext cx="3429000" cy="1274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E06DB4-941A-4BB6-A978-4F438050889E}"/>
                  </a:ext>
                </a:extLst>
              </p:cNvPr>
              <p:cNvSpPr txBox="1"/>
              <p:nvPr/>
            </p:nvSpPr>
            <p:spPr>
              <a:xfrm>
                <a:off x="685800" y="4789572"/>
                <a:ext cx="3429000" cy="11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baseline="-1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baseline="-100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4000" b="0" i="1" baseline="-100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baseline="-1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baseline="-1000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baseline="-10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aseline="-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E06DB4-941A-4BB6-A978-4F438050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89572"/>
                <a:ext cx="3429000" cy="1138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648BE0F4-837E-4FF3-9696-428FAE234E75}"/>
              </a:ext>
            </a:extLst>
          </p:cNvPr>
          <p:cNvSpPr txBox="1">
            <a:spLocks noChangeArrowheads="1"/>
          </p:cNvSpPr>
          <p:nvPr/>
        </p:nvSpPr>
        <p:spPr>
          <a:xfrm>
            <a:off x="210485" y="1046424"/>
            <a:ext cx="83820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Occupancy and detection probabilities may be functions of abiotic and biotic covariates (via logit link)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F0A97-C6C2-4035-BCD2-9A2C13ECEA6E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Model: </a:t>
            </a:r>
            <a:r>
              <a:rPr lang="en-US" sz="2800" b="1" dirty="0">
                <a:solidFill>
                  <a:schemeClr val="bg1"/>
                </a:solidFill>
                <a:latin typeface="Garamond" pitchFamily="18" charset="0"/>
              </a:rPr>
              <a:t>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289F7-D48E-40F9-9967-E971AF00113A}"/>
                  </a:ext>
                </a:extLst>
              </p:cNvPr>
              <p:cNvSpPr txBox="1"/>
              <p:nvPr/>
            </p:nvSpPr>
            <p:spPr>
              <a:xfrm>
                <a:off x="4401484" y="4789572"/>
                <a:ext cx="3563195" cy="11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baseline="-1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baseline="-1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baseline="-10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baseline="-1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baseline="-1000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i="1" baseline="-10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baseline="-10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i="1" baseline="-1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baseline="-1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aseline="-1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289F7-D48E-40F9-9967-E971AF00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84" y="4789572"/>
                <a:ext cx="3563195" cy="1138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EEED2-4C9A-4C4B-AC2D-83E9C95BFC62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2AF52-6890-47FA-8D67-5742AF07CDC0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EBFFEA-CD48-4594-B01B-5F899074F20D}"/>
              </a:ext>
            </a:extLst>
          </p:cNvPr>
          <p:cNvSpPr txBox="1">
            <a:spLocks/>
          </p:cNvSpPr>
          <p:nvPr/>
        </p:nvSpPr>
        <p:spPr>
          <a:xfrm>
            <a:off x="76200" y="1004741"/>
            <a:ext cx="3670419" cy="5254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>
                <a:latin typeface="Garamond" pitchFamily="18" charset="0"/>
              </a:rPr>
              <a:t>‘Missing’ Observations</a:t>
            </a:r>
            <a:endParaRPr lang="en-US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7A7EB0-B6D5-430C-96E7-75C7C6EB9B63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" y="1699901"/>
            <a:ext cx="7620000" cy="424797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Implicit assumption that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 survey of all units are conducted at (approximately) the same time; possibly unlikely in practice.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Weather or breakdowns may result in some units not being surveyed.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Equal sampling effort may not be possible with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86390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41A988-0E5D-4429-B991-6CFAD1C97FC9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Single Season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79D4D7-F875-44B7-B702-A06EA1687F60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Group 120">
            <a:extLst>
              <a:ext uri="{FF2B5EF4-FFF2-40B4-BE49-F238E27FC236}">
                <a16:creationId xmlns:a16="http://schemas.microsoft.com/office/drawing/2014/main" id="{903962A7-3B36-42B5-9824-172993768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89494"/>
              </p:ext>
            </p:extLst>
          </p:nvPr>
        </p:nvGraphicFramePr>
        <p:xfrm>
          <a:off x="2916238" y="1699901"/>
          <a:ext cx="3040062" cy="2316352"/>
        </p:xfrm>
        <a:graphic>
          <a:graphicData uri="http://schemas.openxmlformats.org/drawingml/2006/table">
            <a:tbl>
              <a:tblPr/>
              <a:tblGrid>
                <a:gridCol w="100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Day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Unit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113">
            <a:extLst>
              <a:ext uri="{FF2B5EF4-FFF2-40B4-BE49-F238E27FC236}">
                <a16:creationId xmlns:a16="http://schemas.microsoft.com/office/drawing/2014/main" id="{90E9FEC3-3513-4374-A389-710BE5728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85168"/>
              </p:ext>
            </p:extLst>
          </p:nvPr>
        </p:nvGraphicFramePr>
        <p:xfrm>
          <a:off x="1258888" y="4436751"/>
          <a:ext cx="62976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540000" imgH="254000" progId="">
                  <p:embed/>
                </p:oleObj>
              </mc:Choice>
              <mc:Fallback>
                <p:oleObj name="Equation" r:id="rId3" imgW="2540000" imgH="254000" progId="">
                  <p:embed/>
                  <p:pic>
                    <p:nvPicPr>
                      <p:cNvPr id="11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6751"/>
                        <a:ext cx="629761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5">
            <a:extLst>
              <a:ext uri="{FF2B5EF4-FFF2-40B4-BE49-F238E27FC236}">
                <a16:creationId xmlns:a16="http://schemas.microsoft.com/office/drawing/2014/main" id="{A207EAA9-A4FA-46F9-82AD-854ADDB35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21087"/>
              </p:ext>
            </p:extLst>
          </p:nvPr>
        </p:nvGraphicFramePr>
        <p:xfrm>
          <a:off x="1619250" y="5528951"/>
          <a:ext cx="52149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2108200" imgH="254000" progId="">
                  <p:embed/>
                </p:oleObj>
              </mc:Choice>
              <mc:Fallback>
                <p:oleObj name="Equation" r:id="rId5" imgW="2108200" imgH="254000" progId="">
                  <p:embed/>
                  <p:pic>
                    <p:nvPicPr>
                      <p:cNvPr id="13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28951"/>
                        <a:ext cx="5214938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DD0F9B6-869F-4534-9201-2FA5CEC1A93B}"/>
              </a:ext>
            </a:extLst>
          </p:cNvPr>
          <p:cNvSpPr txBox="1">
            <a:spLocks/>
          </p:cNvSpPr>
          <p:nvPr/>
        </p:nvSpPr>
        <p:spPr>
          <a:xfrm>
            <a:off x="76200" y="936375"/>
            <a:ext cx="3670419" cy="5254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>
                <a:latin typeface="Garamond" pitchFamily="18" charset="0"/>
              </a:rPr>
              <a:t>‘Missing’ Observations</a:t>
            </a:r>
            <a:endParaRPr lang="en-US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22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F8E0F2-3C1A-4C95-A1D5-4C0DF3B9FC0F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E19D8F-23E9-4AE8-ABBF-D06F7BA97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2" y="3020219"/>
            <a:ext cx="81153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3000" b="0" dirty="0">
                <a:latin typeface="Garamond" pitchFamily="18" charset="0"/>
              </a:rPr>
              <a:t> Species are identified properly (no false positives)</a:t>
            </a:r>
          </a:p>
          <a:p>
            <a:pPr marL="688975" lvl="1">
              <a:defRPr/>
            </a:pPr>
            <a:r>
              <a:rPr lang="en-US" sz="1200" b="0" dirty="0">
                <a:latin typeface="Garamond" pitchFamily="18" charset="0"/>
              </a:rPr>
              <a:t> </a:t>
            </a:r>
          </a:p>
          <a:p>
            <a:pPr marL="688975" lvl="1">
              <a:buFont typeface="Arial" pitchFamily="34" charset="0"/>
              <a:buChar char="•"/>
              <a:defRPr/>
            </a:pPr>
            <a:r>
              <a:rPr lang="en-US" sz="3000" b="0" dirty="0">
                <a:latin typeface="Garamond" pitchFamily="18" charset="0"/>
              </a:rPr>
              <a:t> but see Royle and Link (2006</a:t>
            </a:r>
            <a:r>
              <a:rPr lang="en-US" sz="3000" dirty="0">
                <a:latin typeface="Garamond" pitchFamily="18" charset="0"/>
              </a:rPr>
              <a:t>)</a:t>
            </a:r>
            <a:r>
              <a:rPr lang="en-US" sz="3000" b="0" dirty="0">
                <a:latin typeface="Garamond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1F76A-F22A-4FD5-B9EB-0CE9847EA445}"/>
              </a:ext>
            </a:extLst>
          </p:cNvPr>
          <p:cNvSpPr/>
          <p:nvPr/>
        </p:nvSpPr>
        <p:spPr>
          <a:xfrm>
            <a:off x="231801" y="4483571"/>
            <a:ext cx="8571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3000" b="0" dirty="0">
                <a:latin typeface="Garamond" pitchFamily="18" charset="0"/>
              </a:rPr>
              <a:t> Surveys are independent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3000" b="0" dirty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3000" b="0" dirty="0">
                <a:latin typeface="Garamond" pitchFamily="18" charset="0"/>
              </a:rPr>
              <a:t> No un-modeled heterogeneity in occupancy/detection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18AF7-D6F0-4B11-8C55-0765C5DB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2" y="1458257"/>
            <a:ext cx="81153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3000" b="0" dirty="0">
                <a:latin typeface="Garamond" pitchFamily="18" charset="0"/>
              </a:rPr>
              <a:t> Sites are </a:t>
            </a:r>
            <a:r>
              <a:rPr lang="en-US" sz="3000" b="0" u="sng" dirty="0">
                <a:latin typeface="Garamond" pitchFamily="18" charset="0"/>
              </a:rPr>
              <a:t>closed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1200" b="0" u="sng" dirty="0">
              <a:latin typeface="Garamond" pitchFamily="18" charset="0"/>
            </a:endParaRPr>
          </a:p>
          <a:p>
            <a:pPr marL="688975" lvl="1">
              <a:buFont typeface="Arial" pitchFamily="34" charset="0"/>
              <a:buChar char="•"/>
              <a:defRPr/>
            </a:pPr>
            <a:r>
              <a:rPr lang="en-US" sz="3000" b="0" dirty="0">
                <a:latin typeface="Garamond" pitchFamily="18" charset="0"/>
              </a:rPr>
              <a:t> species cannot enter or leave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21919-F2B0-474A-B485-8640E5380E15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Models: Assumptions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9066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D12927-7E12-46CF-ADA2-E22A697ED71D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E9B081-833A-4A36-B141-D316E4BBF6FE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42858"/>
            <a:ext cx="8686800" cy="4038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If species physically occupies units at random, ‘occupancy’ parameter relates to probability a unit is </a:t>
            </a:r>
            <a:r>
              <a:rPr lang="en-US" sz="2800" b="1" dirty="0">
                <a:solidFill>
                  <a:schemeClr val="tx1"/>
                </a:solidFill>
                <a:latin typeface="Garamond" pitchFamily="18" charset="0"/>
              </a:rPr>
              <a:t>used</a:t>
            </a: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 by the species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Non-random changes may cause biases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Is a ‘season’ defined appropriately?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F14EE4-7756-42F3-94EF-1970CDA65EC5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313914"/>
            <a:ext cx="4463041" cy="496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Garamond" pitchFamily="18" charset="0"/>
              </a:rPr>
              <a:t>What if occupancy changes?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83A2D-6F6F-42C2-80F2-ACC9E84EE3B7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Models: Assumptions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397390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4A03F4-E872-48A1-9D5D-3E8B2CB8AFDA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51FF62-A843-411A-ADF2-7634CC73A583}"/>
              </a:ext>
            </a:extLst>
          </p:cNvPr>
          <p:cNvSpPr txBox="1">
            <a:spLocks noChangeArrowheads="1"/>
          </p:cNvSpPr>
          <p:nvPr/>
        </p:nvSpPr>
        <p:spPr>
          <a:xfrm>
            <a:off x="199580" y="1301808"/>
            <a:ext cx="3885310" cy="4443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Garamond" pitchFamily="18" charset="0"/>
              </a:rPr>
              <a:t>Lack of Independence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7F3B6-17E7-4CF1-92BE-2192DBD3D938}"/>
              </a:ext>
            </a:extLst>
          </p:cNvPr>
          <p:cNvSpPr txBox="1">
            <a:spLocks noChangeArrowheads="1"/>
          </p:cNvSpPr>
          <p:nvPr/>
        </p:nvSpPr>
        <p:spPr>
          <a:xfrm>
            <a:off x="272753" y="2116502"/>
            <a:ext cx="8215370" cy="504351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Surveys are not independent if the outcome of survey A is dependent upon the outcome of survey B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Some forms of dependence may be accommodated with good designs or modeling (random effects)</a:t>
            </a: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In some instances, parameter estimates may be OK, but standard errors too small (biased 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DAB95-4B8C-4D7B-89F8-D7E26CFFE10E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Models: Assumptions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4191962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C574C-9BEC-46C0-B248-B7E4807503F7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Occupancy Models: Extensions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41388-CCAB-443B-974F-706DCA323AE3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71256E-A11C-4E53-8AE6-3FC293C03397}"/>
              </a:ext>
            </a:extLst>
          </p:cNvPr>
          <p:cNvSpPr txBox="1">
            <a:spLocks noChangeArrowheads="1"/>
          </p:cNvSpPr>
          <p:nvPr/>
        </p:nvSpPr>
        <p:spPr>
          <a:xfrm>
            <a:off x="243556" y="1319969"/>
            <a:ext cx="5054837" cy="4831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Garamond" pitchFamily="18" charset="0"/>
              </a:rPr>
              <a:t>Extensions of Occupancy Models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EE1966B-E947-40F9-984C-74548EA35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45236"/>
            <a:ext cx="52578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Multi-state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Multi-species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Multi-season (robust design)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Multi-season, multi-state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Occupancy &amp; abundance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Garamond" pitchFamily="18" charset="0"/>
              </a:rPr>
              <a:t>Many others…</a:t>
            </a:r>
            <a:endParaRPr lang="en-US" sz="2800" b="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1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9C922-EBDF-407C-AB2A-5C35D8719D58}"/>
              </a:ext>
            </a:extLst>
          </p:cNvPr>
          <p:cNvSpPr txBox="1"/>
          <p:nvPr/>
        </p:nvSpPr>
        <p:spPr>
          <a:xfrm>
            <a:off x="178917" y="989795"/>
            <a:ext cx="888888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Garamond" pitchFamily="18" charset="0"/>
              </a:rPr>
              <a:t>If we could observe all species without error, we could use our observations of occurrence directly in modeling.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Garamond" pitchFamily="18" charset="0"/>
              </a:rPr>
              <a:t>Recall the logistic regression model: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002A5-3D3A-4BEA-83D9-D8207EE206D2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In a Perfect World…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53409-38A7-478A-830F-80099DBB137B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141F17-FB33-49D6-A26C-53B39F741F02}"/>
                  </a:ext>
                </a:extLst>
              </p:cNvPr>
              <p:cNvSpPr txBox="1"/>
              <p:nvPr/>
            </p:nvSpPr>
            <p:spPr>
              <a:xfrm>
                <a:off x="2327456" y="2561775"/>
                <a:ext cx="196617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~</m:t>
                    </m:r>
                    <m:r>
                      <a:rPr lang="en-US" sz="2600" b="0" i="1" smtClean="0">
                        <a:latin typeface="Cambria Math"/>
                      </a:rPr>
                      <m:t>𝐵𝑒𝑟𝑛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141F17-FB33-49D6-A26C-53B39F741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456" y="2561775"/>
                <a:ext cx="1966179" cy="492443"/>
              </a:xfrm>
              <a:prstGeom prst="rect">
                <a:avLst/>
              </a:prstGeom>
              <a:blipFill>
                <a:blip r:embed="rId2"/>
                <a:stretch>
                  <a:fillRect t="-9877" r="-4658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59FB3D-7BE9-4381-AAB1-4FAD4BD1BF3C}"/>
                  </a:ext>
                </a:extLst>
              </p:cNvPr>
              <p:cNvSpPr/>
              <p:nvPr/>
            </p:nvSpPr>
            <p:spPr>
              <a:xfrm>
                <a:off x="4623357" y="2545133"/>
                <a:ext cx="2980252" cy="588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brk m:alnAt="6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(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b="0" i="1" smtClean="0">
                                  <a:latin typeface="Cambria Math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00" b="0" i="0" smtClean="0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box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59FB3D-7BE9-4381-AAB1-4FAD4BD1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7" y="2545133"/>
                <a:ext cx="2980252" cy="588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B81E3F-09B0-4E5E-AA0A-0355C2E0BE08}"/>
                  </a:ext>
                </a:extLst>
              </p:cNvPr>
              <p:cNvSpPr/>
              <p:nvPr/>
            </p:nvSpPr>
            <p:spPr>
              <a:xfrm>
                <a:off x="178917" y="3184557"/>
                <a:ext cx="8648889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Garamond" pitchFamily="18" charset="0"/>
                  </a:rPr>
                  <a:t>Where, </a:t>
                </a:r>
              </a:p>
              <a:p>
                <a:pPr marL="74295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latin typeface="Garamond" pitchFamily="18" charset="0"/>
                  </a:rPr>
                  <a:t> the site status (presence or absence) of the species in site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>
                    <a:latin typeface="Garamond" pitchFamily="18" charset="0"/>
                  </a:rPr>
                  <a:t>. </a:t>
                </a:r>
              </a:p>
              <a:p>
                <a:pPr marL="74295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latin typeface="Garamond" pitchFamily="18" charset="0"/>
                  </a:rPr>
                  <a:t> = the probability of the site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>
                    <a:latin typeface="Garamond" pitchFamily="18" charset="0"/>
                  </a:rPr>
                  <a:t> hosting the species.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B81E3F-09B0-4E5E-AA0A-0355C2E0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7" y="3184557"/>
                <a:ext cx="8648889" cy="1692771"/>
              </a:xfrm>
              <a:prstGeom prst="rect">
                <a:avLst/>
              </a:prstGeom>
              <a:blipFill>
                <a:blip r:embed="rId4"/>
                <a:stretch>
                  <a:fillRect l="-1057" t="-3237" b="-8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08DE2C-48AB-4A73-85C8-311CC60CD50C}"/>
                  </a:ext>
                </a:extLst>
              </p:cNvPr>
              <p:cNvSpPr/>
              <p:nvPr/>
            </p:nvSpPr>
            <p:spPr>
              <a:xfrm>
                <a:off x="178917" y="5251276"/>
                <a:ext cx="2980252" cy="749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Garamond" pitchFamily="18" charset="0"/>
                  </a:rPr>
                  <a:t>PAO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600" b="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08DE2C-48AB-4A73-85C8-311CC60CD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7" y="5251276"/>
                <a:ext cx="2980252" cy="749949"/>
              </a:xfrm>
              <a:prstGeom prst="rect">
                <a:avLst/>
              </a:prstGeom>
              <a:blipFill>
                <a:blip r:embed="rId5"/>
                <a:stretch>
                  <a:fillRect l="-3067"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C2B5E68-D577-47CA-86F4-65EF6F828595}"/>
              </a:ext>
            </a:extLst>
          </p:cNvPr>
          <p:cNvSpPr/>
          <p:nvPr/>
        </p:nvSpPr>
        <p:spPr>
          <a:xfrm>
            <a:off x="2390150" y="5357086"/>
            <a:ext cx="69682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/>
            <a:r>
              <a:rPr lang="en-US" sz="2600" dirty="0">
                <a:latin typeface="Garamond" pitchFamily="18" charset="0"/>
              </a:rPr>
              <a:t>, where PAO = proportion of area occupied and N is the total number of sites</a:t>
            </a:r>
          </a:p>
        </p:txBody>
      </p:sp>
    </p:spTree>
    <p:extLst>
      <p:ext uri="{BB962C8B-B14F-4D97-AF65-F5344CB8AC3E}">
        <p14:creationId xmlns:p14="http://schemas.microsoft.com/office/powerpoint/2010/main" val="114295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C574C-9BEC-46C0-B248-B7E4807503F7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Occupancy Models: Extensions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41388-CCAB-443B-974F-706DCA323AE3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71256E-A11C-4E53-8AE6-3FC293C03397}"/>
              </a:ext>
            </a:extLst>
          </p:cNvPr>
          <p:cNvSpPr txBox="1">
            <a:spLocks noChangeArrowheads="1"/>
          </p:cNvSpPr>
          <p:nvPr/>
        </p:nvSpPr>
        <p:spPr>
          <a:xfrm>
            <a:off x="243556" y="1319969"/>
            <a:ext cx="5054837" cy="4831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Garamond" pitchFamily="18" charset="0"/>
              </a:rPr>
              <a:t>Extensions of Occupancy Models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EE1966B-E947-40F9-984C-74548EA35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45236"/>
            <a:ext cx="52578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Multi-state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Multi-species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latin typeface="Garamond" pitchFamily="18" charset="0"/>
              </a:rPr>
              <a:t>Multi-season (robust design)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Multi-season, multi-state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Garamond" pitchFamily="18" charset="0"/>
              </a:rPr>
              <a:t>Occupancy &amp; abundance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Garamond" pitchFamily="18" charset="0"/>
              </a:rPr>
              <a:t>Many others…</a:t>
            </a:r>
            <a:endParaRPr lang="en-US" sz="2800" b="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21E697-43E5-4E4F-A9FF-CF7C9B595931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In the Real World…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79CF1-A248-4EE6-B2B3-9DD55D0D9921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935C2-6986-4328-9701-48A4AC243A5E}"/>
              </a:ext>
            </a:extLst>
          </p:cNvPr>
          <p:cNvSpPr txBox="1"/>
          <p:nvPr/>
        </p:nvSpPr>
        <p:spPr>
          <a:xfrm>
            <a:off x="114300" y="865574"/>
            <a:ext cx="888931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Garamond" pitchFamily="18" charset="0"/>
              </a:rPr>
              <a:t>Observing species presences across sites = detections across sites</a:t>
            </a:r>
          </a:p>
          <a:p>
            <a:pPr marL="282575" indent="-282575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0" dirty="0">
              <a:latin typeface="Garamond" pitchFamily="18" charset="0"/>
            </a:endParaRPr>
          </a:p>
          <a:p>
            <a:pPr marL="282575" indent="-28257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Garamond" pitchFamily="18" charset="0"/>
              </a:rPr>
              <a:t>Species could easily have been missed at some sites.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Garamond" pitchFamily="18" charset="0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C3319565-6AAE-415D-9DB4-86DB38707F8E}"/>
              </a:ext>
            </a:extLst>
          </p:cNvPr>
          <p:cNvGrpSpPr>
            <a:grpSpLocks noChangeAspect="1"/>
          </p:cNvGrpSpPr>
          <p:nvPr/>
        </p:nvGrpSpPr>
        <p:grpSpPr bwMode="auto">
          <a:xfrm rot="21340527">
            <a:off x="5385482" y="5605732"/>
            <a:ext cx="1322509" cy="447693"/>
            <a:chOff x="3764" y="2744"/>
            <a:chExt cx="1474" cy="499"/>
          </a:xfrm>
          <a:solidFill>
            <a:srgbClr val="0070C0"/>
          </a:solidFill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6D6B1611-9128-4CA6-B57B-F371AD0C50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9" y="2744"/>
              <a:ext cx="1449" cy="499"/>
              <a:chOff x="3789" y="2744"/>
              <a:chExt cx="1449" cy="499"/>
            </a:xfrm>
            <a:grpFill/>
          </p:grpSpPr>
          <p:sp>
            <p:nvSpPr>
              <p:cNvPr id="20" name="Freeform 23" descr="75%">
                <a:extLst>
                  <a:ext uri="{FF2B5EF4-FFF2-40B4-BE49-F238E27FC236}">
                    <a16:creationId xmlns:a16="http://schemas.microsoft.com/office/drawing/2014/main" id="{3EB4E5EB-DF89-4C07-900E-4C449C0F8E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84" y="2737"/>
                <a:ext cx="1446" cy="499"/>
              </a:xfrm>
              <a:custGeom>
                <a:avLst/>
                <a:gdLst>
                  <a:gd name="T0" fmla="*/ 181 w 1449"/>
                  <a:gd name="T1" fmla="*/ 357 h 499"/>
                  <a:gd name="T2" fmla="*/ 162 w 1449"/>
                  <a:gd name="T3" fmla="*/ 360 h 499"/>
                  <a:gd name="T4" fmla="*/ 106 w 1449"/>
                  <a:gd name="T5" fmla="*/ 338 h 499"/>
                  <a:gd name="T6" fmla="*/ 30 w 1449"/>
                  <a:gd name="T7" fmla="*/ 309 h 499"/>
                  <a:gd name="T8" fmla="*/ 0 w 1449"/>
                  <a:gd name="T9" fmla="*/ 275 h 499"/>
                  <a:gd name="T10" fmla="*/ 1 w 1449"/>
                  <a:gd name="T11" fmla="*/ 246 h 499"/>
                  <a:gd name="T12" fmla="*/ 36 w 1449"/>
                  <a:gd name="T13" fmla="*/ 214 h 499"/>
                  <a:gd name="T14" fmla="*/ 96 w 1449"/>
                  <a:gd name="T15" fmla="*/ 190 h 499"/>
                  <a:gd name="T16" fmla="*/ 181 w 1449"/>
                  <a:gd name="T17" fmla="*/ 162 h 499"/>
                  <a:gd name="T18" fmla="*/ 276 w 1449"/>
                  <a:gd name="T19" fmla="*/ 137 h 499"/>
                  <a:gd name="T20" fmla="*/ 384 w 1449"/>
                  <a:gd name="T21" fmla="*/ 121 h 499"/>
                  <a:gd name="T22" fmla="*/ 499 w 1449"/>
                  <a:gd name="T23" fmla="*/ 111 h 499"/>
                  <a:gd name="T24" fmla="*/ 600 w 1449"/>
                  <a:gd name="T25" fmla="*/ 99 h 499"/>
                  <a:gd name="T26" fmla="*/ 696 w 1449"/>
                  <a:gd name="T27" fmla="*/ 21 h 499"/>
                  <a:gd name="T28" fmla="*/ 789 w 1449"/>
                  <a:gd name="T29" fmla="*/ 42 h 499"/>
                  <a:gd name="T30" fmla="*/ 852 w 1449"/>
                  <a:gd name="T31" fmla="*/ 133 h 499"/>
                  <a:gd name="T32" fmla="*/ 749 w 1449"/>
                  <a:gd name="T33" fmla="*/ 140 h 499"/>
                  <a:gd name="T34" fmla="*/ 845 w 1449"/>
                  <a:gd name="T35" fmla="*/ 156 h 499"/>
                  <a:gd name="T36" fmla="*/ 952 w 1449"/>
                  <a:gd name="T37" fmla="*/ 177 h 499"/>
                  <a:gd name="T38" fmla="*/ 1034 w 1449"/>
                  <a:gd name="T39" fmla="*/ 171 h 499"/>
                  <a:gd name="T40" fmla="*/ 1080 w 1449"/>
                  <a:gd name="T41" fmla="*/ 186 h 499"/>
                  <a:gd name="T42" fmla="*/ 1063 w 1449"/>
                  <a:gd name="T43" fmla="*/ 200 h 499"/>
                  <a:gd name="T44" fmla="*/ 1053 w 1449"/>
                  <a:gd name="T45" fmla="*/ 208 h 499"/>
                  <a:gd name="T46" fmla="*/ 1132 w 1449"/>
                  <a:gd name="T47" fmla="*/ 217 h 499"/>
                  <a:gd name="T48" fmla="*/ 1192 w 1449"/>
                  <a:gd name="T49" fmla="*/ 211 h 499"/>
                  <a:gd name="T50" fmla="*/ 1260 w 1449"/>
                  <a:gd name="T51" fmla="*/ 183 h 499"/>
                  <a:gd name="T52" fmla="*/ 1346 w 1449"/>
                  <a:gd name="T53" fmla="*/ 131 h 499"/>
                  <a:gd name="T54" fmla="*/ 1435 w 1449"/>
                  <a:gd name="T55" fmla="*/ 102 h 499"/>
                  <a:gd name="T56" fmla="*/ 1442 w 1449"/>
                  <a:gd name="T57" fmla="*/ 180 h 499"/>
                  <a:gd name="T58" fmla="*/ 1427 w 1449"/>
                  <a:gd name="T59" fmla="*/ 263 h 499"/>
                  <a:gd name="T60" fmla="*/ 1429 w 1449"/>
                  <a:gd name="T61" fmla="*/ 335 h 499"/>
                  <a:gd name="T62" fmla="*/ 1442 w 1449"/>
                  <a:gd name="T63" fmla="*/ 421 h 499"/>
                  <a:gd name="T64" fmla="*/ 1418 w 1449"/>
                  <a:gd name="T65" fmla="*/ 471 h 499"/>
                  <a:gd name="T66" fmla="*/ 1305 w 1449"/>
                  <a:gd name="T67" fmla="*/ 416 h 499"/>
                  <a:gd name="T68" fmla="*/ 1207 w 1449"/>
                  <a:gd name="T69" fmla="*/ 353 h 499"/>
                  <a:gd name="T70" fmla="*/ 1111 w 1449"/>
                  <a:gd name="T71" fmla="*/ 332 h 499"/>
                  <a:gd name="T72" fmla="*/ 1122 w 1449"/>
                  <a:gd name="T73" fmla="*/ 340 h 499"/>
                  <a:gd name="T74" fmla="*/ 1106 w 1449"/>
                  <a:gd name="T75" fmla="*/ 416 h 499"/>
                  <a:gd name="T76" fmla="*/ 1070 w 1449"/>
                  <a:gd name="T77" fmla="*/ 462 h 499"/>
                  <a:gd name="T78" fmla="*/ 974 w 1449"/>
                  <a:gd name="T79" fmla="*/ 398 h 499"/>
                  <a:gd name="T80" fmla="*/ 924 w 1449"/>
                  <a:gd name="T81" fmla="*/ 375 h 499"/>
                  <a:gd name="T82" fmla="*/ 816 w 1449"/>
                  <a:gd name="T83" fmla="*/ 392 h 499"/>
                  <a:gd name="T84" fmla="*/ 773 w 1449"/>
                  <a:gd name="T85" fmla="*/ 399 h 499"/>
                  <a:gd name="T86" fmla="*/ 821 w 1449"/>
                  <a:gd name="T87" fmla="*/ 435 h 499"/>
                  <a:gd name="T88" fmla="*/ 821 w 1449"/>
                  <a:gd name="T89" fmla="*/ 493 h 499"/>
                  <a:gd name="T90" fmla="*/ 736 w 1449"/>
                  <a:gd name="T91" fmla="*/ 459 h 499"/>
                  <a:gd name="T92" fmla="*/ 662 w 1449"/>
                  <a:gd name="T93" fmla="*/ 406 h 499"/>
                  <a:gd name="T94" fmla="*/ 574 w 1449"/>
                  <a:gd name="T95" fmla="*/ 404 h 499"/>
                  <a:gd name="T96" fmla="*/ 372 w 1449"/>
                  <a:gd name="T97" fmla="*/ 393 h 499"/>
                  <a:gd name="T98" fmla="*/ 212 w 1449"/>
                  <a:gd name="T99" fmla="*/ 369 h 499"/>
                  <a:gd name="T100" fmla="*/ 223 w 1449"/>
                  <a:gd name="T101" fmla="*/ 358 h 499"/>
                  <a:gd name="T102" fmla="*/ 284 w 1449"/>
                  <a:gd name="T103" fmla="*/ 324 h 499"/>
                  <a:gd name="T104" fmla="*/ 317 w 1449"/>
                  <a:gd name="T105" fmla="*/ 260 h 499"/>
                  <a:gd name="T106" fmla="*/ 271 w 1449"/>
                  <a:gd name="T107" fmla="*/ 208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499">
                    <a:moveTo>
                      <a:pt x="39" y="315"/>
                    </a:moveTo>
                    <a:lnTo>
                      <a:pt x="58" y="326"/>
                    </a:lnTo>
                    <a:lnTo>
                      <a:pt x="190" y="364"/>
                    </a:lnTo>
                    <a:lnTo>
                      <a:pt x="181" y="357"/>
                    </a:lnTo>
                    <a:lnTo>
                      <a:pt x="157" y="355"/>
                    </a:lnTo>
                    <a:lnTo>
                      <a:pt x="138" y="347"/>
                    </a:lnTo>
                    <a:lnTo>
                      <a:pt x="138" y="352"/>
                    </a:lnTo>
                    <a:lnTo>
                      <a:pt x="162" y="360"/>
                    </a:lnTo>
                    <a:lnTo>
                      <a:pt x="178" y="361"/>
                    </a:lnTo>
                    <a:lnTo>
                      <a:pt x="171" y="358"/>
                    </a:lnTo>
                    <a:lnTo>
                      <a:pt x="149" y="353"/>
                    </a:lnTo>
                    <a:lnTo>
                      <a:pt x="106" y="338"/>
                    </a:lnTo>
                    <a:lnTo>
                      <a:pt x="89" y="335"/>
                    </a:lnTo>
                    <a:lnTo>
                      <a:pt x="121" y="341"/>
                    </a:lnTo>
                    <a:lnTo>
                      <a:pt x="51" y="318"/>
                    </a:lnTo>
                    <a:lnTo>
                      <a:pt x="30" y="309"/>
                    </a:lnTo>
                    <a:lnTo>
                      <a:pt x="29" y="306"/>
                    </a:lnTo>
                    <a:lnTo>
                      <a:pt x="13" y="295"/>
                    </a:lnTo>
                    <a:lnTo>
                      <a:pt x="5" y="283"/>
                    </a:lnTo>
                    <a:lnTo>
                      <a:pt x="0" y="275"/>
                    </a:lnTo>
                    <a:lnTo>
                      <a:pt x="0" y="266"/>
                    </a:lnTo>
                    <a:lnTo>
                      <a:pt x="0" y="255"/>
                    </a:lnTo>
                    <a:lnTo>
                      <a:pt x="1" y="254"/>
                    </a:lnTo>
                    <a:lnTo>
                      <a:pt x="1" y="246"/>
                    </a:lnTo>
                    <a:lnTo>
                      <a:pt x="6" y="239"/>
                    </a:lnTo>
                    <a:lnTo>
                      <a:pt x="15" y="229"/>
                    </a:lnTo>
                    <a:lnTo>
                      <a:pt x="25" y="223"/>
                    </a:lnTo>
                    <a:lnTo>
                      <a:pt x="36" y="214"/>
                    </a:lnTo>
                    <a:lnTo>
                      <a:pt x="53" y="208"/>
                    </a:lnTo>
                    <a:lnTo>
                      <a:pt x="68" y="200"/>
                    </a:lnTo>
                    <a:lnTo>
                      <a:pt x="80" y="196"/>
                    </a:lnTo>
                    <a:lnTo>
                      <a:pt x="96" y="190"/>
                    </a:lnTo>
                    <a:lnTo>
                      <a:pt x="108" y="183"/>
                    </a:lnTo>
                    <a:lnTo>
                      <a:pt x="125" y="179"/>
                    </a:lnTo>
                    <a:lnTo>
                      <a:pt x="159" y="168"/>
                    </a:lnTo>
                    <a:lnTo>
                      <a:pt x="181" y="162"/>
                    </a:lnTo>
                    <a:lnTo>
                      <a:pt x="193" y="159"/>
                    </a:lnTo>
                    <a:lnTo>
                      <a:pt x="224" y="154"/>
                    </a:lnTo>
                    <a:lnTo>
                      <a:pt x="245" y="148"/>
                    </a:lnTo>
                    <a:lnTo>
                      <a:pt x="276" y="137"/>
                    </a:lnTo>
                    <a:lnTo>
                      <a:pt x="308" y="130"/>
                    </a:lnTo>
                    <a:lnTo>
                      <a:pt x="329" y="125"/>
                    </a:lnTo>
                    <a:lnTo>
                      <a:pt x="355" y="122"/>
                    </a:lnTo>
                    <a:lnTo>
                      <a:pt x="384" y="121"/>
                    </a:lnTo>
                    <a:lnTo>
                      <a:pt x="422" y="117"/>
                    </a:lnTo>
                    <a:lnTo>
                      <a:pt x="444" y="113"/>
                    </a:lnTo>
                    <a:lnTo>
                      <a:pt x="463" y="113"/>
                    </a:lnTo>
                    <a:lnTo>
                      <a:pt x="499" y="111"/>
                    </a:lnTo>
                    <a:lnTo>
                      <a:pt x="535" y="113"/>
                    </a:lnTo>
                    <a:lnTo>
                      <a:pt x="574" y="113"/>
                    </a:lnTo>
                    <a:lnTo>
                      <a:pt x="590" y="111"/>
                    </a:lnTo>
                    <a:lnTo>
                      <a:pt x="600" y="99"/>
                    </a:lnTo>
                    <a:lnTo>
                      <a:pt x="622" y="79"/>
                    </a:lnTo>
                    <a:lnTo>
                      <a:pt x="657" y="52"/>
                    </a:lnTo>
                    <a:lnTo>
                      <a:pt x="681" y="35"/>
                    </a:lnTo>
                    <a:lnTo>
                      <a:pt x="696" y="21"/>
                    </a:lnTo>
                    <a:lnTo>
                      <a:pt x="734" y="0"/>
                    </a:lnTo>
                    <a:lnTo>
                      <a:pt x="748" y="7"/>
                    </a:lnTo>
                    <a:lnTo>
                      <a:pt x="766" y="22"/>
                    </a:lnTo>
                    <a:lnTo>
                      <a:pt x="789" y="42"/>
                    </a:lnTo>
                    <a:lnTo>
                      <a:pt x="808" y="61"/>
                    </a:lnTo>
                    <a:lnTo>
                      <a:pt x="823" y="79"/>
                    </a:lnTo>
                    <a:lnTo>
                      <a:pt x="835" y="96"/>
                    </a:lnTo>
                    <a:lnTo>
                      <a:pt x="852" y="133"/>
                    </a:lnTo>
                    <a:lnTo>
                      <a:pt x="825" y="133"/>
                    </a:lnTo>
                    <a:lnTo>
                      <a:pt x="799" y="134"/>
                    </a:lnTo>
                    <a:lnTo>
                      <a:pt x="772" y="136"/>
                    </a:lnTo>
                    <a:lnTo>
                      <a:pt x="749" y="140"/>
                    </a:lnTo>
                    <a:lnTo>
                      <a:pt x="765" y="144"/>
                    </a:lnTo>
                    <a:lnTo>
                      <a:pt x="789" y="145"/>
                    </a:lnTo>
                    <a:lnTo>
                      <a:pt x="820" y="151"/>
                    </a:lnTo>
                    <a:lnTo>
                      <a:pt x="845" y="156"/>
                    </a:lnTo>
                    <a:lnTo>
                      <a:pt x="880" y="160"/>
                    </a:lnTo>
                    <a:lnTo>
                      <a:pt x="909" y="168"/>
                    </a:lnTo>
                    <a:lnTo>
                      <a:pt x="929" y="174"/>
                    </a:lnTo>
                    <a:lnTo>
                      <a:pt x="952" y="177"/>
                    </a:lnTo>
                    <a:lnTo>
                      <a:pt x="974" y="177"/>
                    </a:lnTo>
                    <a:lnTo>
                      <a:pt x="991" y="174"/>
                    </a:lnTo>
                    <a:lnTo>
                      <a:pt x="1015" y="171"/>
                    </a:lnTo>
                    <a:lnTo>
                      <a:pt x="1034" y="171"/>
                    </a:lnTo>
                    <a:lnTo>
                      <a:pt x="1046" y="174"/>
                    </a:lnTo>
                    <a:lnTo>
                      <a:pt x="1063" y="177"/>
                    </a:lnTo>
                    <a:lnTo>
                      <a:pt x="1077" y="183"/>
                    </a:lnTo>
                    <a:lnTo>
                      <a:pt x="1080" y="186"/>
                    </a:lnTo>
                    <a:lnTo>
                      <a:pt x="1084" y="190"/>
                    </a:lnTo>
                    <a:lnTo>
                      <a:pt x="1080" y="197"/>
                    </a:lnTo>
                    <a:lnTo>
                      <a:pt x="1073" y="200"/>
                    </a:lnTo>
                    <a:lnTo>
                      <a:pt x="1063" y="200"/>
                    </a:lnTo>
                    <a:lnTo>
                      <a:pt x="1055" y="200"/>
                    </a:lnTo>
                    <a:lnTo>
                      <a:pt x="1051" y="202"/>
                    </a:lnTo>
                    <a:lnTo>
                      <a:pt x="1046" y="202"/>
                    </a:lnTo>
                    <a:lnTo>
                      <a:pt x="1053" y="208"/>
                    </a:lnTo>
                    <a:lnTo>
                      <a:pt x="1065" y="208"/>
                    </a:lnTo>
                    <a:lnTo>
                      <a:pt x="1077" y="211"/>
                    </a:lnTo>
                    <a:lnTo>
                      <a:pt x="1099" y="214"/>
                    </a:lnTo>
                    <a:lnTo>
                      <a:pt x="1132" y="217"/>
                    </a:lnTo>
                    <a:lnTo>
                      <a:pt x="1149" y="219"/>
                    </a:lnTo>
                    <a:lnTo>
                      <a:pt x="1164" y="219"/>
                    </a:lnTo>
                    <a:lnTo>
                      <a:pt x="1176" y="214"/>
                    </a:lnTo>
                    <a:lnTo>
                      <a:pt x="1192" y="211"/>
                    </a:lnTo>
                    <a:lnTo>
                      <a:pt x="1202" y="208"/>
                    </a:lnTo>
                    <a:lnTo>
                      <a:pt x="1218" y="202"/>
                    </a:lnTo>
                    <a:lnTo>
                      <a:pt x="1238" y="196"/>
                    </a:lnTo>
                    <a:lnTo>
                      <a:pt x="1260" y="183"/>
                    </a:lnTo>
                    <a:lnTo>
                      <a:pt x="1274" y="174"/>
                    </a:lnTo>
                    <a:lnTo>
                      <a:pt x="1290" y="160"/>
                    </a:lnTo>
                    <a:lnTo>
                      <a:pt x="1322" y="140"/>
                    </a:lnTo>
                    <a:lnTo>
                      <a:pt x="1346" y="131"/>
                    </a:lnTo>
                    <a:lnTo>
                      <a:pt x="1367" y="124"/>
                    </a:lnTo>
                    <a:lnTo>
                      <a:pt x="1391" y="113"/>
                    </a:lnTo>
                    <a:lnTo>
                      <a:pt x="1415" y="108"/>
                    </a:lnTo>
                    <a:lnTo>
                      <a:pt x="1435" y="102"/>
                    </a:lnTo>
                    <a:lnTo>
                      <a:pt x="1439" y="102"/>
                    </a:lnTo>
                    <a:lnTo>
                      <a:pt x="1448" y="130"/>
                    </a:lnTo>
                    <a:lnTo>
                      <a:pt x="1444" y="153"/>
                    </a:lnTo>
                    <a:lnTo>
                      <a:pt x="1442" y="180"/>
                    </a:lnTo>
                    <a:lnTo>
                      <a:pt x="1439" y="202"/>
                    </a:lnTo>
                    <a:lnTo>
                      <a:pt x="1434" y="228"/>
                    </a:lnTo>
                    <a:lnTo>
                      <a:pt x="1429" y="252"/>
                    </a:lnTo>
                    <a:lnTo>
                      <a:pt x="1427" y="263"/>
                    </a:lnTo>
                    <a:lnTo>
                      <a:pt x="1423" y="278"/>
                    </a:lnTo>
                    <a:lnTo>
                      <a:pt x="1422" y="301"/>
                    </a:lnTo>
                    <a:lnTo>
                      <a:pt x="1422" y="318"/>
                    </a:lnTo>
                    <a:lnTo>
                      <a:pt x="1429" y="335"/>
                    </a:lnTo>
                    <a:lnTo>
                      <a:pt x="1435" y="357"/>
                    </a:lnTo>
                    <a:lnTo>
                      <a:pt x="1439" y="375"/>
                    </a:lnTo>
                    <a:lnTo>
                      <a:pt x="1439" y="399"/>
                    </a:lnTo>
                    <a:lnTo>
                      <a:pt x="1442" y="421"/>
                    </a:lnTo>
                    <a:lnTo>
                      <a:pt x="1442" y="447"/>
                    </a:lnTo>
                    <a:lnTo>
                      <a:pt x="1442" y="467"/>
                    </a:lnTo>
                    <a:lnTo>
                      <a:pt x="1442" y="478"/>
                    </a:lnTo>
                    <a:lnTo>
                      <a:pt x="1418" y="471"/>
                    </a:lnTo>
                    <a:lnTo>
                      <a:pt x="1398" y="465"/>
                    </a:lnTo>
                    <a:lnTo>
                      <a:pt x="1369" y="455"/>
                    </a:lnTo>
                    <a:lnTo>
                      <a:pt x="1345" y="436"/>
                    </a:lnTo>
                    <a:lnTo>
                      <a:pt x="1305" y="416"/>
                    </a:lnTo>
                    <a:lnTo>
                      <a:pt x="1276" y="395"/>
                    </a:lnTo>
                    <a:lnTo>
                      <a:pt x="1242" y="375"/>
                    </a:lnTo>
                    <a:lnTo>
                      <a:pt x="1230" y="367"/>
                    </a:lnTo>
                    <a:lnTo>
                      <a:pt x="1207" y="353"/>
                    </a:lnTo>
                    <a:lnTo>
                      <a:pt x="1183" y="344"/>
                    </a:lnTo>
                    <a:lnTo>
                      <a:pt x="1163" y="341"/>
                    </a:lnTo>
                    <a:lnTo>
                      <a:pt x="1140" y="335"/>
                    </a:lnTo>
                    <a:lnTo>
                      <a:pt x="1111" y="332"/>
                    </a:lnTo>
                    <a:lnTo>
                      <a:pt x="1084" y="330"/>
                    </a:lnTo>
                    <a:lnTo>
                      <a:pt x="1072" y="334"/>
                    </a:lnTo>
                    <a:lnTo>
                      <a:pt x="1065" y="335"/>
                    </a:lnTo>
                    <a:lnTo>
                      <a:pt x="1122" y="340"/>
                    </a:lnTo>
                    <a:lnTo>
                      <a:pt x="1120" y="352"/>
                    </a:lnTo>
                    <a:lnTo>
                      <a:pt x="1111" y="376"/>
                    </a:lnTo>
                    <a:lnTo>
                      <a:pt x="1111" y="395"/>
                    </a:lnTo>
                    <a:lnTo>
                      <a:pt x="1106" y="416"/>
                    </a:lnTo>
                    <a:lnTo>
                      <a:pt x="1103" y="439"/>
                    </a:lnTo>
                    <a:lnTo>
                      <a:pt x="1099" y="462"/>
                    </a:lnTo>
                    <a:lnTo>
                      <a:pt x="1092" y="471"/>
                    </a:lnTo>
                    <a:lnTo>
                      <a:pt x="1070" y="462"/>
                    </a:lnTo>
                    <a:lnTo>
                      <a:pt x="1049" y="452"/>
                    </a:lnTo>
                    <a:lnTo>
                      <a:pt x="1024" y="436"/>
                    </a:lnTo>
                    <a:lnTo>
                      <a:pt x="996" y="416"/>
                    </a:lnTo>
                    <a:lnTo>
                      <a:pt x="974" y="398"/>
                    </a:lnTo>
                    <a:lnTo>
                      <a:pt x="957" y="389"/>
                    </a:lnTo>
                    <a:lnTo>
                      <a:pt x="938" y="380"/>
                    </a:lnTo>
                    <a:lnTo>
                      <a:pt x="931" y="372"/>
                    </a:lnTo>
                    <a:lnTo>
                      <a:pt x="924" y="375"/>
                    </a:lnTo>
                    <a:lnTo>
                      <a:pt x="902" y="383"/>
                    </a:lnTo>
                    <a:lnTo>
                      <a:pt x="874" y="389"/>
                    </a:lnTo>
                    <a:lnTo>
                      <a:pt x="845" y="392"/>
                    </a:lnTo>
                    <a:lnTo>
                      <a:pt x="816" y="392"/>
                    </a:lnTo>
                    <a:lnTo>
                      <a:pt x="780" y="395"/>
                    </a:lnTo>
                    <a:lnTo>
                      <a:pt x="766" y="395"/>
                    </a:lnTo>
                    <a:lnTo>
                      <a:pt x="763" y="395"/>
                    </a:lnTo>
                    <a:lnTo>
                      <a:pt x="773" y="399"/>
                    </a:lnTo>
                    <a:lnTo>
                      <a:pt x="789" y="402"/>
                    </a:lnTo>
                    <a:lnTo>
                      <a:pt x="804" y="409"/>
                    </a:lnTo>
                    <a:lnTo>
                      <a:pt x="813" y="418"/>
                    </a:lnTo>
                    <a:lnTo>
                      <a:pt x="821" y="435"/>
                    </a:lnTo>
                    <a:lnTo>
                      <a:pt x="825" y="452"/>
                    </a:lnTo>
                    <a:lnTo>
                      <a:pt x="826" y="471"/>
                    </a:lnTo>
                    <a:lnTo>
                      <a:pt x="826" y="484"/>
                    </a:lnTo>
                    <a:lnTo>
                      <a:pt x="821" y="493"/>
                    </a:lnTo>
                    <a:lnTo>
                      <a:pt x="813" y="498"/>
                    </a:lnTo>
                    <a:lnTo>
                      <a:pt x="780" y="485"/>
                    </a:lnTo>
                    <a:lnTo>
                      <a:pt x="758" y="473"/>
                    </a:lnTo>
                    <a:lnTo>
                      <a:pt x="736" y="459"/>
                    </a:lnTo>
                    <a:lnTo>
                      <a:pt x="715" y="447"/>
                    </a:lnTo>
                    <a:lnTo>
                      <a:pt x="696" y="430"/>
                    </a:lnTo>
                    <a:lnTo>
                      <a:pt x="679" y="415"/>
                    </a:lnTo>
                    <a:lnTo>
                      <a:pt x="662" y="406"/>
                    </a:lnTo>
                    <a:lnTo>
                      <a:pt x="655" y="402"/>
                    </a:lnTo>
                    <a:lnTo>
                      <a:pt x="633" y="402"/>
                    </a:lnTo>
                    <a:lnTo>
                      <a:pt x="614" y="406"/>
                    </a:lnTo>
                    <a:lnTo>
                      <a:pt x="574" y="404"/>
                    </a:lnTo>
                    <a:lnTo>
                      <a:pt x="535" y="402"/>
                    </a:lnTo>
                    <a:lnTo>
                      <a:pt x="478" y="402"/>
                    </a:lnTo>
                    <a:lnTo>
                      <a:pt x="428" y="396"/>
                    </a:lnTo>
                    <a:lnTo>
                      <a:pt x="372" y="393"/>
                    </a:lnTo>
                    <a:lnTo>
                      <a:pt x="317" y="387"/>
                    </a:lnTo>
                    <a:lnTo>
                      <a:pt x="277" y="383"/>
                    </a:lnTo>
                    <a:lnTo>
                      <a:pt x="250" y="375"/>
                    </a:lnTo>
                    <a:lnTo>
                      <a:pt x="212" y="369"/>
                    </a:lnTo>
                    <a:lnTo>
                      <a:pt x="193" y="361"/>
                    </a:lnTo>
                    <a:lnTo>
                      <a:pt x="187" y="358"/>
                    </a:lnTo>
                    <a:lnTo>
                      <a:pt x="200" y="360"/>
                    </a:lnTo>
                    <a:lnTo>
                      <a:pt x="223" y="358"/>
                    </a:lnTo>
                    <a:lnTo>
                      <a:pt x="241" y="347"/>
                    </a:lnTo>
                    <a:lnTo>
                      <a:pt x="262" y="338"/>
                    </a:lnTo>
                    <a:lnTo>
                      <a:pt x="276" y="330"/>
                    </a:lnTo>
                    <a:lnTo>
                      <a:pt x="284" y="324"/>
                    </a:lnTo>
                    <a:lnTo>
                      <a:pt x="305" y="306"/>
                    </a:lnTo>
                    <a:lnTo>
                      <a:pt x="317" y="288"/>
                    </a:lnTo>
                    <a:lnTo>
                      <a:pt x="317" y="275"/>
                    </a:lnTo>
                    <a:lnTo>
                      <a:pt x="317" y="260"/>
                    </a:lnTo>
                    <a:lnTo>
                      <a:pt x="312" y="249"/>
                    </a:lnTo>
                    <a:lnTo>
                      <a:pt x="298" y="237"/>
                    </a:lnTo>
                    <a:lnTo>
                      <a:pt x="284" y="222"/>
                    </a:lnTo>
                    <a:lnTo>
                      <a:pt x="271" y="208"/>
                    </a:lnTo>
                    <a:lnTo>
                      <a:pt x="253" y="200"/>
                    </a:lnTo>
                    <a:lnTo>
                      <a:pt x="247" y="196"/>
                    </a:lnTo>
                  </a:path>
                </a:pathLst>
              </a:custGeom>
              <a:grpFill/>
              <a:ln>
                <a:noFill/>
              </a:ln>
              <a:effectLst>
                <a:outerShdw dist="17961" dir="2700000" algn="ctr" rotWithShape="0">
                  <a:schemeClr val="tx2"/>
                </a:outerShdw>
              </a:effectLst>
              <a:ex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1" name="Freeform 24" descr="75%">
                <a:extLst>
                  <a:ext uri="{FF2B5EF4-FFF2-40B4-BE49-F238E27FC236}">
                    <a16:creationId xmlns:a16="http://schemas.microsoft.com/office/drawing/2014/main" id="{2F7EA015-4AF8-48A2-B36B-5701F6386D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32" y="3069"/>
                <a:ext cx="120" cy="135"/>
              </a:xfrm>
              <a:custGeom>
                <a:avLst/>
                <a:gdLst>
                  <a:gd name="T0" fmla="*/ 4 w 118"/>
                  <a:gd name="T1" fmla="*/ 0 h 134"/>
                  <a:gd name="T2" fmla="*/ 16 w 118"/>
                  <a:gd name="T3" fmla="*/ 8 h 134"/>
                  <a:gd name="T4" fmla="*/ 29 w 118"/>
                  <a:gd name="T5" fmla="*/ 19 h 134"/>
                  <a:gd name="T6" fmla="*/ 38 w 118"/>
                  <a:gd name="T7" fmla="*/ 23 h 134"/>
                  <a:gd name="T8" fmla="*/ 50 w 118"/>
                  <a:gd name="T9" fmla="*/ 35 h 134"/>
                  <a:gd name="T10" fmla="*/ 68 w 118"/>
                  <a:gd name="T11" fmla="*/ 54 h 134"/>
                  <a:gd name="T12" fmla="*/ 83 w 118"/>
                  <a:gd name="T13" fmla="*/ 70 h 134"/>
                  <a:gd name="T14" fmla="*/ 93 w 118"/>
                  <a:gd name="T15" fmla="*/ 88 h 134"/>
                  <a:gd name="T16" fmla="*/ 107 w 118"/>
                  <a:gd name="T17" fmla="*/ 108 h 134"/>
                  <a:gd name="T18" fmla="*/ 113 w 118"/>
                  <a:gd name="T19" fmla="*/ 122 h 134"/>
                  <a:gd name="T20" fmla="*/ 117 w 118"/>
                  <a:gd name="T21" fmla="*/ 127 h 134"/>
                  <a:gd name="T22" fmla="*/ 112 w 118"/>
                  <a:gd name="T23" fmla="*/ 132 h 134"/>
                  <a:gd name="T24" fmla="*/ 103 w 118"/>
                  <a:gd name="T25" fmla="*/ 133 h 134"/>
                  <a:gd name="T26" fmla="*/ 92 w 118"/>
                  <a:gd name="T27" fmla="*/ 131 h 134"/>
                  <a:gd name="T28" fmla="*/ 76 w 118"/>
                  <a:gd name="T29" fmla="*/ 127 h 134"/>
                  <a:gd name="T30" fmla="*/ 62 w 118"/>
                  <a:gd name="T31" fmla="*/ 123 h 134"/>
                  <a:gd name="T32" fmla="*/ 53 w 118"/>
                  <a:gd name="T33" fmla="*/ 117 h 134"/>
                  <a:gd name="T34" fmla="*/ 45 w 118"/>
                  <a:gd name="T35" fmla="*/ 111 h 134"/>
                  <a:gd name="T36" fmla="*/ 38 w 118"/>
                  <a:gd name="T37" fmla="*/ 108 h 134"/>
                  <a:gd name="T38" fmla="*/ 28 w 118"/>
                  <a:gd name="T39" fmla="*/ 98 h 134"/>
                  <a:gd name="T40" fmla="*/ 21 w 118"/>
                  <a:gd name="T41" fmla="*/ 91 h 134"/>
                  <a:gd name="T42" fmla="*/ 14 w 118"/>
                  <a:gd name="T43" fmla="*/ 83 h 134"/>
                  <a:gd name="T44" fmla="*/ 7 w 118"/>
                  <a:gd name="T45" fmla="*/ 75 h 134"/>
                  <a:gd name="T46" fmla="*/ 1 w 118"/>
                  <a:gd name="T47" fmla="*/ 67 h 134"/>
                  <a:gd name="T48" fmla="*/ 0 w 118"/>
                  <a:gd name="T49" fmla="*/ 6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34">
                    <a:moveTo>
                      <a:pt x="4" y="0"/>
                    </a:moveTo>
                    <a:lnTo>
                      <a:pt x="16" y="8"/>
                    </a:lnTo>
                    <a:lnTo>
                      <a:pt x="29" y="19"/>
                    </a:lnTo>
                    <a:lnTo>
                      <a:pt x="38" y="23"/>
                    </a:lnTo>
                    <a:lnTo>
                      <a:pt x="50" y="35"/>
                    </a:lnTo>
                    <a:lnTo>
                      <a:pt x="68" y="54"/>
                    </a:lnTo>
                    <a:lnTo>
                      <a:pt x="83" y="70"/>
                    </a:lnTo>
                    <a:lnTo>
                      <a:pt x="93" y="88"/>
                    </a:lnTo>
                    <a:lnTo>
                      <a:pt x="107" y="108"/>
                    </a:lnTo>
                    <a:lnTo>
                      <a:pt x="113" y="122"/>
                    </a:lnTo>
                    <a:lnTo>
                      <a:pt x="117" y="127"/>
                    </a:lnTo>
                    <a:lnTo>
                      <a:pt x="112" y="132"/>
                    </a:lnTo>
                    <a:lnTo>
                      <a:pt x="103" y="133"/>
                    </a:lnTo>
                    <a:lnTo>
                      <a:pt x="92" y="131"/>
                    </a:lnTo>
                    <a:lnTo>
                      <a:pt x="76" y="127"/>
                    </a:lnTo>
                    <a:lnTo>
                      <a:pt x="62" y="123"/>
                    </a:lnTo>
                    <a:lnTo>
                      <a:pt x="53" y="117"/>
                    </a:lnTo>
                    <a:lnTo>
                      <a:pt x="45" y="111"/>
                    </a:lnTo>
                    <a:lnTo>
                      <a:pt x="38" y="108"/>
                    </a:lnTo>
                    <a:lnTo>
                      <a:pt x="28" y="98"/>
                    </a:lnTo>
                    <a:lnTo>
                      <a:pt x="21" y="91"/>
                    </a:lnTo>
                    <a:lnTo>
                      <a:pt x="14" y="83"/>
                    </a:lnTo>
                    <a:lnTo>
                      <a:pt x="7" y="75"/>
                    </a:lnTo>
                    <a:lnTo>
                      <a:pt x="1" y="67"/>
                    </a:lnTo>
                    <a:lnTo>
                      <a:pt x="0" y="62"/>
                    </a:lnTo>
                  </a:path>
                </a:pathLst>
              </a:custGeom>
              <a:grpFill/>
              <a:ln>
                <a:noFill/>
              </a:ln>
              <a:effectLst>
                <a:outerShdw dist="17961" dir="2700000" algn="ctr" rotWithShape="0">
                  <a:schemeClr val="tx2"/>
                </a:outerShdw>
              </a:effectLst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2" name="Oval 25" descr="75%">
                <a:extLst>
                  <a:ext uri="{FF2B5EF4-FFF2-40B4-BE49-F238E27FC236}">
                    <a16:creationId xmlns:a16="http://schemas.microsoft.com/office/drawing/2014/main" id="{C066E536-AC31-4F74-B8D9-5A5BD6FFF5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9620000">
                <a:off x="4136" y="3080"/>
                <a:ext cx="39" cy="101"/>
              </a:xfrm>
              <a:prstGeom prst="ellipse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3" name="Oval 26" descr="75%">
                <a:extLst>
                  <a:ext uri="{FF2B5EF4-FFF2-40B4-BE49-F238E27FC236}">
                    <a16:creationId xmlns:a16="http://schemas.microsoft.com/office/drawing/2014/main" id="{C2CC8ECB-C875-482C-A633-ACE56F54F5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4158" y="3092"/>
                <a:ext cx="43" cy="100"/>
              </a:xfrm>
              <a:prstGeom prst="ellipse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19" name="Oval 27" descr="75%">
              <a:extLst>
                <a:ext uri="{FF2B5EF4-FFF2-40B4-BE49-F238E27FC236}">
                  <a16:creationId xmlns:a16="http://schemas.microsoft.com/office/drawing/2014/main" id="{B0327894-9679-46FA-83E0-D83396884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40000">
              <a:off x="3764" y="2935"/>
              <a:ext cx="444" cy="174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35A94427-58D2-41D0-A30C-56DF6AE8B8F1}"/>
              </a:ext>
            </a:extLst>
          </p:cNvPr>
          <p:cNvGrpSpPr>
            <a:grpSpLocks noChangeAspect="1"/>
          </p:cNvGrpSpPr>
          <p:nvPr/>
        </p:nvGrpSpPr>
        <p:grpSpPr bwMode="auto">
          <a:xfrm rot="237099">
            <a:off x="4677069" y="5868628"/>
            <a:ext cx="681219" cy="231107"/>
            <a:chOff x="3764" y="2744"/>
            <a:chExt cx="1474" cy="499"/>
          </a:xfrm>
          <a:solidFill>
            <a:srgbClr val="0070C0"/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B07E54-09F1-4D76-90C8-25123AC1D3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9" y="2744"/>
              <a:ext cx="1449" cy="499"/>
              <a:chOff x="3789" y="2744"/>
              <a:chExt cx="1449" cy="499"/>
            </a:xfrm>
            <a:grpFill/>
          </p:grpSpPr>
          <p:sp>
            <p:nvSpPr>
              <p:cNvPr id="14" name="Freeform 31" descr="75%">
                <a:extLst>
                  <a:ext uri="{FF2B5EF4-FFF2-40B4-BE49-F238E27FC236}">
                    <a16:creationId xmlns:a16="http://schemas.microsoft.com/office/drawing/2014/main" id="{6EB00B94-B1C4-4DB4-99A2-498F893806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83" y="2736"/>
                <a:ext cx="1437" cy="499"/>
              </a:xfrm>
              <a:custGeom>
                <a:avLst/>
                <a:gdLst>
                  <a:gd name="T0" fmla="*/ 181 w 1449"/>
                  <a:gd name="T1" fmla="*/ 357 h 499"/>
                  <a:gd name="T2" fmla="*/ 162 w 1449"/>
                  <a:gd name="T3" fmla="*/ 360 h 499"/>
                  <a:gd name="T4" fmla="*/ 106 w 1449"/>
                  <a:gd name="T5" fmla="*/ 338 h 499"/>
                  <a:gd name="T6" fmla="*/ 30 w 1449"/>
                  <a:gd name="T7" fmla="*/ 309 h 499"/>
                  <a:gd name="T8" fmla="*/ 0 w 1449"/>
                  <a:gd name="T9" fmla="*/ 275 h 499"/>
                  <a:gd name="T10" fmla="*/ 1 w 1449"/>
                  <a:gd name="T11" fmla="*/ 246 h 499"/>
                  <a:gd name="T12" fmla="*/ 36 w 1449"/>
                  <a:gd name="T13" fmla="*/ 214 h 499"/>
                  <a:gd name="T14" fmla="*/ 96 w 1449"/>
                  <a:gd name="T15" fmla="*/ 190 h 499"/>
                  <a:gd name="T16" fmla="*/ 181 w 1449"/>
                  <a:gd name="T17" fmla="*/ 162 h 499"/>
                  <a:gd name="T18" fmla="*/ 276 w 1449"/>
                  <a:gd name="T19" fmla="*/ 137 h 499"/>
                  <a:gd name="T20" fmla="*/ 384 w 1449"/>
                  <a:gd name="T21" fmla="*/ 121 h 499"/>
                  <a:gd name="T22" fmla="*/ 499 w 1449"/>
                  <a:gd name="T23" fmla="*/ 111 h 499"/>
                  <a:gd name="T24" fmla="*/ 600 w 1449"/>
                  <a:gd name="T25" fmla="*/ 99 h 499"/>
                  <a:gd name="T26" fmla="*/ 696 w 1449"/>
                  <a:gd name="T27" fmla="*/ 21 h 499"/>
                  <a:gd name="T28" fmla="*/ 789 w 1449"/>
                  <a:gd name="T29" fmla="*/ 42 h 499"/>
                  <a:gd name="T30" fmla="*/ 852 w 1449"/>
                  <a:gd name="T31" fmla="*/ 133 h 499"/>
                  <a:gd name="T32" fmla="*/ 749 w 1449"/>
                  <a:gd name="T33" fmla="*/ 140 h 499"/>
                  <a:gd name="T34" fmla="*/ 845 w 1449"/>
                  <a:gd name="T35" fmla="*/ 156 h 499"/>
                  <a:gd name="T36" fmla="*/ 952 w 1449"/>
                  <a:gd name="T37" fmla="*/ 177 h 499"/>
                  <a:gd name="T38" fmla="*/ 1034 w 1449"/>
                  <a:gd name="T39" fmla="*/ 171 h 499"/>
                  <a:gd name="T40" fmla="*/ 1080 w 1449"/>
                  <a:gd name="T41" fmla="*/ 186 h 499"/>
                  <a:gd name="T42" fmla="*/ 1063 w 1449"/>
                  <a:gd name="T43" fmla="*/ 200 h 499"/>
                  <a:gd name="T44" fmla="*/ 1053 w 1449"/>
                  <a:gd name="T45" fmla="*/ 208 h 499"/>
                  <a:gd name="T46" fmla="*/ 1132 w 1449"/>
                  <a:gd name="T47" fmla="*/ 217 h 499"/>
                  <a:gd name="T48" fmla="*/ 1192 w 1449"/>
                  <a:gd name="T49" fmla="*/ 211 h 499"/>
                  <a:gd name="T50" fmla="*/ 1260 w 1449"/>
                  <a:gd name="T51" fmla="*/ 183 h 499"/>
                  <a:gd name="T52" fmla="*/ 1346 w 1449"/>
                  <a:gd name="T53" fmla="*/ 131 h 499"/>
                  <a:gd name="T54" fmla="*/ 1435 w 1449"/>
                  <a:gd name="T55" fmla="*/ 102 h 499"/>
                  <a:gd name="T56" fmla="*/ 1442 w 1449"/>
                  <a:gd name="T57" fmla="*/ 180 h 499"/>
                  <a:gd name="T58" fmla="*/ 1427 w 1449"/>
                  <a:gd name="T59" fmla="*/ 263 h 499"/>
                  <a:gd name="T60" fmla="*/ 1429 w 1449"/>
                  <a:gd name="T61" fmla="*/ 335 h 499"/>
                  <a:gd name="T62" fmla="*/ 1442 w 1449"/>
                  <a:gd name="T63" fmla="*/ 421 h 499"/>
                  <a:gd name="T64" fmla="*/ 1418 w 1449"/>
                  <a:gd name="T65" fmla="*/ 471 h 499"/>
                  <a:gd name="T66" fmla="*/ 1305 w 1449"/>
                  <a:gd name="T67" fmla="*/ 416 h 499"/>
                  <a:gd name="T68" fmla="*/ 1207 w 1449"/>
                  <a:gd name="T69" fmla="*/ 353 h 499"/>
                  <a:gd name="T70" fmla="*/ 1111 w 1449"/>
                  <a:gd name="T71" fmla="*/ 332 h 499"/>
                  <a:gd name="T72" fmla="*/ 1122 w 1449"/>
                  <a:gd name="T73" fmla="*/ 340 h 499"/>
                  <a:gd name="T74" fmla="*/ 1106 w 1449"/>
                  <a:gd name="T75" fmla="*/ 416 h 499"/>
                  <a:gd name="T76" fmla="*/ 1070 w 1449"/>
                  <a:gd name="T77" fmla="*/ 462 h 499"/>
                  <a:gd name="T78" fmla="*/ 974 w 1449"/>
                  <a:gd name="T79" fmla="*/ 398 h 499"/>
                  <a:gd name="T80" fmla="*/ 924 w 1449"/>
                  <a:gd name="T81" fmla="*/ 375 h 499"/>
                  <a:gd name="T82" fmla="*/ 816 w 1449"/>
                  <a:gd name="T83" fmla="*/ 392 h 499"/>
                  <a:gd name="T84" fmla="*/ 773 w 1449"/>
                  <a:gd name="T85" fmla="*/ 399 h 499"/>
                  <a:gd name="T86" fmla="*/ 821 w 1449"/>
                  <a:gd name="T87" fmla="*/ 435 h 499"/>
                  <a:gd name="T88" fmla="*/ 821 w 1449"/>
                  <a:gd name="T89" fmla="*/ 493 h 499"/>
                  <a:gd name="T90" fmla="*/ 736 w 1449"/>
                  <a:gd name="T91" fmla="*/ 459 h 499"/>
                  <a:gd name="T92" fmla="*/ 662 w 1449"/>
                  <a:gd name="T93" fmla="*/ 406 h 499"/>
                  <a:gd name="T94" fmla="*/ 574 w 1449"/>
                  <a:gd name="T95" fmla="*/ 404 h 499"/>
                  <a:gd name="T96" fmla="*/ 372 w 1449"/>
                  <a:gd name="T97" fmla="*/ 393 h 499"/>
                  <a:gd name="T98" fmla="*/ 212 w 1449"/>
                  <a:gd name="T99" fmla="*/ 369 h 499"/>
                  <a:gd name="T100" fmla="*/ 223 w 1449"/>
                  <a:gd name="T101" fmla="*/ 358 h 499"/>
                  <a:gd name="T102" fmla="*/ 284 w 1449"/>
                  <a:gd name="T103" fmla="*/ 324 h 499"/>
                  <a:gd name="T104" fmla="*/ 317 w 1449"/>
                  <a:gd name="T105" fmla="*/ 260 h 499"/>
                  <a:gd name="T106" fmla="*/ 271 w 1449"/>
                  <a:gd name="T107" fmla="*/ 208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499">
                    <a:moveTo>
                      <a:pt x="39" y="315"/>
                    </a:moveTo>
                    <a:lnTo>
                      <a:pt x="58" y="326"/>
                    </a:lnTo>
                    <a:lnTo>
                      <a:pt x="190" y="364"/>
                    </a:lnTo>
                    <a:lnTo>
                      <a:pt x="181" y="357"/>
                    </a:lnTo>
                    <a:lnTo>
                      <a:pt x="157" y="355"/>
                    </a:lnTo>
                    <a:lnTo>
                      <a:pt x="138" y="347"/>
                    </a:lnTo>
                    <a:lnTo>
                      <a:pt x="138" y="352"/>
                    </a:lnTo>
                    <a:lnTo>
                      <a:pt x="162" y="360"/>
                    </a:lnTo>
                    <a:lnTo>
                      <a:pt x="178" y="361"/>
                    </a:lnTo>
                    <a:lnTo>
                      <a:pt x="171" y="358"/>
                    </a:lnTo>
                    <a:lnTo>
                      <a:pt x="149" y="353"/>
                    </a:lnTo>
                    <a:lnTo>
                      <a:pt x="106" y="338"/>
                    </a:lnTo>
                    <a:lnTo>
                      <a:pt x="89" y="335"/>
                    </a:lnTo>
                    <a:lnTo>
                      <a:pt x="121" y="341"/>
                    </a:lnTo>
                    <a:lnTo>
                      <a:pt x="51" y="318"/>
                    </a:lnTo>
                    <a:lnTo>
                      <a:pt x="30" y="309"/>
                    </a:lnTo>
                    <a:lnTo>
                      <a:pt x="29" y="306"/>
                    </a:lnTo>
                    <a:lnTo>
                      <a:pt x="13" y="295"/>
                    </a:lnTo>
                    <a:lnTo>
                      <a:pt x="5" y="283"/>
                    </a:lnTo>
                    <a:lnTo>
                      <a:pt x="0" y="275"/>
                    </a:lnTo>
                    <a:lnTo>
                      <a:pt x="0" y="266"/>
                    </a:lnTo>
                    <a:lnTo>
                      <a:pt x="0" y="255"/>
                    </a:lnTo>
                    <a:lnTo>
                      <a:pt x="1" y="254"/>
                    </a:lnTo>
                    <a:lnTo>
                      <a:pt x="1" y="246"/>
                    </a:lnTo>
                    <a:lnTo>
                      <a:pt x="6" y="239"/>
                    </a:lnTo>
                    <a:lnTo>
                      <a:pt x="15" y="229"/>
                    </a:lnTo>
                    <a:lnTo>
                      <a:pt x="25" y="223"/>
                    </a:lnTo>
                    <a:lnTo>
                      <a:pt x="36" y="214"/>
                    </a:lnTo>
                    <a:lnTo>
                      <a:pt x="53" y="208"/>
                    </a:lnTo>
                    <a:lnTo>
                      <a:pt x="68" y="200"/>
                    </a:lnTo>
                    <a:lnTo>
                      <a:pt x="80" y="196"/>
                    </a:lnTo>
                    <a:lnTo>
                      <a:pt x="96" y="190"/>
                    </a:lnTo>
                    <a:lnTo>
                      <a:pt x="108" y="183"/>
                    </a:lnTo>
                    <a:lnTo>
                      <a:pt x="125" y="179"/>
                    </a:lnTo>
                    <a:lnTo>
                      <a:pt x="159" y="168"/>
                    </a:lnTo>
                    <a:lnTo>
                      <a:pt x="181" y="162"/>
                    </a:lnTo>
                    <a:lnTo>
                      <a:pt x="193" y="159"/>
                    </a:lnTo>
                    <a:lnTo>
                      <a:pt x="224" y="154"/>
                    </a:lnTo>
                    <a:lnTo>
                      <a:pt x="245" y="148"/>
                    </a:lnTo>
                    <a:lnTo>
                      <a:pt x="276" y="137"/>
                    </a:lnTo>
                    <a:lnTo>
                      <a:pt x="308" y="130"/>
                    </a:lnTo>
                    <a:lnTo>
                      <a:pt x="329" y="125"/>
                    </a:lnTo>
                    <a:lnTo>
                      <a:pt x="355" y="122"/>
                    </a:lnTo>
                    <a:lnTo>
                      <a:pt x="384" y="121"/>
                    </a:lnTo>
                    <a:lnTo>
                      <a:pt x="422" y="117"/>
                    </a:lnTo>
                    <a:lnTo>
                      <a:pt x="444" y="113"/>
                    </a:lnTo>
                    <a:lnTo>
                      <a:pt x="463" y="113"/>
                    </a:lnTo>
                    <a:lnTo>
                      <a:pt x="499" y="111"/>
                    </a:lnTo>
                    <a:lnTo>
                      <a:pt x="535" y="113"/>
                    </a:lnTo>
                    <a:lnTo>
                      <a:pt x="574" y="113"/>
                    </a:lnTo>
                    <a:lnTo>
                      <a:pt x="590" y="111"/>
                    </a:lnTo>
                    <a:lnTo>
                      <a:pt x="600" y="99"/>
                    </a:lnTo>
                    <a:lnTo>
                      <a:pt x="622" y="79"/>
                    </a:lnTo>
                    <a:lnTo>
                      <a:pt x="657" y="52"/>
                    </a:lnTo>
                    <a:lnTo>
                      <a:pt x="681" y="35"/>
                    </a:lnTo>
                    <a:lnTo>
                      <a:pt x="696" y="21"/>
                    </a:lnTo>
                    <a:lnTo>
                      <a:pt x="734" y="0"/>
                    </a:lnTo>
                    <a:lnTo>
                      <a:pt x="748" y="7"/>
                    </a:lnTo>
                    <a:lnTo>
                      <a:pt x="766" y="22"/>
                    </a:lnTo>
                    <a:lnTo>
                      <a:pt x="789" y="42"/>
                    </a:lnTo>
                    <a:lnTo>
                      <a:pt x="808" y="61"/>
                    </a:lnTo>
                    <a:lnTo>
                      <a:pt x="823" y="79"/>
                    </a:lnTo>
                    <a:lnTo>
                      <a:pt x="835" y="96"/>
                    </a:lnTo>
                    <a:lnTo>
                      <a:pt x="852" y="133"/>
                    </a:lnTo>
                    <a:lnTo>
                      <a:pt x="825" y="133"/>
                    </a:lnTo>
                    <a:lnTo>
                      <a:pt x="799" y="134"/>
                    </a:lnTo>
                    <a:lnTo>
                      <a:pt x="772" y="136"/>
                    </a:lnTo>
                    <a:lnTo>
                      <a:pt x="749" y="140"/>
                    </a:lnTo>
                    <a:lnTo>
                      <a:pt x="765" y="144"/>
                    </a:lnTo>
                    <a:lnTo>
                      <a:pt x="789" y="145"/>
                    </a:lnTo>
                    <a:lnTo>
                      <a:pt x="820" y="151"/>
                    </a:lnTo>
                    <a:lnTo>
                      <a:pt x="845" y="156"/>
                    </a:lnTo>
                    <a:lnTo>
                      <a:pt x="880" y="160"/>
                    </a:lnTo>
                    <a:lnTo>
                      <a:pt x="909" y="168"/>
                    </a:lnTo>
                    <a:lnTo>
                      <a:pt x="929" y="174"/>
                    </a:lnTo>
                    <a:lnTo>
                      <a:pt x="952" y="177"/>
                    </a:lnTo>
                    <a:lnTo>
                      <a:pt x="974" y="177"/>
                    </a:lnTo>
                    <a:lnTo>
                      <a:pt x="991" y="174"/>
                    </a:lnTo>
                    <a:lnTo>
                      <a:pt x="1015" y="171"/>
                    </a:lnTo>
                    <a:lnTo>
                      <a:pt x="1034" y="171"/>
                    </a:lnTo>
                    <a:lnTo>
                      <a:pt x="1046" y="174"/>
                    </a:lnTo>
                    <a:lnTo>
                      <a:pt x="1063" y="177"/>
                    </a:lnTo>
                    <a:lnTo>
                      <a:pt x="1077" y="183"/>
                    </a:lnTo>
                    <a:lnTo>
                      <a:pt x="1080" y="186"/>
                    </a:lnTo>
                    <a:lnTo>
                      <a:pt x="1084" y="190"/>
                    </a:lnTo>
                    <a:lnTo>
                      <a:pt x="1080" y="197"/>
                    </a:lnTo>
                    <a:lnTo>
                      <a:pt x="1073" y="200"/>
                    </a:lnTo>
                    <a:lnTo>
                      <a:pt x="1063" y="200"/>
                    </a:lnTo>
                    <a:lnTo>
                      <a:pt x="1055" y="200"/>
                    </a:lnTo>
                    <a:lnTo>
                      <a:pt x="1051" y="202"/>
                    </a:lnTo>
                    <a:lnTo>
                      <a:pt x="1046" y="202"/>
                    </a:lnTo>
                    <a:lnTo>
                      <a:pt x="1053" y="208"/>
                    </a:lnTo>
                    <a:lnTo>
                      <a:pt x="1065" y="208"/>
                    </a:lnTo>
                    <a:lnTo>
                      <a:pt x="1077" y="211"/>
                    </a:lnTo>
                    <a:lnTo>
                      <a:pt x="1099" y="214"/>
                    </a:lnTo>
                    <a:lnTo>
                      <a:pt x="1132" y="217"/>
                    </a:lnTo>
                    <a:lnTo>
                      <a:pt x="1149" y="219"/>
                    </a:lnTo>
                    <a:lnTo>
                      <a:pt x="1164" y="219"/>
                    </a:lnTo>
                    <a:lnTo>
                      <a:pt x="1176" y="214"/>
                    </a:lnTo>
                    <a:lnTo>
                      <a:pt x="1192" y="211"/>
                    </a:lnTo>
                    <a:lnTo>
                      <a:pt x="1202" y="208"/>
                    </a:lnTo>
                    <a:lnTo>
                      <a:pt x="1218" y="202"/>
                    </a:lnTo>
                    <a:lnTo>
                      <a:pt x="1238" y="196"/>
                    </a:lnTo>
                    <a:lnTo>
                      <a:pt x="1260" y="183"/>
                    </a:lnTo>
                    <a:lnTo>
                      <a:pt x="1274" y="174"/>
                    </a:lnTo>
                    <a:lnTo>
                      <a:pt x="1290" y="160"/>
                    </a:lnTo>
                    <a:lnTo>
                      <a:pt x="1322" y="140"/>
                    </a:lnTo>
                    <a:lnTo>
                      <a:pt x="1346" y="131"/>
                    </a:lnTo>
                    <a:lnTo>
                      <a:pt x="1367" y="124"/>
                    </a:lnTo>
                    <a:lnTo>
                      <a:pt x="1391" y="113"/>
                    </a:lnTo>
                    <a:lnTo>
                      <a:pt x="1415" y="108"/>
                    </a:lnTo>
                    <a:lnTo>
                      <a:pt x="1435" y="102"/>
                    </a:lnTo>
                    <a:lnTo>
                      <a:pt x="1439" y="102"/>
                    </a:lnTo>
                    <a:lnTo>
                      <a:pt x="1448" y="130"/>
                    </a:lnTo>
                    <a:lnTo>
                      <a:pt x="1444" y="153"/>
                    </a:lnTo>
                    <a:lnTo>
                      <a:pt x="1442" y="180"/>
                    </a:lnTo>
                    <a:lnTo>
                      <a:pt x="1439" y="202"/>
                    </a:lnTo>
                    <a:lnTo>
                      <a:pt x="1434" y="228"/>
                    </a:lnTo>
                    <a:lnTo>
                      <a:pt x="1429" y="252"/>
                    </a:lnTo>
                    <a:lnTo>
                      <a:pt x="1427" y="263"/>
                    </a:lnTo>
                    <a:lnTo>
                      <a:pt x="1423" y="278"/>
                    </a:lnTo>
                    <a:lnTo>
                      <a:pt x="1422" y="301"/>
                    </a:lnTo>
                    <a:lnTo>
                      <a:pt x="1422" y="318"/>
                    </a:lnTo>
                    <a:lnTo>
                      <a:pt x="1429" y="335"/>
                    </a:lnTo>
                    <a:lnTo>
                      <a:pt x="1435" y="357"/>
                    </a:lnTo>
                    <a:lnTo>
                      <a:pt x="1439" y="375"/>
                    </a:lnTo>
                    <a:lnTo>
                      <a:pt x="1439" y="399"/>
                    </a:lnTo>
                    <a:lnTo>
                      <a:pt x="1442" y="421"/>
                    </a:lnTo>
                    <a:lnTo>
                      <a:pt x="1442" y="447"/>
                    </a:lnTo>
                    <a:lnTo>
                      <a:pt x="1442" y="467"/>
                    </a:lnTo>
                    <a:lnTo>
                      <a:pt x="1442" y="478"/>
                    </a:lnTo>
                    <a:lnTo>
                      <a:pt x="1418" y="471"/>
                    </a:lnTo>
                    <a:lnTo>
                      <a:pt x="1398" y="465"/>
                    </a:lnTo>
                    <a:lnTo>
                      <a:pt x="1369" y="455"/>
                    </a:lnTo>
                    <a:lnTo>
                      <a:pt x="1345" y="436"/>
                    </a:lnTo>
                    <a:lnTo>
                      <a:pt x="1305" y="416"/>
                    </a:lnTo>
                    <a:lnTo>
                      <a:pt x="1276" y="395"/>
                    </a:lnTo>
                    <a:lnTo>
                      <a:pt x="1242" y="375"/>
                    </a:lnTo>
                    <a:lnTo>
                      <a:pt x="1230" y="367"/>
                    </a:lnTo>
                    <a:lnTo>
                      <a:pt x="1207" y="353"/>
                    </a:lnTo>
                    <a:lnTo>
                      <a:pt x="1183" y="344"/>
                    </a:lnTo>
                    <a:lnTo>
                      <a:pt x="1163" y="341"/>
                    </a:lnTo>
                    <a:lnTo>
                      <a:pt x="1140" y="335"/>
                    </a:lnTo>
                    <a:lnTo>
                      <a:pt x="1111" y="332"/>
                    </a:lnTo>
                    <a:lnTo>
                      <a:pt x="1084" y="330"/>
                    </a:lnTo>
                    <a:lnTo>
                      <a:pt x="1072" y="334"/>
                    </a:lnTo>
                    <a:lnTo>
                      <a:pt x="1065" y="335"/>
                    </a:lnTo>
                    <a:lnTo>
                      <a:pt x="1122" y="340"/>
                    </a:lnTo>
                    <a:lnTo>
                      <a:pt x="1120" y="352"/>
                    </a:lnTo>
                    <a:lnTo>
                      <a:pt x="1111" y="376"/>
                    </a:lnTo>
                    <a:lnTo>
                      <a:pt x="1111" y="395"/>
                    </a:lnTo>
                    <a:lnTo>
                      <a:pt x="1106" y="416"/>
                    </a:lnTo>
                    <a:lnTo>
                      <a:pt x="1103" y="439"/>
                    </a:lnTo>
                    <a:lnTo>
                      <a:pt x="1099" y="462"/>
                    </a:lnTo>
                    <a:lnTo>
                      <a:pt x="1092" y="471"/>
                    </a:lnTo>
                    <a:lnTo>
                      <a:pt x="1070" y="462"/>
                    </a:lnTo>
                    <a:lnTo>
                      <a:pt x="1049" y="452"/>
                    </a:lnTo>
                    <a:lnTo>
                      <a:pt x="1024" y="436"/>
                    </a:lnTo>
                    <a:lnTo>
                      <a:pt x="996" y="416"/>
                    </a:lnTo>
                    <a:lnTo>
                      <a:pt x="974" y="398"/>
                    </a:lnTo>
                    <a:lnTo>
                      <a:pt x="957" y="389"/>
                    </a:lnTo>
                    <a:lnTo>
                      <a:pt x="938" y="380"/>
                    </a:lnTo>
                    <a:lnTo>
                      <a:pt x="931" y="372"/>
                    </a:lnTo>
                    <a:lnTo>
                      <a:pt x="924" y="375"/>
                    </a:lnTo>
                    <a:lnTo>
                      <a:pt x="902" y="383"/>
                    </a:lnTo>
                    <a:lnTo>
                      <a:pt x="874" y="389"/>
                    </a:lnTo>
                    <a:lnTo>
                      <a:pt x="845" y="392"/>
                    </a:lnTo>
                    <a:lnTo>
                      <a:pt x="816" y="392"/>
                    </a:lnTo>
                    <a:lnTo>
                      <a:pt x="780" y="395"/>
                    </a:lnTo>
                    <a:lnTo>
                      <a:pt x="766" y="395"/>
                    </a:lnTo>
                    <a:lnTo>
                      <a:pt x="763" y="395"/>
                    </a:lnTo>
                    <a:lnTo>
                      <a:pt x="773" y="399"/>
                    </a:lnTo>
                    <a:lnTo>
                      <a:pt x="789" y="402"/>
                    </a:lnTo>
                    <a:lnTo>
                      <a:pt x="804" y="409"/>
                    </a:lnTo>
                    <a:lnTo>
                      <a:pt x="813" y="418"/>
                    </a:lnTo>
                    <a:lnTo>
                      <a:pt x="821" y="435"/>
                    </a:lnTo>
                    <a:lnTo>
                      <a:pt x="825" y="452"/>
                    </a:lnTo>
                    <a:lnTo>
                      <a:pt x="826" y="471"/>
                    </a:lnTo>
                    <a:lnTo>
                      <a:pt x="826" y="484"/>
                    </a:lnTo>
                    <a:lnTo>
                      <a:pt x="821" y="493"/>
                    </a:lnTo>
                    <a:lnTo>
                      <a:pt x="813" y="498"/>
                    </a:lnTo>
                    <a:lnTo>
                      <a:pt x="780" y="485"/>
                    </a:lnTo>
                    <a:lnTo>
                      <a:pt x="758" y="473"/>
                    </a:lnTo>
                    <a:lnTo>
                      <a:pt x="736" y="459"/>
                    </a:lnTo>
                    <a:lnTo>
                      <a:pt x="715" y="447"/>
                    </a:lnTo>
                    <a:lnTo>
                      <a:pt x="696" y="430"/>
                    </a:lnTo>
                    <a:lnTo>
                      <a:pt x="679" y="415"/>
                    </a:lnTo>
                    <a:lnTo>
                      <a:pt x="662" y="406"/>
                    </a:lnTo>
                    <a:lnTo>
                      <a:pt x="655" y="402"/>
                    </a:lnTo>
                    <a:lnTo>
                      <a:pt x="633" y="402"/>
                    </a:lnTo>
                    <a:lnTo>
                      <a:pt x="614" y="406"/>
                    </a:lnTo>
                    <a:lnTo>
                      <a:pt x="574" y="404"/>
                    </a:lnTo>
                    <a:lnTo>
                      <a:pt x="535" y="402"/>
                    </a:lnTo>
                    <a:lnTo>
                      <a:pt x="478" y="402"/>
                    </a:lnTo>
                    <a:lnTo>
                      <a:pt x="428" y="396"/>
                    </a:lnTo>
                    <a:lnTo>
                      <a:pt x="372" y="393"/>
                    </a:lnTo>
                    <a:lnTo>
                      <a:pt x="317" y="387"/>
                    </a:lnTo>
                    <a:lnTo>
                      <a:pt x="277" y="383"/>
                    </a:lnTo>
                    <a:lnTo>
                      <a:pt x="250" y="375"/>
                    </a:lnTo>
                    <a:lnTo>
                      <a:pt x="212" y="369"/>
                    </a:lnTo>
                    <a:lnTo>
                      <a:pt x="193" y="361"/>
                    </a:lnTo>
                    <a:lnTo>
                      <a:pt x="187" y="358"/>
                    </a:lnTo>
                    <a:lnTo>
                      <a:pt x="200" y="360"/>
                    </a:lnTo>
                    <a:lnTo>
                      <a:pt x="223" y="358"/>
                    </a:lnTo>
                    <a:lnTo>
                      <a:pt x="241" y="347"/>
                    </a:lnTo>
                    <a:lnTo>
                      <a:pt x="262" y="338"/>
                    </a:lnTo>
                    <a:lnTo>
                      <a:pt x="276" y="330"/>
                    </a:lnTo>
                    <a:lnTo>
                      <a:pt x="284" y="324"/>
                    </a:lnTo>
                    <a:lnTo>
                      <a:pt x="305" y="306"/>
                    </a:lnTo>
                    <a:lnTo>
                      <a:pt x="317" y="288"/>
                    </a:lnTo>
                    <a:lnTo>
                      <a:pt x="317" y="275"/>
                    </a:lnTo>
                    <a:lnTo>
                      <a:pt x="317" y="260"/>
                    </a:lnTo>
                    <a:lnTo>
                      <a:pt x="312" y="249"/>
                    </a:lnTo>
                    <a:lnTo>
                      <a:pt x="298" y="237"/>
                    </a:lnTo>
                    <a:lnTo>
                      <a:pt x="284" y="222"/>
                    </a:lnTo>
                    <a:lnTo>
                      <a:pt x="271" y="208"/>
                    </a:lnTo>
                    <a:lnTo>
                      <a:pt x="253" y="200"/>
                    </a:lnTo>
                    <a:lnTo>
                      <a:pt x="247" y="196"/>
                    </a:lnTo>
                  </a:path>
                </a:pathLst>
              </a:custGeom>
              <a:grpFill/>
              <a:ln>
                <a:noFill/>
              </a:ln>
              <a:effectLst>
                <a:outerShdw dist="17961" dir="2700000" algn="ctr" rotWithShape="0">
                  <a:schemeClr val="tx2"/>
                </a:outerShdw>
              </a:effectLst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5" name="Freeform 32" descr="75%">
                <a:extLst>
                  <a:ext uri="{FF2B5EF4-FFF2-40B4-BE49-F238E27FC236}">
                    <a16:creationId xmlns:a16="http://schemas.microsoft.com/office/drawing/2014/main" id="{43FFC744-49A4-4CBA-8F0D-F6261CDBEC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24" y="3068"/>
                <a:ext cx="118" cy="133"/>
              </a:xfrm>
              <a:custGeom>
                <a:avLst/>
                <a:gdLst>
                  <a:gd name="T0" fmla="*/ 4 w 118"/>
                  <a:gd name="T1" fmla="*/ 0 h 134"/>
                  <a:gd name="T2" fmla="*/ 16 w 118"/>
                  <a:gd name="T3" fmla="*/ 8 h 134"/>
                  <a:gd name="T4" fmla="*/ 29 w 118"/>
                  <a:gd name="T5" fmla="*/ 19 h 134"/>
                  <a:gd name="T6" fmla="*/ 38 w 118"/>
                  <a:gd name="T7" fmla="*/ 23 h 134"/>
                  <a:gd name="T8" fmla="*/ 50 w 118"/>
                  <a:gd name="T9" fmla="*/ 35 h 134"/>
                  <a:gd name="T10" fmla="*/ 68 w 118"/>
                  <a:gd name="T11" fmla="*/ 54 h 134"/>
                  <a:gd name="T12" fmla="*/ 83 w 118"/>
                  <a:gd name="T13" fmla="*/ 70 h 134"/>
                  <a:gd name="T14" fmla="*/ 93 w 118"/>
                  <a:gd name="T15" fmla="*/ 88 h 134"/>
                  <a:gd name="T16" fmla="*/ 107 w 118"/>
                  <a:gd name="T17" fmla="*/ 108 h 134"/>
                  <a:gd name="T18" fmla="*/ 113 w 118"/>
                  <a:gd name="T19" fmla="*/ 122 h 134"/>
                  <a:gd name="T20" fmla="*/ 117 w 118"/>
                  <a:gd name="T21" fmla="*/ 127 h 134"/>
                  <a:gd name="T22" fmla="*/ 112 w 118"/>
                  <a:gd name="T23" fmla="*/ 132 h 134"/>
                  <a:gd name="T24" fmla="*/ 103 w 118"/>
                  <a:gd name="T25" fmla="*/ 133 h 134"/>
                  <a:gd name="T26" fmla="*/ 92 w 118"/>
                  <a:gd name="T27" fmla="*/ 131 h 134"/>
                  <a:gd name="T28" fmla="*/ 76 w 118"/>
                  <a:gd name="T29" fmla="*/ 127 h 134"/>
                  <a:gd name="T30" fmla="*/ 62 w 118"/>
                  <a:gd name="T31" fmla="*/ 123 h 134"/>
                  <a:gd name="T32" fmla="*/ 53 w 118"/>
                  <a:gd name="T33" fmla="*/ 117 h 134"/>
                  <a:gd name="T34" fmla="*/ 45 w 118"/>
                  <a:gd name="T35" fmla="*/ 111 h 134"/>
                  <a:gd name="T36" fmla="*/ 38 w 118"/>
                  <a:gd name="T37" fmla="*/ 108 h 134"/>
                  <a:gd name="T38" fmla="*/ 28 w 118"/>
                  <a:gd name="T39" fmla="*/ 98 h 134"/>
                  <a:gd name="T40" fmla="*/ 21 w 118"/>
                  <a:gd name="T41" fmla="*/ 91 h 134"/>
                  <a:gd name="T42" fmla="*/ 14 w 118"/>
                  <a:gd name="T43" fmla="*/ 83 h 134"/>
                  <a:gd name="T44" fmla="*/ 7 w 118"/>
                  <a:gd name="T45" fmla="*/ 75 h 134"/>
                  <a:gd name="T46" fmla="*/ 1 w 118"/>
                  <a:gd name="T47" fmla="*/ 67 h 134"/>
                  <a:gd name="T48" fmla="*/ 0 w 118"/>
                  <a:gd name="T49" fmla="*/ 6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34">
                    <a:moveTo>
                      <a:pt x="4" y="0"/>
                    </a:moveTo>
                    <a:lnTo>
                      <a:pt x="16" y="8"/>
                    </a:lnTo>
                    <a:lnTo>
                      <a:pt x="29" y="19"/>
                    </a:lnTo>
                    <a:lnTo>
                      <a:pt x="38" y="23"/>
                    </a:lnTo>
                    <a:lnTo>
                      <a:pt x="50" y="35"/>
                    </a:lnTo>
                    <a:lnTo>
                      <a:pt x="68" y="54"/>
                    </a:lnTo>
                    <a:lnTo>
                      <a:pt x="83" y="70"/>
                    </a:lnTo>
                    <a:lnTo>
                      <a:pt x="93" y="88"/>
                    </a:lnTo>
                    <a:lnTo>
                      <a:pt x="107" y="108"/>
                    </a:lnTo>
                    <a:lnTo>
                      <a:pt x="113" y="122"/>
                    </a:lnTo>
                    <a:lnTo>
                      <a:pt x="117" y="127"/>
                    </a:lnTo>
                    <a:lnTo>
                      <a:pt x="112" y="132"/>
                    </a:lnTo>
                    <a:lnTo>
                      <a:pt x="103" y="133"/>
                    </a:lnTo>
                    <a:lnTo>
                      <a:pt x="92" y="131"/>
                    </a:lnTo>
                    <a:lnTo>
                      <a:pt x="76" y="127"/>
                    </a:lnTo>
                    <a:lnTo>
                      <a:pt x="62" y="123"/>
                    </a:lnTo>
                    <a:lnTo>
                      <a:pt x="53" y="117"/>
                    </a:lnTo>
                    <a:lnTo>
                      <a:pt x="45" y="111"/>
                    </a:lnTo>
                    <a:lnTo>
                      <a:pt x="38" y="108"/>
                    </a:lnTo>
                    <a:lnTo>
                      <a:pt x="28" y="98"/>
                    </a:lnTo>
                    <a:lnTo>
                      <a:pt x="21" y="91"/>
                    </a:lnTo>
                    <a:lnTo>
                      <a:pt x="14" y="83"/>
                    </a:lnTo>
                    <a:lnTo>
                      <a:pt x="7" y="75"/>
                    </a:lnTo>
                    <a:lnTo>
                      <a:pt x="1" y="67"/>
                    </a:lnTo>
                    <a:lnTo>
                      <a:pt x="0" y="62"/>
                    </a:lnTo>
                  </a:path>
                </a:pathLst>
              </a:custGeom>
              <a:grpFill/>
              <a:ln>
                <a:noFill/>
              </a:ln>
              <a:effectLst>
                <a:outerShdw dist="17961" dir="2700000" algn="ctr" rotWithShape="0">
                  <a:schemeClr val="tx2"/>
                </a:outerShdw>
              </a:effectLst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6" name="Oval 33" descr="75%">
                <a:extLst>
                  <a:ext uri="{FF2B5EF4-FFF2-40B4-BE49-F238E27FC236}">
                    <a16:creationId xmlns:a16="http://schemas.microsoft.com/office/drawing/2014/main" id="{F7B7D6E6-92F0-4D7D-A991-F88AE5EA19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9620000">
                <a:off x="4128" y="3074"/>
                <a:ext cx="39" cy="99"/>
              </a:xfrm>
              <a:prstGeom prst="ellipse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7" name="Oval 34" descr="75%">
                <a:extLst>
                  <a:ext uri="{FF2B5EF4-FFF2-40B4-BE49-F238E27FC236}">
                    <a16:creationId xmlns:a16="http://schemas.microsoft.com/office/drawing/2014/main" id="{0F5A0025-2F9C-4A78-BE59-241F3AE168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4148" y="3088"/>
                <a:ext cx="37" cy="102"/>
              </a:xfrm>
              <a:prstGeom prst="ellipse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13" name="Oval 35" descr="75%">
              <a:extLst>
                <a:ext uri="{FF2B5EF4-FFF2-40B4-BE49-F238E27FC236}">
                  <a16:creationId xmlns:a16="http://schemas.microsoft.com/office/drawing/2014/main" id="{436891DC-6B32-4432-9CC0-ACA50C397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40000">
              <a:off x="3763" y="2934"/>
              <a:ext cx="445" cy="175"/>
            </a:xfrm>
            <a:prstGeom prst="ellipse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" name="Freeform 36">
            <a:extLst>
              <a:ext uri="{FF2B5EF4-FFF2-40B4-BE49-F238E27FC236}">
                <a16:creationId xmlns:a16="http://schemas.microsoft.com/office/drawing/2014/main" id="{E323543F-8E15-47CC-9B3C-BFD0C30703CC}"/>
              </a:ext>
            </a:extLst>
          </p:cNvPr>
          <p:cNvSpPr>
            <a:spLocks/>
          </p:cNvSpPr>
          <p:nvPr/>
        </p:nvSpPr>
        <p:spPr bwMode="auto">
          <a:xfrm>
            <a:off x="2819400" y="5027933"/>
            <a:ext cx="6130972" cy="174237"/>
          </a:xfrm>
          <a:custGeom>
            <a:avLst/>
            <a:gdLst>
              <a:gd name="T0" fmla="*/ 0 w 5539"/>
              <a:gd name="T1" fmla="*/ 98 h 145"/>
              <a:gd name="T2" fmla="*/ 833 w 5539"/>
              <a:gd name="T3" fmla="*/ 89 h 145"/>
              <a:gd name="T4" fmla="*/ 1161 w 5539"/>
              <a:gd name="T5" fmla="*/ 45 h 145"/>
              <a:gd name="T6" fmla="*/ 1445 w 5539"/>
              <a:gd name="T7" fmla="*/ 0 h 145"/>
              <a:gd name="T8" fmla="*/ 3669 w 5539"/>
              <a:gd name="T9" fmla="*/ 62 h 145"/>
              <a:gd name="T10" fmla="*/ 4670 w 5539"/>
              <a:gd name="T11" fmla="*/ 54 h 145"/>
              <a:gd name="T12" fmla="*/ 5539 w 5539"/>
              <a:gd name="T13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39" h="145">
                <a:moveTo>
                  <a:pt x="0" y="98"/>
                </a:moveTo>
                <a:cubicBezTo>
                  <a:pt x="274" y="145"/>
                  <a:pt x="557" y="108"/>
                  <a:pt x="833" y="89"/>
                </a:cubicBezTo>
                <a:cubicBezTo>
                  <a:pt x="942" y="67"/>
                  <a:pt x="1051" y="60"/>
                  <a:pt x="1161" y="45"/>
                </a:cubicBezTo>
                <a:cubicBezTo>
                  <a:pt x="1248" y="9"/>
                  <a:pt x="1351" y="16"/>
                  <a:pt x="1445" y="0"/>
                </a:cubicBezTo>
                <a:cubicBezTo>
                  <a:pt x="2196" y="15"/>
                  <a:pt x="2923" y="42"/>
                  <a:pt x="3669" y="62"/>
                </a:cubicBezTo>
                <a:cubicBezTo>
                  <a:pt x="4003" y="59"/>
                  <a:pt x="4336" y="59"/>
                  <a:pt x="4670" y="54"/>
                </a:cubicBezTo>
                <a:cubicBezTo>
                  <a:pt x="4961" y="50"/>
                  <a:pt x="5248" y="18"/>
                  <a:pt x="5539" y="18"/>
                </a:cubicBezTo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CA21FE6B-012F-429A-89CD-A9A5A712F80B}"/>
              </a:ext>
            </a:extLst>
          </p:cNvPr>
          <p:cNvSpPr>
            <a:spLocks/>
          </p:cNvSpPr>
          <p:nvPr/>
        </p:nvSpPr>
        <p:spPr bwMode="auto">
          <a:xfrm>
            <a:off x="2664140" y="4167765"/>
            <a:ext cx="6173120" cy="538442"/>
          </a:xfrm>
          <a:custGeom>
            <a:avLst/>
            <a:gdLst>
              <a:gd name="T0" fmla="*/ 0 w 5556"/>
              <a:gd name="T1" fmla="*/ 35 h 447"/>
              <a:gd name="T2" fmla="*/ 594 w 5556"/>
              <a:gd name="T3" fmla="*/ 0 h 447"/>
              <a:gd name="T4" fmla="*/ 913 w 5556"/>
              <a:gd name="T5" fmla="*/ 9 h 447"/>
              <a:gd name="T6" fmla="*/ 1205 w 5556"/>
              <a:gd name="T7" fmla="*/ 124 h 447"/>
              <a:gd name="T8" fmla="*/ 1311 w 5556"/>
              <a:gd name="T9" fmla="*/ 168 h 447"/>
              <a:gd name="T10" fmla="*/ 1542 w 5556"/>
              <a:gd name="T11" fmla="*/ 221 h 447"/>
              <a:gd name="T12" fmla="*/ 1834 w 5556"/>
              <a:gd name="T13" fmla="*/ 292 h 447"/>
              <a:gd name="T14" fmla="*/ 2384 w 5556"/>
              <a:gd name="T15" fmla="*/ 345 h 447"/>
              <a:gd name="T16" fmla="*/ 2986 w 5556"/>
              <a:gd name="T17" fmla="*/ 337 h 447"/>
              <a:gd name="T18" fmla="*/ 3066 w 5556"/>
              <a:gd name="T19" fmla="*/ 328 h 447"/>
              <a:gd name="T20" fmla="*/ 3155 w 5556"/>
              <a:gd name="T21" fmla="*/ 283 h 447"/>
              <a:gd name="T22" fmla="*/ 3447 w 5556"/>
              <a:gd name="T23" fmla="*/ 212 h 447"/>
              <a:gd name="T24" fmla="*/ 3536 w 5556"/>
              <a:gd name="T25" fmla="*/ 204 h 447"/>
              <a:gd name="T26" fmla="*/ 3731 w 5556"/>
              <a:gd name="T27" fmla="*/ 159 h 447"/>
              <a:gd name="T28" fmla="*/ 4289 w 5556"/>
              <a:gd name="T29" fmla="*/ 142 h 447"/>
              <a:gd name="T30" fmla="*/ 4599 w 5556"/>
              <a:gd name="T31" fmla="*/ 106 h 447"/>
              <a:gd name="T32" fmla="*/ 4670 w 5556"/>
              <a:gd name="T33" fmla="*/ 150 h 447"/>
              <a:gd name="T34" fmla="*/ 4688 w 5556"/>
              <a:gd name="T35" fmla="*/ 186 h 447"/>
              <a:gd name="T36" fmla="*/ 4732 w 5556"/>
              <a:gd name="T37" fmla="*/ 204 h 447"/>
              <a:gd name="T38" fmla="*/ 4847 w 5556"/>
              <a:gd name="T39" fmla="*/ 266 h 447"/>
              <a:gd name="T40" fmla="*/ 5556 w 5556"/>
              <a:gd name="T41" fmla="*/ 4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56" h="447">
                <a:moveTo>
                  <a:pt x="0" y="35"/>
                </a:moveTo>
                <a:cubicBezTo>
                  <a:pt x="199" y="30"/>
                  <a:pt x="397" y="33"/>
                  <a:pt x="594" y="0"/>
                </a:cubicBezTo>
                <a:cubicBezTo>
                  <a:pt x="700" y="3"/>
                  <a:pt x="807" y="1"/>
                  <a:pt x="913" y="9"/>
                </a:cubicBezTo>
                <a:cubicBezTo>
                  <a:pt x="999" y="15"/>
                  <a:pt x="1109" y="102"/>
                  <a:pt x="1205" y="124"/>
                </a:cubicBezTo>
                <a:cubicBezTo>
                  <a:pt x="1280" y="183"/>
                  <a:pt x="1215" y="144"/>
                  <a:pt x="1311" y="168"/>
                </a:cubicBezTo>
                <a:cubicBezTo>
                  <a:pt x="1403" y="191"/>
                  <a:pt x="1446" y="212"/>
                  <a:pt x="1542" y="221"/>
                </a:cubicBezTo>
                <a:cubicBezTo>
                  <a:pt x="1641" y="243"/>
                  <a:pt x="1735" y="270"/>
                  <a:pt x="1834" y="292"/>
                </a:cubicBezTo>
                <a:cubicBezTo>
                  <a:pt x="2010" y="331"/>
                  <a:pt x="2205" y="334"/>
                  <a:pt x="2384" y="345"/>
                </a:cubicBezTo>
                <a:cubicBezTo>
                  <a:pt x="2585" y="342"/>
                  <a:pt x="2785" y="342"/>
                  <a:pt x="2986" y="337"/>
                </a:cubicBezTo>
                <a:cubicBezTo>
                  <a:pt x="3013" y="336"/>
                  <a:pt x="3041" y="337"/>
                  <a:pt x="3066" y="328"/>
                </a:cubicBezTo>
                <a:cubicBezTo>
                  <a:pt x="3278" y="251"/>
                  <a:pt x="2965" y="321"/>
                  <a:pt x="3155" y="283"/>
                </a:cubicBezTo>
                <a:cubicBezTo>
                  <a:pt x="3216" y="201"/>
                  <a:pt x="3360" y="220"/>
                  <a:pt x="3447" y="212"/>
                </a:cubicBezTo>
                <a:cubicBezTo>
                  <a:pt x="3477" y="209"/>
                  <a:pt x="3536" y="204"/>
                  <a:pt x="3536" y="204"/>
                </a:cubicBezTo>
                <a:cubicBezTo>
                  <a:pt x="3601" y="191"/>
                  <a:pt x="3664" y="164"/>
                  <a:pt x="3731" y="159"/>
                </a:cubicBezTo>
                <a:cubicBezTo>
                  <a:pt x="3883" y="148"/>
                  <a:pt x="4167" y="145"/>
                  <a:pt x="4289" y="142"/>
                </a:cubicBezTo>
                <a:cubicBezTo>
                  <a:pt x="4390" y="121"/>
                  <a:pt x="4497" y="117"/>
                  <a:pt x="4599" y="106"/>
                </a:cubicBezTo>
                <a:cubicBezTo>
                  <a:pt x="4640" y="116"/>
                  <a:pt x="4640" y="110"/>
                  <a:pt x="4670" y="150"/>
                </a:cubicBezTo>
                <a:cubicBezTo>
                  <a:pt x="4678" y="161"/>
                  <a:pt x="4678" y="177"/>
                  <a:pt x="4688" y="186"/>
                </a:cubicBezTo>
                <a:cubicBezTo>
                  <a:pt x="4700" y="196"/>
                  <a:pt x="4718" y="196"/>
                  <a:pt x="4732" y="204"/>
                </a:cubicBezTo>
                <a:cubicBezTo>
                  <a:pt x="4869" y="278"/>
                  <a:pt x="4747" y="225"/>
                  <a:pt x="4847" y="266"/>
                </a:cubicBezTo>
                <a:cubicBezTo>
                  <a:pt x="5065" y="447"/>
                  <a:pt x="5280" y="425"/>
                  <a:pt x="5556" y="425"/>
                </a:cubicBezTo>
              </a:path>
            </a:pathLst>
          </a:cu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185A2288-0AE4-4314-9367-2A3E5598F43F}"/>
              </a:ext>
            </a:extLst>
          </p:cNvPr>
          <p:cNvSpPr>
            <a:spLocks/>
          </p:cNvSpPr>
          <p:nvPr/>
        </p:nvSpPr>
        <p:spPr bwMode="auto">
          <a:xfrm>
            <a:off x="2630135" y="3426047"/>
            <a:ext cx="6153689" cy="174237"/>
          </a:xfrm>
          <a:custGeom>
            <a:avLst/>
            <a:gdLst>
              <a:gd name="T0" fmla="*/ 0 w 5539"/>
              <a:gd name="T1" fmla="*/ 98 h 145"/>
              <a:gd name="T2" fmla="*/ 833 w 5539"/>
              <a:gd name="T3" fmla="*/ 89 h 145"/>
              <a:gd name="T4" fmla="*/ 1161 w 5539"/>
              <a:gd name="T5" fmla="*/ 45 h 145"/>
              <a:gd name="T6" fmla="*/ 1445 w 5539"/>
              <a:gd name="T7" fmla="*/ 0 h 145"/>
              <a:gd name="T8" fmla="*/ 3669 w 5539"/>
              <a:gd name="T9" fmla="*/ 62 h 145"/>
              <a:gd name="T10" fmla="*/ 4670 w 5539"/>
              <a:gd name="T11" fmla="*/ 54 h 145"/>
              <a:gd name="T12" fmla="*/ 5539 w 5539"/>
              <a:gd name="T13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39" h="145">
                <a:moveTo>
                  <a:pt x="0" y="98"/>
                </a:moveTo>
                <a:cubicBezTo>
                  <a:pt x="274" y="145"/>
                  <a:pt x="557" y="108"/>
                  <a:pt x="833" y="89"/>
                </a:cubicBezTo>
                <a:cubicBezTo>
                  <a:pt x="942" y="67"/>
                  <a:pt x="1051" y="60"/>
                  <a:pt x="1161" y="45"/>
                </a:cubicBezTo>
                <a:cubicBezTo>
                  <a:pt x="1248" y="9"/>
                  <a:pt x="1351" y="16"/>
                  <a:pt x="1445" y="0"/>
                </a:cubicBezTo>
                <a:cubicBezTo>
                  <a:pt x="2196" y="15"/>
                  <a:pt x="2923" y="42"/>
                  <a:pt x="3669" y="62"/>
                </a:cubicBezTo>
                <a:cubicBezTo>
                  <a:pt x="4003" y="59"/>
                  <a:pt x="4336" y="59"/>
                  <a:pt x="4670" y="54"/>
                </a:cubicBezTo>
                <a:cubicBezTo>
                  <a:pt x="4961" y="50"/>
                  <a:pt x="5248" y="18"/>
                  <a:pt x="5539" y="18"/>
                </a:cubicBezTo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7" name="Freeform 37">
            <a:extLst>
              <a:ext uri="{FF2B5EF4-FFF2-40B4-BE49-F238E27FC236}">
                <a16:creationId xmlns:a16="http://schemas.microsoft.com/office/drawing/2014/main" id="{76853726-97D8-4147-8772-F88EA434D87E}"/>
              </a:ext>
            </a:extLst>
          </p:cNvPr>
          <p:cNvSpPr>
            <a:spLocks/>
          </p:cNvSpPr>
          <p:nvPr/>
        </p:nvSpPr>
        <p:spPr bwMode="auto">
          <a:xfrm>
            <a:off x="3364886" y="3470817"/>
            <a:ext cx="3787913" cy="997024"/>
          </a:xfrm>
          <a:custGeom>
            <a:avLst/>
            <a:gdLst>
              <a:gd name="T0" fmla="*/ 0 w 3119"/>
              <a:gd name="T1" fmla="*/ 700 h 824"/>
              <a:gd name="T2" fmla="*/ 115 w 3119"/>
              <a:gd name="T3" fmla="*/ 664 h 824"/>
              <a:gd name="T4" fmla="*/ 177 w 3119"/>
              <a:gd name="T5" fmla="*/ 629 h 824"/>
              <a:gd name="T6" fmla="*/ 239 w 3119"/>
              <a:gd name="T7" fmla="*/ 602 h 824"/>
              <a:gd name="T8" fmla="*/ 319 w 3119"/>
              <a:gd name="T9" fmla="*/ 540 h 824"/>
              <a:gd name="T10" fmla="*/ 532 w 3119"/>
              <a:gd name="T11" fmla="*/ 496 h 824"/>
              <a:gd name="T12" fmla="*/ 797 w 3119"/>
              <a:gd name="T13" fmla="*/ 460 h 824"/>
              <a:gd name="T14" fmla="*/ 921 w 3119"/>
              <a:gd name="T15" fmla="*/ 416 h 824"/>
              <a:gd name="T16" fmla="*/ 1161 w 3119"/>
              <a:gd name="T17" fmla="*/ 390 h 824"/>
              <a:gd name="T18" fmla="*/ 1276 w 3119"/>
              <a:gd name="T19" fmla="*/ 345 h 824"/>
              <a:gd name="T20" fmla="*/ 1382 w 3119"/>
              <a:gd name="T21" fmla="*/ 283 h 824"/>
              <a:gd name="T22" fmla="*/ 1551 w 3119"/>
              <a:gd name="T23" fmla="*/ 230 h 824"/>
              <a:gd name="T24" fmla="*/ 1728 w 3119"/>
              <a:gd name="T25" fmla="*/ 141 h 824"/>
              <a:gd name="T26" fmla="*/ 1754 w 3119"/>
              <a:gd name="T27" fmla="*/ 115 h 824"/>
              <a:gd name="T28" fmla="*/ 1816 w 3119"/>
              <a:gd name="T29" fmla="*/ 97 h 824"/>
              <a:gd name="T30" fmla="*/ 2073 w 3119"/>
              <a:gd name="T31" fmla="*/ 44 h 824"/>
              <a:gd name="T32" fmla="*/ 2135 w 3119"/>
              <a:gd name="T33" fmla="*/ 26 h 824"/>
              <a:gd name="T34" fmla="*/ 2109 w 3119"/>
              <a:gd name="T35" fmla="*/ 106 h 824"/>
              <a:gd name="T36" fmla="*/ 2082 w 3119"/>
              <a:gd name="T37" fmla="*/ 133 h 824"/>
              <a:gd name="T38" fmla="*/ 2065 w 3119"/>
              <a:gd name="T39" fmla="*/ 159 h 824"/>
              <a:gd name="T40" fmla="*/ 2277 w 3119"/>
              <a:gd name="T41" fmla="*/ 141 h 824"/>
              <a:gd name="T42" fmla="*/ 2304 w 3119"/>
              <a:gd name="T43" fmla="*/ 115 h 824"/>
              <a:gd name="T44" fmla="*/ 2366 w 3119"/>
              <a:gd name="T45" fmla="*/ 97 h 824"/>
              <a:gd name="T46" fmla="*/ 2419 w 3119"/>
              <a:gd name="T47" fmla="*/ 79 h 824"/>
              <a:gd name="T48" fmla="*/ 2596 w 3119"/>
              <a:gd name="T49" fmla="*/ 115 h 824"/>
              <a:gd name="T50" fmla="*/ 2587 w 3119"/>
              <a:gd name="T51" fmla="*/ 141 h 824"/>
              <a:gd name="T52" fmla="*/ 3039 w 3119"/>
              <a:gd name="T53" fmla="*/ 195 h 824"/>
              <a:gd name="T54" fmla="*/ 3119 w 3119"/>
              <a:gd name="T55" fmla="*/ 212 h 824"/>
              <a:gd name="T56" fmla="*/ 2623 w 3119"/>
              <a:gd name="T57" fmla="*/ 372 h 824"/>
              <a:gd name="T58" fmla="*/ 1967 w 3119"/>
              <a:gd name="T59" fmla="*/ 407 h 824"/>
              <a:gd name="T60" fmla="*/ 1843 w 3119"/>
              <a:gd name="T61" fmla="*/ 434 h 824"/>
              <a:gd name="T62" fmla="*/ 1710 w 3119"/>
              <a:gd name="T63" fmla="*/ 478 h 824"/>
              <a:gd name="T64" fmla="*/ 1480 w 3119"/>
              <a:gd name="T65" fmla="*/ 522 h 824"/>
              <a:gd name="T66" fmla="*/ 1223 w 3119"/>
              <a:gd name="T67" fmla="*/ 611 h 824"/>
              <a:gd name="T68" fmla="*/ 797 w 3119"/>
              <a:gd name="T69" fmla="*/ 655 h 824"/>
              <a:gd name="T70" fmla="*/ 629 w 3119"/>
              <a:gd name="T71" fmla="*/ 691 h 824"/>
              <a:gd name="T72" fmla="*/ 514 w 3119"/>
              <a:gd name="T73" fmla="*/ 735 h 824"/>
              <a:gd name="T74" fmla="*/ 425 w 3119"/>
              <a:gd name="T75" fmla="*/ 771 h 824"/>
              <a:gd name="T76" fmla="*/ 372 w 3119"/>
              <a:gd name="T77" fmla="*/ 779 h 824"/>
              <a:gd name="T78" fmla="*/ 168 w 3119"/>
              <a:gd name="T79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19" h="824">
                <a:moveTo>
                  <a:pt x="0" y="700"/>
                </a:moveTo>
                <a:cubicBezTo>
                  <a:pt x="41" y="690"/>
                  <a:pt x="74" y="672"/>
                  <a:pt x="115" y="664"/>
                </a:cubicBezTo>
                <a:cubicBezTo>
                  <a:pt x="136" y="652"/>
                  <a:pt x="156" y="640"/>
                  <a:pt x="177" y="629"/>
                </a:cubicBezTo>
                <a:cubicBezTo>
                  <a:pt x="197" y="619"/>
                  <a:pt x="219" y="613"/>
                  <a:pt x="239" y="602"/>
                </a:cubicBezTo>
                <a:cubicBezTo>
                  <a:pt x="269" y="586"/>
                  <a:pt x="289" y="555"/>
                  <a:pt x="319" y="540"/>
                </a:cubicBezTo>
                <a:cubicBezTo>
                  <a:pt x="370" y="514"/>
                  <a:pt x="480" y="501"/>
                  <a:pt x="532" y="496"/>
                </a:cubicBezTo>
                <a:cubicBezTo>
                  <a:pt x="659" y="444"/>
                  <a:pt x="491" y="508"/>
                  <a:pt x="797" y="460"/>
                </a:cubicBezTo>
                <a:cubicBezTo>
                  <a:pt x="840" y="453"/>
                  <a:pt x="878" y="423"/>
                  <a:pt x="921" y="416"/>
                </a:cubicBezTo>
                <a:cubicBezTo>
                  <a:pt x="988" y="405"/>
                  <a:pt x="1088" y="397"/>
                  <a:pt x="1161" y="390"/>
                </a:cubicBezTo>
                <a:cubicBezTo>
                  <a:pt x="1270" y="300"/>
                  <a:pt x="1127" y="405"/>
                  <a:pt x="1276" y="345"/>
                </a:cubicBezTo>
                <a:cubicBezTo>
                  <a:pt x="1314" y="330"/>
                  <a:pt x="1347" y="304"/>
                  <a:pt x="1382" y="283"/>
                </a:cubicBezTo>
                <a:cubicBezTo>
                  <a:pt x="1448" y="244"/>
                  <a:pt x="1477" y="245"/>
                  <a:pt x="1551" y="230"/>
                </a:cubicBezTo>
                <a:cubicBezTo>
                  <a:pt x="1653" y="186"/>
                  <a:pt x="1593" y="214"/>
                  <a:pt x="1728" y="141"/>
                </a:cubicBezTo>
                <a:cubicBezTo>
                  <a:pt x="1739" y="135"/>
                  <a:pt x="1744" y="122"/>
                  <a:pt x="1754" y="115"/>
                </a:cubicBezTo>
                <a:cubicBezTo>
                  <a:pt x="1762" y="110"/>
                  <a:pt x="1811" y="99"/>
                  <a:pt x="1816" y="97"/>
                </a:cubicBezTo>
                <a:cubicBezTo>
                  <a:pt x="1900" y="71"/>
                  <a:pt x="1986" y="57"/>
                  <a:pt x="2073" y="44"/>
                </a:cubicBezTo>
                <a:cubicBezTo>
                  <a:pt x="2085" y="39"/>
                  <a:pt x="2239" y="0"/>
                  <a:pt x="2135" y="26"/>
                </a:cubicBezTo>
                <a:cubicBezTo>
                  <a:pt x="2122" y="71"/>
                  <a:pt x="2130" y="44"/>
                  <a:pt x="2109" y="106"/>
                </a:cubicBezTo>
                <a:cubicBezTo>
                  <a:pt x="2105" y="118"/>
                  <a:pt x="2090" y="123"/>
                  <a:pt x="2082" y="133"/>
                </a:cubicBezTo>
                <a:cubicBezTo>
                  <a:pt x="2075" y="141"/>
                  <a:pt x="2071" y="150"/>
                  <a:pt x="2065" y="159"/>
                </a:cubicBezTo>
                <a:cubicBezTo>
                  <a:pt x="2134" y="183"/>
                  <a:pt x="2210" y="164"/>
                  <a:pt x="2277" y="141"/>
                </a:cubicBezTo>
                <a:cubicBezTo>
                  <a:pt x="2286" y="132"/>
                  <a:pt x="2293" y="121"/>
                  <a:pt x="2304" y="115"/>
                </a:cubicBezTo>
                <a:cubicBezTo>
                  <a:pt x="2323" y="105"/>
                  <a:pt x="2346" y="104"/>
                  <a:pt x="2366" y="97"/>
                </a:cubicBezTo>
                <a:cubicBezTo>
                  <a:pt x="2420" y="79"/>
                  <a:pt x="2522" y="39"/>
                  <a:pt x="2419" y="79"/>
                </a:cubicBezTo>
                <a:cubicBezTo>
                  <a:pt x="2478" y="91"/>
                  <a:pt x="2540" y="94"/>
                  <a:pt x="2596" y="115"/>
                </a:cubicBezTo>
                <a:cubicBezTo>
                  <a:pt x="2605" y="118"/>
                  <a:pt x="2578" y="139"/>
                  <a:pt x="2587" y="141"/>
                </a:cubicBezTo>
                <a:cubicBezTo>
                  <a:pt x="2736" y="168"/>
                  <a:pt x="2889" y="175"/>
                  <a:pt x="3039" y="195"/>
                </a:cubicBezTo>
                <a:cubicBezTo>
                  <a:pt x="3066" y="199"/>
                  <a:pt x="3092" y="206"/>
                  <a:pt x="3119" y="212"/>
                </a:cubicBezTo>
                <a:cubicBezTo>
                  <a:pt x="2977" y="270"/>
                  <a:pt x="2775" y="364"/>
                  <a:pt x="2623" y="372"/>
                </a:cubicBezTo>
                <a:cubicBezTo>
                  <a:pt x="2404" y="384"/>
                  <a:pt x="2186" y="395"/>
                  <a:pt x="1967" y="407"/>
                </a:cubicBezTo>
                <a:cubicBezTo>
                  <a:pt x="1925" y="415"/>
                  <a:pt x="1885" y="426"/>
                  <a:pt x="1843" y="434"/>
                </a:cubicBezTo>
                <a:cubicBezTo>
                  <a:pt x="1799" y="463"/>
                  <a:pt x="1766" y="466"/>
                  <a:pt x="1710" y="478"/>
                </a:cubicBezTo>
                <a:cubicBezTo>
                  <a:pt x="1653" y="518"/>
                  <a:pt x="1549" y="510"/>
                  <a:pt x="1480" y="522"/>
                </a:cubicBezTo>
                <a:cubicBezTo>
                  <a:pt x="1407" y="571"/>
                  <a:pt x="1307" y="595"/>
                  <a:pt x="1223" y="611"/>
                </a:cubicBezTo>
                <a:cubicBezTo>
                  <a:pt x="1090" y="664"/>
                  <a:pt x="938" y="649"/>
                  <a:pt x="797" y="655"/>
                </a:cubicBezTo>
                <a:cubicBezTo>
                  <a:pt x="740" y="665"/>
                  <a:pt x="686" y="679"/>
                  <a:pt x="629" y="691"/>
                </a:cubicBezTo>
                <a:cubicBezTo>
                  <a:pt x="580" y="738"/>
                  <a:pt x="614" y="714"/>
                  <a:pt x="514" y="735"/>
                </a:cubicBezTo>
                <a:cubicBezTo>
                  <a:pt x="483" y="741"/>
                  <a:pt x="457" y="766"/>
                  <a:pt x="425" y="771"/>
                </a:cubicBezTo>
                <a:cubicBezTo>
                  <a:pt x="407" y="774"/>
                  <a:pt x="390" y="776"/>
                  <a:pt x="372" y="779"/>
                </a:cubicBezTo>
                <a:cubicBezTo>
                  <a:pt x="305" y="806"/>
                  <a:pt x="242" y="824"/>
                  <a:pt x="168" y="824"/>
                </a:cubicBezTo>
              </a:path>
            </a:pathLst>
          </a:custGeom>
          <a:solidFill>
            <a:srgbClr val="996633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2F14C8AD-C11D-43BD-A8E7-311F158A8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1535"/>
            <a:ext cx="8144602" cy="43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itchFamily="18" charset="0"/>
                <a:cs typeface="Times New Roman" pitchFamily="18" charset="0"/>
              </a:rPr>
              <a:t>If detected, then species presence is </a:t>
            </a:r>
            <a:r>
              <a:rPr lang="en-US" sz="2200" b="1" dirty="0">
                <a:latin typeface="Garamond" pitchFamily="18" charset="0"/>
                <a:cs typeface="Times New Roman" pitchFamily="18" charset="0"/>
              </a:rPr>
              <a:t>certain </a:t>
            </a:r>
            <a:r>
              <a:rPr lang="en-US" sz="2200" dirty="0">
                <a:latin typeface="Garamond" pitchFamily="18" charset="0"/>
                <a:cs typeface="Times New Roman" pitchFamily="18" charset="0"/>
              </a:rPr>
              <a:t>(unless it’s misidentified)</a:t>
            </a:r>
            <a:endParaRPr lang="en-US" sz="2200" dirty="0">
              <a:latin typeface="Garamond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D25EAE71-F048-4D09-B2FA-B424051A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3715"/>
            <a:ext cx="5048883" cy="43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itchFamily="18" charset="0"/>
                <a:cs typeface="Times New Roman" pitchFamily="18" charset="0"/>
              </a:rPr>
              <a:t>If not detected, then the species is either:</a:t>
            </a:r>
            <a:endParaRPr lang="en-US" sz="2200" dirty="0">
              <a:latin typeface="Garamond" pitchFamily="18" charset="0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ACC4CFE7-CD35-4C73-8F10-D702F310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56" y="3616903"/>
            <a:ext cx="2250937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dirty="0">
                <a:latin typeface="Garamond" pitchFamily="18" charset="0"/>
                <a:cs typeface="Times New Roman" pitchFamily="18" charset="0"/>
              </a:rPr>
              <a:t>Truly absent</a:t>
            </a:r>
          </a:p>
          <a:p>
            <a:pPr algn="ctr">
              <a:defRPr/>
            </a:pPr>
            <a:endParaRPr lang="en-US" sz="2200" dirty="0">
              <a:latin typeface="Garamond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200" dirty="0">
              <a:latin typeface="Garamond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200" dirty="0">
                <a:latin typeface="Garamond" pitchFamily="18" charset="0"/>
                <a:cs typeface="Times New Roman" pitchFamily="18" charset="0"/>
              </a:rPr>
              <a:t>or…</a:t>
            </a:r>
          </a:p>
          <a:p>
            <a:pPr algn="ctr">
              <a:defRPr/>
            </a:pPr>
            <a:endParaRPr lang="en-US" sz="2200" dirty="0">
              <a:latin typeface="Garamond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200" dirty="0">
              <a:latin typeface="Garamond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200" dirty="0">
                <a:latin typeface="Garamond" pitchFamily="18" charset="0"/>
                <a:cs typeface="Times New Roman" pitchFamily="18" charset="0"/>
              </a:rPr>
              <a:t>Present but missed</a:t>
            </a:r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87F1D8FA-5A67-4C7B-90C8-1C2A05739175}"/>
              </a:ext>
            </a:extLst>
          </p:cNvPr>
          <p:cNvSpPr>
            <a:spLocks/>
          </p:cNvSpPr>
          <p:nvPr/>
        </p:nvSpPr>
        <p:spPr bwMode="auto">
          <a:xfrm>
            <a:off x="7152799" y="3934175"/>
            <a:ext cx="701960" cy="412604"/>
          </a:xfrm>
          <a:custGeom>
            <a:avLst/>
            <a:gdLst>
              <a:gd name="T0" fmla="*/ 422 w 578"/>
              <a:gd name="T1" fmla="*/ 315 h 341"/>
              <a:gd name="T2" fmla="*/ 475 w 578"/>
              <a:gd name="T3" fmla="*/ 306 h 341"/>
              <a:gd name="T4" fmla="*/ 564 w 578"/>
              <a:gd name="T5" fmla="*/ 200 h 341"/>
              <a:gd name="T6" fmla="*/ 519 w 578"/>
              <a:gd name="T7" fmla="*/ 49 h 341"/>
              <a:gd name="T8" fmla="*/ 404 w 578"/>
              <a:gd name="T9" fmla="*/ 5 h 341"/>
              <a:gd name="T10" fmla="*/ 165 w 578"/>
              <a:gd name="T11" fmla="*/ 13 h 341"/>
              <a:gd name="T12" fmla="*/ 94 w 578"/>
              <a:gd name="T13" fmla="*/ 58 h 341"/>
              <a:gd name="T14" fmla="*/ 67 w 578"/>
              <a:gd name="T15" fmla="*/ 75 h 341"/>
              <a:gd name="T16" fmla="*/ 23 w 578"/>
              <a:gd name="T17" fmla="*/ 164 h 341"/>
              <a:gd name="T18" fmla="*/ 5 w 578"/>
              <a:gd name="T19" fmla="*/ 217 h 341"/>
              <a:gd name="T20" fmla="*/ 14 w 578"/>
              <a:gd name="T21" fmla="*/ 288 h 341"/>
              <a:gd name="T22" fmla="*/ 67 w 578"/>
              <a:gd name="T23" fmla="*/ 306 h 341"/>
              <a:gd name="T24" fmla="*/ 112 w 578"/>
              <a:gd name="T25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8" h="341">
                <a:moveTo>
                  <a:pt x="422" y="315"/>
                </a:moveTo>
                <a:cubicBezTo>
                  <a:pt x="440" y="312"/>
                  <a:pt x="458" y="311"/>
                  <a:pt x="475" y="306"/>
                </a:cubicBezTo>
                <a:cubicBezTo>
                  <a:pt x="526" y="290"/>
                  <a:pt x="537" y="240"/>
                  <a:pt x="564" y="200"/>
                </a:cubicBezTo>
                <a:cubicBezTo>
                  <a:pt x="578" y="153"/>
                  <a:pt x="564" y="79"/>
                  <a:pt x="519" y="49"/>
                </a:cubicBezTo>
                <a:cubicBezTo>
                  <a:pt x="496" y="34"/>
                  <a:pt x="431" y="13"/>
                  <a:pt x="404" y="5"/>
                </a:cubicBezTo>
                <a:cubicBezTo>
                  <a:pt x="324" y="8"/>
                  <a:pt x="244" y="0"/>
                  <a:pt x="165" y="13"/>
                </a:cubicBezTo>
                <a:cubicBezTo>
                  <a:pt x="137" y="18"/>
                  <a:pt x="118" y="43"/>
                  <a:pt x="94" y="58"/>
                </a:cubicBezTo>
                <a:cubicBezTo>
                  <a:pt x="85" y="64"/>
                  <a:pt x="67" y="75"/>
                  <a:pt x="67" y="75"/>
                </a:cubicBezTo>
                <a:cubicBezTo>
                  <a:pt x="57" y="109"/>
                  <a:pt x="37" y="133"/>
                  <a:pt x="23" y="164"/>
                </a:cubicBezTo>
                <a:cubicBezTo>
                  <a:pt x="15" y="181"/>
                  <a:pt x="5" y="217"/>
                  <a:pt x="5" y="217"/>
                </a:cubicBezTo>
                <a:cubicBezTo>
                  <a:pt x="8" y="241"/>
                  <a:pt x="0" y="268"/>
                  <a:pt x="14" y="288"/>
                </a:cubicBezTo>
                <a:cubicBezTo>
                  <a:pt x="25" y="303"/>
                  <a:pt x="51" y="296"/>
                  <a:pt x="67" y="306"/>
                </a:cubicBezTo>
                <a:cubicBezTo>
                  <a:pt x="101" y="329"/>
                  <a:pt x="86" y="317"/>
                  <a:pt x="112" y="341"/>
                </a:cubicBezTo>
              </a:path>
            </a:pathLst>
          </a:custGeom>
          <a:solidFill>
            <a:srgbClr val="96969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9CDB1A3A-4E33-46B3-9041-337055B861E4}"/>
              </a:ext>
            </a:extLst>
          </p:cNvPr>
          <p:cNvSpPr>
            <a:spLocks/>
          </p:cNvSpPr>
          <p:nvPr/>
        </p:nvSpPr>
        <p:spPr bwMode="auto">
          <a:xfrm>
            <a:off x="2671261" y="5772956"/>
            <a:ext cx="6173120" cy="538442"/>
          </a:xfrm>
          <a:custGeom>
            <a:avLst/>
            <a:gdLst>
              <a:gd name="T0" fmla="*/ 0 w 5556"/>
              <a:gd name="T1" fmla="*/ 35 h 447"/>
              <a:gd name="T2" fmla="*/ 594 w 5556"/>
              <a:gd name="T3" fmla="*/ 0 h 447"/>
              <a:gd name="T4" fmla="*/ 913 w 5556"/>
              <a:gd name="T5" fmla="*/ 9 h 447"/>
              <a:gd name="T6" fmla="*/ 1205 w 5556"/>
              <a:gd name="T7" fmla="*/ 124 h 447"/>
              <a:gd name="T8" fmla="*/ 1311 w 5556"/>
              <a:gd name="T9" fmla="*/ 168 h 447"/>
              <a:gd name="T10" fmla="*/ 1542 w 5556"/>
              <a:gd name="T11" fmla="*/ 221 h 447"/>
              <a:gd name="T12" fmla="*/ 1834 w 5556"/>
              <a:gd name="T13" fmla="*/ 292 h 447"/>
              <a:gd name="T14" fmla="*/ 2384 w 5556"/>
              <a:gd name="T15" fmla="*/ 345 h 447"/>
              <a:gd name="T16" fmla="*/ 2986 w 5556"/>
              <a:gd name="T17" fmla="*/ 337 h 447"/>
              <a:gd name="T18" fmla="*/ 3066 w 5556"/>
              <a:gd name="T19" fmla="*/ 328 h 447"/>
              <a:gd name="T20" fmla="*/ 3155 w 5556"/>
              <a:gd name="T21" fmla="*/ 283 h 447"/>
              <a:gd name="T22" fmla="*/ 3447 w 5556"/>
              <a:gd name="T23" fmla="*/ 212 h 447"/>
              <a:gd name="T24" fmla="*/ 3536 w 5556"/>
              <a:gd name="T25" fmla="*/ 204 h 447"/>
              <a:gd name="T26" fmla="*/ 3731 w 5556"/>
              <a:gd name="T27" fmla="*/ 159 h 447"/>
              <a:gd name="T28" fmla="*/ 4289 w 5556"/>
              <a:gd name="T29" fmla="*/ 142 h 447"/>
              <a:gd name="T30" fmla="*/ 4599 w 5556"/>
              <a:gd name="T31" fmla="*/ 106 h 447"/>
              <a:gd name="T32" fmla="*/ 4670 w 5556"/>
              <a:gd name="T33" fmla="*/ 150 h 447"/>
              <a:gd name="T34" fmla="*/ 4688 w 5556"/>
              <a:gd name="T35" fmla="*/ 186 h 447"/>
              <a:gd name="T36" fmla="*/ 4732 w 5556"/>
              <a:gd name="T37" fmla="*/ 204 h 447"/>
              <a:gd name="T38" fmla="*/ 4847 w 5556"/>
              <a:gd name="T39" fmla="*/ 266 h 447"/>
              <a:gd name="T40" fmla="*/ 5556 w 5556"/>
              <a:gd name="T41" fmla="*/ 4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56" h="447">
                <a:moveTo>
                  <a:pt x="0" y="35"/>
                </a:moveTo>
                <a:cubicBezTo>
                  <a:pt x="199" y="30"/>
                  <a:pt x="397" y="33"/>
                  <a:pt x="594" y="0"/>
                </a:cubicBezTo>
                <a:cubicBezTo>
                  <a:pt x="700" y="3"/>
                  <a:pt x="807" y="1"/>
                  <a:pt x="913" y="9"/>
                </a:cubicBezTo>
                <a:cubicBezTo>
                  <a:pt x="999" y="15"/>
                  <a:pt x="1109" y="102"/>
                  <a:pt x="1205" y="124"/>
                </a:cubicBezTo>
                <a:cubicBezTo>
                  <a:pt x="1280" y="183"/>
                  <a:pt x="1215" y="144"/>
                  <a:pt x="1311" y="168"/>
                </a:cubicBezTo>
                <a:cubicBezTo>
                  <a:pt x="1403" y="191"/>
                  <a:pt x="1446" y="212"/>
                  <a:pt x="1542" y="221"/>
                </a:cubicBezTo>
                <a:cubicBezTo>
                  <a:pt x="1641" y="243"/>
                  <a:pt x="1735" y="270"/>
                  <a:pt x="1834" y="292"/>
                </a:cubicBezTo>
                <a:cubicBezTo>
                  <a:pt x="2010" y="331"/>
                  <a:pt x="2205" y="334"/>
                  <a:pt x="2384" y="345"/>
                </a:cubicBezTo>
                <a:cubicBezTo>
                  <a:pt x="2585" y="342"/>
                  <a:pt x="2785" y="342"/>
                  <a:pt x="2986" y="337"/>
                </a:cubicBezTo>
                <a:cubicBezTo>
                  <a:pt x="3013" y="336"/>
                  <a:pt x="3041" y="337"/>
                  <a:pt x="3066" y="328"/>
                </a:cubicBezTo>
                <a:cubicBezTo>
                  <a:pt x="3278" y="251"/>
                  <a:pt x="2965" y="321"/>
                  <a:pt x="3155" y="283"/>
                </a:cubicBezTo>
                <a:cubicBezTo>
                  <a:pt x="3216" y="201"/>
                  <a:pt x="3360" y="220"/>
                  <a:pt x="3447" y="212"/>
                </a:cubicBezTo>
                <a:cubicBezTo>
                  <a:pt x="3477" y="209"/>
                  <a:pt x="3536" y="204"/>
                  <a:pt x="3536" y="204"/>
                </a:cubicBezTo>
                <a:cubicBezTo>
                  <a:pt x="3601" y="191"/>
                  <a:pt x="3664" y="164"/>
                  <a:pt x="3731" y="159"/>
                </a:cubicBezTo>
                <a:cubicBezTo>
                  <a:pt x="3883" y="148"/>
                  <a:pt x="4167" y="145"/>
                  <a:pt x="4289" y="142"/>
                </a:cubicBezTo>
                <a:cubicBezTo>
                  <a:pt x="4390" y="121"/>
                  <a:pt x="4497" y="117"/>
                  <a:pt x="4599" y="106"/>
                </a:cubicBezTo>
                <a:cubicBezTo>
                  <a:pt x="4640" y="116"/>
                  <a:pt x="4640" y="110"/>
                  <a:pt x="4670" y="150"/>
                </a:cubicBezTo>
                <a:cubicBezTo>
                  <a:pt x="4678" y="161"/>
                  <a:pt x="4678" y="177"/>
                  <a:pt x="4688" y="186"/>
                </a:cubicBezTo>
                <a:cubicBezTo>
                  <a:pt x="4700" y="196"/>
                  <a:pt x="4718" y="196"/>
                  <a:pt x="4732" y="204"/>
                </a:cubicBezTo>
                <a:cubicBezTo>
                  <a:pt x="4869" y="278"/>
                  <a:pt x="4747" y="225"/>
                  <a:pt x="4847" y="266"/>
                </a:cubicBezTo>
                <a:cubicBezTo>
                  <a:pt x="5065" y="447"/>
                  <a:pt x="5280" y="425"/>
                  <a:pt x="5556" y="425"/>
                </a:cubicBezTo>
              </a:path>
            </a:pathLst>
          </a:cu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6A932639-A54D-4D15-98F0-C622313F3BA3}"/>
              </a:ext>
            </a:extLst>
          </p:cNvPr>
          <p:cNvSpPr>
            <a:spLocks/>
          </p:cNvSpPr>
          <p:nvPr/>
        </p:nvSpPr>
        <p:spPr bwMode="auto">
          <a:xfrm>
            <a:off x="7159920" y="5539366"/>
            <a:ext cx="701960" cy="412604"/>
          </a:xfrm>
          <a:custGeom>
            <a:avLst/>
            <a:gdLst>
              <a:gd name="T0" fmla="*/ 422 w 578"/>
              <a:gd name="T1" fmla="*/ 315 h 341"/>
              <a:gd name="T2" fmla="*/ 475 w 578"/>
              <a:gd name="T3" fmla="*/ 306 h 341"/>
              <a:gd name="T4" fmla="*/ 564 w 578"/>
              <a:gd name="T5" fmla="*/ 200 h 341"/>
              <a:gd name="T6" fmla="*/ 519 w 578"/>
              <a:gd name="T7" fmla="*/ 49 h 341"/>
              <a:gd name="T8" fmla="*/ 404 w 578"/>
              <a:gd name="T9" fmla="*/ 5 h 341"/>
              <a:gd name="T10" fmla="*/ 165 w 578"/>
              <a:gd name="T11" fmla="*/ 13 h 341"/>
              <a:gd name="T12" fmla="*/ 94 w 578"/>
              <a:gd name="T13" fmla="*/ 58 h 341"/>
              <a:gd name="T14" fmla="*/ 67 w 578"/>
              <a:gd name="T15" fmla="*/ 75 h 341"/>
              <a:gd name="T16" fmla="*/ 23 w 578"/>
              <a:gd name="T17" fmla="*/ 164 h 341"/>
              <a:gd name="T18" fmla="*/ 5 w 578"/>
              <a:gd name="T19" fmla="*/ 217 h 341"/>
              <a:gd name="T20" fmla="*/ 14 w 578"/>
              <a:gd name="T21" fmla="*/ 288 h 341"/>
              <a:gd name="T22" fmla="*/ 67 w 578"/>
              <a:gd name="T23" fmla="*/ 306 h 341"/>
              <a:gd name="T24" fmla="*/ 112 w 578"/>
              <a:gd name="T25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8" h="341">
                <a:moveTo>
                  <a:pt x="422" y="315"/>
                </a:moveTo>
                <a:cubicBezTo>
                  <a:pt x="440" y="312"/>
                  <a:pt x="458" y="311"/>
                  <a:pt x="475" y="306"/>
                </a:cubicBezTo>
                <a:cubicBezTo>
                  <a:pt x="526" y="290"/>
                  <a:pt x="537" y="240"/>
                  <a:pt x="564" y="200"/>
                </a:cubicBezTo>
                <a:cubicBezTo>
                  <a:pt x="578" y="153"/>
                  <a:pt x="564" y="79"/>
                  <a:pt x="519" y="49"/>
                </a:cubicBezTo>
                <a:cubicBezTo>
                  <a:pt x="496" y="34"/>
                  <a:pt x="431" y="13"/>
                  <a:pt x="404" y="5"/>
                </a:cubicBezTo>
                <a:cubicBezTo>
                  <a:pt x="324" y="8"/>
                  <a:pt x="244" y="0"/>
                  <a:pt x="165" y="13"/>
                </a:cubicBezTo>
                <a:cubicBezTo>
                  <a:pt x="137" y="18"/>
                  <a:pt x="118" y="43"/>
                  <a:pt x="94" y="58"/>
                </a:cubicBezTo>
                <a:cubicBezTo>
                  <a:pt x="85" y="64"/>
                  <a:pt x="67" y="75"/>
                  <a:pt x="67" y="75"/>
                </a:cubicBezTo>
                <a:cubicBezTo>
                  <a:pt x="57" y="109"/>
                  <a:pt x="37" y="133"/>
                  <a:pt x="23" y="164"/>
                </a:cubicBezTo>
                <a:cubicBezTo>
                  <a:pt x="15" y="181"/>
                  <a:pt x="5" y="217"/>
                  <a:pt x="5" y="217"/>
                </a:cubicBezTo>
                <a:cubicBezTo>
                  <a:pt x="8" y="241"/>
                  <a:pt x="0" y="268"/>
                  <a:pt x="14" y="288"/>
                </a:cubicBezTo>
                <a:cubicBezTo>
                  <a:pt x="25" y="303"/>
                  <a:pt x="51" y="296"/>
                  <a:pt x="67" y="306"/>
                </a:cubicBezTo>
                <a:cubicBezTo>
                  <a:pt x="101" y="329"/>
                  <a:pt x="86" y="317"/>
                  <a:pt x="112" y="341"/>
                </a:cubicBezTo>
              </a:path>
            </a:pathLst>
          </a:custGeom>
          <a:solidFill>
            <a:srgbClr val="96969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6962B958-3E9C-4092-8A3D-3D79C7F91683}"/>
              </a:ext>
            </a:extLst>
          </p:cNvPr>
          <p:cNvSpPr>
            <a:spLocks/>
          </p:cNvSpPr>
          <p:nvPr/>
        </p:nvSpPr>
        <p:spPr bwMode="auto">
          <a:xfrm>
            <a:off x="3551439" y="5072703"/>
            <a:ext cx="3773930" cy="997024"/>
          </a:xfrm>
          <a:custGeom>
            <a:avLst/>
            <a:gdLst>
              <a:gd name="T0" fmla="*/ 0 w 3119"/>
              <a:gd name="T1" fmla="*/ 700 h 824"/>
              <a:gd name="T2" fmla="*/ 115 w 3119"/>
              <a:gd name="T3" fmla="*/ 664 h 824"/>
              <a:gd name="T4" fmla="*/ 177 w 3119"/>
              <a:gd name="T5" fmla="*/ 629 h 824"/>
              <a:gd name="T6" fmla="*/ 239 w 3119"/>
              <a:gd name="T7" fmla="*/ 602 h 824"/>
              <a:gd name="T8" fmla="*/ 319 w 3119"/>
              <a:gd name="T9" fmla="*/ 540 h 824"/>
              <a:gd name="T10" fmla="*/ 532 w 3119"/>
              <a:gd name="T11" fmla="*/ 496 h 824"/>
              <a:gd name="T12" fmla="*/ 797 w 3119"/>
              <a:gd name="T13" fmla="*/ 460 h 824"/>
              <a:gd name="T14" fmla="*/ 921 w 3119"/>
              <a:gd name="T15" fmla="*/ 416 h 824"/>
              <a:gd name="T16" fmla="*/ 1161 w 3119"/>
              <a:gd name="T17" fmla="*/ 390 h 824"/>
              <a:gd name="T18" fmla="*/ 1276 w 3119"/>
              <a:gd name="T19" fmla="*/ 345 h 824"/>
              <a:gd name="T20" fmla="*/ 1382 w 3119"/>
              <a:gd name="T21" fmla="*/ 283 h 824"/>
              <a:gd name="T22" fmla="*/ 1551 w 3119"/>
              <a:gd name="T23" fmla="*/ 230 h 824"/>
              <a:gd name="T24" fmla="*/ 1728 w 3119"/>
              <a:gd name="T25" fmla="*/ 141 h 824"/>
              <a:gd name="T26" fmla="*/ 1754 w 3119"/>
              <a:gd name="T27" fmla="*/ 115 h 824"/>
              <a:gd name="T28" fmla="*/ 1816 w 3119"/>
              <a:gd name="T29" fmla="*/ 97 h 824"/>
              <a:gd name="T30" fmla="*/ 2073 w 3119"/>
              <a:gd name="T31" fmla="*/ 44 h 824"/>
              <a:gd name="T32" fmla="*/ 2135 w 3119"/>
              <a:gd name="T33" fmla="*/ 26 h 824"/>
              <a:gd name="T34" fmla="*/ 2109 w 3119"/>
              <a:gd name="T35" fmla="*/ 106 h 824"/>
              <a:gd name="T36" fmla="*/ 2082 w 3119"/>
              <a:gd name="T37" fmla="*/ 133 h 824"/>
              <a:gd name="T38" fmla="*/ 2065 w 3119"/>
              <a:gd name="T39" fmla="*/ 159 h 824"/>
              <a:gd name="T40" fmla="*/ 2277 w 3119"/>
              <a:gd name="T41" fmla="*/ 141 h 824"/>
              <a:gd name="T42" fmla="*/ 2304 w 3119"/>
              <a:gd name="T43" fmla="*/ 115 h 824"/>
              <a:gd name="T44" fmla="*/ 2366 w 3119"/>
              <a:gd name="T45" fmla="*/ 97 h 824"/>
              <a:gd name="T46" fmla="*/ 2419 w 3119"/>
              <a:gd name="T47" fmla="*/ 79 h 824"/>
              <a:gd name="T48" fmla="*/ 2596 w 3119"/>
              <a:gd name="T49" fmla="*/ 115 h 824"/>
              <a:gd name="T50" fmla="*/ 2587 w 3119"/>
              <a:gd name="T51" fmla="*/ 141 h 824"/>
              <a:gd name="T52" fmla="*/ 3039 w 3119"/>
              <a:gd name="T53" fmla="*/ 195 h 824"/>
              <a:gd name="T54" fmla="*/ 3119 w 3119"/>
              <a:gd name="T55" fmla="*/ 212 h 824"/>
              <a:gd name="T56" fmla="*/ 2623 w 3119"/>
              <a:gd name="T57" fmla="*/ 372 h 824"/>
              <a:gd name="T58" fmla="*/ 1967 w 3119"/>
              <a:gd name="T59" fmla="*/ 407 h 824"/>
              <a:gd name="T60" fmla="*/ 1843 w 3119"/>
              <a:gd name="T61" fmla="*/ 434 h 824"/>
              <a:gd name="T62" fmla="*/ 1710 w 3119"/>
              <a:gd name="T63" fmla="*/ 478 h 824"/>
              <a:gd name="T64" fmla="*/ 1480 w 3119"/>
              <a:gd name="T65" fmla="*/ 522 h 824"/>
              <a:gd name="T66" fmla="*/ 1223 w 3119"/>
              <a:gd name="T67" fmla="*/ 611 h 824"/>
              <a:gd name="T68" fmla="*/ 797 w 3119"/>
              <a:gd name="T69" fmla="*/ 655 h 824"/>
              <a:gd name="T70" fmla="*/ 629 w 3119"/>
              <a:gd name="T71" fmla="*/ 691 h 824"/>
              <a:gd name="T72" fmla="*/ 514 w 3119"/>
              <a:gd name="T73" fmla="*/ 735 h 824"/>
              <a:gd name="T74" fmla="*/ 425 w 3119"/>
              <a:gd name="T75" fmla="*/ 771 h 824"/>
              <a:gd name="T76" fmla="*/ 372 w 3119"/>
              <a:gd name="T77" fmla="*/ 779 h 824"/>
              <a:gd name="T78" fmla="*/ 168 w 3119"/>
              <a:gd name="T79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19" h="824">
                <a:moveTo>
                  <a:pt x="0" y="700"/>
                </a:moveTo>
                <a:cubicBezTo>
                  <a:pt x="41" y="690"/>
                  <a:pt x="74" y="672"/>
                  <a:pt x="115" y="664"/>
                </a:cubicBezTo>
                <a:cubicBezTo>
                  <a:pt x="136" y="652"/>
                  <a:pt x="156" y="640"/>
                  <a:pt x="177" y="629"/>
                </a:cubicBezTo>
                <a:cubicBezTo>
                  <a:pt x="197" y="619"/>
                  <a:pt x="219" y="613"/>
                  <a:pt x="239" y="602"/>
                </a:cubicBezTo>
                <a:cubicBezTo>
                  <a:pt x="269" y="586"/>
                  <a:pt x="289" y="555"/>
                  <a:pt x="319" y="540"/>
                </a:cubicBezTo>
                <a:cubicBezTo>
                  <a:pt x="370" y="514"/>
                  <a:pt x="480" y="501"/>
                  <a:pt x="532" y="496"/>
                </a:cubicBezTo>
                <a:cubicBezTo>
                  <a:pt x="659" y="444"/>
                  <a:pt x="491" y="508"/>
                  <a:pt x="797" y="460"/>
                </a:cubicBezTo>
                <a:cubicBezTo>
                  <a:pt x="840" y="453"/>
                  <a:pt x="878" y="423"/>
                  <a:pt x="921" y="416"/>
                </a:cubicBezTo>
                <a:cubicBezTo>
                  <a:pt x="988" y="405"/>
                  <a:pt x="1088" y="397"/>
                  <a:pt x="1161" y="390"/>
                </a:cubicBezTo>
                <a:cubicBezTo>
                  <a:pt x="1270" y="300"/>
                  <a:pt x="1127" y="405"/>
                  <a:pt x="1276" y="345"/>
                </a:cubicBezTo>
                <a:cubicBezTo>
                  <a:pt x="1314" y="330"/>
                  <a:pt x="1347" y="304"/>
                  <a:pt x="1382" y="283"/>
                </a:cubicBezTo>
                <a:cubicBezTo>
                  <a:pt x="1448" y="244"/>
                  <a:pt x="1477" y="245"/>
                  <a:pt x="1551" y="230"/>
                </a:cubicBezTo>
                <a:cubicBezTo>
                  <a:pt x="1653" y="186"/>
                  <a:pt x="1593" y="214"/>
                  <a:pt x="1728" y="141"/>
                </a:cubicBezTo>
                <a:cubicBezTo>
                  <a:pt x="1739" y="135"/>
                  <a:pt x="1744" y="122"/>
                  <a:pt x="1754" y="115"/>
                </a:cubicBezTo>
                <a:cubicBezTo>
                  <a:pt x="1762" y="110"/>
                  <a:pt x="1811" y="99"/>
                  <a:pt x="1816" y="97"/>
                </a:cubicBezTo>
                <a:cubicBezTo>
                  <a:pt x="1900" y="71"/>
                  <a:pt x="1986" y="57"/>
                  <a:pt x="2073" y="44"/>
                </a:cubicBezTo>
                <a:cubicBezTo>
                  <a:pt x="2085" y="39"/>
                  <a:pt x="2239" y="0"/>
                  <a:pt x="2135" y="26"/>
                </a:cubicBezTo>
                <a:cubicBezTo>
                  <a:pt x="2122" y="71"/>
                  <a:pt x="2130" y="44"/>
                  <a:pt x="2109" y="106"/>
                </a:cubicBezTo>
                <a:cubicBezTo>
                  <a:pt x="2105" y="118"/>
                  <a:pt x="2090" y="123"/>
                  <a:pt x="2082" y="133"/>
                </a:cubicBezTo>
                <a:cubicBezTo>
                  <a:pt x="2075" y="141"/>
                  <a:pt x="2071" y="150"/>
                  <a:pt x="2065" y="159"/>
                </a:cubicBezTo>
                <a:cubicBezTo>
                  <a:pt x="2134" y="183"/>
                  <a:pt x="2210" y="164"/>
                  <a:pt x="2277" y="141"/>
                </a:cubicBezTo>
                <a:cubicBezTo>
                  <a:pt x="2286" y="132"/>
                  <a:pt x="2293" y="121"/>
                  <a:pt x="2304" y="115"/>
                </a:cubicBezTo>
                <a:cubicBezTo>
                  <a:pt x="2323" y="105"/>
                  <a:pt x="2346" y="104"/>
                  <a:pt x="2366" y="97"/>
                </a:cubicBezTo>
                <a:cubicBezTo>
                  <a:pt x="2420" y="79"/>
                  <a:pt x="2522" y="39"/>
                  <a:pt x="2419" y="79"/>
                </a:cubicBezTo>
                <a:cubicBezTo>
                  <a:pt x="2478" y="91"/>
                  <a:pt x="2540" y="94"/>
                  <a:pt x="2596" y="115"/>
                </a:cubicBezTo>
                <a:cubicBezTo>
                  <a:pt x="2605" y="118"/>
                  <a:pt x="2578" y="139"/>
                  <a:pt x="2587" y="141"/>
                </a:cubicBezTo>
                <a:cubicBezTo>
                  <a:pt x="2736" y="168"/>
                  <a:pt x="2889" y="175"/>
                  <a:pt x="3039" y="195"/>
                </a:cubicBezTo>
                <a:cubicBezTo>
                  <a:pt x="3066" y="199"/>
                  <a:pt x="3092" y="206"/>
                  <a:pt x="3119" y="212"/>
                </a:cubicBezTo>
                <a:cubicBezTo>
                  <a:pt x="2977" y="270"/>
                  <a:pt x="2775" y="364"/>
                  <a:pt x="2623" y="372"/>
                </a:cubicBezTo>
                <a:cubicBezTo>
                  <a:pt x="2404" y="384"/>
                  <a:pt x="2186" y="395"/>
                  <a:pt x="1967" y="407"/>
                </a:cubicBezTo>
                <a:cubicBezTo>
                  <a:pt x="1925" y="415"/>
                  <a:pt x="1885" y="426"/>
                  <a:pt x="1843" y="434"/>
                </a:cubicBezTo>
                <a:cubicBezTo>
                  <a:pt x="1799" y="463"/>
                  <a:pt x="1766" y="466"/>
                  <a:pt x="1710" y="478"/>
                </a:cubicBezTo>
                <a:cubicBezTo>
                  <a:pt x="1653" y="518"/>
                  <a:pt x="1549" y="510"/>
                  <a:pt x="1480" y="522"/>
                </a:cubicBezTo>
                <a:cubicBezTo>
                  <a:pt x="1407" y="571"/>
                  <a:pt x="1307" y="595"/>
                  <a:pt x="1223" y="611"/>
                </a:cubicBezTo>
                <a:cubicBezTo>
                  <a:pt x="1090" y="664"/>
                  <a:pt x="938" y="649"/>
                  <a:pt x="797" y="655"/>
                </a:cubicBezTo>
                <a:cubicBezTo>
                  <a:pt x="740" y="665"/>
                  <a:pt x="686" y="679"/>
                  <a:pt x="629" y="691"/>
                </a:cubicBezTo>
                <a:cubicBezTo>
                  <a:pt x="580" y="738"/>
                  <a:pt x="614" y="714"/>
                  <a:pt x="514" y="735"/>
                </a:cubicBezTo>
                <a:cubicBezTo>
                  <a:pt x="483" y="741"/>
                  <a:pt x="457" y="766"/>
                  <a:pt x="425" y="771"/>
                </a:cubicBezTo>
                <a:cubicBezTo>
                  <a:pt x="407" y="774"/>
                  <a:pt x="390" y="776"/>
                  <a:pt x="372" y="779"/>
                </a:cubicBezTo>
                <a:cubicBezTo>
                  <a:pt x="305" y="806"/>
                  <a:pt x="242" y="824"/>
                  <a:pt x="168" y="824"/>
                </a:cubicBezTo>
              </a:path>
            </a:pathLst>
          </a:custGeom>
          <a:solidFill>
            <a:srgbClr val="996633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07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A791B5-44CE-4D59-B082-235E723E2A94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Determining Species Occurrence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31799-E763-4C2C-8A63-40D246D4DAFD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76E8347-FCFD-4755-B30A-79DC22F8A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24" y="944262"/>
            <a:ext cx="866570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341313" indent="-341313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Garamond" pitchFamily="18" charset="0"/>
              </a:rPr>
              <a:t>Detecting a species in a sample unit depends on 2 factors: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998E703-7F92-4A46-9496-1C4FA16A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75" y="1665572"/>
            <a:ext cx="5891485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US" sz="2800" dirty="0">
                <a:latin typeface="Garamond" pitchFamily="18" charset="0"/>
              </a:rPr>
              <a:t>the species must be present</a:t>
            </a:r>
          </a:p>
          <a:p>
            <a:pPr marL="457200" indent="-457200">
              <a:buFont typeface="+mj-lt"/>
              <a:buAutoNum type="arabicParenR"/>
              <a:defRPr/>
            </a:pPr>
            <a:endParaRPr lang="en-US" sz="2800" dirty="0">
              <a:latin typeface="Garamond" pitchFamily="18" charset="0"/>
            </a:endParaRP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800" dirty="0">
                <a:latin typeface="Garamond" pitchFamily="18" charset="0"/>
              </a:rPr>
              <a:t>At least 1 individual must be captured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82262D89-F6A9-4AFC-9F62-CDE739B14818}"/>
              </a:ext>
            </a:extLst>
          </p:cNvPr>
          <p:cNvGrpSpPr>
            <a:grpSpLocks/>
          </p:cNvGrpSpPr>
          <p:nvPr/>
        </p:nvGrpSpPr>
        <p:grpSpPr bwMode="auto">
          <a:xfrm>
            <a:off x="855292" y="3248657"/>
            <a:ext cx="7444158" cy="2602296"/>
            <a:chOff x="692131" y="3041692"/>
            <a:chExt cx="7444158" cy="2602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AutoShape 9">
                  <a:extLst>
                    <a:ext uri="{FF2B5EF4-FFF2-40B4-BE49-F238E27FC236}">
                      <a16:creationId xmlns:a16="http://schemas.microsoft.com/office/drawing/2014/main" id="{CA50E1DA-D3AA-44DF-980C-06D5372B3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3550" y="3041692"/>
                  <a:ext cx="2845606" cy="919401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 anchorCtr="1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defRPr/>
                  </a:pPr>
                  <a:r>
                    <a:rPr lang="en-US" sz="2000" dirty="0">
                      <a:latin typeface="Garamond" pitchFamily="18" charset="0"/>
                    </a:rPr>
                    <a:t>   Probability of detection</a:t>
                  </a:r>
                </a:p>
                <a:p>
                  <a:pPr algn="ctr" eaLnBrk="0" hangingPunct="0">
                    <a:lnSpc>
                      <a:spcPct val="12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2000" dirty="0">
                    <a:latin typeface="Garamond" pitchFamily="18" charset="0"/>
                  </a:endParaRPr>
                </a:p>
              </p:txBody>
            </p:sp>
          </mc:Choice>
          <mc:Fallback xmlns="">
            <p:sp>
              <p:nvSpPr>
                <p:cNvPr id="7" name="AutoShape 9">
                  <a:extLst>
                    <a:ext uri="{FF2B5EF4-FFF2-40B4-BE49-F238E27FC236}">
                      <a16:creationId xmlns:a16="http://schemas.microsoft.com/office/drawing/2014/main" id="{CA50E1DA-D3AA-44DF-980C-06D5372B3E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3550" y="3041692"/>
                  <a:ext cx="2845606" cy="919401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 r="-2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4F18DDEE-5F36-4421-B069-8F1A68C36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639" y="4894689"/>
              <a:ext cx="3422650" cy="7493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pPr algn="ctr" eaLnBrk="0" hangingPunct="0">
                <a:defRPr/>
              </a:pPr>
              <a:r>
                <a:rPr lang="en-US" sz="2000" u="sng" dirty="0">
                  <a:latin typeface="Garamond" pitchFamily="18" charset="0"/>
                </a:rPr>
                <a:t>Abundance</a:t>
              </a:r>
            </a:p>
            <a:p>
              <a:pPr algn="ctr" eaLnBrk="0" hangingPunct="0">
                <a:defRPr/>
              </a:pPr>
              <a:r>
                <a:rPr lang="en-US" dirty="0">
                  <a:latin typeface="Garamond" pitchFamily="18" charset="0"/>
                </a:rPr>
                <a:t>(number of chances)</a:t>
              </a:r>
            </a:p>
          </p:txBody>
        </p:sp>
        <p:cxnSp>
          <p:nvCxnSpPr>
            <p:cNvPr id="9" name="AutoShape 12">
              <a:extLst>
                <a:ext uri="{FF2B5EF4-FFF2-40B4-BE49-F238E27FC236}">
                  <a16:creationId xmlns:a16="http://schemas.microsoft.com/office/drawing/2014/main" id="{2913979B-8320-41B4-B7EE-28ADD95D0BDE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flipH="1" flipV="1">
              <a:off x="4426353" y="3961093"/>
              <a:ext cx="1998611" cy="933595"/>
            </a:xfrm>
            <a:prstGeom prst="straightConnector1">
              <a:avLst/>
            </a:prstGeom>
            <a:noFill/>
            <a:ln w="5715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/>
          </p:spPr>
        </p:cxn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A5F6600D-7705-45F2-9B89-D4F96F4C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31" y="4860796"/>
              <a:ext cx="3484230" cy="783193"/>
            </a:xfrm>
            <a:prstGeom prst="roundRect">
              <a:avLst>
                <a:gd name="adj" fmla="val 16667"/>
              </a:avLst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 anchorCtr="1">
              <a:spAutoFit/>
            </a:bodyPr>
            <a:lstStyle/>
            <a:p>
              <a:pPr algn="ctr" eaLnBrk="0" hangingPunct="0">
                <a:defRPr/>
              </a:pPr>
              <a:r>
                <a:rPr lang="en-US" sz="2000" u="sng" dirty="0">
                  <a:latin typeface="Garamond" pitchFamily="18" charset="0"/>
                </a:rPr>
                <a:t>Capture probability</a:t>
              </a:r>
            </a:p>
            <a:p>
              <a:pPr algn="ctr" eaLnBrk="0" hangingPunct="0">
                <a:defRPr/>
              </a:pPr>
              <a:r>
                <a:rPr lang="en-US" dirty="0">
                  <a:latin typeface="Garamond" pitchFamily="18" charset="0"/>
                </a:rPr>
                <a:t>(the ability to capture an individual)</a:t>
              </a:r>
              <a:r>
                <a:rPr lang="en-US" sz="2000" dirty="0">
                  <a:solidFill>
                    <a:srgbClr val="FFFF00"/>
                  </a:solidFill>
                  <a:latin typeface="Garamond" pitchFamily="18" charset="0"/>
                </a:rPr>
                <a:t> </a:t>
              </a:r>
            </a:p>
          </p:txBody>
        </p:sp>
        <p:cxnSp>
          <p:nvCxnSpPr>
            <p:cNvPr id="11" name="AutoShape 15">
              <a:extLst>
                <a:ext uri="{FF2B5EF4-FFF2-40B4-BE49-F238E27FC236}">
                  <a16:creationId xmlns:a16="http://schemas.microsoft.com/office/drawing/2014/main" id="{E2260B84-F7A8-414E-85A4-C85D439FE9E5}"/>
                </a:ext>
              </a:extLst>
            </p:cNvPr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flipV="1">
              <a:off x="2434246" y="3961093"/>
              <a:ext cx="1992107" cy="899702"/>
            </a:xfrm>
            <a:prstGeom prst="straightConnector1">
              <a:avLst/>
            </a:prstGeom>
            <a:noFill/>
            <a:ln w="5715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/>
          </p:spPr>
        </p:cxnSp>
      </p:grpSp>
    </p:spTree>
    <p:extLst>
      <p:ext uri="{BB962C8B-B14F-4D97-AF65-F5344CB8AC3E}">
        <p14:creationId xmlns:p14="http://schemas.microsoft.com/office/powerpoint/2010/main" val="286841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95234-F10D-4131-967A-5EF3DDEAD021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Factors Influencing Detection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F9367-E04A-435A-8FB4-D2EAC9589CD7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D10410-B74B-4D4C-917A-F359CB8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" y="746322"/>
            <a:ext cx="8990011" cy="56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8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9D5A8-6C59-4827-B85D-2E926F0A6F3C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10DC8-F301-4E15-9016-B82EF76EE214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374DE-33BF-40F3-B290-3CFEE5E0B09D}"/>
              </a:ext>
            </a:extLst>
          </p:cNvPr>
          <p:cNvSpPr/>
          <p:nvPr/>
        </p:nvSpPr>
        <p:spPr>
          <a:xfrm>
            <a:off x="152400" y="838200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cap="small" dirty="0">
                <a:latin typeface="Garamond" pitchFamily="18" charset="0"/>
              </a:rPr>
              <a:t>When Does (Incomplete) Detection Matter?</a:t>
            </a:r>
            <a:endParaRPr lang="en-US" sz="2800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41C2-11C0-4683-BF7A-BB1962DCE00D}"/>
                  </a:ext>
                </a:extLst>
              </p:cNvPr>
              <p:cNvSpPr/>
              <p:nvPr/>
            </p:nvSpPr>
            <p:spPr>
              <a:xfrm>
                <a:off x="303420" y="1600200"/>
                <a:ext cx="8276558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Garamond" pitchFamily="18" charset="0"/>
                  </a:rPr>
                  <a:t>When we want an unbiased estimate of occurrence probability (</a:t>
                </a:r>
                <a14:m>
                  <m:oMath xmlns:m="http://schemas.openxmlformats.org/officeDocument/2006/math">
                    <m:r>
                      <a:rPr lang="el-GR" sz="2800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)</a:t>
                </a: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2800" dirty="0">
                  <a:latin typeface="Garamond" pitchFamily="18" charset="0"/>
                </a:endParaRP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Garamond" pitchFamily="18" charset="0"/>
                  </a:rPr>
                  <a:t>When an index of occurrence is unreliable:</a:t>
                </a:r>
              </a:p>
              <a:p>
                <a:pPr marL="803275" lvl="1" indent="-346075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Garamond" pitchFamily="18" charset="0"/>
                  </a:rPr>
                  <a:t>Spatial or temporal variability exists in detection probability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)</a:t>
                </a:r>
              </a:p>
              <a:p>
                <a:pPr marL="803275" lvl="1" indent="-346075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Garamond" pitchFamily="18" charset="0"/>
                  </a:rPr>
                  <a:t>A covariate is related to both occupancy (</a:t>
                </a:r>
                <a14:m>
                  <m:oMath xmlns:m="http://schemas.openxmlformats.org/officeDocument/2006/math">
                    <m:r>
                      <a:rPr lang="el-GR" sz="2800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) and detection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41C2-11C0-4683-BF7A-BB1962DCE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0" y="1600200"/>
                <a:ext cx="8276558" cy="4154984"/>
              </a:xfrm>
              <a:prstGeom prst="rect">
                <a:avLst/>
              </a:prstGeom>
              <a:blipFill>
                <a:blip r:embed="rId2"/>
                <a:stretch>
                  <a:fillRect l="-1326" t="-1615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0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F96011-7ED8-440B-8299-41F483C11C2D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7F5B62-0BEE-4916-8583-540A65633B30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CD3DE730-25E2-4A7D-85B2-7FADC51FABAD}"/>
              </a:ext>
            </a:extLst>
          </p:cNvPr>
          <p:cNvGrpSpPr>
            <a:grpSpLocks/>
          </p:cNvGrpSpPr>
          <p:nvPr/>
        </p:nvGrpSpPr>
        <p:grpSpPr bwMode="auto">
          <a:xfrm>
            <a:off x="1297467" y="1637779"/>
            <a:ext cx="6549065" cy="3104862"/>
            <a:chOff x="1409841" y="5309001"/>
            <a:chExt cx="5975209" cy="2680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AutoShape 9">
                  <a:extLst>
                    <a:ext uri="{FF2B5EF4-FFF2-40B4-BE49-F238E27FC236}">
                      <a16:creationId xmlns:a16="http://schemas.microsoft.com/office/drawing/2014/main" id="{B9DB1A0A-56E2-4936-8162-C646FD195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3647" y="6913696"/>
                  <a:ext cx="2333346" cy="1076063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anchor="ctr" anchorCtr="1">
                  <a:spAutoFit/>
                </a:bodyPr>
                <a:lstStyle/>
                <a:p>
                  <a:pPr algn="ctr" eaLnBrk="0" hangingPunct="0">
                    <a:lnSpc>
                      <a:spcPct val="120000"/>
                    </a:lnSpc>
                    <a:defRPr/>
                  </a:pPr>
                  <a:r>
                    <a:rPr lang="en-US" sz="2800" dirty="0">
                      <a:latin typeface="Garamond" pitchFamily="18" charset="0"/>
                    </a:rPr>
                    <a:t>Observed Data</a:t>
                  </a:r>
                </a:p>
                <a:p>
                  <a:pPr algn="ctr" eaLnBrk="0" hangingPunct="0">
                    <a:lnSpc>
                      <a:spcPct val="12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2800" dirty="0">
                    <a:latin typeface="Garamond" pitchFamily="18" charset="0"/>
                  </a:endParaRPr>
                </a:p>
              </p:txBody>
            </p:sp>
          </mc:Choice>
          <mc:Fallback xmlns="">
            <p:sp>
              <p:nvSpPr>
                <p:cNvPr id="5" name="AutoShape 9">
                  <a:extLst>
                    <a:ext uri="{FF2B5EF4-FFF2-40B4-BE49-F238E27FC236}">
                      <a16:creationId xmlns:a16="http://schemas.microsoft.com/office/drawing/2014/main" id="{B9DB1A0A-56E2-4936-8162-C646FD195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3647" y="6913696"/>
                  <a:ext cx="2333346" cy="1076063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AutoShape 11">
                  <a:extLst>
                    <a:ext uri="{FF2B5EF4-FFF2-40B4-BE49-F238E27FC236}">
                      <a16:creationId xmlns:a16="http://schemas.microsoft.com/office/drawing/2014/main" id="{E0A08800-20CE-4C8E-BE97-0818DAD29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8385" y="5319615"/>
                  <a:ext cx="2586665" cy="911419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anchor="ctr" anchorCtr="1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2800" dirty="0">
                      <a:solidFill>
                        <a:schemeClr val="tx1"/>
                      </a:solidFill>
                      <a:latin typeface="Garamond" pitchFamily="18" charset="0"/>
                    </a:rPr>
                    <a:t>Probability of detection (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Garamond" pitchFamily="18" charset="0"/>
                    </a:rPr>
                    <a:t>)</a:t>
                  </a:r>
                  <a:endParaRPr lang="en-US" sz="2800" i="1" dirty="0">
                    <a:solidFill>
                      <a:schemeClr val="tx1"/>
                    </a:solidFill>
                    <a:latin typeface="Garamond" pitchFamily="18" charset="0"/>
                  </a:endParaRPr>
                </a:p>
              </p:txBody>
            </p:sp>
          </mc:Choice>
          <mc:Fallback xmlns="">
            <p:sp>
              <p:nvSpPr>
                <p:cNvPr id="6" name="AutoShape 11">
                  <a:extLst>
                    <a:ext uri="{FF2B5EF4-FFF2-40B4-BE49-F238E27FC236}">
                      <a16:creationId xmlns:a16="http://schemas.microsoft.com/office/drawing/2014/main" id="{E0A08800-20CE-4C8E-BE97-0818DAD29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98385" y="5319615"/>
                  <a:ext cx="2586665" cy="91141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 t="-568" b="-9659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AutoShape 12">
              <a:extLst>
                <a:ext uri="{FF2B5EF4-FFF2-40B4-BE49-F238E27FC236}">
                  <a16:creationId xmlns:a16="http://schemas.microsoft.com/office/drawing/2014/main" id="{1A16D751-34C9-4E39-B547-45B8126FA92D}"/>
                </a:ext>
              </a:extLst>
            </p:cNvPr>
            <p:cNvCxnSpPr>
              <a:cxnSpLocks noChangeShapeType="1"/>
              <a:stCxn id="6" idx="2"/>
              <a:endCxn id="5" idx="0"/>
            </p:cNvCxnSpPr>
            <p:nvPr/>
          </p:nvCxnSpPr>
          <p:spPr bwMode="auto">
            <a:xfrm flipH="1">
              <a:off x="4400320" y="6231034"/>
              <a:ext cx="1691398" cy="682663"/>
            </a:xfrm>
            <a:prstGeom prst="straightConnector1">
              <a:avLst/>
            </a:prstGeom>
            <a:noFill/>
            <a:ln w="5715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AutoShape 14">
                  <a:extLst>
                    <a:ext uri="{FF2B5EF4-FFF2-40B4-BE49-F238E27FC236}">
                      <a16:creationId xmlns:a16="http://schemas.microsoft.com/office/drawing/2014/main" id="{EE44B1B9-F037-4A4F-A403-CEFCC6A025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841" y="5309001"/>
                  <a:ext cx="2406937" cy="911419"/>
                </a:xfrm>
                <a:prstGeom prst="roundRect">
                  <a:avLst>
                    <a:gd name="adj" fmla="val 16667"/>
                  </a:avLst>
                </a:prstGeom>
                <a:ln>
                  <a:solidFill>
                    <a:schemeClr val="accent6"/>
                  </a:solidFill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anchor="ctr" anchorCtr="1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2800" dirty="0">
                      <a:solidFill>
                        <a:schemeClr val="tx1"/>
                      </a:solidFill>
                      <a:latin typeface="Garamond" pitchFamily="18" charset="0"/>
                    </a:rPr>
                    <a:t>True species occupancy (</a:t>
                  </a:r>
                  <a14:m>
                    <m:oMath xmlns:m="http://schemas.openxmlformats.org/officeDocument/2006/math">
                      <m:r>
                        <a:rPr lang="el-GR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𝜓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Garamond" pitchFamily="18" charset="0"/>
                    </a:rPr>
                    <a:t>)</a:t>
                  </a:r>
                  <a:endParaRPr lang="en-US" sz="2800" i="1" dirty="0">
                    <a:solidFill>
                      <a:schemeClr val="tx1"/>
                    </a:solidFill>
                    <a:latin typeface="Garamond" pitchFamily="18" charset="0"/>
                  </a:endParaRPr>
                </a:p>
              </p:txBody>
            </p:sp>
          </mc:Choice>
          <mc:Fallback xmlns="">
            <p:sp>
              <p:nvSpPr>
                <p:cNvPr id="8" name="AutoShape 14">
                  <a:extLst>
                    <a:ext uri="{FF2B5EF4-FFF2-40B4-BE49-F238E27FC236}">
                      <a16:creationId xmlns:a16="http://schemas.microsoft.com/office/drawing/2014/main" id="{EE44B1B9-F037-4A4F-A403-CEFCC6A02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9841" y="5309001"/>
                  <a:ext cx="2406937" cy="91141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t="-568" b="-9659"/>
                  </a:stretch>
                </a:blipFill>
                <a:ln>
                  <a:solidFill>
                    <a:schemeClr val="accent6"/>
                  </a:solidFill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AutoShape 15">
              <a:extLst>
                <a:ext uri="{FF2B5EF4-FFF2-40B4-BE49-F238E27FC236}">
                  <a16:creationId xmlns:a16="http://schemas.microsoft.com/office/drawing/2014/main" id="{2B8131E0-FF64-4060-96BB-43F33AB976E7}"/>
                </a:ext>
              </a:extLst>
            </p:cNvPr>
            <p:cNvCxnSpPr>
              <a:cxnSpLocks noChangeShapeType="1"/>
              <a:stCxn id="8" idx="2"/>
              <a:endCxn id="5" idx="0"/>
            </p:cNvCxnSpPr>
            <p:nvPr/>
          </p:nvCxnSpPr>
          <p:spPr bwMode="auto">
            <a:xfrm>
              <a:off x="2613310" y="6220420"/>
              <a:ext cx="1787010" cy="693277"/>
            </a:xfrm>
            <a:prstGeom prst="straightConnector1">
              <a:avLst/>
            </a:prstGeom>
            <a:noFill/>
            <a:ln w="5715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/>
          </p:spPr>
        </p:cxnSp>
      </p:grpSp>
    </p:spTree>
    <p:extLst>
      <p:ext uri="{BB962C8B-B14F-4D97-AF65-F5344CB8AC3E}">
        <p14:creationId xmlns:p14="http://schemas.microsoft.com/office/powerpoint/2010/main" val="108260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574821-BC78-4DBF-8DCE-89B15AAC5986}"/>
              </a:ext>
            </a:extLst>
          </p:cNvPr>
          <p:cNvSpPr/>
          <p:nvPr/>
        </p:nvSpPr>
        <p:spPr>
          <a:xfrm>
            <a:off x="685800" y="164939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Occupancy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793CB-43A8-409E-BA32-DB50D03A32F6}"/>
              </a:ext>
            </a:extLst>
          </p:cNvPr>
          <p:cNvSpPr/>
          <p:nvPr/>
        </p:nvSpPr>
        <p:spPr>
          <a:xfrm>
            <a:off x="76200" y="164939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06FEE9-27C1-40FE-8F23-7591984032F0}"/>
                  </a:ext>
                </a:extLst>
              </p:cNvPr>
              <p:cNvSpPr txBox="1"/>
              <p:nvPr/>
            </p:nvSpPr>
            <p:spPr>
              <a:xfrm>
                <a:off x="228600" y="1501281"/>
                <a:ext cx="8763000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>
                    <a:latin typeface="Garamond" pitchFamily="18" charset="0"/>
                  </a:rPr>
                  <a:t> sampling units are selected to be surveyed for the species</a:t>
                </a: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dirty="0">
                  <a:latin typeface="Garamond" pitchFamily="18" charset="0"/>
                </a:endParaRP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Garamond" pitchFamily="18" charset="0"/>
                  </a:rPr>
                  <a:t>Units are closed to changes in occupancy during a common ‘season’.</a:t>
                </a: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dirty="0">
                  <a:latin typeface="Garamond" pitchFamily="18" charset="0"/>
                </a:endParaRP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Garamond" pitchFamily="18" charset="0"/>
                  </a:rPr>
                  <a:t>Units must be repeatedly surveyed within a season</a:t>
                </a: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dirty="0">
                  <a:latin typeface="Garamond" pitchFamily="18" charset="0"/>
                </a:endParaRPr>
              </a:p>
              <a:p>
                <a:pPr marL="341313" indent="-341313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Garamond" pitchFamily="18" charset="0"/>
                  </a:rPr>
                  <a:t>A season is defined as a time period in which the occupancy state does not change.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06FEE9-27C1-40FE-8F23-759198403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01281"/>
                <a:ext cx="8763000" cy="4431983"/>
              </a:xfrm>
              <a:prstGeom prst="rect">
                <a:avLst/>
              </a:prstGeom>
              <a:blipFill>
                <a:blip r:embed="rId2"/>
                <a:stretch>
                  <a:fillRect l="-1253" t="-1376" r="-1879" b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0D04E9C-085D-44A7-B31F-8A9F13CD94C2}"/>
              </a:ext>
            </a:extLst>
          </p:cNvPr>
          <p:cNvSpPr/>
          <p:nvPr/>
        </p:nvSpPr>
        <p:spPr>
          <a:xfrm>
            <a:off x="9525" y="838200"/>
            <a:ext cx="3640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cap="small" dirty="0">
                <a:latin typeface="Garamond" pitchFamily="18" charset="0"/>
              </a:rPr>
              <a:t>Basic Sample Design</a:t>
            </a:r>
            <a:endParaRPr lang="en-US" sz="2800" cap="small" dirty="0"/>
          </a:p>
        </p:txBody>
      </p:sp>
    </p:spTree>
    <p:extLst>
      <p:ext uri="{BB962C8B-B14F-4D97-AF65-F5344CB8AC3E}">
        <p14:creationId xmlns:p14="http://schemas.microsoft.com/office/powerpoint/2010/main" val="30690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</TotalTime>
  <Words>1402</Words>
  <Application>Microsoft Office PowerPoint</Application>
  <PresentationFormat>On-screen Show (4:3)</PresentationFormat>
  <Paragraphs>322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Retrospect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Shea</dc:creator>
  <cp:lastModifiedBy>Colin Shea</cp:lastModifiedBy>
  <cp:revision>36</cp:revision>
  <cp:lastPrinted>2018-04-20T19:12:20Z</cp:lastPrinted>
  <dcterms:created xsi:type="dcterms:W3CDTF">2018-04-18T15:59:23Z</dcterms:created>
  <dcterms:modified xsi:type="dcterms:W3CDTF">2018-05-01T15:26:33Z</dcterms:modified>
</cp:coreProperties>
</file>