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9"/>
  </p:handoutMasterIdLst>
  <p:sldIdLst>
    <p:sldId id="256" r:id="rId2"/>
    <p:sldId id="257" r:id="rId3"/>
    <p:sldId id="284" r:id="rId4"/>
    <p:sldId id="285" r:id="rId5"/>
    <p:sldId id="286" r:id="rId6"/>
    <p:sldId id="314" r:id="rId7"/>
    <p:sldId id="315" r:id="rId8"/>
    <p:sldId id="316" r:id="rId9"/>
    <p:sldId id="317" r:id="rId10"/>
    <p:sldId id="318" r:id="rId11"/>
    <p:sldId id="319" r:id="rId12"/>
    <p:sldId id="320" r:id="rId13"/>
    <p:sldId id="313" r:id="rId14"/>
    <p:sldId id="288" r:id="rId15"/>
    <p:sldId id="309" r:id="rId16"/>
    <p:sldId id="289" r:id="rId17"/>
    <p:sldId id="290" r:id="rId18"/>
    <p:sldId id="287" r:id="rId19"/>
    <p:sldId id="291" r:id="rId20"/>
    <p:sldId id="292" r:id="rId21"/>
    <p:sldId id="293" r:id="rId22"/>
    <p:sldId id="294" r:id="rId23"/>
    <p:sldId id="295" r:id="rId24"/>
    <p:sldId id="296" r:id="rId25"/>
    <p:sldId id="310" r:id="rId26"/>
    <p:sldId id="298" r:id="rId27"/>
    <p:sldId id="311" r:id="rId28"/>
    <p:sldId id="312" r:id="rId29"/>
    <p:sldId id="301" r:id="rId30"/>
    <p:sldId id="302" r:id="rId31"/>
    <p:sldId id="303" r:id="rId32"/>
    <p:sldId id="304" r:id="rId33"/>
    <p:sldId id="305" r:id="rId34"/>
    <p:sldId id="306" r:id="rId35"/>
    <p:sldId id="308" r:id="rId36"/>
    <p:sldId id="307" r:id="rId37"/>
    <p:sldId id="321" r:id="rId38"/>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9" autoAdjust="0"/>
    <p:restoredTop sz="94660"/>
  </p:normalViewPr>
  <p:slideViewPr>
    <p:cSldViewPr snapToGrid="0">
      <p:cViewPr varScale="1">
        <p:scale>
          <a:sx n="107" d="100"/>
          <a:sy n="107" d="100"/>
        </p:scale>
        <p:origin x="11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shea\Desktop\Modeling_Results_Model_Selec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shea\Desktop\Modeling_Results_Model_Selec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276240767781201E-2"/>
          <c:y val="3.0442055696404586E-2"/>
          <c:w val="0.9202143321828361"/>
          <c:h val="0.87868229414955834"/>
        </c:manualLayout>
      </c:layout>
      <c:scatterChart>
        <c:scatterStyle val="smoothMarker"/>
        <c:varyColors val="0"/>
        <c:ser>
          <c:idx val="0"/>
          <c:order val="0"/>
          <c:spPr>
            <a:ln w="76200">
              <a:solidFill>
                <a:schemeClr val="tx1"/>
              </a:solidFill>
              <a:prstDash val="dash"/>
            </a:ln>
          </c:spPr>
          <c:marker>
            <c:symbol val="none"/>
          </c:marker>
          <c:xVal>
            <c:numRef>
              <c:f>colonization!$I$3:$I$47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colonization!$J$3:$J$47</c:f>
              <c:numCache>
                <c:formatCode>General</c:formatCode>
                <c:ptCount val="45"/>
                <c:pt idx="0">
                  <c:v>2.1953298915683782E-2</c:v>
                </c:pt>
                <c:pt idx="1">
                  <c:v>2.4357890164148736E-2</c:v>
                </c:pt>
                <c:pt idx="2">
                  <c:v>2.7018585492627811E-2</c:v>
                </c:pt>
                <c:pt idx="3">
                  <c:v>2.9960992471016464E-2</c:v>
                </c:pt>
                <c:pt idx="4">
                  <c:v>3.3212898429235617E-2</c:v>
                </c:pt>
                <c:pt idx="5">
                  <c:v>3.6804368208348009E-2</c:v>
                </c:pt>
                <c:pt idx="6">
                  <c:v>4.0767824193272434E-2</c:v>
                </c:pt>
                <c:pt idx="7">
                  <c:v>4.5138101873254025E-2</c:v>
                </c:pt>
                <c:pt idx="8">
                  <c:v>4.9952472923392048E-2</c:v>
                </c:pt>
                <c:pt idx="9">
                  <c:v>5.5250626468205936E-2</c:v>
                </c:pt>
                <c:pt idx="10">
                  <c:v>6.1074597822922586E-2</c:v>
                </c:pt>
                <c:pt idx="11">
                  <c:v>6.7468632679650781E-2</c:v>
                </c:pt>
                <c:pt idx="12">
                  <c:v>7.4478973512120503E-2</c:v>
                </c:pt>
                <c:pt idx="13">
                  <c:v>8.2153554045564472E-2</c:v>
                </c:pt>
                <c:pt idx="14">
                  <c:v>9.0541587145791025E-2</c:v>
                </c:pt>
                <c:pt idx="15">
                  <c:v>9.9693031629353501E-2</c:v>
                </c:pt>
                <c:pt idx="16">
                  <c:v>0.10965792452548059</c:v>
                </c:pt>
                <c:pt idx="17">
                  <c:v>0.1204855674959406</c:v>
                </c:pt>
                <c:pt idx="18">
                  <c:v>0.13222355971518837</c:v>
                </c:pt>
                <c:pt idx="19">
                  <c:v>0.14491667478413595</c:v>
                </c:pt>
                <c:pt idx="20">
                  <c:v>0.15860558639204941</c:v>
                </c:pt>
                <c:pt idx="21">
                  <c:v>0.17332545653831224</c:v>
                </c:pt>
                <c:pt idx="22">
                  <c:v>0.18910441109599299</c:v>
                </c:pt>
                <c:pt idx="23">
                  <c:v>0.20596194002761134</c:v>
                </c:pt>
                <c:pt idx="24">
                  <c:v>0.22390727304736113</c:v>
                </c:pt>
                <c:pt idx="25">
                  <c:v>0.24293779503626076</c:v>
                </c:pt>
                <c:pt idx="26">
                  <c:v>0.26303757780629106</c:v>
                </c:pt>
                <c:pt idx="27">
                  <c:v>0.28417611435532697</c:v>
                </c:pt>
                <c:pt idx="28">
                  <c:v>0.30630734688580508</c:v>
                </c:pt>
                <c:pt idx="29">
                  <c:v>0.32936907894696216</c:v>
                </c:pt>
                <c:pt idx="30">
                  <c:v>0.35328285376546686</c:v>
                </c:pt>
                <c:pt idx="31">
                  <c:v>0.37795436438799107</c:v>
                </c:pt>
                <c:pt idx="32">
                  <c:v>0.4032744367450703</c:v>
                </c:pt>
                <c:pt idx="33">
                  <c:v>0.42912059525712687</c:v>
                </c:pt>
                <c:pt idx="34">
                  <c:v>0.4553591843149884</c:v>
                </c:pt>
                <c:pt idx="35">
                  <c:v>0.4818479809974604</c:v>
                </c:pt>
                <c:pt idx="36">
                  <c:v>0.50843919847590757</c:v>
                </c:pt>
                <c:pt idx="37">
                  <c:v>0.53498274957408198</c:v>
                </c:pt>
                <c:pt idx="38">
                  <c:v>0.56132961933922765</c:v>
                </c:pt>
                <c:pt idx="39">
                  <c:v>0.58733518669660001</c:v>
                </c:pt>
                <c:pt idx="40">
                  <c:v>0.6128623393728716</c:v>
                </c:pt>
                <c:pt idx="41">
                  <c:v>0.63778424278243262</c:v>
                </c:pt>
                <c:pt idx="42">
                  <c:v>0.66198665048643979</c:v>
                </c:pt>
                <c:pt idx="43">
                  <c:v>0.685369678018526</c:v>
                </c:pt>
                <c:pt idx="44">
                  <c:v>0.68765952926326634</c:v>
                </c:pt>
              </c:numCache>
            </c:numRef>
          </c:yVal>
          <c:smooth val="1"/>
          <c:extLst>
            <c:ext xmlns:c16="http://schemas.microsoft.com/office/drawing/2014/chart" uri="{C3380CC4-5D6E-409C-BE32-E72D297353CC}">
              <c16:uniqueId val="{00000000-3147-4AC0-88BC-658F52BFB5B3}"/>
            </c:ext>
          </c:extLst>
        </c:ser>
        <c:ser>
          <c:idx val="1"/>
          <c:order val="1"/>
          <c:spPr>
            <a:ln w="76200">
              <a:solidFill>
                <a:schemeClr val="tx1"/>
              </a:solidFill>
            </a:ln>
          </c:spPr>
          <c:marker>
            <c:symbol val="none"/>
          </c:marker>
          <c:xVal>
            <c:numRef>
              <c:f>colonization!$I$3:$I$47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colonization!$K$3:$K$47</c:f>
              <c:numCache>
                <c:formatCode>General</c:formatCode>
                <c:ptCount val="45"/>
                <c:pt idx="0">
                  <c:v>9.1984613954819508E-2</c:v>
                </c:pt>
                <c:pt idx="1">
                  <c:v>0.10126567128440145</c:v>
                </c:pt>
                <c:pt idx="2">
                  <c:v>0.11136831356864682</c:v>
                </c:pt>
                <c:pt idx="3">
                  <c:v>0.12234163434198819</c:v>
                </c:pt>
                <c:pt idx="4">
                  <c:v>0.13423285162846824</c:v>
                </c:pt>
                <c:pt idx="5">
                  <c:v>0.1470861595808198</c:v>
                </c:pt>
                <c:pt idx="6">
                  <c:v>0.16094143045238929</c:v>
                </c:pt>
                <c:pt idx="7">
                  <c:v>0.17583278238473729</c:v>
                </c:pt>
                <c:pt idx="8">
                  <c:v>0.19178703974734432</c:v>
                </c:pt>
                <c:pt idx="9">
                  <c:v>0.20882212550004331</c:v>
                </c:pt>
                <c:pt idx="10">
                  <c:v>0.22694543860960686</c:v>
                </c:pt>
                <c:pt idx="11">
                  <c:v>0.24615228295783853</c:v>
                </c:pt>
                <c:pt idx="12">
                  <c:v>0.26642442612929507</c:v>
                </c:pt>
                <c:pt idx="13">
                  <c:v>0.28772887540641134</c:v>
                </c:pt>
                <c:pt idx="14">
                  <c:v>0.31001696254954847</c:v>
                </c:pt>
                <c:pt idx="15">
                  <c:v>0.33322382689891028</c:v>
                </c:pt>
                <c:pt idx="16">
                  <c:v>0.35726837674113843</c:v>
                </c:pt>
                <c:pt idx="17">
                  <c:v>0.38205379109137982</c:v>
                </c:pt>
                <c:pt idx="18">
                  <c:v>0.40746859828298188</c:v>
                </c:pt>
                <c:pt idx="19">
                  <c:v>0.43338833530711179</c:v>
                </c:pt>
                <c:pt idx="20">
                  <c:v>0.45967775504645131</c:v>
                </c:pt>
                <c:pt idx="21">
                  <c:v>0.48619351064786631</c:v>
                </c:pt>
                <c:pt idx="22">
                  <c:v>0.51278721107577063</c:v>
                </c:pt>
                <c:pt idx="23">
                  <c:v>0.53930871322301865</c:v>
                </c:pt>
                <c:pt idx="24">
                  <c:v>0.56560949714302156</c:v>
                </c:pt>
                <c:pt idx="25">
                  <c:v>0.59154596425970762</c:v>
                </c:pt>
                <c:pt idx="26">
                  <c:v>0.6169825046286237</c:v>
                </c:pt>
                <c:pt idx="27">
                  <c:v>0.64179419770456803</c:v>
                </c:pt>
                <c:pt idx="28">
                  <c:v>0.66586903941427622</c:v>
                </c:pt>
                <c:pt idx="29">
                  <c:v>0.6891096233543309</c:v>
                </c:pt>
                <c:pt idx="30">
                  <c:v>0.71143424180239556</c:v>
                </c:pt>
                <c:pt idx="31">
                  <c:v>0.7327774091349647</c:v>
                </c:pt>
                <c:pt idx="32">
                  <c:v>0.75308984291111059</c:v>
                </c:pt>
                <c:pt idx="33">
                  <c:v>0.77233796392748078</c:v>
                </c:pt>
                <c:pt idx="34">
                  <c:v>0.7905029946577925</c:v>
                </c:pt>
                <c:pt idx="35">
                  <c:v>0.80757974539152266</c:v>
                </c:pt>
                <c:pt idx="36">
                  <c:v>0.82357517969655969</c:v>
                </c:pt>
                <c:pt idx="37">
                  <c:v>0.83850684679376553</c:v>
                </c:pt>
                <c:pt idx="38">
                  <c:v>0.85240125964041935</c:v>
                </c:pt>
                <c:pt idx="39">
                  <c:v>0.86529228565425653</c:v>
                </c:pt>
                <c:pt idx="40">
                  <c:v>0.87721960363379492</c:v>
                </c:pt>
                <c:pt idx="41">
                  <c:v>0.88822726685550646</c:v>
                </c:pt>
                <c:pt idx="42">
                  <c:v>0.8983623995485347</c:v>
                </c:pt>
                <c:pt idx="43">
                  <c:v>0.90767404262878015</c:v>
                </c:pt>
                <c:pt idx="44">
                  <c:v>0.90856183526753553</c:v>
                </c:pt>
              </c:numCache>
            </c:numRef>
          </c:yVal>
          <c:smooth val="1"/>
          <c:extLst>
            <c:ext xmlns:c16="http://schemas.microsoft.com/office/drawing/2014/chart" uri="{C3380CC4-5D6E-409C-BE32-E72D297353CC}">
              <c16:uniqueId val="{00000001-3147-4AC0-88BC-658F52BFB5B3}"/>
            </c:ext>
          </c:extLst>
        </c:ser>
        <c:ser>
          <c:idx val="2"/>
          <c:order val="2"/>
          <c:spPr>
            <a:ln w="76200">
              <a:solidFill>
                <a:schemeClr val="tx1"/>
              </a:solidFill>
              <a:prstDash val="sysDot"/>
            </a:ln>
          </c:spPr>
          <c:marker>
            <c:symbol val="none"/>
          </c:marker>
          <c:xVal>
            <c:numRef>
              <c:f>colonization!$I$3:$I$47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colonization!$L$3:$L$47</c:f>
              <c:numCache>
                <c:formatCode>General</c:formatCode>
                <c:ptCount val="45"/>
                <c:pt idx="0">
                  <c:v>4.4710986217499768E-3</c:v>
                </c:pt>
                <c:pt idx="1">
                  <c:v>4.9705590842415515E-3</c:v>
                </c:pt>
                <c:pt idx="2">
                  <c:v>5.5255039338108552E-3</c:v>
                </c:pt>
                <c:pt idx="3">
                  <c:v>6.1420239122651583E-3</c:v>
                </c:pt>
                <c:pt idx="4">
                  <c:v>6.8268612065810518E-3</c:v>
                </c:pt>
                <c:pt idx="5">
                  <c:v>7.5874750841069061E-3</c:v>
                </c:pt>
                <c:pt idx="6">
                  <c:v>8.4321131803040527E-3</c:v>
                </c:pt>
                <c:pt idx="7">
                  <c:v>9.369888689600276E-3</c:v>
                </c:pt>
                <c:pt idx="8">
                  <c:v>1.041086365532088E-2</c:v>
                </c:pt>
                <c:pt idx="9">
                  <c:v>1.1566138477283841E-2</c:v>
                </c:pt>
                <c:pt idx="10">
                  <c:v>1.2847947650026679E-2</c:v>
                </c:pt>
                <c:pt idx="11">
                  <c:v>1.4269761604374025E-2</c:v>
                </c:pt>
                <c:pt idx="12">
                  <c:v>1.5846394342704441E-2</c:v>
                </c:pt>
                <c:pt idx="13">
                  <c:v>1.7594116325349365E-2</c:v>
                </c:pt>
                <c:pt idx="14">
                  <c:v>1.9530771772486209E-2</c:v>
                </c:pt>
                <c:pt idx="15">
                  <c:v>2.1675899182171828E-2</c:v>
                </c:pt>
                <c:pt idx="16">
                  <c:v>2.405085341954076E-2</c:v>
                </c:pt>
                <c:pt idx="17">
                  <c:v>2.6678927193056312E-2</c:v>
                </c:pt>
                <c:pt idx="18">
                  <c:v>2.9585469089694307E-2</c:v>
                </c:pt>
                <c:pt idx="19">
                  <c:v>3.2797994581891525E-2</c:v>
                </c:pt>
                <c:pt idx="20">
                  <c:v>3.6346285537301001E-2</c:v>
                </c:pt>
                <c:pt idx="21">
                  <c:v>4.0262472754465824E-2</c:v>
                </c:pt>
                <c:pt idx="22">
                  <c:v>4.4581094916663851E-2</c:v>
                </c:pt>
                <c:pt idx="23">
                  <c:v>4.9339126115281191E-2</c:v>
                </c:pt>
                <c:pt idx="24">
                  <c:v>5.4575962769379045E-2</c:v>
                </c:pt>
                <c:pt idx="25">
                  <c:v>6.0333359403619814E-2</c:v>
                </c:pt>
                <c:pt idx="26">
                  <c:v>6.6655301409067058E-2</c:v>
                </c:pt>
                <c:pt idx="27">
                  <c:v>7.35878016950407E-2</c:v>
                </c:pt>
                <c:pt idx="28">
                  <c:v>8.1178607172303213E-2</c:v>
                </c:pt>
                <c:pt idx="29">
                  <c:v>8.9476800451942798E-2</c:v>
                </c:pt>
                <c:pt idx="30">
                  <c:v>9.8532282201665655E-2</c:v>
                </c:pt>
                <c:pt idx="31">
                  <c:v>0.10839512050846722</c:v>
                </c:pt>
                <c:pt idx="32">
                  <c:v>0.11911475561731089</c:v>
                </c:pt>
                <c:pt idx="33">
                  <c:v>0.13073905182368339</c:v>
                </c:pt>
                <c:pt idx="34">
                  <c:v>0.14331319335218279</c:v>
                </c:pt>
                <c:pt idx="35">
                  <c:v>0.15687842795861187</c:v>
                </c:pt>
                <c:pt idx="36">
                  <c:v>0.17147067085177636</c:v>
                </c:pt>
                <c:pt idx="37">
                  <c:v>0.18711899228418791</c:v>
                </c:pt>
                <c:pt idx="38">
                  <c:v>0.20384402452504971</c:v>
                </c:pt>
                <c:pt idx="39">
                  <c:v>0.22165633733905191</c:v>
                </c:pt>
                <c:pt idx="40">
                  <c:v>0.24055484466412191</c:v>
                </c:pt>
                <c:pt idx="41">
                  <c:v>0.26052531769723131</c:v>
                </c:pt>
                <c:pt idx="42">
                  <c:v>0.28153908956648777</c:v>
                </c:pt>
                <c:pt idx="43">
                  <c:v>0.30355204252862467</c:v>
                </c:pt>
                <c:pt idx="44">
                  <c:v>0.3058061159899691</c:v>
                </c:pt>
              </c:numCache>
            </c:numRef>
          </c:yVal>
          <c:smooth val="1"/>
          <c:extLst>
            <c:ext xmlns:c16="http://schemas.microsoft.com/office/drawing/2014/chart" uri="{C3380CC4-5D6E-409C-BE32-E72D297353CC}">
              <c16:uniqueId val="{00000002-3147-4AC0-88BC-658F52BFB5B3}"/>
            </c:ext>
          </c:extLst>
        </c:ser>
        <c:dLbls>
          <c:showLegendKey val="0"/>
          <c:showVal val="0"/>
          <c:showCatName val="0"/>
          <c:showSerName val="0"/>
          <c:showPercent val="0"/>
          <c:showBubbleSize val="0"/>
        </c:dLbls>
        <c:axId val="124619504"/>
        <c:axId val="124620288"/>
      </c:scatterChart>
      <c:valAx>
        <c:axId val="124619504"/>
        <c:scaling>
          <c:orientation val="minMax"/>
          <c:max val="18"/>
          <c:min val="6"/>
        </c:scaling>
        <c:delete val="0"/>
        <c:axPos val="b"/>
        <c:numFmt formatCode="General" sourceLinked="1"/>
        <c:majorTickMark val="out"/>
        <c:minorTickMark val="none"/>
        <c:tickLblPos val="nextTo"/>
        <c:spPr>
          <a:ln w="50800">
            <a:solidFill>
              <a:schemeClr val="tx1"/>
            </a:solidFill>
          </a:ln>
        </c:spPr>
        <c:txPr>
          <a:bodyPr/>
          <a:lstStyle/>
          <a:p>
            <a:pPr>
              <a:defRPr sz="2000" b="0">
                <a:solidFill>
                  <a:schemeClr val="tx1"/>
                </a:solidFill>
                <a:latin typeface="Arial" pitchFamily="34" charset="0"/>
                <a:cs typeface="Arial" pitchFamily="34" charset="0"/>
              </a:defRPr>
            </a:pPr>
            <a:endParaRPr lang="en-US"/>
          </a:p>
        </c:txPr>
        <c:crossAx val="124620288"/>
        <c:crosses val="autoZero"/>
        <c:crossBetween val="midCat"/>
      </c:valAx>
      <c:valAx>
        <c:axId val="124620288"/>
        <c:scaling>
          <c:orientation val="minMax"/>
        </c:scaling>
        <c:delete val="0"/>
        <c:axPos val="l"/>
        <c:numFmt formatCode="#,##0.00" sourceLinked="0"/>
        <c:majorTickMark val="out"/>
        <c:minorTickMark val="none"/>
        <c:tickLblPos val="nextTo"/>
        <c:spPr>
          <a:ln w="50800">
            <a:solidFill>
              <a:schemeClr val="tx1"/>
            </a:solidFill>
          </a:ln>
        </c:spPr>
        <c:txPr>
          <a:bodyPr/>
          <a:lstStyle/>
          <a:p>
            <a:pPr>
              <a:defRPr sz="2000" b="0">
                <a:solidFill>
                  <a:schemeClr val="tx1"/>
                </a:solidFill>
                <a:latin typeface="Arial" pitchFamily="34" charset="0"/>
                <a:cs typeface="Arial" pitchFamily="34" charset="0"/>
              </a:defRPr>
            </a:pPr>
            <a:endParaRPr lang="en-US"/>
          </a:p>
        </c:txPr>
        <c:crossAx val="124619504"/>
        <c:crossesAt val="0"/>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466488563929528E-2"/>
          <c:y val="2.6643495976932441E-2"/>
          <c:w val="0.9327383750538647"/>
          <c:h val="0.91541314087066339"/>
        </c:manualLayout>
      </c:layout>
      <c:scatterChart>
        <c:scatterStyle val="smoothMarker"/>
        <c:varyColors val="0"/>
        <c:ser>
          <c:idx val="0"/>
          <c:order val="0"/>
          <c:spPr>
            <a:ln w="76200">
              <a:solidFill>
                <a:schemeClr val="tx1"/>
              </a:solidFill>
              <a:prstDash val="sysDot"/>
            </a:ln>
          </c:spPr>
          <c:marker>
            <c:symbol val="none"/>
          </c:marker>
          <c:xVal>
            <c:numRef>
              <c:f>extinction!$I$3:$I$47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extinction!$J$3:$J$47</c:f>
              <c:numCache>
                <c:formatCode>General</c:formatCode>
                <c:ptCount val="45"/>
                <c:pt idx="0">
                  <c:v>0.18061771789004541</c:v>
                </c:pt>
                <c:pt idx="1">
                  <c:v>0.16822802275636667</c:v>
                </c:pt>
                <c:pt idx="2">
                  <c:v>0.1565258610030065</c:v>
                </c:pt>
                <c:pt idx="3">
                  <c:v>0.14549532724598396</c:v>
                </c:pt>
                <c:pt idx="4">
                  <c:v>0.13511760392414568</c:v>
                </c:pt>
                <c:pt idx="5">
                  <c:v>0.1253714885008462</c:v>
                </c:pt>
                <c:pt idx="6">
                  <c:v>0.11623388917438124</c:v>
                </c:pt>
                <c:pt idx="7">
                  <c:v>0.10768028313835576</c:v>
                </c:pt>
                <c:pt idx="8">
                  <c:v>9.9685133526450725E-2</c:v>
                </c:pt>
                <c:pt idx="9">
                  <c:v>9.2222262997855728E-2</c:v>
                </c:pt>
                <c:pt idx="10">
                  <c:v>8.5265183450146553E-2</c:v>
                </c:pt>
                <c:pt idx="11">
                  <c:v>7.8787382585386437E-2</c:v>
                </c:pt>
                <c:pt idx="12">
                  <c:v>7.2762569017109868E-2</c:v>
                </c:pt>
                <c:pt idx="13">
                  <c:v>6.7164878314907972E-2</c:v>
                </c:pt>
                <c:pt idx="14">
                  <c:v>6.1969042869873946E-2</c:v>
                </c:pt>
                <c:pt idx="15">
                  <c:v>5.7150528761129617E-2</c:v>
                </c:pt>
                <c:pt idx="16">
                  <c:v>5.2685642944250578E-2</c:v>
                </c:pt>
                <c:pt idx="17">
                  <c:v>4.8551614098179416E-2</c:v>
                </c:pt>
                <c:pt idx="18">
                  <c:v>4.4726650387028333E-2</c:v>
                </c:pt>
                <c:pt idx="19">
                  <c:v>4.1189977242403517E-2</c:v>
                </c:pt>
                <c:pt idx="20">
                  <c:v>3.7921858072249084E-2</c:v>
                </c:pt>
                <c:pt idx="21">
                  <c:v>3.4903600571696641E-2</c:v>
                </c:pt>
                <c:pt idx="22">
                  <c:v>3.2117551064575381E-2</c:v>
                </c:pt>
                <c:pt idx="23">
                  <c:v>2.9547079052406056E-2</c:v>
                </c:pt>
                <c:pt idx="24">
                  <c:v>2.7176553899511381E-2</c:v>
                </c:pt>
                <c:pt idx="25">
                  <c:v>2.4991315344537048E-2</c:v>
                </c:pt>
                <c:pt idx="26">
                  <c:v>2.297763930449228E-2</c:v>
                </c:pt>
                <c:pt idx="27">
                  <c:v>2.1122700230092595E-2</c:v>
                </c:pt>
                <c:pt idx="28">
                  <c:v>1.9414531082184678E-2</c:v>
                </c:pt>
                <c:pt idx="29">
                  <c:v>1.7841981828861181E-2</c:v>
                </c:pt>
                <c:pt idx="30">
                  <c:v>1.6394677211345781E-2</c:v>
                </c:pt>
                <c:pt idx="31">
                  <c:v>1.5062974393125848E-2</c:v>
                </c:pt>
                <c:pt idx="32">
                  <c:v>1.3837920990111307E-2</c:v>
                </c:pt>
                <c:pt idx="33">
                  <c:v>1.2711213878529666E-2</c:v>
                </c:pt>
                <c:pt idx="34">
                  <c:v>1.1675159090473718E-2</c:v>
                </c:pt>
                <c:pt idx="35">
                  <c:v>1.0722633033089421E-2</c:v>
                </c:pt>
                <c:pt idx="36">
                  <c:v>9.847045204944227E-3</c:v>
                </c:pt>
                <c:pt idx="37">
                  <c:v>9.0423025308074452E-3</c:v>
                </c:pt>
                <c:pt idx="38">
                  <c:v>8.3027753926653881E-3</c:v>
                </c:pt>
                <c:pt idx="39">
                  <c:v>7.6232653991092402E-3</c:v>
                </c:pt>
                <c:pt idx="40">
                  <c:v>6.9989749062310484E-3</c:v>
                </c:pt>
                <c:pt idx="41">
                  <c:v>6.4254782798817784E-3</c:v>
                </c:pt>
                <c:pt idx="42">
                  <c:v>5.8986948707406787E-3</c:v>
                </c:pt>
                <c:pt idx="43">
                  <c:v>5.4148636593652063E-3</c:v>
                </c:pt>
                <c:pt idx="44">
                  <c:v>5.3687070602347004E-3</c:v>
                </c:pt>
              </c:numCache>
            </c:numRef>
          </c:yVal>
          <c:smooth val="1"/>
          <c:extLst>
            <c:ext xmlns:c16="http://schemas.microsoft.com/office/drawing/2014/chart" uri="{C3380CC4-5D6E-409C-BE32-E72D297353CC}">
              <c16:uniqueId val="{00000000-8E5E-4D92-9305-43EEF60DF3A4}"/>
            </c:ext>
          </c:extLst>
        </c:ser>
        <c:ser>
          <c:idx val="1"/>
          <c:order val="1"/>
          <c:spPr>
            <a:ln w="63500">
              <a:solidFill>
                <a:schemeClr val="tx1"/>
              </a:solidFill>
              <a:prstDash val="dash"/>
            </a:ln>
          </c:spPr>
          <c:marker>
            <c:symbol val="none"/>
          </c:marker>
          <c:xVal>
            <c:numRef>
              <c:f>extinction!$I$3:$I$47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extinction!$K$3:$K$47</c:f>
              <c:numCache>
                <c:formatCode>General</c:formatCode>
                <c:ptCount val="45"/>
                <c:pt idx="0">
                  <c:v>0.34747244529327015</c:v>
                </c:pt>
                <c:pt idx="1">
                  <c:v>0.32822193828278007</c:v>
                </c:pt>
                <c:pt idx="2">
                  <c:v>0.30953203188672795</c:v>
                </c:pt>
                <c:pt idx="3">
                  <c:v>0.29144466467097285</c:v>
                </c:pt>
                <c:pt idx="4">
                  <c:v>0.27399480979247343</c:v>
                </c:pt>
                <c:pt idx="5">
                  <c:v>0.25721047666942537</c:v>
                </c:pt>
                <c:pt idx="6">
                  <c:v>0.24111285049596151</c:v>
                </c:pt>
                <c:pt idx="7">
                  <c:v>0.22571655217742606</c:v>
                </c:pt>
                <c:pt idx="8">
                  <c:v>0.21102999897522837</c:v>
                </c:pt>
                <c:pt idx="9">
                  <c:v>0.19705584505546239</c:v>
                </c:pt>
                <c:pt idx="10">
                  <c:v>0.18379148111330712</c:v>
                </c:pt>
                <c:pt idx="11">
                  <c:v>0.17122957312548256</c:v>
                </c:pt>
                <c:pt idx="12">
                  <c:v>0.15935862186771621</c:v>
                </c:pt>
                <c:pt idx="13">
                  <c:v>0.14816352691785037</c:v>
                </c:pt>
                <c:pt idx="14">
                  <c:v>0.13762614125182021</c:v>
                </c:pt>
                <c:pt idx="15">
                  <c:v>0.12772580505447781</c:v>
                </c:pt>
                <c:pt idx="16">
                  <c:v>0.11843984986456008</c:v>
                </c:pt>
                <c:pt idx="17">
                  <c:v>0.10974406653956492</c:v>
                </c:pt>
                <c:pt idx="18">
                  <c:v>0.10161313268098698</c:v>
                </c:pt>
                <c:pt idx="19">
                  <c:v>9.4020997052062252E-2</c:v>
                </c:pt>
                <c:pt idx="20">
                  <c:v>8.6941220123455759E-2</c:v>
                </c:pt>
                <c:pt idx="21">
                  <c:v>8.0347271192623096E-2</c:v>
                </c:pt>
                <c:pt idx="22">
                  <c:v>7.4212783551067169E-2</c:v>
                </c:pt>
                <c:pt idx="23">
                  <c:v>6.851176994270583E-2</c:v>
                </c:pt>
                <c:pt idx="24">
                  <c:v>6.3218801095145799E-2</c:v>
                </c:pt>
                <c:pt idx="25">
                  <c:v>5.8309150446425907E-2</c:v>
                </c:pt>
                <c:pt idx="26">
                  <c:v>5.3758908366058185E-2</c:v>
                </c:pt>
                <c:pt idx="27">
                  <c:v>4.9545069213050547E-2</c:v>
                </c:pt>
                <c:pt idx="28">
                  <c:v>4.5645594514650466E-2</c:v>
                </c:pt>
                <c:pt idx="29">
                  <c:v>4.2039455414080842E-2</c:v>
                </c:pt>
                <c:pt idx="30">
                  <c:v>3.8706657346178161E-2</c:v>
                </c:pt>
                <c:pt idx="31">
                  <c:v>3.5628249675496042E-2</c:v>
                </c:pt>
                <c:pt idx="32">
                  <c:v>3.2786322787461748E-2</c:v>
                </c:pt>
                <c:pt idx="33">
                  <c:v>3.0163994871685609E-2</c:v>
                </c:pt>
                <c:pt idx="34">
                  <c:v>2.7745390386764723E-2</c:v>
                </c:pt>
                <c:pt idx="35">
                  <c:v>2.5515611954672116E-2</c:v>
                </c:pt>
                <c:pt idx="36">
                  <c:v>2.3460707204837079E-2</c:v>
                </c:pt>
                <c:pt idx="37">
                  <c:v>2.1567631876334502E-2</c:v>
                </c:pt>
                <c:pt idx="38">
                  <c:v>1.9824210292991383E-2</c:v>
                </c:pt>
                <c:pt idx="39">
                  <c:v>1.8219094151377808E-2</c:v>
                </c:pt>
                <c:pt idx="40">
                  <c:v>1.6741720405556593E-2</c:v>
                </c:pt>
                <c:pt idx="41">
                  <c:v>1.5382268894515105E-2</c:v>
                </c:pt>
                <c:pt idx="42">
                  <c:v>1.4131620237430533E-2</c:v>
                </c:pt>
                <c:pt idx="43">
                  <c:v>1.2981314417106541E-2</c:v>
                </c:pt>
                <c:pt idx="44">
                  <c:v>1.2871495661324511E-2</c:v>
                </c:pt>
              </c:numCache>
            </c:numRef>
          </c:yVal>
          <c:smooth val="1"/>
          <c:extLst>
            <c:ext xmlns:c16="http://schemas.microsoft.com/office/drawing/2014/chart" uri="{C3380CC4-5D6E-409C-BE32-E72D297353CC}">
              <c16:uniqueId val="{00000001-8E5E-4D92-9305-43EEF60DF3A4}"/>
            </c:ext>
          </c:extLst>
        </c:ser>
        <c:ser>
          <c:idx val="2"/>
          <c:order val="2"/>
          <c:spPr>
            <a:ln w="63500">
              <a:solidFill>
                <a:schemeClr val="tx1"/>
              </a:solidFill>
              <a:prstDash val="solid"/>
            </a:ln>
          </c:spPr>
          <c:marker>
            <c:symbol val="none"/>
          </c:marker>
          <c:xVal>
            <c:numRef>
              <c:f>extinction!$I$3:$I$47</c:f>
              <c:numCache>
                <c:formatCode>General</c:formatCode>
                <c:ptCount val="45"/>
                <c:pt idx="0">
                  <c:v>6.5575999999999945</c:v>
                </c:pt>
                <c:pt idx="1">
                  <c:v>6.8065999999999995</c:v>
                </c:pt>
                <c:pt idx="2">
                  <c:v>7.0556000000000001</c:v>
                </c:pt>
                <c:pt idx="3">
                  <c:v>7.3045999999999918</c:v>
                </c:pt>
                <c:pt idx="4">
                  <c:v>7.5535999999999985</c:v>
                </c:pt>
                <c:pt idx="5">
                  <c:v>7.8026</c:v>
                </c:pt>
                <c:pt idx="6">
                  <c:v>8.0516000000000005</c:v>
                </c:pt>
                <c:pt idx="7">
                  <c:v>8.3006000000000046</c:v>
                </c:pt>
                <c:pt idx="8">
                  <c:v>8.5496000000000016</c:v>
                </c:pt>
                <c:pt idx="9">
                  <c:v>8.7985999999999986</c:v>
                </c:pt>
                <c:pt idx="10">
                  <c:v>9.047600000000001</c:v>
                </c:pt>
                <c:pt idx="11">
                  <c:v>9.2966000000000015</c:v>
                </c:pt>
                <c:pt idx="12">
                  <c:v>9.5456000000000003</c:v>
                </c:pt>
                <c:pt idx="13">
                  <c:v>9.7946000000000009</c:v>
                </c:pt>
                <c:pt idx="14">
                  <c:v>10.043600000000001</c:v>
                </c:pt>
                <c:pt idx="15">
                  <c:v>10.2926</c:v>
                </c:pt>
                <c:pt idx="16">
                  <c:v>10.541600000000001</c:v>
                </c:pt>
                <c:pt idx="17">
                  <c:v>10.790600000000001</c:v>
                </c:pt>
                <c:pt idx="18">
                  <c:v>11.0396</c:v>
                </c:pt>
                <c:pt idx="19">
                  <c:v>11.288600000000001</c:v>
                </c:pt>
                <c:pt idx="20">
                  <c:v>11.537600000000001</c:v>
                </c:pt>
                <c:pt idx="21">
                  <c:v>11.7866</c:v>
                </c:pt>
                <c:pt idx="22">
                  <c:v>12.035600000000002</c:v>
                </c:pt>
                <c:pt idx="23">
                  <c:v>12.284600000000001</c:v>
                </c:pt>
                <c:pt idx="24">
                  <c:v>12.5336</c:v>
                </c:pt>
                <c:pt idx="25">
                  <c:v>12.7826</c:v>
                </c:pt>
                <c:pt idx="26">
                  <c:v>13.031600000000001</c:v>
                </c:pt>
                <c:pt idx="27">
                  <c:v>13.2806</c:v>
                </c:pt>
                <c:pt idx="28">
                  <c:v>13.5296</c:v>
                </c:pt>
                <c:pt idx="29">
                  <c:v>13.778600000000001</c:v>
                </c:pt>
                <c:pt idx="30">
                  <c:v>14.027600000000001</c:v>
                </c:pt>
                <c:pt idx="31">
                  <c:v>14.276600000000002</c:v>
                </c:pt>
                <c:pt idx="32">
                  <c:v>14.525600000000004</c:v>
                </c:pt>
                <c:pt idx="33">
                  <c:v>14.774600000000003</c:v>
                </c:pt>
                <c:pt idx="34">
                  <c:v>15.023600000000002</c:v>
                </c:pt>
                <c:pt idx="35">
                  <c:v>15.272600000000002</c:v>
                </c:pt>
                <c:pt idx="36">
                  <c:v>15.521600000000003</c:v>
                </c:pt>
                <c:pt idx="37">
                  <c:v>15.770600000000004</c:v>
                </c:pt>
                <c:pt idx="38">
                  <c:v>16.019600000000004</c:v>
                </c:pt>
                <c:pt idx="39">
                  <c:v>16.268599999999942</c:v>
                </c:pt>
                <c:pt idx="40">
                  <c:v>16.517600000000005</c:v>
                </c:pt>
                <c:pt idx="41">
                  <c:v>16.766599999999961</c:v>
                </c:pt>
                <c:pt idx="42">
                  <c:v>17.015600000000006</c:v>
                </c:pt>
                <c:pt idx="43">
                  <c:v>17.264600000000002</c:v>
                </c:pt>
                <c:pt idx="44">
                  <c:v>17.289499999999947</c:v>
                </c:pt>
              </c:numCache>
            </c:numRef>
          </c:xVal>
          <c:yVal>
            <c:numRef>
              <c:f>extinction!$L$3:$L$47</c:f>
              <c:numCache>
                <c:formatCode>General</c:formatCode>
                <c:ptCount val="45"/>
                <c:pt idx="0">
                  <c:v>0.46327426120879622</c:v>
                </c:pt>
                <c:pt idx="1">
                  <c:v>0.44195340611244582</c:v>
                </c:pt>
                <c:pt idx="2">
                  <c:v>0.42084440280520374</c:v>
                </c:pt>
                <c:pt idx="3">
                  <c:v>0.40002090612805613</c:v>
                </c:pt>
                <c:pt idx="4">
                  <c:v>0.37955251523410177</c:v>
                </c:pt>
                <c:pt idx="5">
                  <c:v>0.35950390157094664</c:v>
                </c:pt>
                <c:pt idx="6">
                  <c:v>0.33993407828600242</c:v>
                </c:pt>
                <c:pt idx="7">
                  <c:v>0.32089582547855244</c:v>
                </c:pt>
                <c:pt idx="8">
                  <c:v>0.30243527868237258</c:v>
                </c:pt>
                <c:pt idx="9">
                  <c:v>0.28459168109921923</c:v>
                </c:pt>
                <c:pt idx="10">
                  <c:v>0.26739729382092231</c:v>
                </c:pt>
                <c:pt idx="11">
                  <c:v>0.25087745289468166</c:v>
                </c:pt>
                <c:pt idx="12">
                  <c:v>0.23505075781799412</c:v>
                </c:pt>
                <c:pt idx="13">
                  <c:v>0.21992937300479179</c:v>
                </c:pt>
                <c:pt idx="14">
                  <c:v>0.20551942195026646</c:v>
                </c:pt>
                <c:pt idx="15">
                  <c:v>0.19182145316107241</c:v>
                </c:pt>
                <c:pt idx="16">
                  <c:v>0.17883095726803275</c:v>
                </c:pt>
                <c:pt idx="17">
                  <c:v>0.16653891591659634</c:v>
                </c:pt>
                <c:pt idx="18">
                  <c:v>0.15493236483294745</c:v>
                </c:pt>
                <c:pt idx="19">
                  <c:v>0.14399495568728987</c:v>
                </c:pt>
                <c:pt idx="20">
                  <c:v>0.13370750383145971</c:v>
                </c:pt>
                <c:pt idx="21">
                  <c:v>0.12404851151155563</c:v>
                </c:pt>
                <c:pt idx="22">
                  <c:v>0.11499465861444196</c:v>
                </c:pt>
                <c:pt idx="23">
                  <c:v>0.10652125529912362</c:v>
                </c:pt>
                <c:pt idx="24">
                  <c:v>9.8602652921112408E-2</c:v>
                </c:pt>
                <c:pt idx="25">
                  <c:v>9.1212611439385513E-2</c:v>
                </c:pt>
                <c:pt idx="26">
                  <c:v>8.4324622984624301E-2</c:v>
                </c:pt>
                <c:pt idx="27">
                  <c:v>7.791219246624155E-2</c:v>
                </c:pt>
                <c:pt idx="28">
                  <c:v>7.1949077020367277E-2</c:v>
                </c:pt>
                <c:pt idx="29">
                  <c:v>6.6409486776720525E-2</c:v>
                </c:pt>
                <c:pt idx="30">
                  <c:v>6.1268249880151948E-2</c:v>
                </c:pt>
                <c:pt idx="31">
                  <c:v>5.6500944975586713E-2</c:v>
                </c:pt>
                <c:pt idx="32">
                  <c:v>5.2084004486253631E-2</c:v>
                </c:pt>
                <c:pt idx="33">
                  <c:v>4.7994792015685746E-2</c:v>
                </c:pt>
                <c:pt idx="34">
                  <c:v>4.4211657112389953E-2</c:v>
                </c:pt>
                <c:pt idx="35">
                  <c:v>4.0713970477213438E-2</c:v>
                </c:pt>
                <c:pt idx="36">
                  <c:v>3.7482142488435413E-2</c:v>
                </c:pt>
                <c:pt idx="37">
                  <c:v>3.4497627686017204E-2</c:v>
                </c:pt>
                <c:pt idx="38">
                  <c:v>3.1742917608269777E-2</c:v>
                </c:pt>
                <c:pt idx="39">
                  <c:v>2.9201524122432508E-2</c:v>
                </c:pt>
                <c:pt idx="40">
                  <c:v>2.6857955143519133E-2</c:v>
                </c:pt>
                <c:pt idx="41">
                  <c:v>2.4697684399219683E-2</c:v>
                </c:pt>
                <c:pt idx="42">
                  <c:v>2.2707116676711825E-2</c:v>
                </c:pt>
                <c:pt idx="43">
                  <c:v>2.087354978241561E-2</c:v>
                </c:pt>
                <c:pt idx="44">
                  <c:v>2.0698364769747391E-2</c:v>
                </c:pt>
              </c:numCache>
            </c:numRef>
          </c:yVal>
          <c:smooth val="1"/>
          <c:extLst>
            <c:ext xmlns:c16="http://schemas.microsoft.com/office/drawing/2014/chart" uri="{C3380CC4-5D6E-409C-BE32-E72D297353CC}">
              <c16:uniqueId val="{00000002-8E5E-4D92-9305-43EEF60DF3A4}"/>
            </c:ext>
          </c:extLst>
        </c:ser>
        <c:dLbls>
          <c:showLegendKey val="0"/>
          <c:showVal val="0"/>
          <c:showCatName val="0"/>
          <c:showSerName val="0"/>
          <c:showPercent val="0"/>
          <c:showBubbleSize val="0"/>
        </c:dLbls>
        <c:axId val="159676368"/>
        <c:axId val="159676760"/>
      </c:scatterChart>
      <c:valAx>
        <c:axId val="159676368"/>
        <c:scaling>
          <c:orientation val="minMax"/>
          <c:max val="18"/>
          <c:min val="6"/>
        </c:scaling>
        <c:delete val="0"/>
        <c:axPos val="b"/>
        <c:numFmt formatCode="General" sourceLinked="1"/>
        <c:majorTickMark val="out"/>
        <c:minorTickMark val="none"/>
        <c:tickLblPos val="nextTo"/>
        <c:spPr>
          <a:ln w="50800">
            <a:solidFill>
              <a:schemeClr val="tx1"/>
            </a:solidFill>
          </a:ln>
        </c:spPr>
        <c:txPr>
          <a:bodyPr/>
          <a:lstStyle/>
          <a:p>
            <a:pPr>
              <a:defRPr sz="2000" b="0">
                <a:solidFill>
                  <a:schemeClr val="tx1"/>
                </a:solidFill>
                <a:latin typeface="Arial" pitchFamily="34" charset="0"/>
                <a:cs typeface="Arial" pitchFamily="34" charset="0"/>
              </a:defRPr>
            </a:pPr>
            <a:endParaRPr lang="en-US"/>
          </a:p>
        </c:txPr>
        <c:crossAx val="159676760"/>
        <c:crosses val="autoZero"/>
        <c:crossBetween val="midCat"/>
      </c:valAx>
      <c:valAx>
        <c:axId val="159676760"/>
        <c:scaling>
          <c:orientation val="minMax"/>
        </c:scaling>
        <c:delete val="0"/>
        <c:axPos val="l"/>
        <c:numFmt formatCode="#,##0.00" sourceLinked="0"/>
        <c:majorTickMark val="out"/>
        <c:minorTickMark val="none"/>
        <c:tickLblPos val="nextTo"/>
        <c:spPr>
          <a:ln w="50800">
            <a:solidFill>
              <a:schemeClr val="tx1"/>
            </a:solidFill>
          </a:ln>
        </c:spPr>
        <c:txPr>
          <a:bodyPr/>
          <a:lstStyle/>
          <a:p>
            <a:pPr>
              <a:defRPr sz="2000" b="0">
                <a:solidFill>
                  <a:schemeClr val="tx1"/>
                </a:solidFill>
                <a:latin typeface="Arial" pitchFamily="34" charset="0"/>
                <a:cs typeface="Arial" pitchFamily="34" charset="0"/>
              </a:defRPr>
            </a:pPr>
            <a:endParaRPr lang="en-US"/>
          </a:p>
        </c:txPr>
        <c:crossAx val="159676368"/>
        <c:crossesAt val="6"/>
        <c:crossBetween val="midCat"/>
      </c:valAx>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978433-FE21-4601-B33A-4E168F2BDD0E}"/>
              </a:ext>
            </a:extLst>
          </p:cNvPr>
          <p:cNvSpPr>
            <a:spLocks noGrp="1"/>
          </p:cNvSpPr>
          <p:nvPr>
            <p:ph type="hdr" sz="quarter"/>
          </p:nvPr>
        </p:nvSpPr>
        <p:spPr>
          <a:xfrm>
            <a:off x="0" y="0"/>
            <a:ext cx="3066733" cy="469779"/>
          </a:xfrm>
          <a:prstGeom prst="rect">
            <a:avLst/>
          </a:prstGeom>
        </p:spPr>
        <p:txBody>
          <a:bodyPr vert="horz" lIns="93932" tIns="46966" rIns="93932" bIns="46966" rtlCol="0"/>
          <a:lstStyle>
            <a:lvl1pPr algn="l">
              <a:defRPr sz="1200"/>
            </a:lvl1pPr>
          </a:lstStyle>
          <a:p>
            <a:endParaRPr lang="en-US"/>
          </a:p>
        </p:txBody>
      </p:sp>
      <p:sp>
        <p:nvSpPr>
          <p:cNvPr id="3" name="Date Placeholder 2">
            <a:extLst>
              <a:ext uri="{FF2B5EF4-FFF2-40B4-BE49-F238E27FC236}">
                <a16:creationId xmlns:a16="http://schemas.microsoft.com/office/drawing/2014/main" id="{20882C13-D4B7-4CC4-B4C0-E481C1D1E8D6}"/>
              </a:ext>
            </a:extLst>
          </p:cNvPr>
          <p:cNvSpPr>
            <a:spLocks noGrp="1"/>
          </p:cNvSpPr>
          <p:nvPr>
            <p:ph type="dt" sz="quarter" idx="1"/>
          </p:nvPr>
        </p:nvSpPr>
        <p:spPr>
          <a:xfrm>
            <a:off x="4008705" y="0"/>
            <a:ext cx="3066733" cy="469779"/>
          </a:xfrm>
          <a:prstGeom prst="rect">
            <a:avLst/>
          </a:prstGeom>
        </p:spPr>
        <p:txBody>
          <a:bodyPr vert="horz" lIns="93932" tIns="46966" rIns="93932" bIns="46966" rtlCol="0"/>
          <a:lstStyle>
            <a:lvl1pPr algn="r">
              <a:defRPr sz="1200"/>
            </a:lvl1pPr>
          </a:lstStyle>
          <a:p>
            <a:fld id="{3CF5B667-713A-4C25-96FC-A3FC8B2FF003}" type="datetimeFigureOut">
              <a:rPr lang="en-US" smtClean="0"/>
              <a:t>5/11/2018</a:t>
            </a:fld>
            <a:endParaRPr lang="en-US"/>
          </a:p>
        </p:txBody>
      </p:sp>
      <p:sp>
        <p:nvSpPr>
          <p:cNvPr id="4" name="Footer Placeholder 3">
            <a:extLst>
              <a:ext uri="{FF2B5EF4-FFF2-40B4-BE49-F238E27FC236}">
                <a16:creationId xmlns:a16="http://schemas.microsoft.com/office/drawing/2014/main" id="{E724CD49-C76D-4FF0-858F-A8C429FC5334}"/>
              </a:ext>
            </a:extLst>
          </p:cNvPr>
          <p:cNvSpPr>
            <a:spLocks noGrp="1"/>
          </p:cNvSpPr>
          <p:nvPr>
            <p:ph type="ftr" sz="quarter" idx="2"/>
          </p:nvPr>
        </p:nvSpPr>
        <p:spPr>
          <a:xfrm>
            <a:off x="0" y="8893297"/>
            <a:ext cx="3066733" cy="469778"/>
          </a:xfrm>
          <a:prstGeom prst="rect">
            <a:avLst/>
          </a:prstGeom>
        </p:spPr>
        <p:txBody>
          <a:bodyPr vert="horz" lIns="93932" tIns="46966" rIns="93932" bIns="46966"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970D0F-F435-49AF-AF49-691381987195}"/>
              </a:ext>
            </a:extLst>
          </p:cNvPr>
          <p:cNvSpPr>
            <a:spLocks noGrp="1"/>
          </p:cNvSpPr>
          <p:nvPr>
            <p:ph type="sldNum" sz="quarter" idx="3"/>
          </p:nvPr>
        </p:nvSpPr>
        <p:spPr>
          <a:xfrm>
            <a:off x="4008705" y="8893297"/>
            <a:ext cx="3066733" cy="469778"/>
          </a:xfrm>
          <a:prstGeom prst="rect">
            <a:avLst/>
          </a:prstGeom>
        </p:spPr>
        <p:txBody>
          <a:bodyPr vert="horz" lIns="93932" tIns="46966" rIns="93932" bIns="46966" rtlCol="0" anchor="b"/>
          <a:lstStyle>
            <a:lvl1pPr algn="r">
              <a:defRPr sz="1200"/>
            </a:lvl1pPr>
          </a:lstStyle>
          <a:p>
            <a:fld id="{DCCE493D-2EE4-442B-9A8D-9DA358E1F4CE}" type="slidenum">
              <a:rPr lang="en-US" smtClean="0"/>
              <a:t>‹#›</a:t>
            </a:fld>
            <a:endParaRPr lang="en-US"/>
          </a:p>
        </p:txBody>
      </p:sp>
    </p:spTree>
    <p:extLst>
      <p:ext uri="{BB962C8B-B14F-4D97-AF65-F5344CB8AC3E}">
        <p14:creationId xmlns:p14="http://schemas.microsoft.com/office/powerpoint/2010/main" val="20095719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2382" y="6400800"/>
            <a:ext cx="9141619" cy="457200"/>
          </a:xfrm>
          <a:prstGeom prst="rect">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8157612" y="6446838"/>
            <a:ext cx="984019" cy="36512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5/11/2018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E3ACBF-8C62-4EC1-8C8B-E69431CC5ADC}"/>
              </a:ext>
            </a:extLst>
          </p:cNvPr>
          <p:cNvSpPr/>
          <p:nvPr/>
        </p:nvSpPr>
        <p:spPr>
          <a:xfrm>
            <a:off x="1006960" y="90858"/>
            <a:ext cx="8068672" cy="13287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800" b="1" cap="small" dirty="0">
              <a:latin typeface="Garamond" pitchFamily="18" charset="0"/>
            </a:endParaRPr>
          </a:p>
        </p:txBody>
      </p:sp>
      <p:sp>
        <p:nvSpPr>
          <p:cNvPr id="10" name="Rectangle 9">
            <a:extLst>
              <a:ext uri="{FF2B5EF4-FFF2-40B4-BE49-F238E27FC236}">
                <a16:creationId xmlns:a16="http://schemas.microsoft.com/office/drawing/2014/main" id="{965A952B-526F-433D-B6D6-9F32C8867550}"/>
              </a:ext>
            </a:extLst>
          </p:cNvPr>
          <p:cNvSpPr/>
          <p:nvPr/>
        </p:nvSpPr>
        <p:spPr>
          <a:xfrm>
            <a:off x="84032" y="90859"/>
            <a:ext cx="838200" cy="13287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
            <a:extLst>
              <a:ext uri="{FF2B5EF4-FFF2-40B4-BE49-F238E27FC236}">
                <a16:creationId xmlns:a16="http://schemas.microsoft.com/office/drawing/2014/main" id="{B5415C64-6A7F-4612-AA96-27012C5B44D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108820"/>
            <a:ext cx="2346960" cy="7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3" name="Picture 1">
            <a:extLst>
              <a:ext uri="{FF2B5EF4-FFF2-40B4-BE49-F238E27FC236}">
                <a16:creationId xmlns:a16="http://schemas.microsoft.com/office/drawing/2014/main" id="{33255AF9-698C-4BD8-84D1-D17553CA1CB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4750" y="3070529"/>
            <a:ext cx="2346960" cy="8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4" name="Group 13">
            <a:extLst>
              <a:ext uri="{FF2B5EF4-FFF2-40B4-BE49-F238E27FC236}">
                <a16:creationId xmlns:a16="http://schemas.microsoft.com/office/drawing/2014/main" id="{C89E204F-AB10-4E73-8974-6E74BB5F44D0}"/>
              </a:ext>
            </a:extLst>
          </p:cNvPr>
          <p:cNvGrpSpPr/>
          <p:nvPr/>
        </p:nvGrpSpPr>
        <p:grpSpPr>
          <a:xfrm>
            <a:off x="3534969" y="3016909"/>
            <a:ext cx="2194560" cy="930632"/>
            <a:chOff x="856152" y="1813992"/>
            <a:chExt cx="2194560" cy="930632"/>
          </a:xfrm>
        </p:grpSpPr>
        <p:pic>
          <p:nvPicPr>
            <p:cNvPr id="15" name="Picture 1">
              <a:extLst>
                <a:ext uri="{FF2B5EF4-FFF2-40B4-BE49-F238E27FC236}">
                  <a16:creationId xmlns:a16="http://schemas.microsoft.com/office/drawing/2014/main" id="{681D29D1-29E5-4643-8513-7E7D1B946CC5}"/>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8888" y="1813992"/>
              <a:ext cx="2091824" cy="91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 name="Rectangle 15">
              <a:extLst>
                <a:ext uri="{FF2B5EF4-FFF2-40B4-BE49-F238E27FC236}">
                  <a16:creationId xmlns:a16="http://schemas.microsoft.com/office/drawing/2014/main" id="{21ABD575-21B4-4EE7-808C-BF48E33644CD}"/>
                </a:ext>
              </a:extLst>
            </p:cNvPr>
            <p:cNvSpPr/>
            <p:nvPr/>
          </p:nvSpPr>
          <p:spPr>
            <a:xfrm>
              <a:off x="856152" y="2616565"/>
              <a:ext cx="368998" cy="1280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56C3E-34FE-47F1-BE16-A8594A85B6AA}"/>
              </a:ext>
            </a:extLst>
          </p:cNvPr>
          <p:cNvSpPr/>
          <p:nvPr/>
        </p:nvSpPr>
        <p:spPr>
          <a:xfrm>
            <a:off x="1066800" y="3791599"/>
            <a:ext cx="368998" cy="1280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F126158-7140-4CB5-A902-1015E8DE87E3}"/>
              </a:ext>
            </a:extLst>
          </p:cNvPr>
          <p:cNvSpPr/>
          <p:nvPr/>
        </p:nvSpPr>
        <p:spPr>
          <a:xfrm>
            <a:off x="1174355" y="3837374"/>
            <a:ext cx="431795" cy="220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9E058F5-0A15-4A69-ADB3-A96FBC3C84CA}"/>
              </a:ext>
            </a:extLst>
          </p:cNvPr>
          <p:cNvSpPr/>
          <p:nvPr/>
        </p:nvSpPr>
        <p:spPr>
          <a:xfrm>
            <a:off x="6192209" y="3764786"/>
            <a:ext cx="468546" cy="204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F4F811-95AF-4F33-B702-33446CB96E8F}"/>
              </a:ext>
            </a:extLst>
          </p:cNvPr>
          <p:cNvSpPr/>
          <p:nvPr/>
        </p:nvSpPr>
        <p:spPr>
          <a:xfrm>
            <a:off x="2598990" y="3924734"/>
            <a:ext cx="493376" cy="132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F4CD37E-B4AD-4CB1-BD61-A9FC103AE125}"/>
              </a:ext>
            </a:extLst>
          </p:cNvPr>
          <p:cNvSpPr/>
          <p:nvPr/>
        </p:nvSpPr>
        <p:spPr>
          <a:xfrm>
            <a:off x="2522703" y="2477142"/>
            <a:ext cx="238449" cy="132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8E53C1-F95D-49F3-B34E-4D66DCC26A87}"/>
              </a:ext>
            </a:extLst>
          </p:cNvPr>
          <p:cNvGrpSpPr/>
          <p:nvPr/>
        </p:nvGrpSpPr>
        <p:grpSpPr>
          <a:xfrm>
            <a:off x="4833522" y="4039009"/>
            <a:ext cx="2002456" cy="722121"/>
            <a:chOff x="3255344" y="3951671"/>
            <a:chExt cx="2002456" cy="722121"/>
          </a:xfrm>
        </p:grpSpPr>
        <p:pic>
          <p:nvPicPr>
            <p:cNvPr id="23" name="Picture 1">
              <a:extLst>
                <a:ext uri="{FF2B5EF4-FFF2-40B4-BE49-F238E27FC236}">
                  <a16:creationId xmlns:a16="http://schemas.microsoft.com/office/drawing/2014/main" id="{0339138D-C8CC-4607-9D39-22DE2E12C602}"/>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3799" y="3951671"/>
              <a:ext cx="1894001" cy="67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 name="Rectangle 23">
              <a:extLst>
                <a:ext uri="{FF2B5EF4-FFF2-40B4-BE49-F238E27FC236}">
                  <a16:creationId xmlns:a16="http://schemas.microsoft.com/office/drawing/2014/main" id="{EEE55BF3-767D-48B5-AEBE-F421AB53AF0F}"/>
                </a:ext>
              </a:extLst>
            </p:cNvPr>
            <p:cNvSpPr/>
            <p:nvPr/>
          </p:nvSpPr>
          <p:spPr>
            <a:xfrm>
              <a:off x="3255344" y="4479918"/>
              <a:ext cx="485090" cy="193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1507C7D-70E5-42D4-B05A-353733AAD146}"/>
              </a:ext>
            </a:extLst>
          </p:cNvPr>
          <p:cNvGrpSpPr/>
          <p:nvPr/>
        </p:nvGrpSpPr>
        <p:grpSpPr>
          <a:xfrm>
            <a:off x="2577876" y="4114800"/>
            <a:ext cx="1841724" cy="639482"/>
            <a:chOff x="1787960" y="4165004"/>
            <a:chExt cx="1841724" cy="639482"/>
          </a:xfrm>
        </p:grpSpPr>
        <p:pic>
          <p:nvPicPr>
            <p:cNvPr id="26" name="Picture 1">
              <a:extLst>
                <a:ext uri="{FF2B5EF4-FFF2-40B4-BE49-F238E27FC236}">
                  <a16:creationId xmlns:a16="http://schemas.microsoft.com/office/drawing/2014/main" id="{9028B039-6B09-4F73-B809-DE200A84409A}"/>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4097" y="4165004"/>
              <a:ext cx="1725587" cy="54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 name="Rectangle 26">
              <a:extLst>
                <a:ext uri="{FF2B5EF4-FFF2-40B4-BE49-F238E27FC236}">
                  <a16:creationId xmlns:a16="http://schemas.microsoft.com/office/drawing/2014/main" id="{85378D78-2537-40B9-8A3E-077334F5F673}"/>
                </a:ext>
              </a:extLst>
            </p:cNvPr>
            <p:cNvSpPr/>
            <p:nvPr/>
          </p:nvSpPr>
          <p:spPr>
            <a:xfrm>
              <a:off x="1787960" y="4584181"/>
              <a:ext cx="431795" cy="220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Connector 27">
            <a:extLst>
              <a:ext uri="{FF2B5EF4-FFF2-40B4-BE49-F238E27FC236}">
                <a16:creationId xmlns:a16="http://schemas.microsoft.com/office/drawing/2014/main" id="{DE98AE92-3FA9-4095-ACFB-3139B1FC5CBE}"/>
              </a:ext>
            </a:extLst>
          </p:cNvPr>
          <p:cNvCxnSpPr>
            <a:cxnSpLocks/>
          </p:cNvCxnSpPr>
          <p:nvPr/>
        </p:nvCxnSpPr>
        <p:spPr>
          <a:xfrm flipV="1">
            <a:off x="1074632" y="689633"/>
            <a:ext cx="7924800"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F839CD2-913A-4C0C-AD3C-9A89BD6B2C7C}"/>
              </a:ext>
            </a:extLst>
          </p:cNvPr>
          <p:cNvSpPr txBox="1"/>
          <p:nvPr/>
        </p:nvSpPr>
        <p:spPr>
          <a:xfrm>
            <a:off x="998767" y="145255"/>
            <a:ext cx="6705600" cy="533764"/>
          </a:xfrm>
          <a:prstGeom prst="rect">
            <a:avLst/>
          </a:prstGeom>
          <a:noFill/>
        </p:spPr>
        <p:txBody>
          <a:bodyPr wrap="square" lIns="101882" tIns="50941" rIns="101882" bIns="50941" rtlCol="0">
            <a:spAutoFit/>
          </a:bodyPr>
          <a:lstStyle/>
          <a:p>
            <a:r>
              <a:rPr lang="en-US" sz="2800" b="1" cap="small" dirty="0">
                <a:solidFill>
                  <a:schemeClr val="bg1"/>
                </a:solidFill>
                <a:latin typeface="Garamond" pitchFamily="18" charset="0"/>
              </a:rPr>
              <a:t>CSP4141 ~ Occupancy Modeling</a:t>
            </a:r>
          </a:p>
        </p:txBody>
      </p:sp>
      <p:pic>
        <p:nvPicPr>
          <p:cNvPr id="30" name="Picture 29">
            <a:extLst>
              <a:ext uri="{FF2B5EF4-FFF2-40B4-BE49-F238E27FC236}">
                <a16:creationId xmlns:a16="http://schemas.microsoft.com/office/drawing/2014/main" id="{C2E0E120-256E-4D45-AA1A-E8620A82C91C}"/>
              </a:ext>
            </a:extLst>
          </p:cNvPr>
          <p:cNvPicPr>
            <a:picLocks noChangeAspect="1"/>
          </p:cNvPicPr>
          <p:nvPr/>
        </p:nvPicPr>
        <p:blipFill rotWithShape="1">
          <a:blip r:embed="rId7">
            <a:extLst>
              <a:ext uri="{28A0092B-C50C-407E-A947-70E740481C1C}">
                <a14:useLocalDpi xmlns:a14="http://schemas.microsoft.com/office/drawing/2010/main" val="0"/>
              </a:ext>
            </a:extLst>
          </a:blip>
          <a:srcRect b="13866"/>
          <a:stretch/>
        </p:blipFill>
        <p:spPr>
          <a:xfrm>
            <a:off x="755" y="1430199"/>
            <a:ext cx="8938145" cy="4996238"/>
          </a:xfrm>
          <a:prstGeom prst="rect">
            <a:avLst/>
          </a:prstGeom>
        </p:spPr>
      </p:pic>
      <p:sp>
        <p:nvSpPr>
          <p:cNvPr id="32" name="TextBox 31">
            <a:extLst>
              <a:ext uri="{FF2B5EF4-FFF2-40B4-BE49-F238E27FC236}">
                <a16:creationId xmlns:a16="http://schemas.microsoft.com/office/drawing/2014/main" id="{8C035B11-4B3F-4939-ABE3-DD2D9F32029A}"/>
              </a:ext>
            </a:extLst>
          </p:cNvPr>
          <p:cNvSpPr txBox="1"/>
          <p:nvPr/>
        </p:nvSpPr>
        <p:spPr>
          <a:xfrm>
            <a:off x="991312" y="778234"/>
            <a:ext cx="8084320" cy="533764"/>
          </a:xfrm>
          <a:prstGeom prst="rect">
            <a:avLst/>
          </a:prstGeom>
          <a:noFill/>
        </p:spPr>
        <p:txBody>
          <a:bodyPr wrap="square" lIns="101882" tIns="50941" rIns="101882" bIns="50941" rtlCol="0">
            <a:spAutoFit/>
          </a:bodyPr>
          <a:lstStyle/>
          <a:p>
            <a:r>
              <a:rPr lang="en-US" sz="2800" b="1" cap="small" dirty="0">
                <a:solidFill>
                  <a:schemeClr val="bg1"/>
                </a:solidFill>
                <a:latin typeface="Garamond" pitchFamily="18" charset="0"/>
              </a:rPr>
              <a:t>Multi-Season Occupancy ~ Nuts &amp; Bolts</a:t>
            </a:r>
          </a:p>
        </p:txBody>
      </p:sp>
    </p:spTree>
    <p:extLst>
      <p:ext uri="{BB962C8B-B14F-4D97-AF65-F5344CB8AC3E}">
        <p14:creationId xmlns:p14="http://schemas.microsoft.com/office/powerpoint/2010/main" val="352758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50771F1-5F20-45E7-9F6D-9EA66CAAD765}"/>
              </a:ext>
            </a:extLst>
          </p:cNvPr>
          <p:cNvSpPr txBox="1"/>
          <p:nvPr/>
        </p:nvSpPr>
        <p:spPr>
          <a:xfrm rot="16200000">
            <a:off x="-1663209" y="3230685"/>
            <a:ext cx="4267130" cy="430887"/>
          </a:xfrm>
          <a:prstGeom prst="rect">
            <a:avLst/>
          </a:prstGeom>
          <a:noFill/>
        </p:spPr>
        <p:txBody>
          <a:bodyPr wrap="square" rtlCol="0">
            <a:spAutoFit/>
          </a:bodyPr>
          <a:lstStyle/>
          <a:p>
            <a:pPr algn="ctr"/>
            <a:r>
              <a:rPr lang="en-US" sz="2200" b="1" dirty="0">
                <a:latin typeface="Arial" pitchFamily="34" charset="0"/>
                <a:cs typeface="Arial" pitchFamily="34" charset="0"/>
              </a:rPr>
              <a:t>Probability of Colonization</a:t>
            </a:r>
          </a:p>
        </p:txBody>
      </p:sp>
      <p:graphicFrame>
        <p:nvGraphicFramePr>
          <p:cNvPr id="10" name="Chart 9">
            <a:extLst>
              <a:ext uri="{FF2B5EF4-FFF2-40B4-BE49-F238E27FC236}">
                <a16:creationId xmlns:a16="http://schemas.microsoft.com/office/drawing/2014/main" id="{D77DACB6-79C2-45B2-ADB5-F8D0C8875561}"/>
              </a:ext>
            </a:extLst>
          </p:cNvPr>
          <p:cNvGraphicFramePr/>
          <p:nvPr>
            <p:extLst>
              <p:ext uri="{D42A27DB-BD31-4B8C-83A1-F6EECF244321}">
                <p14:modId xmlns:p14="http://schemas.microsoft.com/office/powerpoint/2010/main" val="3385569164"/>
              </p:ext>
            </p:extLst>
          </p:nvPr>
        </p:nvGraphicFramePr>
        <p:xfrm>
          <a:off x="755590" y="1209560"/>
          <a:ext cx="7721837" cy="466101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C460F954-4BEA-49D5-B9DD-33FB02CBF77C}"/>
              </a:ext>
            </a:extLst>
          </p:cNvPr>
          <p:cNvSpPr txBox="1"/>
          <p:nvPr/>
        </p:nvSpPr>
        <p:spPr>
          <a:xfrm>
            <a:off x="1798889" y="5870579"/>
            <a:ext cx="5610315" cy="430887"/>
          </a:xfrm>
          <a:prstGeom prst="rect">
            <a:avLst/>
          </a:prstGeom>
          <a:noFill/>
        </p:spPr>
        <p:txBody>
          <a:bodyPr wrap="square" rtlCol="0">
            <a:spAutoFit/>
          </a:bodyPr>
          <a:lstStyle/>
          <a:p>
            <a:pPr algn="ctr"/>
            <a:r>
              <a:rPr lang="en-US" sz="2200" b="1" dirty="0">
                <a:latin typeface="Arial" pitchFamily="34" charset="0"/>
                <a:cs typeface="Arial" pitchFamily="34" charset="0"/>
              </a:rPr>
              <a:t>Minimum 5-day stream temperature (</a:t>
            </a:r>
            <a:r>
              <a:rPr lang="en-US" sz="2200" b="1" baseline="30000" dirty="0">
                <a:latin typeface="Arial" pitchFamily="34" charset="0"/>
                <a:cs typeface="Arial" pitchFamily="34" charset="0"/>
              </a:rPr>
              <a:t>◦</a:t>
            </a:r>
            <a:r>
              <a:rPr lang="en-US" sz="2200" b="1" dirty="0">
                <a:latin typeface="Arial" pitchFamily="34" charset="0"/>
                <a:cs typeface="Arial" pitchFamily="34" charset="0"/>
              </a:rPr>
              <a:t>C )</a:t>
            </a:r>
          </a:p>
        </p:txBody>
      </p:sp>
      <p:sp>
        <p:nvSpPr>
          <p:cNvPr id="15" name="TextBox 14">
            <a:extLst>
              <a:ext uri="{FF2B5EF4-FFF2-40B4-BE49-F238E27FC236}">
                <a16:creationId xmlns:a16="http://schemas.microsoft.com/office/drawing/2014/main" id="{C1437C3C-DF04-4F21-AB3E-B42C17B9AA5E}"/>
              </a:ext>
            </a:extLst>
          </p:cNvPr>
          <p:cNvSpPr txBox="1"/>
          <p:nvPr/>
        </p:nvSpPr>
        <p:spPr>
          <a:xfrm>
            <a:off x="2763980" y="1139770"/>
            <a:ext cx="5313220" cy="430887"/>
          </a:xfrm>
          <a:prstGeom prst="rect">
            <a:avLst/>
          </a:prstGeom>
          <a:noFill/>
        </p:spPr>
        <p:txBody>
          <a:bodyPr wrap="square" rtlCol="0">
            <a:spAutoFit/>
          </a:bodyPr>
          <a:lstStyle/>
          <a:p>
            <a:r>
              <a:rPr lang="en-US" sz="2200" b="1" dirty="0">
                <a:latin typeface="Arial" pitchFamily="34" charset="0"/>
                <a:cs typeface="Arial" pitchFamily="34" charset="0"/>
              </a:rPr>
              <a:t>Large-bodied (&gt;100mm TL)</a:t>
            </a:r>
          </a:p>
        </p:txBody>
      </p:sp>
      <p:sp>
        <p:nvSpPr>
          <p:cNvPr id="16" name="TextBox 15">
            <a:extLst>
              <a:ext uri="{FF2B5EF4-FFF2-40B4-BE49-F238E27FC236}">
                <a16:creationId xmlns:a16="http://schemas.microsoft.com/office/drawing/2014/main" id="{8A20D518-69B0-4CA0-88D6-90115829E360}"/>
              </a:ext>
            </a:extLst>
          </p:cNvPr>
          <p:cNvSpPr txBox="1"/>
          <p:nvPr/>
        </p:nvSpPr>
        <p:spPr>
          <a:xfrm>
            <a:off x="2757055" y="1749370"/>
            <a:ext cx="4094020" cy="430887"/>
          </a:xfrm>
          <a:prstGeom prst="rect">
            <a:avLst/>
          </a:prstGeom>
          <a:noFill/>
        </p:spPr>
        <p:txBody>
          <a:bodyPr wrap="square" rtlCol="0">
            <a:spAutoFit/>
          </a:bodyPr>
          <a:lstStyle/>
          <a:p>
            <a:r>
              <a:rPr lang="en-US" sz="2200" b="1" dirty="0">
                <a:latin typeface="Arial" pitchFamily="34" charset="0"/>
                <a:cs typeface="Arial" pitchFamily="34" charset="0"/>
              </a:rPr>
              <a:t>Small-bodied </a:t>
            </a:r>
          </a:p>
        </p:txBody>
      </p:sp>
      <p:cxnSp>
        <p:nvCxnSpPr>
          <p:cNvPr id="17" name="Straight Connector 16">
            <a:extLst>
              <a:ext uri="{FF2B5EF4-FFF2-40B4-BE49-F238E27FC236}">
                <a16:creationId xmlns:a16="http://schemas.microsoft.com/office/drawing/2014/main" id="{D6D52F3B-18F4-4D55-9CF5-1663FD916864}"/>
              </a:ext>
            </a:extLst>
          </p:cNvPr>
          <p:cNvCxnSpPr/>
          <p:nvPr/>
        </p:nvCxnSpPr>
        <p:spPr>
          <a:xfrm>
            <a:off x="1676400" y="1368370"/>
            <a:ext cx="9906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E9BC12-FDA6-4828-8359-5B3320334755}"/>
              </a:ext>
            </a:extLst>
          </p:cNvPr>
          <p:cNvCxnSpPr/>
          <p:nvPr/>
        </p:nvCxnSpPr>
        <p:spPr>
          <a:xfrm>
            <a:off x="1676400" y="1962527"/>
            <a:ext cx="990600" cy="1588"/>
          </a:xfrm>
          <a:prstGeom prst="line">
            <a:avLst/>
          </a:prstGeom>
          <a:ln w="666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E6A413-9D3F-4F58-9B5A-32B74CBD34C7}"/>
              </a:ext>
            </a:extLst>
          </p:cNvPr>
          <p:cNvCxnSpPr/>
          <p:nvPr/>
        </p:nvCxnSpPr>
        <p:spPr>
          <a:xfrm>
            <a:off x="1676400" y="2537683"/>
            <a:ext cx="990600" cy="15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3467C4-8249-4222-BD36-9CBC2257D8BD}"/>
              </a:ext>
            </a:extLst>
          </p:cNvPr>
          <p:cNvSpPr txBox="1"/>
          <p:nvPr/>
        </p:nvSpPr>
        <p:spPr>
          <a:xfrm>
            <a:off x="2763980" y="2309083"/>
            <a:ext cx="4094020" cy="430887"/>
          </a:xfrm>
          <a:prstGeom prst="rect">
            <a:avLst/>
          </a:prstGeom>
          <a:noFill/>
        </p:spPr>
        <p:txBody>
          <a:bodyPr wrap="square" rtlCol="0">
            <a:spAutoFit/>
          </a:bodyPr>
          <a:lstStyle/>
          <a:p>
            <a:r>
              <a:rPr lang="en-US" sz="2200" b="1" dirty="0">
                <a:latin typeface="Arial" pitchFamily="34" charset="0"/>
                <a:cs typeface="Arial" pitchFamily="34" charset="0"/>
              </a:rPr>
              <a:t>Crevice spawners </a:t>
            </a:r>
          </a:p>
        </p:txBody>
      </p:sp>
    </p:spTree>
    <p:extLst>
      <p:ext uri="{BB962C8B-B14F-4D97-AF65-F5344CB8AC3E}">
        <p14:creationId xmlns:p14="http://schemas.microsoft.com/office/powerpoint/2010/main" val="24987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Chart 6">
            <a:extLst>
              <a:ext uri="{FF2B5EF4-FFF2-40B4-BE49-F238E27FC236}">
                <a16:creationId xmlns:a16="http://schemas.microsoft.com/office/drawing/2014/main" id="{60C4668C-8CC9-4F88-97C1-6C9104BE8563}"/>
              </a:ext>
            </a:extLst>
          </p:cNvPr>
          <p:cNvGraphicFramePr/>
          <p:nvPr>
            <p:extLst>
              <p:ext uri="{D42A27DB-BD31-4B8C-83A1-F6EECF244321}">
                <p14:modId xmlns:p14="http://schemas.microsoft.com/office/powerpoint/2010/main" val="1465679013"/>
              </p:ext>
            </p:extLst>
          </p:nvPr>
        </p:nvGraphicFramePr>
        <p:xfrm>
          <a:off x="609600" y="1310572"/>
          <a:ext cx="7970378" cy="457977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A16F92B-10FD-41E9-8E04-45943416BBFF}"/>
              </a:ext>
            </a:extLst>
          </p:cNvPr>
          <p:cNvSpPr txBox="1"/>
          <p:nvPr/>
        </p:nvSpPr>
        <p:spPr>
          <a:xfrm rot="16200000">
            <a:off x="-2444439" y="3037611"/>
            <a:ext cx="5562600" cy="430887"/>
          </a:xfrm>
          <a:prstGeom prst="rect">
            <a:avLst/>
          </a:prstGeom>
          <a:noFill/>
        </p:spPr>
        <p:txBody>
          <a:bodyPr wrap="square" rtlCol="0">
            <a:spAutoFit/>
          </a:bodyPr>
          <a:lstStyle/>
          <a:p>
            <a:pPr algn="ctr"/>
            <a:r>
              <a:rPr lang="en-US" sz="2200" b="1" dirty="0">
                <a:latin typeface="Arial" pitchFamily="34" charset="0"/>
                <a:cs typeface="Arial" pitchFamily="34" charset="0"/>
              </a:rPr>
              <a:t>Probability of extinction</a:t>
            </a:r>
          </a:p>
        </p:txBody>
      </p:sp>
      <p:sp>
        <p:nvSpPr>
          <p:cNvPr id="12" name="TextBox 11">
            <a:extLst>
              <a:ext uri="{FF2B5EF4-FFF2-40B4-BE49-F238E27FC236}">
                <a16:creationId xmlns:a16="http://schemas.microsoft.com/office/drawing/2014/main" id="{05592412-7E2D-44BE-B97C-46951E200CE7}"/>
              </a:ext>
            </a:extLst>
          </p:cNvPr>
          <p:cNvSpPr txBox="1"/>
          <p:nvPr/>
        </p:nvSpPr>
        <p:spPr>
          <a:xfrm>
            <a:off x="1704886" y="5818911"/>
            <a:ext cx="5562600" cy="430887"/>
          </a:xfrm>
          <a:prstGeom prst="rect">
            <a:avLst/>
          </a:prstGeom>
          <a:noFill/>
        </p:spPr>
        <p:txBody>
          <a:bodyPr wrap="square" rtlCol="0">
            <a:spAutoFit/>
          </a:bodyPr>
          <a:lstStyle/>
          <a:p>
            <a:pPr algn="ctr"/>
            <a:r>
              <a:rPr lang="en-US" sz="2200" b="1" dirty="0">
                <a:latin typeface="Arial" pitchFamily="34" charset="0"/>
                <a:cs typeface="Arial" pitchFamily="34" charset="0"/>
              </a:rPr>
              <a:t>Minimum 5-day stream temperature (</a:t>
            </a:r>
            <a:r>
              <a:rPr lang="en-US" sz="2200" b="1" baseline="30000" dirty="0">
                <a:latin typeface="Arial" pitchFamily="34" charset="0"/>
                <a:cs typeface="Arial" pitchFamily="34" charset="0"/>
              </a:rPr>
              <a:t>◦</a:t>
            </a:r>
            <a:r>
              <a:rPr lang="en-US" sz="2200" b="1" dirty="0">
                <a:latin typeface="Arial" pitchFamily="34" charset="0"/>
                <a:cs typeface="Arial" pitchFamily="34" charset="0"/>
              </a:rPr>
              <a:t>C )</a:t>
            </a:r>
          </a:p>
        </p:txBody>
      </p:sp>
      <p:sp>
        <p:nvSpPr>
          <p:cNvPr id="13" name="TextBox 12">
            <a:extLst>
              <a:ext uri="{FF2B5EF4-FFF2-40B4-BE49-F238E27FC236}">
                <a16:creationId xmlns:a16="http://schemas.microsoft.com/office/drawing/2014/main" id="{DE911E68-9834-47D8-96BC-7D11219F71EE}"/>
              </a:ext>
            </a:extLst>
          </p:cNvPr>
          <p:cNvSpPr txBox="1"/>
          <p:nvPr/>
        </p:nvSpPr>
        <p:spPr>
          <a:xfrm>
            <a:off x="4297950" y="1379885"/>
            <a:ext cx="5313220" cy="430887"/>
          </a:xfrm>
          <a:prstGeom prst="rect">
            <a:avLst/>
          </a:prstGeom>
          <a:noFill/>
        </p:spPr>
        <p:txBody>
          <a:bodyPr wrap="square" rtlCol="0">
            <a:spAutoFit/>
          </a:bodyPr>
          <a:lstStyle/>
          <a:p>
            <a:r>
              <a:rPr lang="en-US" sz="2200" b="1" dirty="0">
                <a:latin typeface="Arial" pitchFamily="34" charset="0"/>
                <a:cs typeface="Arial" pitchFamily="34" charset="0"/>
              </a:rPr>
              <a:t>High spring/summer flows</a:t>
            </a:r>
          </a:p>
        </p:txBody>
      </p:sp>
      <p:sp>
        <p:nvSpPr>
          <p:cNvPr id="14" name="TextBox 13">
            <a:extLst>
              <a:ext uri="{FF2B5EF4-FFF2-40B4-BE49-F238E27FC236}">
                <a16:creationId xmlns:a16="http://schemas.microsoft.com/office/drawing/2014/main" id="{806855A2-ADF7-4F47-8DF1-40FCB4DEF3D4}"/>
              </a:ext>
            </a:extLst>
          </p:cNvPr>
          <p:cNvSpPr txBox="1"/>
          <p:nvPr/>
        </p:nvSpPr>
        <p:spPr>
          <a:xfrm>
            <a:off x="4291024" y="1989485"/>
            <a:ext cx="5015345" cy="430887"/>
          </a:xfrm>
          <a:prstGeom prst="rect">
            <a:avLst/>
          </a:prstGeom>
          <a:noFill/>
        </p:spPr>
        <p:txBody>
          <a:bodyPr wrap="square" rtlCol="0">
            <a:spAutoFit/>
          </a:bodyPr>
          <a:lstStyle/>
          <a:p>
            <a:r>
              <a:rPr lang="en-US" sz="2200" b="1" dirty="0">
                <a:latin typeface="Arial" pitchFamily="34" charset="0"/>
                <a:cs typeface="Arial" pitchFamily="34" charset="0"/>
              </a:rPr>
              <a:t>Average spring/summer flows </a:t>
            </a:r>
          </a:p>
        </p:txBody>
      </p:sp>
      <p:cxnSp>
        <p:nvCxnSpPr>
          <p:cNvPr id="15" name="Straight Connector 14">
            <a:extLst>
              <a:ext uri="{FF2B5EF4-FFF2-40B4-BE49-F238E27FC236}">
                <a16:creationId xmlns:a16="http://schemas.microsoft.com/office/drawing/2014/main" id="{D5CB727A-9890-4D23-9E6F-6FA5AD60C13C}"/>
              </a:ext>
            </a:extLst>
          </p:cNvPr>
          <p:cNvCxnSpPr/>
          <p:nvPr/>
        </p:nvCxnSpPr>
        <p:spPr>
          <a:xfrm>
            <a:off x="3210370" y="1608485"/>
            <a:ext cx="9906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CC7C6-0691-4BAD-9B01-43AECB1EDBFD}"/>
              </a:ext>
            </a:extLst>
          </p:cNvPr>
          <p:cNvCxnSpPr/>
          <p:nvPr/>
        </p:nvCxnSpPr>
        <p:spPr>
          <a:xfrm>
            <a:off x="3210370" y="2202642"/>
            <a:ext cx="990600" cy="1588"/>
          </a:xfrm>
          <a:prstGeom prst="line">
            <a:avLst/>
          </a:prstGeom>
          <a:ln w="635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AB1611-C6F6-408D-BD3B-B5BDE128FBA2}"/>
              </a:ext>
            </a:extLst>
          </p:cNvPr>
          <p:cNvCxnSpPr/>
          <p:nvPr/>
        </p:nvCxnSpPr>
        <p:spPr>
          <a:xfrm>
            <a:off x="3210370" y="2777798"/>
            <a:ext cx="990600" cy="158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2E4234-2B6B-46D2-B0A1-2CAB6464E0BE}"/>
              </a:ext>
            </a:extLst>
          </p:cNvPr>
          <p:cNvSpPr txBox="1"/>
          <p:nvPr/>
        </p:nvSpPr>
        <p:spPr>
          <a:xfrm>
            <a:off x="4297950" y="2549198"/>
            <a:ext cx="4094020" cy="430887"/>
          </a:xfrm>
          <a:prstGeom prst="rect">
            <a:avLst/>
          </a:prstGeom>
          <a:noFill/>
        </p:spPr>
        <p:txBody>
          <a:bodyPr wrap="square" rtlCol="0">
            <a:spAutoFit/>
          </a:bodyPr>
          <a:lstStyle/>
          <a:p>
            <a:r>
              <a:rPr lang="en-US" sz="2200" b="1" dirty="0">
                <a:latin typeface="Arial" pitchFamily="34" charset="0"/>
                <a:cs typeface="Arial" pitchFamily="34" charset="0"/>
              </a:rPr>
              <a:t>Low spring/summer flows</a:t>
            </a:r>
          </a:p>
        </p:txBody>
      </p:sp>
    </p:spTree>
    <p:extLst>
      <p:ext uri="{BB962C8B-B14F-4D97-AF65-F5344CB8AC3E}">
        <p14:creationId xmlns:p14="http://schemas.microsoft.com/office/powerpoint/2010/main" val="3651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EA3F9E0E-3DC7-41A0-96D4-4A17ABF65A49}"/>
              </a:ext>
            </a:extLst>
          </p:cNvPr>
          <p:cNvSpPr/>
          <p:nvPr/>
        </p:nvSpPr>
        <p:spPr>
          <a:xfrm>
            <a:off x="243553" y="3008591"/>
            <a:ext cx="8310785" cy="2554545"/>
          </a:xfrm>
          <a:prstGeom prst="rect">
            <a:avLst/>
          </a:prstGeom>
        </p:spPr>
        <p:txBody>
          <a:bodyPr wrap="square">
            <a:spAutoFit/>
          </a:bodyPr>
          <a:lstStyle/>
          <a:p>
            <a:pPr marL="457200" indent="-457200">
              <a:buFont typeface="Wingdings" panose="05000000000000000000" pitchFamily="2" charset="2"/>
              <a:buChar char="§"/>
            </a:pPr>
            <a:r>
              <a:rPr lang="en-US" sz="3200" dirty="0">
                <a:latin typeface="Garamond" panose="02020404030301010803" pitchFamily="18" charset="0"/>
              </a:rPr>
              <a:t>Modify flow and temperature regimes</a:t>
            </a:r>
          </a:p>
          <a:p>
            <a:pPr marL="457200" indent="-457200">
              <a:buFont typeface="Wingdings" panose="05000000000000000000" pitchFamily="2" charset="2"/>
              <a:buChar char="§"/>
            </a:pPr>
            <a:endParaRPr lang="en-US" sz="3200" dirty="0">
              <a:latin typeface="Garamond" panose="02020404030301010803" pitchFamily="18" charset="0"/>
            </a:endParaRPr>
          </a:p>
          <a:p>
            <a:pPr marL="457200" indent="-457200">
              <a:buFont typeface="Wingdings" panose="05000000000000000000" pitchFamily="2" charset="2"/>
              <a:buChar char="§"/>
            </a:pPr>
            <a:endParaRPr lang="en-US" sz="3200" dirty="0">
              <a:latin typeface="Garamond" panose="02020404030301010803" pitchFamily="18" charset="0"/>
            </a:endParaRPr>
          </a:p>
          <a:p>
            <a:pPr marL="457200" indent="-457200">
              <a:buFont typeface="Wingdings" panose="05000000000000000000" pitchFamily="2" charset="2"/>
              <a:buChar char="§"/>
            </a:pPr>
            <a:r>
              <a:rPr lang="en-US" sz="3200" dirty="0">
                <a:latin typeface="Garamond" panose="02020404030301010803" pitchFamily="18" charset="0"/>
              </a:rPr>
              <a:t>Promote colonization and persistence of target species in historically occupied stream reaches</a:t>
            </a:r>
          </a:p>
        </p:txBody>
      </p:sp>
      <p:sp>
        <p:nvSpPr>
          <p:cNvPr id="19" name="TextBox 18">
            <a:extLst>
              <a:ext uri="{FF2B5EF4-FFF2-40B4-BE49-F238E27FC236}">
                <a16:creationId xmlns:a16="http://schemas.microsoft.com/office/drawing/2014/main" id="{344F41AB-07AD-467E-80B0-CB5A790719FA}"/>
              </a:ext>
            </a:extLst>
          </p:cNvPr>
          <p:cNvSpPr txBox="1"/>
          <p:nvPr/>
        </p:nvSpPr>
        <p:spPr>
          <a:xfrm>
            <a:off x="175899" y="1515212"/>
            <a:ext cx="8378439" cy="1200329"/>
          </a:xfrm>
          <a:prstGeom prst="rect">
            <a:avLst/>
          </a:prstGeom>
          <a:noFill/>
        </p:spPr>
        <p:txBody>
          <a:bodyPr wrap="square" rtlCol="0">
            <a:spAutoFit/>
          </a:bodyPr>
          <a:lstStyle/>
          <a:p>
            <a:r>
              <a:rPr lang="en-US" sz="3600" b="1" dirty="0">
                <a:latin typeface="Garamond" panose="02020404030301010803" pitchFamily="18" charset="0"/>
                <a:cs typeface="Arial" pitchFamily="34" charset="0"/>
              </a:rPr>
              <a:t>Models used to inform management and conservation. </a:t>
            </a:r>
          </a:p>
        </p:txBody>
      </p:sp>
    </p:spTree>
    <p:extLst>
      <p:ext uri="{BB962C8B-B14F-4D97-AF65-F5344CB8AC3E}">
        <p14:creationId xmlns:p14="http://schemas.microsoft.com/office/powerpoint/2010/main" val="11162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Modeling Occupancy Dynamics</a:t>
            </a:r>
          </a:p>
        </p:txBody>
      </p:sp>
      <p:sp>
        <p:nvSpPr>
          <p:cNvPr id="4" name="Rectangle 3">
            <a:extLst>
              <a:ext uri="{FF2B5EF4-FFF2-40B4-BE49-F238E27FC236}">
                <a16:creationId xmlns:a16="http://schemas.microsoft.com/office/drawing/2014/main" id="{AA55BDAF-9CE8-43E4-87B4-DFBB3C4840E0}"/>
              </a:ext>
            </a:extLst>
          </p:cNvPr>
          <p:cNvSpPr/>
          <p:nvPr/>
        </p:nvSpPr>
        <p:spPr>
          <a:xfrm>
            <a:off x="320598" y="1371600"/>
            <a:ext cx="4031873" cy="584775"/>
          </a:xfrm>
          <a:prstGeom prst="rect">
            <a:avLst/>
          </a:prstGeom>
        </p:spPr>
        <p:txBody>
          <a:bodyPr wrap="none">
            <a:spAutoFit/>
          </a:bodyPr>
          <a:lstStyle/>
          <a:p>
            <a:r>
              <a:rPr lang="en-US" sz="3200" b="1" cap="small" dirty="0">
                <a:latin typeface="Garamond" pitchFamily="18" charset="0"/>
              </a:rPr>
              <a:t>What is a “Season”?</a:t>
            </a:r>
            <a:endParaRPr lang="en-US" sz="3200" cap="small" dirty="0"/>
          </a:p>
        </p:txBody>
      </p:sp>
      <p:sp>
        <p:nvSpPr>
          <p:cNvPr id="5" name="Rectangle 3">
            <a:extLst>
              <a:ext uri="{FF2B5EF4-FFF2-40B4-BE49-F238E27FC236}">
                <a16:creationId xmlns:a16="http://schemas.microsoft.com/office/drawing/2014/main" id="{4D72ABA2-5C82-45E9-8F40-AEE1705C636E}"/>
              </a:ext>
            </a:extLst>
          </p:cNvPr>
          <p:cNvSpPr txBox="1">
            <a:spLocks noChangeArrowheads="1"/>
          </p:cNvSpPr>
          <p:nvPr/>
        </p:nvSpPr>
        <p:spPr>
          <a:xfrm>
            <a:off x="342900" y="2140524"/>
            <a:ext cx="8458200" cy="4215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33363" indent="-233363" algn="l">
              <a:spcBef>
                <a:spcPts val="600"/>
              </a:spcBef>
              <a:spcAft>
                <a:spcPts val="600"/>
              </a:spcAft>
              <a:buSzPct val="85000"/>
              <a:buFont typeface="Wingdings" panose="05000000000000000000" pitchFamily="2" charset="2"/>
              <a:buChar char="§"/>
            </a:pPr>
            <a:r>
              <a:rPr lang="en-US" sz="2800" dirty="0">
                <a:latin typeface="Garamond" pitchFamily="18" charset="0"/>
              </a:rPr>
              <a:t>A season is a period of time during which it is reasonable to assume occupancy is static or changes occur completely at random.</a:t>
            </a:r>
          </a:p>
          <a:p>
            <a:pPr marL="233363" indent="-233363" algn="l">
              <a:spcBef>
                <a:spcPts val="600"/>
              </a:spcBef>
              <a:spcAft>
                <a:spcPts val="600"/>
              </a:spcAft>
              <a:buSzPct val="85000"/>
              <a:buFont typeface="Wingdings" panose="05000000000000000000" pitchFamily="2" charset="2"/>
              <a:buChar char="§"/>
            </a:pPr>
            <a:endParaRPr lang="en-US" sz="2800" dirty="0">
              <a:latin typeface="Garamond" pitchFamily="18" charset="0"/>
            </a:endParaRPr>
          </a:p>
          <a:p>
            <a:pPr marL="233363" indent="-233363" algn="l">
              <a:spcBef>
                <a:spcPts val="600"/>
              </a:spcBef>
              <a:spcAft>
                <a:spcPts val="600"/>
              </a:spcAft>
              <a:buSzPct val="85000"/>
              <a:buFont typeface="Wingdings" panose="05000000000000000000" pitchFamily="2" charset="2"/>
              <a:buChar char="§"/>
            </a:pPr>
            <a:r>
              <a:rPr lang="en-US" sz="2800" dirty="0">
                <a:latin typeface="Garamond" pitchFamily="18" charset="0"/>
              </a:rPr>
              <a:t>Depends very much on the target species and study objectives.</a:t>
            </a:r>
          </a:p>
          <a:p>
            <a:pPr lvl="1" algn="l">
              <a:spcBef>
                <a:spcPts val="600"/>
              </a:spcBef>
              <a:spcAft>
                <a:spcPts val="600"/>
              </a:spcAft>
              <a:buSzPct val="85000"/>
              <a:buFont typeface="Arial" panose="020B0604020202020204" pitchFamily="34" charset="0"/>
              <a:buChar char="•"/>
            </a:pPr>
            <a:r>
              <a:rPr lang="en-US" sz="2800" dirty="0">
                <a:latin typeface="Garamond" pitchFamily="18" charset="0"/>
              </a:rPr>
              <a:t>Is there a natural definition? (e.g., a breeding season)</a:t>
            </a:r>
          </a:p>
          <a:p>
            <a:pPr lvl="1" algn="l">
              <a:spcBef>
                <a:spcPts val="600"/>
              </a:spcBef>
              <a:spcAft>
                <a:spcPts val="600"/>
              </a:spcAft>
              <a:buSzPct val="85000"/>
              <a:buFont typeface="Arial" panose="020B0604020202020204" pitchFamily="34" charset="0"/>
              <a:buChar char="•"/>
            </a:pPr>
            <a:r>
              <a:rPr lang="en-US" sz="2800" dirty="0">
                <a:latin typeface="Garamond" pitchFamily="18" charset="0"/>
              </a:rPr>
              <a:t>How mobile is the species?</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5041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1A2A6A4-97C5-47DF-AFB5-A5C162C44096}"/>
              </a:ext>
            </a:extLst>
          </p:cNvPr>
          <p:cNvSpPr txBox="1">
            <a:spLocks noChangeArrowheads="1"/>
          </p:cNvSpPr>
          <p:nvPr/>
        </p:nvSpPr>
        <p:spPr>
          <a:xfrm>
            <a:off x="232025" y="1215211"/>
            <a:ext cx="8726393" cy="506904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latin typeface="Garamond" panose="02020404030301010803" pitchFamily="18" charset="0"/>
              </a:rPr>
              <a:t>Option 1</a:t>
            </a:r>
          </a:p>
          <a:p>
            <a:pPr algn="l"/>
            <a:endParaRPr lang="en-US" sz="2800" b="1" dirty="0">
              <a:latin typeface="Garamond" panose="02020404030301010803" pitchFamily="18" charset="0"/>
            </a:endParaRPr>
          </a:p>
          <a:p>
            <a:pPr algn="l"/>
            <a:r>
              <a:rPr lang="en-US" sz="2800" b="1" dirty="0">
                <a:latin typeface="Garamond" panose="02020404030301010803" pitchFamily="18" charset="0"/>
              </a:rPr>
              <a:t>Fit a single-season occupancy model to each season’s data</a:t>
            </a:r>
          </a:p>
          <a:p>
            <a:pPr marL="800100" lvl="1" indent="-342900" algn="l">
              <a:buFont typeface="Wingdings" panose="05000000000000000000" pitchFamily="2" charset="2"/>
              <a:buChar char="§"/>
            </a:pPr>
            <a:endParaRPr lang="en-US" sz="2800" dirty="0">
              <a:latin typeface="Garamond" panose="02020404030301010803" pitchFamily="18" charset="0"/>
            </a:endParaRPr>
          </a:p>
          <a:p>
            <a:pPr marL="800100" lvl="1" indent="-342900" algn="l">
              <a:lnSpc>
                <a:spcPct val="100000"/>
              </a:lnSpc>
              <a:buFont typeface="Wingdings" panose="05000000000000000000" pitchFamily="2" charset="2"/>
              <a:buChar char="§"/>
            </a:pPr>
            <a:r>
              <a:rPr lang="en-US" sz="2800" dirty="0">
                <a:latin typeface="Garamond" panose="02020404030301010803" pitchFamily="18" charset="0"/>
              </a:rPr>
              <a:t>Ignores dynamic structure and potential information when same units are surveyed over time.</a:t>
            </a:r>
          </a:p>
          <a:p>
            <a:pPr marL="800100" lvl="1" indent="-342900" algn="l">
              <a:lnSpc>
                <a:spcPct val="100000"/>
              </a:lnSpc>
              <a:buFont typeface="Wingdings" panose="05000000000000000000" pitchFamily="2" charset="2"/>
              <a:buChar char="§"/>
            </a:pPr>
            <a:endParaRPr lang="en-US" sz="2800" dirty="0">
              <a:latin typeface="Garamond" panose="02020404030301010803" pitchFamily="18" charset="0"/>
            </a:endParaRPr>
          </a:p>
          <a:p>
            <a:pPr marL="800100" lvl="1" indent="-342900" algn="l">
              <a:lnSpc>
                <a:spcPct val="100000"/>
              </a:lnSpc>
              <a:buFont typeface="Wingdings" panose="05000000000000000000" pitchFamily="2" charset="2"/>
              <a:buChar char="§"/>
            </a:pPr>
            <a:r>
              <a:rPr lang="en-US" sz="2800" dirty="0">
                <a:latin typeface="Garamond" panose="02020404030301010803" pitchFamily="18" charset="0"/>
              </a:rPr>
              <a:t>Potential for temporal autocorrelation, which violates the independence assumption.</a:t>
            </a:r>
          </a:p>
        </p:txBody>
      </p:sp>
      <p:sp>
        <p:nvSpPr>
          <p:cNvPr id="3" name="Rectangle 2">
            <a:extLst>
              <a:ext uri="{FF2B5EF4-FFF2-40B4-BE49-F238E27FC236}">
                <a16:creationId xmlns:a16="http://schemas.microsoft.com/office/drawing/2014/main" id="{7C7426EB-3E03-4B87-A001-D2931721A675}"/>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How to model multi-season data?</a:t>
            </a:r>
          </a:p>
        </p:txBody>
      </p:sp>
      <p:sp>
        <p:nvSpPr>
          <p:cNvPr id="5" name="Rectangle 4">
            <a:extLst>
              <a:ext uri="{FF2B5EF4-FFF2-40B4-BE49-F238E27FC236}">
                <a16:creationId xmlns:a16="http://schemas.microsoft.com/office/drawing/2014/main" id="{AF70CFCF-DF84-4162-9046-5D037867F0D1}"/>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996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1A2A6A4-97C5-47DF-AFB5-A5C162C44096}"/>
              </a:ext>
            </a:extLst>
          </p:cNvPr>
          <p:cNvSpPr txBox="1">
            <a:spLocks noChangeArrowheads="1"/>
          </p:cNvSpPr>
          <p:nvPr/>
        </p:nvSpPr>
        <p:spPr>
          <a:xfrm>
            <a:off x="232024" y="1215212"/>
            <a:ext cx="8726393" cy="4521027"/>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gn="l"/>
            <a:r>
              <a:rPr lang="en-US" sz="2800" b="1" dirty="0">
                <a:latin typeface="Garamond" panose="02020404030301010803" pitchFamily="18" charset="0"/>
              </a:rPr>
              <a:t>Option 2</a:t>
            </a:r>
          </a:p>
          <a:p>
            <a:pPr marL="348854" indent="-348854" algn="l" defTabSz="348854"/>
            <a:endParaRPr lang="en-US" sz="2600" b="1" dirty="0">
              <a:latin typeface="Garamond" panose="02020404030301010803" pitchFamily="18" charset="0"/>
            </a:endParaRPr>
          </a:p>
          <a:p>
            <a:pPr algn="l" defTabSz="348854">
              <a:lnSpc>
                <a:spcPct val="100000"/>
              </a:lnSpc>
            </a:pPr>
            <a:r>
              <a:rPr lang="en-US" sz="2800" b="1" dirty="0">
                <a:latin typeface="Garamond" panose="02020404030301010803" pitchFamily="18" charset="0"/>
              </a:rPr>
              <a:t>Fit a multi-season (dynamic) occupancy model.</a:t>
            </a:r>
          </a:p>
          <a:p>
            <a:pPr algn="l" defTabSz="348854">
              <a:lnSpc>
                <a:spcPct val="100000"/>
              </a:lnSpc>
            </a:pPr>
            <a:endParaRPr lang="en-US" sz="2800" dirty="0">
              <a:latin typeface="Garamond" panose="02020404030301010803" pitchFamily="18" charset="0"/>
            </a:endParaRPr>
          </a:p>
          <a:p>
            <a:pPr marL="863600" lvl="1" indent="-342900" algn="l">
              <a:lnSpc>
                <a:spcPct val="100000"/>
              </a:lnSpc>
              <a:buClr>
                <a:schemeClr val="tx1"/>
              </a:buClr>
              <a:buFont typeface="Wingdings" panose="05000000000000000000" pitchFamily="2" charset="2"/>
              <a:buChar char="§"/>
            </a:pPr>
            <a:r>
              <a:rPr lang="en-US" sz="2800" dirty="0">
                <a:latin typeface="Garamond" panose="02020404030301010803" pitchFamily="18" charset="0"/>
              </a:rPr>
              <a:t>Dynamic processes of occupancy are </a:t>
            </a:r>
            <a:r>
              <a:rPr lang="en-US" sz="2800" u="sng" dirty="0">
                <a:latin typeface="Garamond" panose="02020404030301010803" pitchFamily="18" charset="0"/>
              </a:rPr>
              <a:t>explicitly</a:t>
            </a:r>
            <a:r>
              <a:rPr lang="en-US" sz="2800" dirty="0">
                <a:latin typeface="Garamond" panose="02020404030301010803" pitchFamily="18" charset="0"/>
              </a:rPr>
              <a:t> considered.</a:t>
            </a:r>
          </a:p>
          <a:p>
            <a:pPr marL="863600" lvl="1" indent="-342900" algn="l">
              <a:lnSpc>
                <a:spcPct val="100000"/>
              </a:lnSpc>
              <a:buClr>
                <a:schemeClr val="tx1"/>
              </a:buClr>
              <a:buFont typeface="Wingdings" panose="05000000000000000000" pitchFamily="2" charset="2"/>
              <a:buChar char="§"/>
            </a:pPr>
            <a:endParaRPr lang="en-US" sz="2800" dirty="0">
              <a:latin typeface="Garamond" panose="02020404030301010803" pitchFamily="18" charset="0"/>
            </a:endParaRPr>
          </a:p>
          <a:p>
            <a:pPr marL="863600" lvl="1" indent="-342900" algn="l">
              <a:lnSpc>
                <a:spcPct val="100000"/>
              </a:lnSpc>
              <a:buClr>
                <a:schemeClr val="tx1"/>
              </a:buClr>
              <a:buFont typeface="Wingdings" panose="05000000000000000000" pitchFamily="2" charset="2"/>
              <a:buChar char="§"/>
            </a:pPr>
            <a:r>
              <a:rPr lang="en-US" sz="2800" dirty="0">
                <a:latin typeface="Garamond" panose="02020404030301010803" pitchFamily="18" charset="0"/>
              </a:rPr>
              <a:t>Incorporates a form of temporal autocorrelation in occupancy status of units.</a:t>
            </a:r>
          </a:p>
        </p:txBody>
      </p:sp>
      <p:sp>
        <p:nvSpPr>
          <p:cNvPr id="3" name="Rectangle 2">
            <a:extLst>
              <a:ext uri="{FF2B5EF4-FFF2-40B4-BE49-F238E27FC236}">
                <a16:creationId xmlns:a16="http://schemas.microsoft.com/office/drawing/2014/main" id="{7C7426EB-3E03-4B87-A001-D2931721A675}"/>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How to model multi-season data?</a:t>
            </a:r>
          </a:p>
        </p:txBody>
      </p:sp>
      <p:sp>
        <p:nvSpPr>
          <p:cNvPr id="5" name="Rectangle 4">
            <a:extLst>
              <a:ext uri="{FF2B5EF4-FFF2-40B4-BE49-F238E27FC236}">
                <a16:creationId xmlns:a16="http://schemas.microsoft.com/office/drawing/2014/main" id="{AF70CFCF-DF84-4162-9046-5D037867F0D1}"/>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321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F99C9EB-7298-477B-85B8-9E3A8BE8C8B4}"/>
              </a:ext>
            </a:extLst>
          </p:cNvPr>
          <p:cNvSpPr txBox="1">
            <a:spLocks noChangeArrowheads="1"/>
          </p:cNvSpPr>
          <p:nvPr/>
        </p:nvSpPr>
        <p:spPr>
          <a:xfrm>
            <a:off x="213946" y="1911860"/>
            <a:ext cx="8726393" cy="441274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sz="2800" dirty="0">
                <a:latin typeface="Garamond" panose="02020404030301010803" pitchFamily="18" charset="0"/>
              </a:rPr>
              <a:t>Introduce structure to model systematic changes in occupancy, i.e., trends in occupancy:</a:t>
            </a:r>
          </a:p>
          <a:p>
            <a:pPr marL="342900" indent="-342900" algn="l">
              <a:buFont typeface="Arial" panose="020B0604020202020204" pitchFamily="34" charset="0"/>
              <a:buChar char="•"/>
            </a:pPr>
            <a:endParaRPr lang="en-US" sz="2800" dirty="0">
              <a:latin typeface="Garamond" panose="02020404030301010803" pitchFamily="18" charset="0"/>
            </a:endParaRPr>
          </a:p>
          <a:p>
            <a:pPr marL="342900" indent="-342900" algn="l">
              <a:buFont typeface="Arial" panose="020B0604020202020204" pitchFamily="34" charset="0"/>
              <a:buChar char="•"/>
            </a:pPr>
            <a:endParaRPr lang="en-US" sz="2800" dirty="0">
              <a:latin typeface="Garamond" panose="02020404030301010803" pitchFamily="18" charset="0"/>
            </a:endParaRPr>
          </a:p>
          <a:p>
            <a:pPr marL="342900" indent="-342900" algn="l">
              <a:buFont typeface="Arial" panose="020B0604020202020204" pitchFamily="34" charset="0"/>
              <a:buChar char="•"/>
            </a:pPr>
            <a:endParaRPr lang="en-US" sz="2800" dirty="0">
              <a:latin typeface="Garamond" panose="02020404030301010803" pitchFamily="18" charset="0"/>
            </a:endParaRPr>
          </a:p>
          <a:p>
            <a:pPr marL="457200" indent="-457200" algn="l">
              <a:buFont typeface="Wingdings" panose="05000000000000000000" pitchFamily="2" charset="2"/>
              <a:buChar char="§"/>
            </a:pPr>
            <a:r>
              <a:rPr lang="en-US" sz="2800" dirty="0">
                <a:latin typeface="Garamond" panose="02020404030301010803" pitchFamily="18" charset="0"/>
              </a:rPr>
              <a:t>Does not explicitly model the dynamic processes of occupancy resulting from local extinction and colonization events.</a:t>
            </a:r>
          </a:p>
        </p:txBody>
      </p:sp>
      <p:sp>
        <p:nvSpPr>
          <p:cNvPr id="3" name="Rectangle 2">
            <a:extLst>
              <a:ext uri="{FF2B5EF4-FFF2-40B4-BE49-F238E27FC236}">
                <a16:creationId xmlns:a16="http://schemas.microsoft.com/office/drawing/2014/main" id="{B25ECB98-376A-468D-B474-9F8ABC078DB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Option 1: Fit a Single Season Model</a:t>
            </a:r>
          </a:p>
        </p:txBody>
      </p:sp>
      <p:sp>
        <p:nvSpPr>
          <p:cNvPr id="5" name="Rectangle 4">
            <a:extLst>
              <a:ext uri="{FF2B5EF4-FFF2-40B4-BE49-F238E27FC236}">
                <a16:creationId xmlns:a16="http://schemas.microsoft.com/office/drawing/2014/main" id="{EC606243-586C-4CFA-8D4D-EBF53AAE7DB0}"/>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5D7CDC-7BEE-46C5-9782-BFEA75C93E68}"/>
                  </a:ext>
                </a:extLst>
              </p:cNvPr>
              <p:cNvSpPr txBox="1"/>
              <p:nvPr/>
            </p:nvSpPr>
            <p:spPr>
              <a:xfrm>
                <a:off x="3102943" y="3348438"/>
                <a:ext cx="2676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a:rPr>
                        <m:t>logit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l-GR" sz="2400" i="1">
                                  <a:latin typeface="Cambria Math"/>
                                </a:rPr>
                                <m:t>𝜓</m:t>
                              </m:r>
                            </m:e>
                            <m:sub>
                              <m:r>
                                <a:rPr lang="en-US" sz="2400" i="1">
                                  <a:latin typeface="Cambria Math"/>
                                </a:rPr>
                                <m:t>𝑡</m:t>
                              </m:r>
                            </m:sub>
                          </m:sSub>
                        </m:e>
                      </m:d>
                      <m:r>
                        <a:rPr lang="en-US" sz="2400" i="1">
                          <a:latin typeface="Cambria Math"/>
                        </a:rPr>
                        <m:t>=</m:t>
                      </m:r>
                      <m:r>
                        <a:rPr lang="en-US" sz="2400" i="1">
                          <a:latin typeface="Cambria Math"/>
                          <a:ea typeface="Cambria Math"/>
                        </a:rPr>
                        <m:t>𝛼</m:t>
                      </m:r>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𝑡</m:t>
                          </m:r>
                        </m:sub>
                      </m:sSub>
                    </m:oMath>
                  </m:oMathPara>
                </a14:m>
                <a:endParaRPr lang="en-US" sz="2400" dirty="0"/>
              </a:p>
            </p:txBody>
          </p:sp>
        </mc:Choice>
        <mc:Fallback xmlns="">
          <p:sp>
            <p:nvSpPr>
              <p:cNvPr id="6" name="TextBox 5">
                <a:extLst>
                  <a:ext uri="{FF2B5EF4-FFF2-40B4-BE49-F238E27FC236}">
                    <a16:creationId xmlns:a16="http://schemas.microsoft.com/office/drawing/2014/main" id="{825D7CDC-7BEE-46C5-9782-BFEA75C93E68}"/>
                  </a:ext>
                </a:extLst>
              </p:cNvPr>
              <p:cNvSpPr txBox="1">
                <a:spLocks noRot="1" noChangeAspect="1" noMove="1" noResize="1" noEditPoints="1" noAdjustHandles="1" noChangeArrowheads="1" noChangeShapeType="1" noTextEdit="1"/>
              </p:cNvSpPr>
              <p:nvPr/>
            </p:nvSpPr>
            <p:spPr>
              <a:xfrm>
                <a:off x="3102943" y="3348438"/>
                <a:ext cx="2676374" cy="461665"/>
              </a:xfrm>
              <a:prstGeom prst="rect">
                <a:avLst/>
              </a:prstGeom>
              <a:blipFill>
                <a:blip r:embed="rId2"/>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178772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FED5B165-967C-4BAC-9BBC-8AC90DF4F8CA}"/>
                  </a:ext>
                </a:extLst>
              </p:cNvPr>
              <p:cNvSpPr txBox="1">
                <a:spLocks noChangeArrowheads="1"/>
              </p:cNvSpPr>
              <p:nvPr/>
            </p:nvSpPr>
            <p:spPr>
              <a:xfrm>
                <a:off x="217350" y="1415776"/>
                <a:ext cx="8726393" cy="485470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1313" indent="-341313" algn="l">
                  <a:buFont typeface="Wingdings" panose="05000000000000000000" pitchFamily="2" charset="2"/>
                  <a:buChar char="§"/>
                </a:pPr>
                <a:r>
                  <a:rPr lang="en-US" sz="2800" dirty="0">
                    <a:latin typeface="Garamond" panose="02020404030301010803" pitchFamily="18" charset="0"/>
                  </a:rPr>
                  <a:t>MacKenzie et al. (2003) extended the single season model by including 2 dynamic parameters:</a:t>
                </a:r>
              </a:p>
              <a:p>
                <a:pPr marL="341313" lvl="1" indent="-341313" algn="l">
                  <a:buFont typeface="Arial" panose="020B0604020202020204" pitchFamily="34" charset="0"/>
                  <a:buChar char="•"/>
                </a:pPr>
                <a:endParaRPr lang="en-US" sz="1200" dirty="0">
                  <a:latin typeface="Garamond" panose="02020404030301010803" pitchFamily="18" charset="0"/>
                </a:endParaRPr>
              </a:p>
              <a:p>
                <a:pPr marL="742950" lvl="1" indent="-341313" algn="l">
                  <a:buFont typeface="Arial" panose="020B0604020202020204" pitchFamily="34" charset="0"/>
                  <a:buChar char="•"/>
                </a:pPr>
                <a:r>
                  <a:rPr lang="en-US" sz="2800" dirty="0">
                    <a:latin typeface="Garamond" panose="02020404030301010803" pitchFamily="18" charset="0"/>
                  </a:rPr>
                  <a:t>Colonization (</a:t>
                </a:r>
                <a14:m>
                  <m:oMath xmlns:m="http://schemas.openxmlformats.org/officeDocument/2006/math">
                    <m:r>
                      <a:rPr lang="en-US" sz="2800" i="1">
                        <a:latin typeface="Cambria Math"/>
                        <a:ea typeface="Cambria Math"/>
                      </a:rPr>
                      <m:t>𝛾</m:t>
                    </m:r>
                  </m:oMath>
                </a14:m>
                <a:r>
                  <a:rPr lang="en-US" sz="2800" dirty="0">
                    <a:latin typeface="Garamond" panose="02020404030301010803" pitchFamily="18" charset="0"/>
                  </a:rPr>
                  <a:t>) and extinction (</a:t>
                </a:r>
                <a14:m>
                  <m:oMath xmlns:m="http://schemas.openxmlformats.org/officeDocument/2006/math">
                    <m:r>
                      <a:rPr lang="en-US" sz="2800" i="1">
                        <a:latin typeface="Cambria Math"/>
                        <a:ea typeface="Cambria Math"/>
                      </a:rPr>
                      <m:t>𝜀</m:t>
                    </m:r>
                  </m:oMath>
                </a14:m>
                <a:r>
                  <a:rPr lang="en-US" sz="2800" dirty="0">
                    <a:latin typeface="Garamond" panose="02020404030301010803" pitchFamily="18" charset="0"/>
                  </a:rPr>
                  <a:t>)</a:t>
                </a:r>
              </a:p>
              <a:p>
                <a:pPr marL="341313" indent="-341313" algn="l">
                  <a:buFont typeface="Arial" panose="020B0604020202020204" pitchFamily="34" charset="0"/>
                  <a:buChar char="•"/>
                </a:pPr>
                <a:endParaRPr lang="en-US" sz="1200" dirty="0">
                  <a:latin typeface="Garamond" panose="02020404030301010803" pitchFamily="18" charset="0"/>
                </a:endParaRPr>
              </a:p>
              <a:p>
                <a:pPr marL="341313" indent="-341313" algn="l">
                  <a:buFont typeface="Wingdings" panose="05000000000000000000" pitchFamily="2" charset="2"/>
                  <a:buChar char="§"/>
                </a:pPr>
                <a:r>
                  <a:rPr lang="en-US" sz="2800" dirty="0">
                    <a:latin typeface="Garamond" panose="02020404030301010803" pitchFamily="18" charset="0"/>
                  </a:rPr>
                  <a:t>Model the biological </a:t>
                </a:r>
                <a:r>
                  <a:rPr lang="en-US" sz="2800" u="sng" dirty="0">
                    <a:latin typeface="Garamond" panose="02020404030301010803" pitchFamily="18" charset="0"/>
                  </a:rPr>
                  <a:t>processes</a:t>
                </a:r>
                <a:r>
                  <a:rPr lang="en-US" sz="2800" b="1" u="sng" dirty="0">
                    <a:latin typeface="Garamond" panose="02020404030301010803" pitchFamily="18" charset="0"/>
                  </a:rPr>
                  <a:t> </a:t>
                </a:r>
                <a:r>
                  <a:rPr lang="en-US" sz="2800" dirty="0">
                    <a:latin typeface="Garamond" panose="02020404030301010803" pitchFamily="18" charset="0"/>
                  </a:rPr>
                  <a:t>of change in occupancy.</a:t>
                </a:r>
              </a:p>
              <a:p>
                <a:pPr marL="341313" indent="-341313" algn="l">
                  <a:buFont typeface="Arial" panose="020B0604020202020204" pitchFamily="34" charset="0"/>
                  <a:buChar char="•"/>
                </a:pPr>
                <a:endParaRPr lang="en-US" sz="1200" dirty="0">
                  <a:latin typeface="Garamond" panose="02020404030301010803" pitchFamily="18" charset="0"/>
                </a:endParaRPr>
              </a:p>
              <a:p>
                <a:pPr marL="341313" indent="-341313" algn="l">
                  <a:buFont typeface="Wingdings" panose="05000000000000000000" pitchFamily="2" charset="2"/>
                  <a:buChar char="§"/>
                </a:pPr>
                <a:r>
                  <a:rPr lang="en-US" sz="2800" dirty="0">
                    <a:latin typeface="Garamond" panose="02020404030301010803" pitchFamily="18" charset="0"/>
                  </a:rPr>
                  <a:t>Sample design is identical to the “Robust Design”.</a:t>
                </a:r>
              </a:p>
              <a:p>
                <a:pPr marL="749300" lvl="1" indent="-292100" algn="l">
                  <a:buFont typeface="Arial" panose="020B0604020202020204" pitchFamily="34" charset="0"/>
                  <a:buChar char="•"/>
                </a:pPr>
                <a:endParaRPr lang="en-US" sz="1200" dirty="0">
                  <a:latin typeface="Garamond" panose="02020404030301010803" pitchFamily="18" charset="0"/>
                </a:endParaRPr>
              </a:p>
              <a:p>
                <a:pPr marL="749300" lvl="1" indent="-292100" algn="l">
                  <a:buFont typeface="Arial" panose="020B0604020202020204" pitchFamily="34" charset="0"/>
                  <a:buChar char="•"/>
                </a:pPr>
                <a:r>
                  <a:rPr lang="en-US" sz="2800" dirty="0">
                    <a:latin typeface="Garamond" panose="02020404030301010803" pitchFamily="18" charset="0"/>
                  </a:rPr>
                  <a:t>Secondary sample periods within primary periods.</a:t>
                </a:r>
              </a:p>
              <a:p>
                <a:pPr marL="749300" lvl="1" indent="-292100" algn="l">
                  <a:buFont typeface="Arial" panose="020B0604020202020204" pitchFamily="34" charset="0"/>
                  <a:buChar char="•"/>
                </a:pPr>
                <a:r>
                  <a:rPr lang="en-US" sz="2800" dirty="0">
                    <a:latin typeface="Garamond" panose="02020404030301010803" pitchFamily="18" charset="0"/>
                  </a:rPr>
                  <a:t>Sites closed within secondary &amp; open between primary periods.</a:t>
                </a:r>
              </a:p>
            </p:txBody>
          </p:sp>
        </mc:Choice>
        <mc:Fallback xmlns="">
          <p:sp>
            <p:nvSpPr>
              <p:cNvPr id="2" name="Rectangle 3">
                <a:extLst>
                  <a:ext uri="{FF2B5EF4-FFF2-40B4-BE49-F238E27FC236}">
                    <a16:creationId xmlns:a16="http://schemas.microsoft.com/office/drawing/2014/main" id="{FED5B165-967C-4BAC-9BBC-8AC90DF4F8CA}"/>
                  </a:ext>
                </a:extLst>
              </p:cNvPr>
              <p:cNvSpPr txBox="1">
                <a:spLocks noRot="1" noChangeAspect="1" noMove="1" noResize="1" noEditPoints="1" noAdjustHandles="1" noChangeArrowheads="1" noChangeShapeType="1" noTextEdit="1"/>
              </p:cNvSpPr>
              <p:nvPr/>
            </p:nvSpPr>
            <p:spPr>
              <a:xfrm>
                <a:off x="217350" y="1415776"/>
                <a:ext cx="8726393" cy="4854700"/>
              </a:xfrm>
              <a:prstGeom prst="rect">
                <a:avLst/>
              </a:prstGeom>
              <a:blipFill>
                <a:blip r:embed="rId2"/>
                <a:stretch>
                  <a:fillRect l="-1537" t="-2384"/>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E3AE7AC5-8DF7-49DA-BA8C-2B374228992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Option 2: Fit a Multi-Season Model</a:t>
            </a:r>
          </a:p>
        </p:txBody>
      </p:sp>
      <p:sp>
        <p:nvSpPr>
          <p:cNvPr id="5" name="Rectangle 4">
            <a:extLst>
              <a:ext uri="{FF2B5EF4-FFF2-40B4-BE49-F238E27FC236}">
                <a16:creationId xmlns:a16="http://schemas.microsoft.com/office/drawing/2014/main" id="{03215799-AA57-421D-BC91-94D91E5BA1D8}"/>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377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6B344-34DE-4EAE-B91B-94132751C573}"/>
              </a:ext>
            </a:extLst>
          </p:cNvPr>
          <p:cNvSpPr txBox="1"/>
          <p:nvPr/>
        </p:nvSpPr>
        <p:spPr>
          <a:xfrm>
            <a:off x="1531979" y="1471186"/>
            <a:ext cx="1364429" cy="369332"/>
          </a:xfrm>
          <a:prstGeom prst="rect">
            <a:avLst/>
          </a:prstGeom>
          <a:noFill/>
        </p:spPr>
        <p:txBody>
          <a:bodyPr wrap="square" rtlCol="0">
            <a:spAutoFit/>
          </a:bodyPr>
          <a:lstStyle/>
          <a:p>
            <a:pPr algn="ctr"/>
            <a:r>
              <a:rPr lang="en-US" b="1" dirty="0">
                <a:latin typeface="Garamond" panose="02020404030301010803" pitchFamily="18" charset="0"/>
              </a:rPr>
              <a:t>Season 1</a:t>
            </a:r>
          </a:p>
        </p:txBody>
      </p:sp>
      <p:sp>
        <p:nvSpPr>
          <p:cNvPr id="3" name="TextBox 2">
            <a:extLst>
              <a:ext uri="{FF2B5EF4-FFF2-40B4-BE49-F238E27FC236}">
                <a16:creationId xmlns:a16="http://schemas.microsoft.com/office/drawing/2014/main" id="{718A3580-1B00-44A1-B172-0B96ECB0C735}"/>
              </a:ext>
            </a:extLst>
          </p:cNvPr>
          <p:cNvSpPr txBox="1"/>
          <p:nvPr/>
        </p:nvSpPr>
        <p:spPr>
          <a:xfrm>
            <a:off x="6209967" y="1471186"/>
            <a:ext cx="1364429" cy="369332"/>
          </a:xfrm>
          <a:prstGeom prst="rect">
            <a:avLst/>
          </a:prstGeom>
          <a:noFill/>
        </p:spPr>
        <p:txBody>
          <a:bodyPr wrap="square" rtlCol="0">
            <a:spAutoFit/>
          </a:bodyPr>
          <a:lstStyle/>
          <a:p>
            <a:pPr algn="ctr"/>
            <a:r>
              <a:rPr lang="en-US" b="1" dirty="0">
                <a:latin typeface="Garamond" panose="02020404030301010803" pitchFamily="18" charset="0"/>
              </a:rPr>
              <a:t>Season 2</a:t>
            </a:r>
          </a:p>
        </p:txBody>
      </p:sp>
      <p:sp>
        <p:nvSpPr>
          <p:cNvPr id="4" name="TextBox 3">
            <a:extLst>
              <a:ext uri="{FF2B5EF4-FFF2-40B4-BE49-F238E27FC236}">
                <a16:creationId xmlns:a16="http://schemas.microsoft.com/office/drawing/2014/main" id="{B69A78DA-04AC-4F7B-8827-5C18D5604F25}"/>
              </a:ext>
            </a:extLst>
          </p:cNvPr>
          <p:cNvSpPr txBox="1"/>
          <p:nvPr/>
        </p:nvSpPr>
        <p:spPr>
          <a:xfrm>
            <a:off x="2625232" y="6488668"/>
            <a:ext cx="3859479" cy="369332"/>
          </a:xfrm>
          <a:prstGeom prst="rect">
            <a:avLst/>
          </a:prstGeom>
          <a:noFill/>
        </p:spPr>
        <p:txBody>
          <a:bodyPr wrap="square" rtlCol="0">
            <a:spAutoFit/>
          </a:bodyPr>
          <a:lstStyle/>
          <a:p>
            <a:pPr algn="ctr"/>
            <a:r>
              <a:rPr lang="en-US" b="1" dirty="0">
                <a:latin typeface="Garamond" panose="02020404030301010803" pitchFamily="18" charset="0"/>
              </a:rPr>
              <a:t>(filled represents and occupied site)</a:t>
            </a:r>
          </a:p>
        </p:txBody>
      </p:sp>
      <p:sp>
        <p:nvSpPr>
          <p:cNvPr id="5" name="Rectangle 4">
            <a:extLst>
              <a:ext uri="{FF2B5EF4-FFF2-40B4-BE49-F238E27FC236}">
                <a16:creationId xmlns:a16="http://schemas.microsoft.com/office/drawing/2014/main" id="{79213ACE-3765-4560-9948-E3DBE8935963}"/>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Occupancy Dynamics</a:t>
            </a:r>
          </a:p>
        </p:txBody>
      </p:sp>
      <p:sp>
        <p:nvSpPr>
          <p:cNvPr id="7" name="Rectangle 6">
            <a:extLst>
              <a:ext uri="{FF2B5EF4-FFF2-40B4-BE49-F238E27FC236}">
                <a16:creationId xmlns:a16="http://schemas.microsoft.com/office/drawing/2014/main" id="{28E439FE-589C-4ABB-A23A-4CC4891DADDE}"/>
              </a:ext>
            </a:extLst>
          </p:cNvPr>
          <p:cNvSpPr/>
          <p:nvPr/>
        </p:nvSpPr>
        <p:spPr>
          <a:xfrm>
            <a:off x="651374" y="2077929"/>
            <a:ext cx="3019425" cy="329565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 name="Rectangle 7">
            <a:extLst>
              <a:ext uri="{FF2B5EF4-FFF2-40B4-BE49-F238E27FC236}">
                <a16:creationId xmlns:a16="http://schemas.microsoft.com/office/drawing/2014/main" id="{49E5B53F-4900-4D1E-A36C-C38E7C6B9416}"/>
              </a:ext>
            </a:extLst>
          </p:cNvPr>
          <p:cNvSpPr/>
          <p:nvPr/>
        </p:nvSpPr>
        <p:spPr>
          <a:xfrm>
            <a:off x="5331092" y="2087454"/>
            <a:ext cx="3019425" cy="329565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F3589393-A5FA-4BD6-AE25-2FABF2FB4427}"/>
              </a:ext>
            </a:extLst>
          </p:cNvPr>
          <p:cNvSpPr/>
          <p:nvPr/>
        </p:nvSpPr>
        <p:spPr>
          <a:xfrm>
            <a:off x="1032374" y="2439879"/>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0" name="Rectangle 9">
            <a:extLst>
              <a:ext uri="{FF2B5EF4-FFF2-40B4-BE49-F238E27FC236}">
                <a16:creationId xmlns:a16="http://schemas.microsoft.com/office/drawing/2014/main" id="{742B0528-FF7E-4B25-960F-ED42F2E208E8}"/>
              </a:ext>
            </a:extLst>
          </p:cNvPr>
          <p:cNvSpPr/>
          <p:nvPr/>
        </p:nvSpPr>
        <p:spPr>
          <a:xfrm rot="1902148">
            <a:off x="2396802" y="2612878"/>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1" name="Rectangle 10">
            <a:extLst>
              <a:ext uri="{FF2B5EF4-FFF2-40B4-BE49-F238E27FC236}">
                <a16:creationId xmlns:a16="http://schemas.microsoft.com/office/drawing/2014/main" id="{C21D130B-2EE4-4713-9088-DC59BBAE2C5C}"/>
              </a:ext>
            </a:extLst>
          </p:cNvPr>
          <p:cNvSpPr/>
          <p:nvPr/>
        </p:nvSpPr>
        <p:spPr>
          <a:xfrm rot="20769889">
            <a:off x="905663" y="3401903"/>
            <a:ext cx="853214" cy="666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97936215-DFA9-42AA-BEFD-207E1CA18031}"/>
              </a:ext>
            </a:extLst>
          </p:cNvPr>
          <p:cNvSpPr/>
          <p:nvPr/>
        </p:nvSpPr>
        <p:spPr>
          <a:xfrm rot="2646923">
            <a:off x="2508692" y="3874993"/>
            <a:ext cx="847725" cy="666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C20EABE6-AA03-4A56-B685-5AFE741E550A}"/>
              </a:ext>
            </a:extLst>
          </p:cNvPr>
          <p:cNvSpPr/>
          <p:nvPr/>
        </p:nvSpPr>
        <p:spPr>
          <a:xfrm rot="18078778">
            <a:off x="1340543" y="4409389"/>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CCBBF7E5-A6B7-4CEC-8E89-C44E81173300}"/>
              </a:ext>
            </a:extLst>
          </p:cNvPr>
          <p:cNvSpPr/>
          <p:nvPr/>
        </p:nvSpPr>
        <p:spPr>
          <a:xfrm>
            <a:off x="5722836" y="2441960"/>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1194753B-D400-4FD7-B6C6-3FFD5BCCB961}"/>
              </a:ext>
            </a:extLst>
          </p:cNvPr>
          <p:cNvSpPr/>
          <p:nvPr/>
        </p:nvSpPr>
        <p:spPr>
          <a:xfrm rot="1902148">
            <a:off x="7087265" y="2614959"/>
            <a:ext cx="847725" cy="666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65782EDA-3825-4271-8BE9-5110DDA5DCE6}"/>
              </a:ext>
            </a:extLst>
          </p:cNvPr>
          <p:cNvSpPr/>
          <p:nvPr/>
        </p:nvSpPr>
        <p:spPr>
          <a:xfrm rot="20769889">
            <a:off x="5596126" y="3403984"/>
            <a:ext cx="853214" cy="666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0C921792-B984-4636-889E-CE29D3DF014A}"/>
              </a:ext>
            </a:extLst>
          </p:cNvPr>
          <p:cNvSpPr/>
          <p:nvPr/>
        </p:nvSpPr>
        <p:spPr>
          <a:xfrm rot="2646923">
            <a:off x="7199154" y="3877074"/>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FE67852-F4B3-4BE8-B85D-81C453853386}"/>
              </a:ext>
            </a:extLst>
          </p:cNvPr>
          <p:cNvSpPr/>
          <p:nvPr/>
        </p:nvSpPr>
        <p:spPr>
          <a:xfrm rot="18078778">
            <a:off x="6031006" y="4411471"/>
            <a:ext cx="847725" cy="666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Arrow: Curved Right 18">
            <a:extLst>
              <a:ext uri="{FF2B5EF4-FFF2-40B4-BE49-F238E27FC236}">
                <a16:creationId xmlns:a16="http://schemas.microsoft.com/office/drawing/2014/main" id="{28F43737-C6FC-4098-A973-756D5A5C7F22}"/>
              </a:ext>
            </a:extLst>
          </p:cNvPr>
          <p:cNvSpPr/>
          <p:nvPr/>
        </p:nvSpPr>
        <p:spPr>
          <a:xfrm rot="5400000" flipV="1">
            <a:off x="4660190" y="-406644"/>
            <a:ext cx="828679" cy="4898594"/>
          </a:xfrm>
          <a:prstGeom prst="curvedRightArrow">
            <a:avLst>
              <a:gd name="adj1" fmla="val 15656"/>
              <a:gd name="adj2" fmla="val 50000"/>
              <a:gd name="adj3"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a:extLst>
              <a:ext uri="{FF2B5EF4-FFF2-40B4-BE49-F238E27FC236}">
                <a16:creationId xmlns:a16="http://schemas.microsoft.com/office/drawing/2014/main" id="{562368EA-3689-4745-ACE3-6D7D43B4A600}"/>
              </a:ext>
            </a:extLst>
          </p:cNvPr>
          <p:cNvSpPr/>
          <p:nvPr/>
        </p:nvSpPr>
        <p:spPr>
          <a:xfrm rot="5400000" flipH="1" flipV="1">
            <a:off x="4803479" y="2749104"/>
            <a:ext cx="1156745" cy="4898594"/>
          </a:xfrm>
          <a:prstGeom prst="curvedRightArrow">
            <a:avLst>
              <a:gd name="adj1" fmla="val 13844"/>
              <a:gd name="adj2" fmla="val 50000"/>
              <a:gd name="adj3"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Right 20">
            <a:extLst>
              <a:ext uri="{FF2B5EF4-FFF2-40B4-BE49-F238E27FC236}">
                <a16:creationId xmlns:a16="http://schemas.microsoft.com/office/drawing/2014/main" id="{5BF4CA78-5BB9-4CCF-BDEE-6AE5A1D4455D}"/>
              </a:ext>
            </a:extLst>
          </p:cNvPr>
          <p:cNvSpPr/>
          <p:nvPr/>
        </p:nvSpPr>
        <p:spPr>
          <a:xfrm rot="5400000" flipV="1">
            <a:off x="3256459" y="575382"/>
            <a:ext cx="828679" cy="4898594"/>
          </a:xfrm>
          <a:prstGeom prst="curvedRightArrow">
            <a:avLst>
              <a:gd name="adj1" fmla="val 15656"/>
              <a:gd name="adj2" fmla="val 50000"/>
              <a:gd name="adj3"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BA3A42EE-F057-4862-8B33-EBD86106BC9E}"/>
              </a:ext>
            </a:extLst>
          </p:cNvPr>
          <p:cNvSpPr txBox="1"/>
          <p:nvPr/>
        </p:nvSpPr>
        <p:spPr>
          <a:xfrm>
            <a:off x="4386156" y="1308366"/>
            <a:ext cx="1412880" cy="369332"/>
          </a:xfrm>
          <a:prstGeom prst="rect">
            <a:avLst/>
          </a:prstGeom>
          <a:noFill/>
        </p:spPr>
        <p:txBody>
          <a:bodyPr wrap="square" rtlCol="0">
            <a:spAutoFit/>
          </a:bodyPr>
          <a:lstStyle/>
          <a:p>
            <a:r>
              <a:rPr lang="en-US" dirty="0">
                <a:latin typeface="Garamond" panose="02020404030301010803" pitchFamily="18" charset="0"/>
              </a:rPr>
              <a:t>Colonization</a:t>
            </a:r>
          </a:p>
        </p:txBody>
      </p:sp>
      <p:sp>
        <p:nvSpPr>
          <p:cNvPr id="23" name="TextBox 22">
            <a:extLst>
              <a:ext uri="{FF2B5EF4-FFF2-40B4-BE49-F238E27FC236}">
                <a16:creationId xmlns:a16="http://schemas.microsoft.com/office/drawing/2014/main" id="{0F121637-2B20-418A-91B5-E62D3AAF0211}"/>
              </a:ext>
            </a:extLst>
          </p:cNvPr>
          <p:cNvSpPr txBox="1"/>
          <p:nvPr/>
        </p:nvSpPr>
        <p:spPr>
          <a:xfrm>
            <a:off x="3748218" y="2248947"/>
            <a:ext cx="1412880" cy="369332"/>
          </a:xfrm>
          <a:prstGeom prst="rect">
            <a:avLst/>
          </a:prstGeom>
          <a:noFill/>
        </p:spPr>
        <p:txBody>
          <a:bodyPr wrap="square" rtlCol="0">
            <a:spAutoFit/>
          </a:bodyPr>
          <a:lstStyle/>
          <a:p>
            <a:r>
              <a:rPr lang="en-US" dirty="0">
                <a:latin typeface="Garamond" panose="02020404030301010803" pitchFamily="18" charset="0"/>
              </a:rPr>
              <a:t>Persistence</a:t>
            </a:r>
          </a:p>
        </p:txBody>
      </p:sp>
      <p:sp>
        <p:nvSpPr>
          <p:cNvPr id="24" name="TextBox 23">
            <a:extLst>
              <a:ext uri="{FF2B5EF4-FFF2-40B4-BE49-F238E27FC236}">
                <a16:creationId xmlns:a16="http://schemas.microsoft.com/office/drawing/2014/main" id="{7F23384B-2537-4C8B-AD5D-FA792AF91C80}"/>
              </a:ext>
            </a:extLst>
          </p:cNvPr>
          <p:cNvSpPr txBox="1"/>
          <p:nvPr/>
        </p:nvSpPr>
        <p:spPr>
          <a:xfrm>
            <a:off x="4454658" y="5755365"/>
            <a:ext cx="1412880" cy="369332"/>
          </a:xfrm>
          <a:prstGeom prst="rect">
            <a:avLst/>
          </a:prstGeom>
          <a:noFill/>
        </p:spPr>
        <p:txBody>
          <a:bodyPr wrap="square" rtlCol="0">
            <a:spAutoFit/>
          </a:bodyPr>
          <a:lstStyle/>
          <a:p>
            <a:r>
              <a:rPr lang="en-US" dirty="0">
                <a:latin typeface="Garamond" panose="02020404030301010803" pitchFamily="18" charset="0"/>
              </a:rPr>
              <a:t>Extinction</a:t>
            </a:r>
          </a:p>
        </p:txBody>
      </p:sp>
      <p:sp>
        <p:nvSpPr>
          <p:cNvPr id="25" name="Rectangle 24">
            <a:extLst>
              <a:ext uri="{FF2B5EF4-FFF2-40B4-BE49-F238E27FC236}">
                <a16:creationId xmlns:a16="http://schemas.microsoft.com/office/drawing/2014/main" id="{838D7FDE-FCF8-4872-833A-ACE69AC9915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313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EE580-F9FD-4C22-8047-9D6F9509CCD5}"/>
              </a:ext>
            </a:extLst>
          </p:cNvPr>
          <p:cNvSpPr/>
          <p:nvPr/>
        </p:nvSpPr>
        <p:spPr>
          <a:xfrm>
            <a:off x="1382549" y="1732756"/>
            <a:ext cx="1905000" cy="14954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Occupied</a:t>
            </a:r>
          </a:p>
        </p:txBody>
      </p:sp>
      <p:sp>
        <p:nvSpPr>
          <p:cNvPr id="3" name="Rectangle 2">
            <a:extLst>
              <a:ext uri="{FF2B5EF4-FFF2-40B4-BE49-F238E27FC236}">
                <a16:creationId xmlns:a16="http://schemas.microsoft.com/office/drawing/2014/main" id="{228DD0F1-13AB-44B0-AC0E-563A888196AF}"/>
              </a:ext>
            </a:extLst>
          </p:cNvPr>
          <p:cNvSpPr/>
          <p:nvPr/>
        </p:nvSpPr>
        <p:spPr>
          <a:xfrm>
            <a:off x="4082226" y="1732754"/>
            <a:ext cx="1905000" cy="1495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Unoccupied</a:t>
            </a:r>
          </a:p>
        </p:txBody>
      </p:sp>
      <p:sp>
        <p:nvSpPr>
          <p:cNvPr id="4" name="Rectangle 3">
            <a:extLst>
              <a:ext uri="{FF2B5EF4-FFF2-40B4-BE49-F238E27FC236}">
                <a16:creationId xmlns:a16="http://schemas.microsoft.com/office/drawing/2014/main" id="{373A5678-C0AD-4DD5-A9E7-0C3B23090062}"/>
              </a:ext>
            </a:extLst>
          </p:cNvPr>
          <p:cNvSpPr/>
          <p:nvPr/>
        </p:nvSpPr>
        <p:spPr>
          <a:xfrm>
            <a:off x="6781904" y="1732754"/>
            <a:ext cx="1905000" cy="14954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Occupied</a:t>
            </a:r>
          </a:p>
        </p:txBody>
      </p:sp>
      <p:sp>
        <p:nvSpPr>
          <p:cNvPr id="5" name="TextBox 4">
            <a:extLst>
              <a:ext uri="{FF2B5EF4-FFF2-40B4-BE49-F238E27FC236}">
                <a16:creationId xmlns:a16="http://schemas.microsoft.com/office/drawing/2014/main" id="{D33EF137-56F0-4894-815D-9559CF02ED3F}"/>
              </a:ext>
            </a:extLst>
          </p:cNvPr>
          <p:cNvSpPr txBox="1"/>
          <p:nvPr/>
        </p:nvSpPr>
        <p:spPr>
          <a:xfrm>
            <a:off x="1805223" y="1259784"/>
            <a:ext cx="1093967" cy="369332"/>
          </a:xfrm>
          <a:prstGeom prst="rect">
            <a:avLst/>
          </a:prstGeom>
          <a:noFill/>
        </p:spPr>
        <p:txBody>
          <a:bodyPr wrap="square" rtlCol="0">
            <a:spAutoFit/>
          </a:bodyPr>
          <a:lstStyle/>
          <a:p>
            <a:pPr algn="ctr"/>
            <a:r>
              <a:rPr lang="en-US" dirty="0">
                <a:latin typeface="Garamond" panose="02020404030301010803" pitchFamily="18" charset="0"/>
              </a:rPr>
              <a:t>Season 1</a:t>
            </a:r>
          </a:p>
        </p:txBody>
      </p:sp>
      <p:sp>
        <p:nvSpPr>
          <p:cNvPr id="6" name="TextBox 5">
            <a:extLst>
              <a:ext uri="{FF2B5EF4-FFF2-40B4-BE49-F238E27FC236}">
                <a16:creationId xmlns:a16="http://schemas.microsoft.com/office/drawing/2014/main" id="{A3018699-AE4B-4AD9-AD52-41BAA6C536D7}"/>
              </a:ext>
            </a:extLst>
          </p:cNvPr>
          <p:cNvSpPr txBox="1"/>
          <p:nvPr/>
        </p:nvSpPr>
        <p:spPr>
          <a:xfrm>
            <a:off x="4493869" y="1276921"/>
            <a:ext cx="1094991" cy="369332"/>
          </a:xfrm>
          <a:prstGeom prst="rect">
            <a:avLst/>
          </a:prstGeom>
          <a:noFill/>
        </p:spPr>
        <p:txBody>
          <a:bodyPr wrap="square" rtlCol="0">
            <a:spAutoFit/>
          </a:bodyPr>
          <a:lstStyle/>
          <a:p>
            <a:pPr algn="ctr"/>
            <a:r>
              <a:rPr lang="en-US" dirty="0">
                <a:latin typeface="Garamond" panose="02020404030301010803" pitchFamily="18" charset="0"/>
              </a:rPr>
              <a:t>Season 2</a:t>
            </a:r>
          </a:p>
        </p:txBody>
      </p:sp>
      <p:sp>
        <p:nvSpPr>
          <p:cNvPr id="7" name="TextBox 6">
            <a:extLst>
              <a:ext uri="{FF2B5EF4-FFF2-40B4-BE49-F238E27FC236}">
                <a16:creationId xmlns:a16="http://schemas.microsoft.com/office/drawing/2014/main" id="{72D96917-7AB1-42E3-BBCE-754EFDDD1B20}"/>
              </a:ext>
            </a:extLst>
          </p:cNvPr>
          <p:cNvSpPr txBox="1"/>
          <p:nvPr/>
        </p:nvSpPr>
        <p:spPr>
          <a:xfrm>
            <a:off x="7195794" y="1273014"/>
            <a:ext cx="1102530" cy="369332"/>
          </a:xfrm>
          <a:prstGeom prst="rect">
            <a:avLst/>
          </a:prstGeom>
          <a:noFill/>
        </p:spPr>
        <p:txBody>
          <a:bodyPr wrap="square" rtlCol="0">
            <a:spAutoFit/>
          </a:bodyPr>
          <a:lstStyle/>
          <a:p>
            <a:pPr algn="ctr"/>
            <a:r>
              <a:rPr lang="en-US" dirty="0">
                <a:latin typeface="Garamond" panose="02020404030301010803" pitchFamily="18" charset="0"/>
              </a:rPr>
              <a:t>Season 3</a:t>
            </a:r>
          </a:p>
        </p:txBody>
      </p:sp>
      <p:sp>
        <p:nvSpPr>
          <p:cNvPr id="8" name="Rectangle 7">
            <a:extLst>
              <a:ext uri="{FF2B5EF4-FFF2-40B4-BE49-F238E27FC236}">
                <a16:creationId xmlns:a16="http://schemas.microsoft.com/office/drawing/2014/main" id="{0B8D3A98-9C50-41E5-8D67-36323B74AB94}"/>
              </a:ext>
            </a:extLst>
          </p:cNvPr>
          <p:cNvSpPr/>
          <p:nvPr/>
        </p:nvSpPr>
        <p:spPr>
          <a:xfrm>
            <a:off x="1079500" y="3868737"/>
            <a:ext cx="819914" cy="7032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Detected</a:t>
            </a:r>
          </a:p>
        </p:txBody>
      </p:sp>
      <p:sp>
        <p:nvSpPr>
          <p:cNvPr id="9" name="Rectangle 8">
            <a:extLst>
              <a:ext uri="{FF2B5EF4-FFF2-40B4-BE49-F238E27FC236}">
                <a16:creationId xmlns:a16="http://schemas.microsoft.com/office/drawing/2014/main" id="{E1F31129-9597-4D18-82B4-F9E6E68A6677}"/>
              </a:ext>
            </a:extLst>
          </p:cNvPr>
          <p:cNvSpPr/>
          <p:nvPr/>
        </p:nvSpPr>
        <p:spPr>
          <a:xfrm>
            <a:off x="1942250" y="3868737"/>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sp>
        <p:nvSpPr>
          <p:cNvPr id="10" name="Rectangle 9">
            <a:extLst>
              <a:ext uri="{FF2B5EF4-FFF2-40B4-BE49-F238E27FC236}">
                <a16:creationId xmlns:a16="http://schemas.microsoft.com/office/drawing/2014/main" id="{5E53304D-D23C-4526-8724-7AEF0606D4FC}"/>
              </a:ext>
            </a:extLst>
          </p:cNvPr>
          <p:cNvSpPr/>
          <p:nvPr/>
        </p:nvSpPr>
        <p:spPr>
          <a:xfrm>
            <a:off x="2806280" y="3868737"/>
            <a:ext cx="819914" cy="7032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Detected</a:t>
            </a:r>
          </a:p>
        </p:txBody>
      </p:sp>
      <p:sp>
        <p:nvSpPr>
          <p:cNvPr id="11" name="Rectangle 10">
            <a:extLst>
              <a:ext uri="{FF2B5EF4-FFF2-40B4-BE49-F238E27FC236}">
                <a16:creationId xmlns:a16="http://schemas.microsoft.com/office/drawing/2014/main" id="{3843FB88-5C3E-44FC-A209-E7828D38DC38}"/>
              </a:ext>
            </a:extLst>
          </p:cNvPr>
          <p:cNvSpPr/>
          <p:nvPr/>
        </p:nvSpPr>
        <p:spPr>
          <a:xfrm>
            <a:off x="3765060" y="3868737"/>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sp>
        <p:nvSpPr>
          <p:cNvPr id="12" name="Rectangle 11">
            <a:extLst>
              <a:ext uri="{FF2B5EF4-FFF2-40B4-BE49-F238E27FC236}">
                <a16:creationId xmlns:a16="http://schemas.microsoft.com/office/drawing/2014/main" id="{CE8A802C-1BBE-4FA7-BA50-0F48AF119CF1}"/>
              </a:ext>
            </a:extLst>
          </p:cNvPr>
          <p:cNvSpPr/>
          <p:nvPr/>
        </p:nvSpPr>
        <p:spPr>
          <a:xfrm>
            <a:off x="4638048" y="3868737"/>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sp>
        <p:nvSpPr>
          <p:cNvPr id="13" name="Rectangle 12">
            <a:extLst>
              <a:ext uri="{FF2B5EF4-FFF2-40B4-BE49-F238E27FC236}">
                <a16:creationId xmlns:a16="http://schemas.microsoft.com/office/drawing/2014/main" id="{9C317809-EA83-409A-9292-C5BDA8D932FD}"/>
              </a:ext>
            </a:extLst>
          </p:cNvPr>
          <p:cNvSpPr/>
          <p:nvPr/>
        </p:nvSpPr>
        <p:spPr>
          <a:xfrm>
            <a:off x="5515004" y="3868737"/>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sp>
        <p:nvSpPr>
          <p:cNvPr id="14" name="Rectangle 13">
            <a:extLst>
              <a:ext uri="{FF2B5EF4-FFF2-40B4-BE49-F238E27FC236}">
                <a16:creationId xmlns:a16="http://schemas.microsoft.com/office/drawing/2014/main" id="{A7323D21-E5EB-4011-957F-41FCA224D3EA}"/>
              </a:ext>
            </a:extLst>
          </p:cNvPr>
          <p:cNvSpPr/>
          <p:nvPr/>
        </p:nvSpPr>
        <p:spPr>
          <a:xfrm>
            <a:off x="6470160" y="3868737"/>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sp>
        <p:nvSpPr>
          <p:cNvPr id="15" name="Rectangle 14">
            <a:extLst>
              <a:ext uri="{FF2B5EF4-FFF2-40B4-BE49-F238E27FC236}">
                <a16:creationId xmlns:a16="http://schemas.microsoft.com/office/drawing/2014/main" id="{47B365A4-6798-4020-B8C2-3917E6A385C2}"/>
              </a:ext>
            </a:extLst>
          </p:cNvPr>
          <p:cNvSpPr/>
          <p:nvPr/>
        </p:nvSpPr>
        <p:spPr>
          <a:xfrm>
            <a:off x="7349758" y="3869135"/>
            <a:ext cx="819914" cy="7032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Detected</a:t>
            </a:r>
          </a:p>
        </p:txBody>
      </p:sp>
      <p:sp>
        <p:nvSpPr>
          <p:cNvPr id="16" name="Rectangle 15">
            <a:extLst>
              <a:ext uri="{FF2B5EF4-FFF2-40B4-BE49-F238E27FC236}">
                <a16:creationId xmlns:a16="http://schemas.microsoft.com/office/drawing/2014/main" id="{9AC495A0-95A6-4960-8BC6-117433E9299D}"/>
              </a:ext>
            </a:extLst>
          </p:cNvPr>
          <p:cNvSpPr/>
          <p:nvPr/>
        </p:nvSpPr>
        <p:spPr>
          <a:xfrm>
            <a:off x="8234080" y="3869135"/>
            <a:ext cx="819914" cy="703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Not Detected</a:t>
            </a:r>
          </a:p>
        </p:txBody>
      </p:sp>
      <p:cxnSp>
        <p:nvCxnSpPr>
          <p:cNvPr id="17" name="Straight Arrow Connector 16">
            <a:extLst>
              <a:ext uri="{FF2B5EF4-FFF2-40B4-BE49-F238E27FC236}">
                <a16:creationId xmlns:a16="http://schemas.microsoft.com/office/drawing/2014/main" id="{545660B4-5561-4C02-8207-F308A2C6F1C6}"/>
              </a:ext>
            </a:extLst>
          </p:cNvPr>
          <p:cNvCxnSpPr>
            <a:cxnSpLocks/>
            <a:stCxn id="2" idx="2"/>
            <a:endCxn id="8" idx="0"/>
          </p:cNvCxnSpPr>
          <p:nvPr/>
        </p:nvCxnSpPr>
        <p:spPr>
          <a:xfrm flipH="1">
            <a:off x="1489457" y="3228181"/>
            <a:ext cx="845592" cy="64055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A776F3-5A24-4446-8217-E3654879BAF3}"/>
              </a:ext>
            </a:extLst>
          </p:cNvPr>
          <p:cNvCxnSpPr>
            <a:cxnSpLocks/>
            <a:stCxn id="2" idx="2"/>
            <a:endCxn id="9" idx="0"/>
          </p:cNvCxnSpPr>
          <p:nvPr/>
        </p:nvCxnSpPr>
        <p:spPr>
          <a:xfrm>
            <a:off x="2335049" y="3228181"/>
            <a:ext cx="17158" cy="64055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D7065D-0549-46DC-94BB-19A4DF2E569A}"/>
              </a:ext>
            </a:extLst>
          </p:cNvPr>
          <p:cNvCxnSpPr>
            <a:cxnSpLocks/>
            <a:stCxn id="2" idx="2"/>
            <a:endCxn id="10" idx="0"/>
          </p:cNvCxnSpPr>
          <p:nvPr/>
        </p:nvCxnSpPr>
        <p:spPr>
          <a:xfrm>
            <a:off x="2335049" y="3228181"/>
            <a:ext cx="881188" cy="64055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50131-5929-42AF-8671-42ECBD366AEE}"/>
              </a:ext>
            </a:extLst>
          </p:cNvPr>
          <p:cNvCxnSpPr>
            <a:cxnSpLocks/>
            <a:stCxn id="3" idx="2"/>
            <a:endCxn id="11" idx="0"/>
          </p:cNvCxnSpPr>
          <p:nvPr/>
        </p:nvCxnSpPr>
        <p:spPr>
          <a:xfrm flipH="1">
            <a:off x="4175017" y="3228179"/>
            <a:ext cx="859709" cy="6405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2C584E-8EC4-4F8C-9964-7F8DD4A53B42}"/>
              </a:ext>
            </a:extLst>
          </p:cNvPr>
          <p:cNvCxnSpPr>
            <a:cxnSpLocks/>
            <a:stCxn id="3" idx="2"/>
            <a:endCxn id="12" idx="0"/>
          </p:cNvCxnSpPr>
          <p:nvPr/>
        </p:nvCxnSpPr>
        <p:spPr>
          <a:xfrm>
            <a:off x="5034726" y="3228179"/>
            <a:ext cx="13279" cy="6405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05B121F-0202-4979-99A0-5D9D38457D68}"/>
              </a:ext>
            </a:extLst>
          </p:cNvPr>
          <p:cNvCxnSpPr>
            <a:cxnSpLocks/>
            <a:stCxn id="3" idx="2"/>
            <a:endCxn id="13" idx="0"/>
          </p:cNvCxnSpPr>
          <p:nvPr/>
        </p:nvCxnSpPr>
        <p:spPr>
          <a:xfrm>
            <a:off x="5034726" y="3228179"/>
            <a:ext cx="890235" cy="6405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7787A1-CEDD-4E39-8502-16531398EB70}"/>
              </a:ext>
            </a:extLst>
          </p:cNvPr>
          <p:cNvCxnSpPr>
            <a:cxnSpLocks/>
            <a:stCxn id="4" idx="2"/>
            <a:endCxn id="14" idx="0"/>
          </p:cNvCxnSpPr>
          <p:nvPr/>
        </p:nvCxnSpPr>
        <p:spPr>
          <a:xfrm flipH="1">
            <a:off x="6880117" y="3228179"/>
            <a:ext cx="854287" cy="6405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356694-F9CA-47B8-B713-CB4818DFA2C2}"/>
              </a:ext>
            </a:extLst>
          </p:cNvPr>
          <p:cNvCxnSpPr>
            <a:cxnSpLocks/>
            <a:stCxn id="4" idx="2"/>
            <a:endCxn id="15" idx="0"/>
          </p:cNvCxnSpPr>
          <p:nvPr/>
        </p:nvCxnSpPr>
        <p:spPr>
          <a:xfrm>
            <a:off x="7734404" y="3228179"/>
            <a:ext cx="25311" cy="64095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D9D12F-3B8B-4B5E-91C4-AC23CC66F8B5}"/>
              </a:ext>
            </a:extLst>
          </p:cNvPr>
          <p:cNvCxnSpPr>
            <a:cxnSpLocks/>
            <a:stCxn id="4" idx="2"/>
            <a:endCxn id="16" idx="0"/>
          </p:cNvCxnSpPr>
          <p:nvPr/>
        </p:nvCxnSpPr>
        <p:spPr>
          <a:xfrm>
            <a:off x="7734404" y="3228179"/>
            <a:ext cx="909633" cy="64095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4F2AFF-810B-4C02-BB68-E5FF2B363779}"/>
              </a:ext>
            </a:extLst>
          </p:cNvPr>
          <p:cNvSpPr txBox="1"/>
          <p:nvPr/>
        </p:nvSpPr>
        <p:spPr>
          <a:xfrm>
            <a:off x="14427" y="2201352"/>
            <a:ext cx="909523" cy="523220"/>
          </a:xfrm>
          <a:prstGeom prst="rect">
            <a:avLst/>
          </a:prstGeom>
          <a:noFill/>
        </p:spPr>
        <p:txBody>
          <a:bodyPr wrap="square" rtlCol="0">
            <a:spAutoFit/>
          </a:bodyPr>
          <a:lstStyle/>
          <a:p>
            <a:r>
              <a:rPr lang="en-US" sz="1400" dirty="0">
                <a:latin typeface="Garamond" panose="02020404030301010803" pitchFamily="18" charset="0"/>
              </a:rPr>
              <a:t>Primary Occasions</a:t>
            </a:r>
          </a:p>
        </p:txBody>
      </p:sp>
      <p:sp>
        <p:nvSpPr>
          <p:cNvPr id="27" name="TextBox 26">
            <a:extLst>
              <a:ext uri="{FF2B5EF4-FFF2-40B4-BE49-F238E27FC236}">
                <a16:creationId xmlns:a16="http://schemas.microsoft.com/office/drawing/2014/main" id="{EA0F27A0-3A6C-4B28-8EF4-37214A2631FC}"/>
              </a:ext>
            </a:extLst>
          </p:cNvPr>
          <p:cNvSpPr txBox="1"/>
          <p:nvPr/>
        </p:nvSpPr>
        <p:spPr>
          <a:xfrm>
            <a:off x="-26300" y="3941450"/>
            <a:ext cx="944761" cy="523220"/>
          </a:xfrm>
          <a:prstGeom prst="rect">
            <a:avLst/>
          </a:prstGeom>
          <a:noFill/>
        </p:spPr>
        <p:txBody>
          <a:bodyPr wrap="square" rtlCol="0">
            <a:spAutoFit/>
          </a:bodyPr>
          <a:lstStyle/>
          <a:p>
            <a:r>
              <a:rPr lang="en-US" sz="1400" dirty="0">
                <a:latin typeface="Garamond" panose="02020404030301010803" pitchFamily="18" charset="0"/>
              </a:rPr>
              <a:t>Secondary Occasions</a:t>
            </a:r>
          </a:p>
        </p:txBody>
      </p:sp>
      <p:sp>
        <p:nvSpPr>
          <p:cNvPr id="28" name="TextBox 27">
            <a:extLst>
              <a:ext uri="{FF2B5EF4-FFF2-40B4-BE49-F238E27FC236}">
                <a16:creationId xmlns:a16="http://schemas.microsoft.com/office/drawing/2014/main" id="{C62943CE-268E-4163-B258-7BCE2F6EE40B}"/>
              </a:ext>
            </a:extLst>
          </p:cNvPr>
          <p:cNvSpPr txBox="1"/>
          <p:nvPr/>
        </p:nvSpPr>
        <p:spPr>
          <a:xfrm>
            <a:off x="14427" y="5158328"/>
            <a:ext cx="1475030" cy="523220"/>
          </a:xfrm>
          <a:prstGeom prst="rect">
            <a:avLst/>
          </a:prstGeom>
          <a:noFill/>
        </p:spPr>
        <p:txBody>
          <a:bodyPr wrap="square" rtlCol="0">
            <a:spAutoFit/>
          </a:bodyPr>
          <a:lstStyle/>
          <a:p>
            <a:pPr algn="ctr"/>
            <a:r>
              <a:rPr lang="en-US" sz="1400" dirty="0">
                <a:latin typeface="Garamond" panose="02020404030301010803" pitchFamily="18" charset="0"/>
              </a:rPr>
              <a:t>Detection history (</a:t>
            </a:r>
            <a:r>
              <a:rPr lang="en-US" sz="1400" b="1" dirty="0">
                <a:latin typeface="Garamond" panose="02020404030301010803" pitchFamily="18" charset="0"/>
              </a:rPr>
              <a:t>H</a:t>
            </a:r>
            <a:r>
              <a:rPr lang="en-US" sz="1400" dirty="0">
                <a:latin typeface="Garamond" panose="02020404030301010803" pitchFamily="18" charset="0"/>
              </a:rPr>
              <a:t>)</a:t>
            </a:r>
          </a:p>
        </p:txBody>
      </p:sp>
      <p:sp>
        <p:nvSpPr>
          <p:cNvPr id="29" name="TextBox 28">
            <a:extLst>
              <a:ext uri="{FF2B5EF4-FFF2-40B4-BE49-F238E27FC236}">
                <a16:creationId xmlns:a16="http://schemas.microsoft.com/office/drawing/2014/main" id="{F6D5413E-EE7A-427E-B6EC-E02329D176AA}"/>
              </a:ext>
            </a:extLst>
          </p:cNvPr>
          <p:cNvSpPr txBox="1"/>
          <p:nvPr/>
        </p:nvSpPr>
        <p:spPr>
          <a:xfrm>
            <a:off x="2015037" y="5269897"/>
            <a:ext cx="683627" cy="400110"/>
          </a:xfrm>
          <a:prstGeom prst="rect">
            <a:avLst/>
          </a:prstGeom>
          <a:noFill/>
        </p:spPr>
        <p:txBody>
          <a:bodyPr wrap="square" rtlCol="0">
            <a:spAutoFit/>
          </a:bodyPr>
          <a:lstStyle/>
          <a:p>
            <a:r>
              <a:rPr lang="en-US" sz="2000" dirty="0">
                <a:latin typeface="Garamond" panose="02020404030301010803" pitchFamily="18" charset="0"/>
              </a:rPr>
              <a:t>101</a:t>
            </a:r>
          </a:p>
        </p:txBody>
      </p:sp>
      <p:sp>
        <p:nvSpPr>
          <p:cNvPr id="30" name="TextBox 29">
            <a:extLst>
              <a:ext uri="{FF2B5EF4-FFF2-40B4-BE49-F238E27FC236}">
                <a16:creationId xmlns:a16="http://schemas.microsoft.com/office/drawing/2014/main" id="{F52C858E-8766-4052-8602-330837016D0E}"/>
              </a:ext>
            </a:extLst>
          </p:cNvPr>
          <p:cNvSpPr txBox="1"/>
          <p:nvPr/>
        </p:nvSpPr>
        <p:spPr>
          <a:xfrm>
            <a:off x="4709881" y="5278582"/>
            <a:ext cx="683627" cy="400110"/>
          </a:xfrm>
          <a:prstGeom prst="rect">
            <a:avLst/>
          </a:prstGeom>
          <a:noFill/>
        </p:spPr>
        <p:txBody>
          <a:bodyPr wrap="square" rtlCol="0">
            <a:spAutoFit/>
          </a:bodyPr>
          <a:lstStyle/>
          <a:p>
            <a:r>
              <a:rPr lang="en-US" sz="2000" dirty="0">
                <a:latin typeface="Garamond" panose="02020404030301010803" pitchFamily="18" charset="0"/>
              </a:rPr>
              <a:t>000</a:t>
            </a:r>
          </a:p>
        </p:txBody>
      </p:sp>
      <p:sp>
        <p:nvSpPr>
          <p:cNvPr id="31" name="TextBox 30">
            <a:extLst>
              <a:ext uri="{FF2B5EF4-FFF2-40B4-BE49-F238E27FC236}">
                <a16:creationId xmlns:a16="http://schemas.microsoft.com/office/drawing/2014/main" id="{E174058F-677D-40ED-A478-6579FF76096F}"/>
              </a:ext>
            </a:extLst>
          </p:cNvPr>
          <p:cNvSpPr txBox="1"/>
          <p:nvPr/>
        </p:nvSpPr>
        <p:spPr>
          <a:xfrm>
            <a:off x="7503813" y="5291282"/>
            <a:ext cx="683627" cy="400110"/>
          </a:xfrm>
          <a:prstGeom prst="rect">
            <a:avLst/>
          </a:prstGeom>
          <a:noFill/>
        </p:spPr>
        <p:txBody>
          <a:bodyPr wrap="square" rtlCol="0">
            <a:spAutoFit/>
          </a:bodyPr>
          <a:lstStyle/>
          <a:p>
            <a:r>
              <a:rPr lang="en-US" sz="2000" dirty="0">
                <a:latin typeface="Garamond" panose="02020404030301010803" pitchFamily="18" charset="0"/>
              </a:rPr>
              <a:t>010</a:t>
            </a:r>
          </a:p>
        </p:txBody>
      </p:sp>
      <p:cxnSp>
        <p:nvCxnSpPr>
          <p:cNvPr id="34" name="Straight Arrow Connector 33">
            <a:extLst>
              <a:ext uri="{FF2B5EF4-FFF2-40B4-BE49-F238E27FC236}">
                <a16:creationId xmlns:a16="http://schemas.microsoft.com/office/drawing/2014/main" id="{ADA232E5-8978-4DC0-BB65-21FF6A521702}"/>
              </a:ext>
            </a:extLst>
          </p:cNvPr>
          <p:cNvCxnSpPr>
            <a:stCxn id="2" idx="3"/>
            <a:endCxn id="3" idx="1"/>
          </p:cNvCxnSpPr>
          <p:nvPr/>
        </p:nvCxnSpPr>
        <p:spPr>
          <a:xfrm flipV="1">
            <a:off x="3287549" y="2480467"/>
            <a:ext cx="794677" cy="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8B95839-593C-47A0-846F-ABEBEA0F1663}"/>
              </a:ext>
            </a:extLst>
          </p:cNvPr>
          <p:cNvCxnSpPr/>
          <p:nvPr/>
        </p:nvCxnSpPr>
        <p:spPr>
          <a:xfrm flipV="1">
            <a:off x="5987226" y="2462962"/>
            <a:ext cx="794677" cy="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1B97FC17-3C34-426E-A442-FF422B566943}"/>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F75F349F-B8CE-4029-96DC-E0EED0B0A27D}"/>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Multi-Season Occupancy Data</a:t>
            </a:r>
          </a:p>
        </p:txBody>
      </p:sp>
    </p:spTree>
    <p:extLst>
      <p:ext uri="{BB962C8B-B14F-4D97-AF65-F5344CB8AC3E}">
        <p14:creationId xmlns:p14="http://schemas.microsoft.com/office/powerpoint/2010/main" val="253368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A2DECD-9030-49E7-A243-4A40F3868F75}"/>
              </a:ext>
            </a:extLst>
          </p:cNvPr>
          <p:cNvSpPr txBox="1"/>
          <p:nvPr/>
        </p:nvSpPr>
        <p:spPr>
          <a:xfrm>
            <a:off x="152400" y="1066800"/>
            <a:ext cx="8915400" cy="1969770"/>
          </a:xfrm>
          <a:prstGeom prst="rect">
            <a:avLst/>
          </a:prstGeom>
          <a:noFill/>
        </p:spPr>
        <p:txBody>
          <a:bodyPr wrap="square" rtlCol="0">
            <a:spAutoFit/>
          </a:bodyPr>
          <a:lstStyle/>
          <a:p>
            <a:pPr>
              <a:spcAft>
                <a:spcPts val="600"/>
              </a:spcAft>
            </a:pPr>
            <a:r>
              <a:rPr lang="en-US" sz="2800" b="1" dirty="0">
                <a:latin typeface="Garamond" pitchFamily="18" charset="0"/>
              </a:rPr>
              <a:t>Generally defined as:</a:t>
            </a:r>
          </a:p>
          <a:p>
            <a:pPr marL="514350" lvl="1" indent="-342900">
              <a:spcAft>
                <a:spcPts val="600"/>
              </a:spcAft>
              <a:buFont typeface="+mj-lt"/>
              <a:buAutoNum type="arabicParenR"/>
            </a:pPr>
            <a:r>
              <a:rPr lang="en-US" sz="2800" dirty="0">
                <a:latin typeface="Garamond" pitchFamily="18" charset="0"/>
              </a:rPr>
              <a:t>The proportion or percentage of locations where a species is present</a:t>
            </a:r>
          </a:p>
          <a:p>
            <a:pPr marL="514350" lvl="1" indent="-342900">
              <a:spcAft>
                <a:spcPts val="600"/>
              </a:spcAft>
              <a:buFont typeface="+mj-lt"/>
              <a:buAutoNum type="arabicParenR"/>
            </a:pPr>
            <a:r>
              <a:rPr lang="en-US" sz="2800" dirty="0">
                <a:latin typeface="Garamond" pitchFamily="18" charset="0"/>
              </a:rPr>
              <a:t>The probability that a species is present in a given location</a:t>
            </a:r>
          </a:p>
        </p:txBody>
      </p:sp>
      <p:sp>
        <p:nvSpPr>
          <p:cNvPr id="8" name="Rectangle 7">
            <a:extLst>
              <a:ext uri="{FF2B5EF4-FFF2-40B4-BE49-F238E27FC236}">
                <a16:creationId xmlns:a16="http://schemas.microsoft.com/office/drawing/2014/main" id="{249C0420-9D50-4548-9491-E5C68AB9019B}"/>
              </a:ext>
            </a:extLst>
          </p:cNvPr>
          <p:cNvSpPr/>
          <p:nvPr/>
        </p:nvSpPr>
        <p:spPr>
          <a:xfrm>
            <a:off x="685800" y="164939"/>
            <a:ext cx="8382000" cy="533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cap="small" dirty="0">
                <a:latin typeface="Garamond" pitchFamily="18" charset="0"/>
              </a:rPr>
              <a:t>Review: What is Occupancy?</a:t>
            </a:r>
          </a:p>
        </p:txBody>
      </p:sp>
      <p:sp>
        <p:nvSpPr>
          <p:cNvPr id="9" name="Rectangle 8">
            <a:extLst>
              <a:ext uri="{FF2B5EF4-FFF2-40B4-BE49-F238E27FC236}">
                <a16:creationId xmlns:a16="http://schemas.microsoft.com/office/drawing/2014/main" id="{06755AF8-4D92-4A40-A108-AB78F71DC49E}"/>
              </a:ext>
            </a:extLst>
          </p:cNvPr>
          <p:cNvSpPr/>
          <p:nvPr/>
        </p:nvSpPr>
        <p:spPr>
          <a:xfrm>
            <a:off x="76200" y="164939"/>
            <a:ext cx="533400" cy="533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0622336-FBA9-4EC2-ADC3-7A9B83E6D5D5}"/>
              </a:ext>
            </a:extLst>
          </p:cNvPr>
          <p:cNvSpPr txBox="1"/>
          <p:nvPr/>
        </p:nvSpPr>
        <p:spPr>
          <a:xfrm>
            <a:off x="152400" y="3657600"/>
            <a:ext cx="5638800" cy="2554545"/>
          </a:xfrm>
          <a:prstGeom prst="rect">
            <a:avLst/>
          </a:prstGeom>
          <a:noFill/>
        </p:spPr>
        <p:txBody>
          <a:bodyPr wrap="square" rtlCol="0">
            <a:spAutoFit/>
          </a:bodyPr>
          <a:lstStyle/>
          <a:p>
            <a:pPr>
              <a:spcAft>
                <a:spcPts val="600"/>
              </a:spcAft>
            </a:pPr>
            <a:r>
              <a:rPr lang="en-US" sz="2800" b="1" dirty="0">
                <a:latin typeface="Garamond" pitchFamily="18" charset="0"/>
              </a:rPr>
              <a:t>Uses for Occupancy</a:t>
            </a:r>
          </a:p>
          <a:p>
            <a:pPr marL="800100" lvl="1" indent="-342900">
              <a:spcAft>
                <a:spcPts val="600"/>
              </a:spcAft>
              <a:buFont typeface="Arial" pitchFamily="34" charset="0"/>
              <a:buChar char="•"/>
            </a:pPr>
            <a:r>
              <a:rPr lang="en-US" sz="2800" dirty="0">
                <a:latin typeface="Garamond" pitchFamily="18" charset="0"/>
              </a:rPr>
              <a:t>Distribution</a:t>
            </a:r>
          </a:p>
          <a:p>
            <a:pPr marL="800100" lvl="1" indent="-342900">
              <a:spcAft>
                <a:spcPts val="600"/>
              </a:spcAft>
              <a:buFont typeface="Arial" pitchFamily="34" charset="0"/>
              <a:buChar char="•"/>
            </a:pPr>
            <a:r>
              <a:rPr lang="en-US" sz="2800" dirty="0">
                <a:latin typeface="Garamond" pitchFamily="18" charset="0"/>
              </a:rPr>
              <a:t>Habitat/resource use</a:t>
            </a:r>
          </a:p>
          <a:p>
            <a:pPr marL="800100" lvl="1" indent="-342900">
              <a:spcAft>
                <a:spcPts val="600"/>
              </a:spcAft>
              <a:buFont typeface="Arial" pitchFamily="34" charset="0"/>
              <a:buChar char="•"/>
            </a:pPr>
            <a:r>
              <a:rPr lang="en-US" sz="2800" b="1" dirty="0">
                <a:latin typeface="Garamond" pitchFamily="18" charset="0"/>
              </a:rPr>
              <a:t>Metapopulation dynamics</a:t>
            </a:r>
          </a:p>
          <a:p>
            <a:pPr marL="800100" lvl="1" indent="-342900">
              <a:spcAft>
                <a:spcPts val="600"/>
              </a:spcAft>
              <a:buFont typeface="Arial" pitchFamily="34" charset="0"/>
              <a:buChar char="•"/>
            </a:pPr>
            <a:r>
              <a:rPr lang="en-US" sz="2800" dirty="0">
                <a:latin typeface="Garamond" pitchFamily="18" charset="0"/>
              </a:rPr>
              <a:t>Biodiversity (species richness)</a:t>
            </a:r>
          </a:p>
        </p:txBody>
      </p:sp>
    </p:spTree>
    <p:extLst>
      <p:ext uri="{BB962C8B-B14F-4D97-AF65-F5344CB8AC3E}">
        <p14:creationId xmlns:p14="http://schemas.microsoft.com/office/powerpoint/2010/main" val="797896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81">
            <a:extLst>
              <a:ext uri="{FF2B5EF4-FFF2-40B4-BE49-F238E27FC236}">
                <a16:creationId xmlns:a16="http://schemas.microsoft.com/office/drawing/2014/main" id="{CC89E465-E42D-4D15-A637-6E20A1B19F38}"/>
              </a:ext>
            </a:extLst>
          </p:cNvPr>
          <p:cNvGraphicFramePr>
            <a:graphicFrameLocks noGrp="1"/>
          </p:cNvGraphicFramePr>
          <p:nvPr>
            <p:extLst>
              <p:ext uri="{D42A27DB-BD31-4B8C-83A1-F6EECF244321}">
                <p14:modId xmlns:p14="http://schemas.microsoft.com/office/powerpoint/2010/main" val="3192027667"/>
              </p:ext>
            </p:extLst>
          </p:nvPr>
        </p:nvGraphicFramePr>
        <p:xfrm>
          <a:off x="2034172" y="1802887"/>
          <a:ext cx="4572000" cy="3779132"/>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88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a:ln>
                          <a:noFill/>
                        </a:ln>
                        <a:solidFill>
                          <a:schemeClr val="tx1"/>
                        </a:solidFill>
                        <a:effectLst/>
                        <a:latin typeface="Arial" charset="0"/>
                      </a:endParaRPr>
                    </a:p>
                  </a:txBody>
                  <a:tcPr marL="68580" marR="68580" marT="34282" marB="34282"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Season</a:t>
                      </a:r>
                    </a:p>
                  </a:txBody>
                  <a:tcPr marL="68580" marR="68580" marT="34282" marB="34282"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Unit</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marL="68580" marR="68580" marT="34282" marB="3428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marL="68580" marR="68580" marT="34282" marB="3428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rPr>
                        <a:t>T</a:t>
                      </a:r>
                    </a:p>
                  </a:txBody>
                  <a:tcPr marL="68580" marR="68580" marT="34282" marB="3428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charset="0"/>
                        </a:rPr>
                        <a:t>101</a:t>
                      </a:r>
                    </a:p>
                  </a:txBody>
                  <a:tcPr marL="68580" marR="68580" marT="34282" marB="3428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001</a:t>
                      </a:r>
                    </a:p>
                  </a:txBody>
                  <a:tcPr marL="68580" marR="68580" marT="34282" marB="3428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011</a:t>
                      </a:r>
                    </a:p>
                  </a:txBody>
                  <a:tcPr marL="68580" marR="68580" marT="34282" marB="34282"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34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000</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100</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110</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4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100</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000</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000</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04727">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04727">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04727">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04727">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a:t>
                      </a:r>
                    </a:p>
                  </a:txBody>
                  <a:tcPr marL="68580" marR="68580" marT="34282" marB="3428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4343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rPr>
                        <a:t>S</a:t>
                      </a:r>
                    </a:p>
                  </a:txBody>
                  <a:tcPr marL="68580" marR="68580" marT="34282" marB="3428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000</a:t>
                      </a:r>
                    </a:p>
                  </a:txBody>
                  <a:tcPr marL="68580" marR="68580" marT="34282" marB="34282"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charset="0"/>
                        </a:rPr>
                        <a:t>000</a:t>
                      </a:r>
                    </a:p>
                  </a:txBody>
                  <a:tcPr marL="68580" marR="68580" marT="34282" marB="34282"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charset="0"/>
                        </a:rPr>
                        <a:t>...</a:t>
                      </a:r>
                    </a:p>
                  </a:txBody>
                  <a:tcPr marL="68580" marR="68580" marT="34282" marB="34282"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charset="0"/>
                        </a:rPr>
                        <a:t>000</a:t>
                      </a:r>
                    </a:p>
                  </a:txBody>
                  <a:tcPr marL="68580" marR="68580" marT="34282" marB="3428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Rectangle 4">
            <a:extLst>
              <a:ext uri="{FF2B5EF4-FFF2-40B4-BE49-F238E27FC236}">
                <a16:creationId xmlns:a16="http://schemas.microsoft.com/office/drawing/2014/main" id="{E5F1BDA5-52A2-4C38-9BAA-B35E796F4284}"/>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EF653454-3207-4758-A4A2-6285ABDA4B36}"/>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Multi-Season Occupancy Data</a:t>
            </a:r>
          </a:p>
        </p:txBody>
      </p:sp>
    </p:spTree>
    <p:extLst>
      <p:ext uri="{BB962C8B-B14F-4D97-AF65-F5344CB8AC3E}">
        <p14:creationId xmlns:p14="http://schemas.microsoft.com/office/powerpoint/2010/main" val="313482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0E330-5F6F-440B-9E73-9F127EC7B7C2}"/>
              </a:ext>
            </a:extLst>
          </p:cNvPr>
          <p:cNvSpPr txBox="1"/>
          <p:nvPr/>
        </p:nvSpPr>
        <p:spPr>
          <a:xfrm>
            <a:off x="259777" y="2274754"/>
            <a:ext cx="1486714" cy="830997"/>
          </a:xfrm>
          <a:prstGeom prst="rect">
            <a:avLst/>
          </a:prstGeom>
          <a:noFill/>
        </p:spPr>
        <p:txBody>
          <a:bodyPr wrap="square" rtlCol="0">
            <a:spAutoFit/>
          </a:bodyPr>
          <a:lstStyle/>
          <a:p>
            <a:pPr algn="ctr"/>
            <a:r>
              <a:rPr lang="en-US" sz="2400" dirty="0">
                <a:latin typeface="Garamond" panose="02020404030301010803" pitchFamily="18" charset="0"/>
              </a:rPr>
              <a:t>Occupied (</a:t>
            </a:r>
            <a:r>
              <a:rPr lang="el-GR" sz="2400" dirty="0">
                <a:latin typeface="Garamond" panose="02020404030301010803" pitchFamily="18" charset="0"/>
              </a:rPr>
              <a:t>ψ</a:t>
            </a:r>
            <a:r>
              <a:rPr lang="en-US" sz="2400" baseline="-25000" dirty="0">
                <a:latin typeface="Garamond" panose="02020404030301010803" pitchFamily="18" charset="0"/>
              </a:rPr>
              <a:t>1</a:t>
            </a:r>
            <a:r>
              <a:rPr lang="en-US" sz="2400" dirty="0">
                <a:latin typeface="Garamond" panose="02020404030301010803" pitchFamily="18" charset="0"/>
              </a:rPr>
              <a:t>)</a:t>
            </a:r>
            <a:endParaRPr lang="en-US" sz="2400" baseline="-25000" dirty="0">
              <a:latin typeface="Garamond" panose="02020404030301010803" pitchFamily="18" charset="0"/>
            </a:endParaRPr>
          </a:p>
        </p:txBody>
      </p:sp>
      <p:sp>
        <p:nvSpPr>
          <p:cNvPr id="5" name="TextBox 4">
            <a:extLst>
              <a:ext uri="{FF2B5EF4-FFF2-40B4-BE49-F238E27FC236}">
                <a16:creationId xmlns:a16="http://schemas.microsoft.com/office/drawing/2014/main" id="{C2FB4082-448D-45EE-BAFA-EC74E77B9D4D}"/>
              </a:ext>
            </a:extLst>
          </p:cNvPr>
          <p:cNvSpPr txBox="1"/>
          <p:nvPr/>
        </p:nvSpPr>
        <p:spPr>
          <a:xfrm>
            <a:off x="118582" y="4566020"/>
            <a:ext cx="1812482" cy="830997"/>
          </a:xfrm>
          <a:prstGeom prst="rect">
            <a:avLst/>
          </a:prstGeom>
          <a:noFill/>
        </p:spPr>
        <p:txBody>
          <a:bodyPr wrap="square" rtlCol="0">
            <a:spAutoFit/>
          </a:bodyPr>
          <a:lstStyle/>
          <a:p>
            <a:pPr algn="ctr"/>
            <a:r>
              <a:rPr lang="en-US" sz="2400" dirty="0">
                <a:latin typeface="Garamond" panose="02020404030301010803" pitchFamily="18" charset="0"/>
              </a:rPr>
              <a:t>Unoccupied (1-</a:t>
            </a:r>
            <a:r>
              <a:rPr lang="el-GR" sz="2400" dirty="0">
                <a:latin typeface="Garamond" panose="02020404030301010803" pitchFamily="18" charset="0"/>
              </a:rPr>
              <a:t>ψ</a:t>
            </a:r>
            <a:r>
              <a:rPr lang="en-US" sz="2400" baseline="-25000" dirty="0">
                <a:latin typeface="Garamond" panose="02020404030301010803" pitchFamily="18" charset="0"/>
              </a:rPr>
              <a:t>1</a:t>
            </a:r>
            <a:r>
              <a:rPr lang="en-US" sz="2400" dirty="0">
                <a:latin typeface="Garamond" panose="02020404030301010803" pitchFamily="18" charset="0"/>
              </a:rPr>
              <a:t>)</a:t>
            </a:r>
          </a:p>
        </p:txBody>
      </p:sp>
      <p:sp>
        <p:nvSpPr>
          <p:cNvPr id="6" name="Rectangle 5">
            <a:extLst>
              <a:ext uri="{FF2B5EF4-FFF2-40B4-BE49-F238E27FC236}">
                <a16:creationId xmlns:a16="http://schemas.microsoft.com/office/drawing/2014/main" id="{3470A84F-3D42-4A97-8F74-8547A8A4E7E4}"/>
              </a:ext>
            </a:extLst>
          </p:cNvPr>
          <p:cNvSpPr/>
          <p:nvPr/>
        </p:nvSpPr>
        <p:spPr>
          <a:xfrm>
            <a:off x="1947260" y="2246080"/>
            <a:ext cx="970510" cy="8603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D61CE63-5FC1-4758-BF5C-37B979E1A7D5}"/>
              </a:ext>
            </a:extLst>
          </p:cNvPr>
          <p:cNvSpPr/>
          <p:nvPr/>
        </p:nvSpPr>
        <p:spPr>
          <a:xfrm>
            <a:off x="1949338" y="4566020"/>
            <a:ext cx="970510" cy="860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81FBE00F-A24C-44B0-9058-7EBB8EFA5AB5}"/>
              </a:ext>
            </a:extLst>
          </p:cNvPr>
          <p:cNvSpPr/>
          <p:nvPr/>
        </p:nvSpPr>
        <p:spPr>
          <a:xfrm>
            <a:off x="4605253" y="2248160"/>
            <a:ext cx="970510" cy="8603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CC008CD0-A668-4967-B5D4-FB26750202C0}"/>
              </a:ext>
            </a:extLst>
          </p:cNvPr>
          <p:cNvSpPr/>
          <p:nvPr/>
        </p:nvSpPr>
        <p:spPr>
          <a:xfrm>
            <a:off x="4607331" y="4568100"/>
            <a:ext cx="970510" cy="860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9AF56447-0411-47F8-8DEB-4E62C30638B3}"/>
              </a:ext>
            </a:extLst>
          </p:cNvPr>
          <p:cNvSpPr/>
          <p:nvPr/>
        </p:nvSpPr>
        <p:spPr>
          <a:xfrm>
            <a:off x="7223763" y="2248160"/>
            <a:ext cx="970510" cy="8603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D2A1153-8666-42B6-8DDB-232F6393524C}"/>
              </a:ext>
            </a:extLst>
          </p:cNvPr>
          <p:cNvSpPr/>
          <p:nvPr/>
        </p:nvSpPr>
        <p:spPr>
          <a:xfrm>
            <a:off x="7225841" y="4568101"/>
            <a:ext cx="970510" cy="860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82738561-856F-4422-A1EE-2926D337896C}"/>
              </a:ext>
            </a:extLst>
          </p:cNvPr>
          <p:cNvSpPr txBox="1"/>
          <p:nvPr/>
        </p:nvSpPr>
        <p:spPr>
          <a:xfrm>
            <a:off x="1891664" y="1755513"/>
            <a:ext cx="1037793" cy="369332"/>
          </a:xfrm>
          <a:prstGeom prst="rect">
            <a:avLst/>
          </a:prstGeom>
          <a:noFill/>
        </p:spPr>
        <p:txBody>
          <a:bodyPr wrap="square" rtlCol="0">
            <a:spAutoFit/>
          </a:bodyPr>
          <a:lstStyle/>
          <a:p>
            <a:pPr algn="ctr"/>
            <a:r>
              <a:rPr lang="en-US" dirty="0">
                <a:latin typeface="Garamond" panose="02020404030301010803" pitchFamily="18" charset="0"/>
              </a:rPr>
              <a:t>Season 1</a:t>
            </a:r>
          </a:p>
        </p:txBody>
      </p:sp>
      <p:sp>
        <p:nvSpPr>
          <p:cNvPr id="13" name="TextBox 12">
            <a:extLst>
              <a:ext uri="{FF2B5EF4-FFF2-40B4-BE49-F238E27FC236}">
                <a16:creationId xmlns:a16="http://schemas.microsoft.com/office/drawing/2014/main" id="{4FE3D5B8-9B8A-4382-A324-F1B10A07FB5C}"/>
              </a:ext>
            </a:extLst>
          </p:cNvPr>
          <p:cNvSpPr txBox="1"/>
          <p:nvPr/>
        </p:nvSpPr>
        <p:spPr>
          <a:xfrm>
            <a:off x="4546524" y="1755513"/>
            <a:ext cx="1038764" cy="369332"/>
          </a:xfrm>
          <a:prstGeom prst="rect">
            <a:avLst/>
          </a:prstGeom>
          <a:noFill/>
        </p:spPr>
        <p:txBody>
          <a:bodyPr wrap="square" rtlCol="0">
            <a:spAutoFit/>
          </a:bodyPr>
          <a:lstStyle/>
          <a:p>
            <a:pPr algn="ctr"/>
            <a:r>
              <a:rPr lang="en-US" dirty="0">
                <a:latin typeface="Garamond" panose="02020404030301010803" pitchFamily="18" charset="0"/>
              </a:rPr>
              <a:t>Season 2</a:t>
            </a:r>
          </a:p>
        </p:txBody>
      </p:sp>
      <p:sp>
        <p:nvSpPr>
          <p:cNvPr id="14" name="TextBox 13">
            <a:extLst>
              <a:ext uri="{FF2B5EF4-FFF2-40B4-BE49-F238E27FC236}">
                <a16:creationId xmlns:a16="http://schemas.microsoft.com/office/drawing/2014/main" id="{185F1DB3-62FD-41F4-AED8-303997AB7C6D}"/>
              </a:ext>
            </a:extLst>
          </p:cNvPr>
          <p:cNvSpPr txBox="1"/>
          <p:nvPr/>
        </p:nvSpPr>
        <p:spPr>
          <a:xfrm>
            <a:off x="7157881" y="1765038"/>
            <a:ext cx="1045916" cy="369332"/>
          </a:xfrm>
          <a:prstGeom prst="rect">
            <a:avLst/>
          </a:prstGeom>
          <a:noFill/>
        </p:spPr>
        <p:txBody>
          <a:bodyPr wrap="square" rtlCol="0">
            <a:spAutoFit/>
          </a:bodyPr>
          <a:lstStyle/>
          <a:p>
            <a:pPr algn="ctr"/>
            <a:r>
              <a:rPr lang="en-US" dirty="0">
                <a:latin typeface="Garamond" panose="02020404030301010803" pitchFamily="18" charset="0"/>
              </a:rPr>
              <a:t>Season 3</a:t>
            </a:r>
          </a:p>
        </p:txBody>
      </p:sp>
      <p:cxnSp>
        <p:nvCxnSpPr>
          <p:cNvPr id="15" name="Straight Arrow Connector 14">
            <a:extLst>
              <a:ext uri="{FF2B5EF4-FFF2-40B4-BE49-F238E27FC236}">
                <a16:creationId xmlns:a16="http://schemas.microsoft.com/office/drawing/2014/main" id="{8564525C-3B8F-4295-AC39-77317700B45D}"/>
              </a:ext>
            </a:extLst>
          </p:cNvPr>
          <p:cNvCxnSpPr>
            <a:cxnSpLocks/>
          </p:cNvCxnSpPr>
          <p:nvPr/>
        </p:nvCxnSpPr>
        <p:spPr>
          <a:xfrm flipV="1">
            <a:off x="2759894" y="2576744"/>
            <a:ext cx="1883459" cy="104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82D80C-4324-4AC4-B998-D6636B85D629}"/>
              </a:ext>
            </a:extLst>
          </p:cNvPr>
          <p:cNvCxnSpPr>
            <a:cxnSpLocks/>
          </p:cNvCxnSpPr>
          <p:nvPr/>
        </p:nvCxnSpPr>
        <p:spPr>
          <a:xfrm flipV="1">
            <a:off x="5422473" y="2576744"/>
            <a:ext cx="1839390"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425DF9-3C1A-4A85-8EAC-BA095AA04BA4}"/>
              </a:ext>
            </a:extLst>
          </p:cNvPr>
          <p:cNvCxnSpPr>
            <a:cxnSpLocks/>
            <a:stCxn id="7" idx="3"/>
            <a:endCxn id="9" idx="1"/>
          </p:cNvCxnSpPr>
          <p:nvPr/>
        </p:nvCxnSpPr>
        <p:spPr>
          <a:xfrm>
            <a:off x="2919847" y="4996204"/>
            <a:ext cx="1687484" cy="208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278F64-8CCC-49FC-B016-75FF19C100ED}"/>
              </a:ext>
            </a:extLst>
          </p:cNvPr>
          <p:cNvCxnSpPr>
            <a:cxnSpLocks/>
            <a:stCxn id="9" idx="3"/>
            <a:endCxn id="11" idx="1"/>
          </p:cNvCxnSpPr>
          <p:nvPr/>
        </p:nvCxnSpPr>
        <p:spPr>
          <a:xfrm>
            <a:off x="5577841" y="4998284"/>
            <a:ext cx="1648000"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D7B1AB-874D-42E4-A274-59667030BD93}"/>
              </a:ext>
            </a:extLst>
          </p:cNvPr>
          <p:cNvCxnSpPr>
            <a:stCxn id="6" idx="3"/>
            <a:endCxn id="9" idx="0"/>
          </p:cNvCxnSpPr>
          <p:nvPr/>
        </p:nvCxnSpPr>
        <p:spPr>
          <a:xfrm>
            <a:off x="2917770" y="2676264"/>
            <a:ext cx="2174816" cy="189183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72600C-B287-4DC2-BE57-41A7C98A24AF}"/>
              </a:ext>
            </a:extLst>
          </p:cNvPr>
          <p:cNvCxnSpPr>
            <a:stCxn id="7" idx="3"/>
            <a:endCxn id="8" idx="2"/>
          </p:cNvCxnSpPr>
          <p:nvPr/>
        </p:nvCxnSpPr>
        <p:spPr>
          <a:xfrm flipV="1">
            <a:off x="2919848" y="3108527"/>
            <a:ext cx="2170660" cy="18876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17D3B6-AFCA-4CF5-A743-803CF202BD1D}"/>
              </a:ext>
            </a:extLst>
          </p:cNvPr>
          <p:cNvCxnSpPr>
            <a:stCxn id="8" idx="3"/>
            <a:endCxn id="11" idx="0"/>
          </p:cNvCxnSpPr>
          <p:nvPr/>
        </p:nvCxnSpPr>
        <p:spPr>
          <a:xfrm>
            <a:off x="5575763" y="2678344"/>
            <a:ext cx="2135333" cy="18897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F92187-7578-49D6-B318-AD70AF1E1BA8}"/>
              </a:ext>
            </a:extLst>
          </p:cNvPr>
          <p:cNvCxnSpPr>
            <a:stCxn id="9" idx="3"/>
            <a:endCxn id="10" idx="2"/>
          </p:cNvCxnSpPr>
          <p:nvPr/>
        </p:nvCxnSpPr>
        <p:spPr>
          <a:xfrm flipV="1">
            <a:off x="5577841" y="3108527"/>
            <a:ext cx="2131177" cy="18897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B27E1F-B4AC-4CA7-96F3-6917D351893C}"/>
              </a:ext>
            </a:extLst>
          </p:cNvPr>
          <p:cNvSpPr txBox="1"/>
          <p:nvPr/>
        </p:nvSpPr>
        <p:spPr>
          <a:xfrm>
            <a:off x="3621813" y="2963785"/>
            <a:ext cx="484215" cy="461665"/>
          </a:xfrm>
          <a:prstGeom prst="rect">
            <a:avLst/>
          </a:prstGeom>
          <a:noFill/>
        </p:spPr>
        <p:txBody>
          <a:bodyPr wrap="square" rtlCol="0">
            <a:spAutoFit/>
          </a:bodyPr>
          <a:lstStyle/>
          <a:p>
            <a:r>
              <a:rPr lang="el-GR" sz="2400" dirty="0">
                <a:latin typeface="Garamond" panose="02020404030301010803" pitchFamily="18" charset="0"/>
              </a:rPr>
              <a:t>ε</a:t>
            </a:r>
            <a:r>
              <a:rPr lang="en-US" sz="2400" baseline="-25000" dirty="0">
                <a:latin typeface="Garamond" panose="02020404030301010803" pitchFamily="18" charset="0"/>
              </a:rPr>
              <a:t>1</a:t>
            </a:r>
          </a:p>
        </p:txBody>
      </p:sp>
      <p:sp>
        <p:nvSpPr>
          <p:cNvPr id="24" name="TextBox 23">
            <a:extLst>
              <a:ext uri="{FF2B5EF4-FFF2-40B4-BE49-F238E27FC236}">
                <a16:creationId xmlns:a16="http://schemas.microsoft.com/office/drawing/2014/main" id="{2A177BEE-4A2B-4B22-93BA-4BDD2C73947E}"/>
              </a:ext>
            </a:extLst>
          </p:cNvPr>
          <p:cNvSpPr txBox="1"/>
          <p:nvPr/>
        </p:nvSpPr>
        <p:spPr>
          <a:xfrm>
            <a:off x="3414980" y="2137112"/>
            <a:ext cx="801420" cy="461665"/>
          </a:xfrm>
          <a:prstGeom prst="rect">
            <a:avLst/>
          </a:prstGeom>
          <a:noFill/>
        </p:spPr>
        <p:txBody>
          <a:bodyPr wrap="square" rtlCol="0">
            <a:spAutoFit/>
          </a:bodyPr>
          <a:lstStyle/>
          <a:p>
            <a:r>
              <a:rPr lang="en-US" sz="2400" dirty="0">
                <a:latin typeface="Garamond" panose="02020404030301010803" pitchFamily="18" charset="0"/>
              </a:rPr>
              <a:t>1-</a:t>
            </a:r>
            <a:r>
              <a:rPr lang="el-GR" sz="2400" dirty="0">
                <a:latin typeface="Garamond" panose="02020404030301010803" pitchFamily="18" charset="0"/>
              </a:rPr>
              <a:t>ε</a:t>
            </a:r>
            <a:r>
              <a:rPr lang="en-US" sz="2400" baseline="-25000" dirty="0">
                <a:latin typeface="Garamond" panose="02020404030301010803" pitchFamily="18" charset="0"/>
              </a:rPr>
              <a:t>1</a:t>
            </a:r>
          </a:p>
        </p:txBody>
      </p:sp>
      <p:sp>
        <p:nvSpPr>
          <p:cNvPr id="25" name="TextBox 24">
            <a:extLst>
              <a:ext uri="{FF2B5EF4-FFF2-40B4-BE49-F238E27FC236}">
                <a16:creationId xmlns:a16="http://schemas.microsoft.com/office/drawing/2014/main" id="{E5D4BB15-2E1A-411E-AFAD-7E0EE4F98BC6}"/>
              </a:ext>
            </a:extLst>
          </p:cNvPr>
          <p:cNvSpPr txBox="1"/>
          <p:nvPr/>
        </p:nvSpPr>
        <p:spPr>
          <a:xfrm>
            <a:off x="3311062" y="3832346"/>
            <a:ext cx="484215" cy="461665"/>
          </a:xfrm>
          <a:prstGeom prst="rect">
            <a:avLst/>
          </a:prstGeom>
          <a:noFill/>
        </p:spPr>
        <p:txBody>
          <a:bodyPr wrap="square" rtlCol="0">
            <a:spAutoFit/>
          </a:bodyPr>
          <a:lstStyle/>
          <a:p>
            <a:r>
              <a:rPr lang="el-GR" sz="2400" dirty="0">
                <a:latin typeface="Garamond" panose="02020404030301010803" pitchFamily="18" charset="0"/>
              </a:rPr>
              <a:t>γ</a:t>
            </a:r>
            <a:r>
              <a:rPr lang="en-US" sz="2400" baseline="-25000" dirty="0">
                <a:latin typeface="Garamond" panose="02020404030301010803" pitchFamily="18" charset="0"/>
              </a:rPr>
              <a:t>1</a:t>
            </a:r>
          </a:p>
        </p:txBody>
      </p:sp>
      <p:sp>
        <p:nvSpPr>
          <p:cNvPr id="26" name="TextBox 25">
            <a:extLst>
              <a:ext uri="{FF2B5EF4-FFF2-40B4-BE49-F238E27FC236}">
                <a16:creationId xmlns:a16="http://schemas.microsoft.com/office/drawing/2014/main" id="{07199118-6B28-4F9A-BFE2-85598FB38DCA}"/>
              </a:ext>
            </a:extLst>
          </p:cNvPr>
          <p:cNvSpPr txBox="1"/>
          <p:nvPr/>
        </p:nvSpPr>
        <p:spPr>
          <a:xfrm>
            <a:off x="3553170" y="4923464"/>
            <a:ext cx="806858" cy="461665"/>
          </a:xfrm>
          <a:prstGeom prst="rect">
            <a:avLst/>
          </a:prstGeom>
          <a:noFill/>
        </p:spPr>
        <p:txBody>
          <a:bodyPr wrap="square" rtlCol="0">
            <a:spAutoFit/>
          </a:bodyPr>
          <a:lstStyle/>
          <a:p>
            <a:r>
              <a:rPr lang="en-US" sz="2400" dirty="0">
                <a:latin typeface="Garamond" panose="02020404030301010803" pitchFamily="18" charset="0"/>
              </a:rPr>
              <a:t>1-</a:t>
            </a:r>
            <a:r>
              <a:rPr lang="el-GR" sz="2400" dirty="0">
                <a:latin typeface="Garamond" panose="02020404030301010803" pitchFamily="18" charset="0"/>
              </a:rPr>
              <a:t>γ</a:t>
            </a:r>
            <a:r>
              <a:rPr lang="en-US" sz="2400" baseline="-25000" dirty="0">
                <a:latin typeface="Garamond" panose="02020404030301010803" pitchFamily="18" charset="0"/>
              </a:rPr>
              <a:t>1</a:t>
            </a:r>
          </a:p>
        </p:txBody>
      </p:sp>
      <p:sp>
        <p:nvSpPr>
          <p:cNvPr id="27" name="TextBox 26">
            <a:extLst>
              <a:ext uri="{FF2B5EF4-FFF2-40B4-BE49-F238E27FC236}">
                <a16:creationId xmlns:a16="http://schemas.microsoft.com/office/drawing/2014/main" id="{6DB69435-0739-4F04-B1D1-E0E99481DA62}"/>
              </a:ext>
            </a:extLst>
          </p:cNvPr>
          <p:cNvSpPr txBox="1"/>
          <p:nvPr/>
        </p:nvSpPr>
        <p:spPr>
          <a:xfrm>
            <a:off x="6074002" y="4938013"/>
            <a:ext cx="806858" cy="461665"/>
          </a:xfrm>
          <a:prstGeom prst="rect">
            <a:avLst/>
          </a:prstGeom>
          <a:noFill/>
        </p:spPr>
        <p:txBody>
          <a:bodyPr wrap="square" rtlCol="0">
            <a:spAutoFit/>
          </a:bodyPr>
          <a:lstStyle/>
          <a:p>
            <a:r>
              <a:rPr lang="en-US" sz="2400" dirty="0">
                <a:latin typeface="Garamond" panose="02020404030301010803" pitchFamily="18" charset="0"/>
              </a:rPr>
              <a:t>1-</a:t>
            </a:r>
            <a:r>
              <a:rPr lang="el-GR" sz="2400" dirty="0">
                <a:latin typeface="Garamond" panose="02020404030301010803" pitchFamily="18" charset="0"/>
              </a:rPr>
              <a:t>γ</a:t>
            </a:r>
            <a:r>
              <a:rPr lang="en-US" sz="2400" baseline="-25000" dirty="0">
                <a:latin typeface="Garamond" panose="02020404030301010803" pitchFamily="18" charset="0"/>
              </a:rPr>
              <a:t>2</a:t>
            </a:r>
          </a:p>
        </p:txBody>
      </p:sp>
      <p:sp>
        <p:nvSpPr>
          <p:cNvPr id="28" name="TextBox 27">
            <a:extLst>
              <a:ext uri="{FF2B5EF4-FFF2-40B4-BE49-F238E27FC236}">
                <a16:creationId xmlns:a16="http://schemas.microsoft.com/office/drawing/2014/main" id="{2C890846-FD74-400E-AE6B-2F18604FBE5B}"/>
              </a:ext>
            </a:extLst>
          </p:cNvPr>
          <p:cNvSpPr txBox="1"/>
          <p:nvPr/>
        </p:nvSpPr>
        <p:spPr>
          <a:xfrm>
            <a:off x="6243038" y="2937922"/>
            <a:ext cx="484215" cy="461665"/>
          </a:xfrm>
          <a:prstGeom prst="rect">
            <a:avLst/>
          </a:prstGeom>
          <a:noFill/>
        </p:spPr>
        <p:txBody>
          <a:bodyPr wrap="square" rtlCol="0">
            <a:spAutoFit/>
          </a:bodyPr>
          <a:lstStyle/>
          <a:p>
            <a:r>
              <a:rPr lang="el-GR" sz="2400" dirty="0">
                <a:latin typeface="Garamond" panose="02020404030301010803" pitchFamily="18" charset="0"/>
              </a:rPr>
              <a:t>ε</a:t>
            </a:r>
            <a:r>
              <a:rPr lang="en-US" sz="2400" baseline="-25000" dirty="0">
                <a:latin typeface="Garamond" panose="02020404030301010803" pitchFamily="18" charset="0"/>
              </a:rPr>
              <a:t>2</a:t>
            </a:r>
          </a:p>
        </p:txBody>
      </p:sp>
      <p:sp>
        <p:nvSpPr>
          <p:cNvPr id="29" name="TextBox 28">
            <a:extLst>
              <a:ext uri="{FF2B5EF4-FFF2-40B4-BE49-F238E27FC236}">
                <a16:creationId xmlns:a16="http://schemas.microsoft.com/office/drawing/2014/main" id="{DB75F464-A5E1-45A9-BA89-414100191BC5}"/>
              </a:ext>
            </a:extLst>
          </p:cNvPr>
          <p:cNvSpPr txBox="1"/>
          <p:nvPr/>
        </p:nvSpPr>
        <p:spPr>
          <a:xfrm>
            <a:off x="5964616" y="2126955"/>
            <a:ext cx="798314" cy="461665"/>
          </a:xfrm>
          <a:prstGeom prst="rect">
            <a:avLst/>
          </a:prstGeom>
          <a:noFill/>
        </p:spPr>
        <p:txBody>
          <a:bodyPr wrap="square" rtlCol="0">
            <a:spAutoFit/>
          </a:bodyPr>
          <a:lstStyle/>
          <a:p>
            <a:r>
              <a:rPr lang="en-US" sz="2400" dirty="0">
                <a:latin typeface="Garamond" panose="02020404030301010803" pitchFamily="18" charset="0"/>
              </a:rPr>
              <a:t>1-</a:t>
            </a:r>
            <a:r>
              <a:rPr lang="el-GR" sz="2400" dirty="0">
                <a:latin typeface="Garamond" panose="02020404030301010803" pitchFamily="18" charset="0"/>
              </a:rPr>
              <a:t>ε</a:t>
            </a:r>
            <a:r>
              <a:rPr lang="en-US" sz="2400" baseline="-25000" dirty="0">
                <a:latin typeface="Garamond" panose="02020404030301010803" pitchFamily="18" charset="0"/>
              </a:rPr>
              <a:t>2</a:t>
            </a:r>
          </a:p>
        </p:txBody>
      </p:sp>
      <p:sp>
        <p:nvSpPr>
          <p:cNvPr id="30" name="TextBox 29">
            <a:extLst>
              <a:ext uri="{FF2B5EF4-FFF2-40B4-BE49-F238E27FC236}">
                <a16:creationId xmlns:a16="http://schemas.microsoft.com/office/drawing/2014/main" id="{7C35592A-7541-4AC9-A6AF-6E6B001C1294}"/>
              </a:ext>
            </a:extLst>
          </p:cNvPr>
          <p:cNvSpPr txBox="1"/>
          <p:nvPr/>
        </p:nvSpPr>
        <p:spPr>
          <a:xfrm>
            <a:off x="6024127" y="3754109"/>
            <a:ext cx="484215" cy="461665"/>
          </a:xfrm>
          <a:prstGeom prst="rect">
            <a:avLst/>
          </a:prstGeom>
          <a:noFill/>
        </p:spPr>
        <p:txBody>
          <a:bodyPr wrap="square" rtlCol="0">
            <a:spAutoFit/>
          </a:bodyPr>
          <a:lstStyle/>
          <a:p>
            <a:r>
              <a:rPr lang="el-GR" sz="2400" dirty="0">
                <a:latin typeface="Garamond" panose="02020404030301010803" pitchFamily="18" charset="0"/>
              </a:rPr>
              <a:t>γ</a:t>
            </a:r>
            <a:r>
              <a:rPr lang="en-US" sz="2400" baseline="-25000" dirty="0">
                <a:latin typeface="Garamond" panose="02020404030301010803" pitchFamily="18" charset="0"/>
              </a:rPr>
              <a:t>2</a:t>
            </a:r>
          </a:p>
        </p:txBody>
      </p:sp>
      <p:sp>
        <p:nvSpPr>
          <p:cNvPr id="31" name="Rectangle 30">
            <a:extLst>
              <a:ext uri="{FF2B5EF4-FFF2-40B4-BE49-F238E27FC236}">
                <a16:creationId xmlns:a16="http://schemas.microsoft.com/office/drawing/2014/main" id="{4013076D-DB4D-4E7A-8D0B-FB27FE4D1594}"/>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AC53BE97-27A2-4025-A9FA-19500AAAFED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Multi-Season Occupancy Parameters</a:t>
            </a:r>
          </a:p>
        </p:txBody>
      </p:sp>
    </p:spTree>
    <p:extLst>
      <p:ext uri="{BB962C8B-B14F-4D97-AF65-F5344CB8AC3E}">
        <p14:creationId xmlns:p14="http://schemas.microsoft.com/office/powerpoint/2010/main" val="196565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F2128D-109A-4E4E-AE48-362E466AF8C5}"/>
              </a:ext>
            </a:extLst>
          </p:cNvPr>
          <p:cNvSpPr txBox="1">
            <a:spLocks noChangeArrowheads="1"/>
          </p:cNvSpPr>
          <p:nvPr/>
        </p:nvSpPr>
        <p:spPr>
          <a:xfrm>
            <a:off x="342900" y="1314324"/>
            <a:ext cx="8466090" cy="514997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5979" indent="-205979" algn="l">
              <a:spcBef>
                <a:spcPts val="900"/>
              </a:spcBef>
              <a:spcAft>
                <a:spcPts val="450"/>
              </a:spcAft>
              <a:tabLst>
                <a:tab pos="536972" algn="l"/>
                <a:tab pos="742950" algn="l"/>
              </a:tabLst>
            </a:pPr>
            <a:r>
              <a:rPr lang="en-NZ" sz="2800" i="1" dirty="0">
                <a:latin typeface="Symbol" pitchFamily="18" charset="2"/>
              </a:rPr>
              <a:t>y</a:t>
            </a:r>
            <a:r>
              <a:rPr lang="en-NZ" sz="2800" baseline="-25000" dirty="0">
                <a:latin typeface="Times New Roman" pitchFamily="18" charset="0"/>
              </a:rPr>
              <a:t>1</a:t>
            </a:r>
            <a:r>
              <a:rPr lang="en-NZ" sz="2800" dirty="0"/>
              <a:t> = </a:t>
            </a:r>
            <a:r>
              <a:rPr lang="en-NZ" sz="2800" dirty="0">
                <a:latin typeface="Garamond" panose="02020404030301010803" pitchFamily="18" charset="0"/>
              </a:rPr>
              <a:t>probability a site is occupied by the species in season 1</a:t>
            </a:r>
          </a:p>
          <a:p>
            <a:pPr marL="205979" indent="-205979" algn="l">
              <a:spcBef>
                <a:spcPts val="900"/>
              </a:spcBef>
              <a:spcAft>
                <a:spcPts val="450"/>
              </a:spcAft>
              <a:tabLst>
                <a:tab pos="536972" algn="l"/>
                <a:tab pos="742950" algn="l"/>
              </a:tabLst>
            </a:pPr>
            <a:endParaRPr lang="en-NZ" sz="2800" dirty="0">
              <a:latin typeface="Garamond" panose="02020404030301010803" pitchFamily="18" charset="0"/>
            </a:endParaRPr>
          </a:p>
          <a:p>
            <a:pPr marL="205979" indent="-205979" algn="l">
              <a:spcBef>
                <a:spcPts val="900"/>
              </a:spcBef>
              <a:spcAft>
                <a:spcPts val="450"/>
              </a:spcAft>
              <a:tabLst>
                <a:tab pos="536972" algn="l"/>
                <a:tab pos="742950" algn="l"/>
              </a:tabLst>
            </a:pPr>
            <a:r>
              <a:rPr lang="en-NZ" sz="2800" dirty="0">
                <a:latin typeface="Symbol" pitchFamily="18" charset="2"/>
              </a:rPr>
              <a:t>e</a:t>
            </a:r>
            <a:r>
              <a:rPr lang="en-NZ" sz="2800" i="1" baseline="-25000" dirty="0">
                <a:latin typeface="Times New Roman" pitchFamily="18" charset="0"/>
              </a:rPr>
              <a:t>t</a:t>
            </a:r>
            <a:r>
              <a:rPr lang="en-NZ" sz="2800" dirty="0"/>
              <a:t> = </a:t>
            </a:r>
            <a:r>
              <a:rPr lang="en-NZ" sz="2800" dirty="0">
                <a:latin typeface="Garamond" panose="02020404030301010803" pitchFamily="18" charset="0"/>
              </a:rPr>
              <a:t>probability a site becomes unoccupied by the species between seasons </a:t>
            </a:r>
            <a:r>
              <a:rPr lang="en-NZ" sz="2800" i="1" dirty="0">
                <a:latin typeface="Garamond" panose="02020404030301010803" pitchFamily="18" charset="0"/>
              </a:rPr>
              <a:t>t</a:t>
            </a:r>
            <a:r>
              <a:rPr lang="en-NZ" sz="2800" dirty="0">
                <a:latin typeface="Garamond" panose="02020404030301010803" pitchFamily="18" charset="0"/>
              </a:rPr>
              <a:t> and </a:t>
            </a:r>
            <a:r>
              <a:rPr lang="en-NZ" sz="2800" i="1" dirty="0">
                <a:latin typeface="Garamond" panose="02020404030301010803" pitchFamily="18" charset="0"/>
              </a:rPr>
              <a:t>t</a:t>
            </a:r>
            <a:r>
              <a:rPr lang="en-NZ" sz="2800" dirty="0">
                <a:latin typeface="Garamond" panose="02020404030301010803" pitchFamily="18" charset="0"/>
              </a:rPr>
              <a:t>+1</a:t>
            </a:r>
          </a:p>
          <a:p>
            <a:pPr marL="205979" indent="-205979" algn="l">
              <a:spcBef>
                <a:spcPts val="900"/>
              </a:spcBef>
              <a:spcAft>
                <a:spcPts val="450"/>
              </a:spcAft>
              <a:tabLst>
                <a:tab pos="536972" algn="l"/>
                <a:tab pos="742950" algn="l"/>
              </a:tabLst>
            </a:pPr>
            <a:endParaRPr lang="en-NZ" sz="2800" dirty="0">
              <a:latin typeface="Symbol" pitchFamily="18" charset="2"/>
            </a:endParaRPr>
          </a:p>
          <a:p>
            <a:pPr marL="205979" indent="-205979" algn="l">
              <a:spcBef>
                <a:spcPts val="900"/>
              </a:spcBef>
              <a:spcAft>
                <a:spcPts val="450"/>
              </a:spcAft>
              <a:tabLst>
                <a:tab pos="536972" algn="l"/>
                <a:tab pos="742950" algn="l"/>
              </a:tabLst>
            </a:pPr>
            <a:r>
              <a:rPr lang="en-NZ" sz="2800" dirty="0" err="1">
                <a:latin typeface="Symbol" pitchFamily="18" charset="2"/>
              </a:rPr>
              <a:t>g</a:t>
            </a:r>
            <a:r>
              <a:rPr lang="en-NZ" sz="2800" i="1" baseline="-25000" dirty="0" err="1">
                <a:latin typeface="Times New Roman" pitchFamily="18" charset="0"/>
              </a:rPr>
              <a:t>t</a:t>
            </a:r>
            <a:r>
              <a:rPr lang="en-NZ" sz="2800" dirty="0"/>
              <a:t> = </a:t>
            </a:r>
            <a:r>
              <a:rPr lang="en-NZ" sz="2800" dirty="0">
                <a:latin typeface="Garamond" panose="02020404030301010803" pitchFamily="18" charset="0"/>
              </a:rPr>
              <a:t>probability a site becomes occupied between seasons </a:t>
            </a:r>
            <a:r>
              <a:rPr lang="en-NZ" sz="2800" i="1" dirty="0">
                <a:latin typeface="Garamond" panose="02020404030301010803" pitchFamily="18" charset="0"/>
              </a:rPr>
              <a:t>t</a:t>
            </a:r>
            <a:r>
              <a:rPr lang="en-NZ" sz="2800" dirty="0">
                <a:latin typeface="Garamond" panose="02020404030301010803" pitchFamily="18" charset="0"/>
              </a:rPr>
              <a:t> and </a:t>
            </a:r>
            <a:r>
              <a:rPr lang="en-NZ" sz="2800" i="1" dirty="0">
                <a:latin typeface="Garamond" panose="02020404030301010803" pitchFamily="18" charset="0"/>
              </a:rPr>
              <a:t>t </a:t>
            </a:r>
            <a:r>
              <a:rPr lang="en-NZ" sz="2800" dirty="0">
                <a:latin typeface="Garamond" panose="02020404030301010803" pitchFamily="18" charset="0"/>
              </a:rPr>
              <a:t>+1</a:t>
            </a:r>
          </a:p>
          <a:p>
            <a:pPr marL="205979" indent="-205979" algn="l">
              <a:spcBef>
                <a:spcPts val="900"/>
              </a:spcBef>
              <a:spcAft>
                <a:spcPts val="450"/>
              </a:spcAft>
              <a:tabLst>
                <a:tab pos="536972" algn="l"/>
                <a:tab pos="742950" algn="l"/>
              </a:tabLst>
            </a:pPr>
            <a:endParaRPr lang="en-NZ" sz="2800" i="1" dirty="0">
              <a:latin typeface="Times New Roman" pitchFamily="18" charset="0"/>
            </a:endParaRPr>
          </a:p>
          <a:p>
            <a:pPr marL="205979" indent="-205979" algn="l">
              <a:spcBef>
                <a:spcPts val="900"/>
              </a:spcBef>
              <a:spcAft>
                <a:spcPts val="450"/>
              </a:spcAft>
              <a:tabLst>
                <a:tab pos="536972" algn="l"/>
                <a:tab pos="742950" algn="l"/>
              </a:tabLst>
            </a:pPr>
            <a:r>
              <a:rPr lang="en-NZ" sz="2800" i="1" dirty="0" err="1">
                <a:latin typeface="Times New Roman" pitchFamily="18" charset="0"/>
              </a:rPr>
              <a:t>p</a:t>
            </a:r>
            <a:r>
              <a:rPr lang="en-NZ" sz="2800" i="1" baseline="-25000" dirty="0" err="1">
                <a:latin typeface="Times New Roman" pitchFamily="18" charset="0"/>
              </a:rPr>
              <a:t>t,j</a:t>
            </a:r>
            <a:r>
              <a:rPr lang="en-NZ" sz="2800" dirty="0"/>
              <a:t> = </a:t>
            </a:r>
            <a:r>
              <a:rPr lang="en-NZ" sz="2800" dirty="0">
                <a:latin typeface="Garamond" panose="02020404030301010803" pitchFamily="18" charset="0"/>
              </a:rPr>
              <a:t>probability the species is detected at a site in survey </a:t>
            </a:r>
            <a:r>
              <a:rPr lang="en-NZ" sz="2800" i="1" dirty="0">
                <a:latin typeface="Garamond" panose="02020404030301010803" pitchFamily="18" charset="0"/>
              </a:rPr>
              <a:t>j</a:t>
            </a:r>
            <a:r>
              <a:rPr lang="en-NZ" sz="2800" dirty="0">
                <a:latin typeface="Garamond" panose="02020404030301010803" pitchFamily="18" charset="0"/>
              </a:rPr>
              <a:t> of season </a:t>
            </a:r>
            <a:r>
              <a:rPr lang="en-NZ" sz="2800" i="1" dirty="0">
                <a:latin typeface="Garamond" panose="02020404030301010803" pitchFamily="18" charset="0"/>
              </a:rPr>
              <a:t>t</a:t>
            </a:r>
            <a:r>
              <a:rPr lang="en-NZ" sz="2800" dirty="0">
                <a:latin typeface="Garamond" panose="02020404030301010803" pitchFamily="18" charset="0"/>
              </a:rPr>
              <a:t> (given presence)</a:t>
            </a:r>
            <a:endParaRPr lang="en-US" sz="2800" dirty="0">
              <a:latin typeface="Garamond" panose="02020404030301010803" pitchFamily="18" charset="0"/>
            </a:endParaRPr>
          </a:p>
          <a:p>
            <a:pPr marL="342900" indent="-342900" algn="l">
              <a:buFont typeface="Arial" panose="020B0604020202020204" pitchFamily="34" charset="0"/>
              <a:buChar char="•"/>
            </a:pPr>
            <a:endParaRPr lang="en-US" sz="2800" dirty="0">
              <a:latin typeface="Garamond" panose="02020404030301010803" pitchFamily="18" charset="0"/>
            </a:endParaRPr>
          </a:p>
        </p:txBody>
      </p:sp>
      <p:sp>
        <p:nvSpPr>
          <p:cNvPr id="5" name="Rectangle 4">
            <a:extLst>
              <a:ext uri="{FF2B5EF4-FFF2-40B4-BE49-F238E27FC236}">
                <a16:creationId xmlns:a16="http://schemas.microsoft.com/office/drawing/2014/main" id="{ACF0E915-9D8F-4AFA-827D-9E6FD7180990}"/>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901B04D2-B65C-49C1-A21D-71E3AB2E532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Multi-Season Occupancy Parameters</a:t>
            </a:r>
          </a:p>
        </p:txBody>
      </p:sp>
    </p:spTree>
    <p:extLst>
      <p:ext uri="{BB962C8B-B14F-4D97-AF65-F5344CB8AC3E}">
        <p14:creationId xmlns:p14="http://schemas.microsoft.com/office/powerpoint/2010/main" val="252457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8EAC157-5F31-4142-9109-D5C55F28B2AC}"/>
              </a:ext>
            </a:extLst>
          </p:cNvPr>
          <p:cNvSpPr txBox="1">
            <a:spLocks noChangeArrowheads="1"/>
          </p:cNvSpPr>
          <p:nvPr/>
        </p:nvSpPr>
        <p:spPr>
          <a:xfrm>
            <a:off x="412879" y="1561500"/>
            <a:ext cx="8553321" cy="513140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defRPr/>
            </a:pPr>
            <a:r>
              <a:rPr lang="en-US" dirty="0">
                <a:latin typeface="Garamond" panose="02020404030301010803" pitchFamily="18" charset="0"/>
              </a:rPr>
              <a:t>Complication: Incomplete detection</a:t>
            </a:r>
          </a:p>
          <a:p>
            <a:pPr>
              <a:defRPr/>
            </a:pPr>
            <a:endParaRPr lang="en-US" dirty="0">
              <a:latin typeface="Garamond" panose="02020404030301010803" pitchFamily="18" charset="0"/>
            </a:endParaRPr>
          </a:p>
          <a:p>
            <a:pPr>
              <a:buFont typeface="Wingdings" panose="05000000000000000000" pitchFamily="2" charset="2"/>
              <a:buChar char="§"/>
              <a:defRPr/>
            </a:pPr>
            <a:r>
              <a:rPr lang="en-US" dirty="0">
                <a:latin typeface="Garamond" panose="02020404030301010803" pitchFamily="18" charset="0"/>
              </a:rPr>
              <a:t>Variability in detection can be related to a variety of factors:</a:t>
            </a:r>
          </a:p>
          <a:p>
            <a:pPr lvl="1">
              <a:defRPr/>
            </a:pPr>
            <a:r>
              <a:rPr lang="en-US" sz="2800" dirty="0">
                <a:latin typeface="Garamond" panose="02020404030301010803" pitchFamily="18" charset="0"/>
              </a:rPr>
              <a:t>Weather</a:t>
            </a:r>
          </a:p>
          <a:p>
            <a:pPr lvl="1">
              <a:defRPr/>
            </a:pPr>
            <a:r>
              <a:rPr lang="en-US" sz="2800" dirty="0">
                <a:latin typeface="Garamond" panose="02020404030301010803" pitchFamily="18" charset="0"/>
              </a:rPr>
              <a:t>Physical habitat characteristics</a:t>
            </a:r>
          </a:p>
          <a:p>
            <a:pPr lvl="1">
              <a:defRPr/>
            </a:pPr>
            <a:r>
              <a:rPr lang="en-US" sz="2800" dirty="0">
                <a:latin typeface="Garamond" panose="02020404030301010803" pitchFamily="18" charset="0"/>
              </a:rPr>
              <a:t>Local animal abundance</a:t>
            </a:r>
          </a:p>
          <a:p>
            <a:pPr lvl="1">
              <a:defRPr/>
            </a:pPr>
            <a:r>
              <a:rPr lang="en-US" sz="2800" dirty="0">
                <a:latin typeface="Garamond" panose="02020404030301010803" pitchFamily="18" charset="0"/>
              </a:rPr>
              <a:t>Species-specific differences</a:t>
            </a:r>
          </a:p>
          <a:p>
            <a:pPr lvl="1">
              <a:defRPr/>
            </a:pPr>
            <a:endParaRPr lang="en-US" sz="2800" dirty="0">
              <a:latin typeface="Garamond" panose="02020404030301010803" pitchFamily="18" charset="0"/>
            </a:endParaRPr>
          </a:p>
          <a:p>
            <a:pPr marL="228600" lvl="1">
              <a:buFont typeface="Wingdings" panose="05000000000000000000" pitchFamily="2" charset="2"/>
              <a:buChar char="§"/>
              <a:defRPr/>
            </a:pPr>
            <a:r>
              <a:rPr lang="en-US" sz="2800" dirty="0">
                <a:latin typeface="Garamond" panose="02020404030301010803" pitchFamily="18" charset="0"/>
              </a:rPr>
              <a:t>In short…things that can also affect occupancy dynamics</a:t>
            </a:r>
          </a:p>
        </p:txBody>
      </p:sp>
      <p:sp>
        <p:nvSpPr>
          <p:cNvPr id="3" name="Rectangle 2">
            <a:extLst>
              <a:ext uri="{FF2B5EF4-FFF2-40B4-BE49-F238E27FC236}">
                <a16:creationId xmlns:a16="http://schemas.microsoft.com/office/drawing/2014/main" id="{E950C664-D2D5-4056-BF3F-72715CD414E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Incomplete Detection</a:t>
            </a:r>
          </a:p>
        </p:txBody>
      </p:sp>
      <p:sp>
        <p:nvSpPr>
          <p:cNvPr id="5" name="Rectangle 4">
            <a:extLst>
              <a:ext uri="{FF2B5EF4-FFF2-40B4-BE49-F238E27FC236}">
                <a16:creationId xmlns:a16="http://schemas.microsoft.com/office/drawing/2014/main" id="{57AA2B69-DB93-4B1D-9A3F-AA6D1D0B512C}"/>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263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5F81E98-E422-42F0-A9C6-80B364D23038}"/>
              </a:ext>
            </a:extLst>
          </p:cNvPr>
          <p:cNvSpPr txBox="1">
            <a:spLocks noChangeArrowheads="1"/>
          </p:cNvSpPr>
          <p:nvPr/>
        </p:nvSpPr>
        <p:spPr>
          <a:xfrm>
            <a:off x="280144" y="1297874"/>
            <a:ext cx="8666631" cy="495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sz="2800" dirty="0">
                <a:solidFill>
                  <a:schemeClr val="tx1"/>
                </a:solidFill>
                <a:latin typeface="Garamond" panose="02020404030301010803" pitchFamily="18" charset="0"/>
              </a:rPr>
              <a:t>Example detection history 1,</a:t>
            </a:r>
          </a:p>
          <a:p>
            <a:endParaRPr lang="en-US" sz="2800" dirty="0">
              <a:solidFill>
                <a:schemeClr val="tx1"/>
              </a:solidFill>
              <a:latin typeface="Garamond" panose="02020404030301010803" pitchFamily="18" charset="0"/>
            </a:endParaRPr>
          </a:p>
          <a:p>
            <a:pPr>
              <a:buFontTx/>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r>
              <a:rPr lang="en-US" sz="2800" u="sng" dirty="0">
                <a:solidFill>
                  <a:schemeClr val="tx1"/>
                </a:solidFill>
                <a:latin typeface="Garamond" panose="02020404030301010803" pitchFamily="18" charset="0"/>
              </a:rPr>
              <a:t>Verbal description</a:t>
            </a:r>
            <a:r>
              <a:rPr lang="en-US" sz="2800" dirty="0">
                <a:solidFill>
                  <a:schemeClr val="tx1"/>
                </a:solidFill>
                <a:latin typeface="Garamond" panose="02020404030301010803" pitchFamily="18" charset="0"/>
              </a:rPr>
              <a:t>: the species was present at the unit in season 1, where it was detected in first and third surveys, but not detected in the second survey. Between seasons, species persisted (did not go locally extinct) but was never detected in season 2.</a:t>
            </a:r>
          </a:p>
          <a:p>
            <a:pPr marL="0" indent="0">
              <a:buFont typeface="Calibri" panose="020F0502020204030204" pitchFamily="34" charset="0"/>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endParaRPr lang="en-US" sz="2800" dirty="0">
              <a:solidFill>
                <a:schemeClr val="tx1"/>
              </a:solidFill>
              <a:latin typeface="Garamond" panose="02020404030301010803" pitchFamily="18" charset="0"/>
            </a:endParaRPr>
          </a:p>
          <a:p>
            <a:pPr>
              <a:buFontTx/>
              <a:buNone/>
            </a:pPr>
            <a:endParaRPr lang="en-US" sz="2800" i="1" dirty="0">
              <a:solidFill>
                <a:schemeClr val="tx1"/>
              </a:solidFill>
              <a:latin typeface="Garamond" panose="02020404030301010803" pitchFamily="18" charset="0"/>
            </a:endParaRPr>
          </a:p>
        </p:txBody>
      </p:sp>
      <p:sp>
        <p:nvSpPr>
          <p:cNvPr id="3" name="Rectangle 2">
            <a:extLst>
              <a:ext uri="{FF2B5EF4-FFF2-40B4-BE49-F238E27FC236}">
                <a16:creationId xmlns:a16="http://schemas.microsoft.com/office/drawing/2014/main" id="{47AA6CB1-6BE5-4A27-93FB-F3869616C7D0}"/>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Detection Histories</a:t>
            </a:r>
          </a:p>
        </p:txBody>
      </p:sp>
      <p:graphicFrame>
        <p:nvGraphicFramePr>
          <p:cNvPr id="5" name="Object 4">
            <a:extLst>
              <a:ext uri="{FF2B5EF4-FFF2-40B4-BE49-F238E27FC236}">
                <a16:creationId xmlns:a16="http://schemas.microsoft.com/office/drawing/2014/main" id="{B90C34E1-4F72-4054-8DB6-DF925370B6FD}"/>
              </a:ext>
            </a:extLst>
          </p:cNvPr>
          <p:cNvGraphicFramePr>
            <a:graphicFrameLocks noChangeAspect="1"/>
          </p:cNvGraphicFramePr>
          <p:nvPr>
            <p:extLst>
              <p:ext uri="{D42A27DB-BD31-4B8C-83A1-F6EECF244321}">
                <p14:modId xmlns:p14="http://schemas.microsoft.com/office/powerpoint/2010/main" val="3308864900"/>
              </p:ext>
            </p:extLst>
          </p:nvPr>
        </p:nvGraphicFramePr>
        <p:xfrm>
          <a:off x="3237272" y="2185801"/>
          <a:ext cx="2066718" cy="539469"/>
        </p:xfrm>
        <a:graphic>
          <a:graphicData uri="http://schemas.openxmlformats.org/presentationml/2006/ole">
            <mc:AlternateContent xmlns:mc="http://schemas.openxmlformats.org/markup-compatibility/2006">
              <mc:Choice xmlns:v="urn:schemas-microsoft-com:vml" Requires="v">
                <p:oleObj spid="_x0000_s5146" name="Equation" r:id="rId3" imgW="876300" imgH="228600" progId="">
                  <p:embed/>
                </p:oleObj>
              </mc:Choice>
              <mc:Fallback>
                <p:oleObj name="Equation" r:id="rId3" imgW="876300" imgH="228600" progId="">
                  <p:embed/>
                  <p:pic>
                    <p:nvPicPr>
                      <p:cNvPr id="10" name="Object 4">
                        <a:extLst>
                          <a:ext uri="{FF2B5EF4-FFF2-40B4-BE49-F238E27FC236}">
                            <a16:creationId xmlns:a16="http://schemas.microsoft.com/office/drawing/2014/main" id="{81B64617-F74B-401C-89F5-4C9D97550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272" y="2185801"/>
                        <a:ext cx="2066718" cy="539469"/>
                      </a:xfrm>
                      <a:prstGeom prst="rect">
                        <a:avLst/>
                      </a:prstGeom>
                      <a:noFill/>
                      <a:extLst/>
                    </p:spPr>
                  </p:pic>
                </p:oleObj>
              </mc:Fallback>
            </mc:AlternateContent>
          </a:graphicData>
        </a:graphic>
      </p:graphicFrame>
      <p:sp>
        <p:nvSpPr>
          <p:cNvPr id="6" name="Rectangle 5">
            <a:extLst>
              <a:ext uri="{FF2B5EF4-FFF2-40B4-BE49-F238E27FC236}">
                <a16:creationId xmlns:a16="http://schemas.microsoft.com/office/drawing/2014/main" id="{9FFDBC7F-CB71-45E2-B4C6-6945A68E1067}"/>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525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5F81E98-E422-42F0-A9C6-80B364D23038}"/>
              </a:ext>
            </a:extLst>
          </p:cNvPr>
          <p:cNvSpPr txBox="1">
            <a:spLocks noChangeArrowheads="1"/>
          </p:cNvSpPr>
          <p:nvPr/>
        </p:nvSpPr>
        <p:spPr>
          <a:xfrm>
            <a:off x="280144" y="1297874"/>
            <a:ext cx="8666631" cy="495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sz="2800" dirty="0">
                <a:solidFill>
                  <a:schemeClr val="tx1"/>
                </a:solidFill>
                <a:latin typeface="Garamond" panose="02020404030301010803" pitchFamily="18" charset="0"/>
              </a:rPr>
              <a:t>Example detection history 1,</a:t>
            </a:r>
          </a:p>
          <a:p>
            <a:endParaRPr lang="en-US" sz="2800" dirty="0">
              <a:solidFill>
                <a:schemeClr val="tx1"/>
              </a:solidFill>
              <a:latin typeface="Garamond" panose="02020404030301010803" pitchFamily="18" charset="0"/>
            </a:endParaRPr>
          </a:p>
          <a:p>
            <a:pPr>
              <a:buFontTx/>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r>
              <a:rPr lang="en-US" sz="2800" u="sng" dirty="0">
                <a:solidFill>
                  <a:schemeClr val="tx1"/>
                </a:solidFill>
                <a:latin typeface="Garamond" panose="02020404030301010803" pitchFamily="18" charset="0"/>
              </a:rPr>
              <a:t>Verbal description</a:t>
            </a:r>
            <a:r>
              <a:rPr lang="en-US" sz="2800" dirty="0">
                <a:solidFill>
                  <a:schemeClr val="tx1"/>
                </a:solidFill>
                <a:latin typeface="Garamond" panose="02020404030301010803" pitchFamily="18" charset="0"/>
              </a:rPr>
              <a:t>: the species was present at the unit in season 1, where it was detected in first and third surveys, but not detected in the second survey. Between seasons, species persisted (did not go locally extinct) but was never detected in season 2.</a:t>
            </a:r>
          </a:p>
          <a:p>
            <a:pPr marL="0" indent="0">
              <a:buFont typeface="Calibri" panose="020F0502020204030204" pitchFamily="34" charset="0"/>
              <a:buNone/>
            </a:pPr>
            <a:endParaRPr lang="en-US" sz="2800" dirty="0">
              <a:solidFill>
                <a:schemeClr val="tx1"/>
              </a:solidFill>
              <a:latin typeface="Garamond" panose="02020404030301010803" pitchFamily="18" charset="0"/>
            </a:endParaRPr>
          </a:p>
          <a:p>
            <a:pPr marL="0" indent="0">
              <a:buNone/>
            </a:pPr>
            <a:r>
              <a:rPr lang="en-US" sz="2800" i="1" dirty="0">
                <a:solidFill>
                  <a:schemeClr val="tx1"/>
                </a:solidFill>
                <a:latin typeface="Garamond" panose="02020404030301010803" pitchFamily="18" charset="0"/>
              </a:rPr>
              <a:t>OR </a:t>
            </a:r>
            <a:r>
              <a:rPr lang="en-US" sz="2800" dirty="0">
                <a:solidFill>
                  <a:schemeClr val="tx1"/>
                </a:solidFill>
                <a:latin typeface="Garamond" panose="02020404030301010803" pitchFamily="18" charset="0"/>
              </a:rPr>
              <a:t>the species went locally extinct between seasons 1 and 2.</a:t>
            </a:r>
          </a:p>
          <a:p>
            <a:pPr marL="0" indent="0">
              <a:buFont typeface="Calibri" panose="020F0502020204030204" pitchFamily="34" charset="0"/>
              <a:buNone/>
            </a:pPr>
            <a:endParaRPr lang="en-US" sz="2800" dirty="0">
              <a:solidFill>
                <a:schemeClr val="tx1"/>
              </a:solidFill>
              <a:latin typeface="Garamond" panose="02020404030301010803" pitchFamily="18" charset="0"/>
            </a:endParaRPr>
          </a:p>
          <a:p>
            <a:pPr>
              <a:buFontTx/>
              <a:buNone/>
            </a:pPr>
            <a:endParaRPr lang="en-US" sz="2800" i="1" dirty="0">
              <a:solidFill>
                <a:schemeClr val="tx1"/>
              </a:solidFill>
              <a:latin typeface="Garamond" panose="02020404030301010803" pitchFamily="18" charset="0"/>
            </a:endParaRPr>
          </a:p>
        </p:txBody>
      </p:sp>
      <p:sp>
        <p:nvSpPr>
          <p:cNvPr id="3" name="Rectangle 2">
            <a:extLst>
              <a:ext uri="{FF2B5EF4-FFF2-40B4-BE49-F238E27FC236}">
                <a16:creationId xmlns:a16="http://schemas.microsoft.com/office/drawing/2014/main" id="{47AA6CB1-6BE5-4A27-93FB-F3869616C7D0}"/>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Detection Histories</a:t>
            </a:r>
          </a:p>
        </p:txBody>
      </p:sp>
      <p:sp>
        <p:nvSpPr>
          <p:cNvPr id="6" name="Rectangle 5">
            <a:extLst>
              <a:ext uri="{FF2B5EF4-FFF2-40B4-BE49-F238E27FC236}">
                <a16:creationId xmlns:a16="http://schemas.microsoft.com/office/drawing/2014/main" id="{9FFDBC7F-CB71-45E2-B4C6-6945A68E1067}"/>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Object 6">
            <a:extLst>
              <a:ext uri="{FF2B5EF4-FFF2-40B4-BE49-F238E27FC236}">
                <a16:creationId xmlns:a16="http://schemas.microsoft.com/office/drawing/2014/main" id="{86EF9D6E-BF00-4391-98E2-DA1FC18685AA}"/>
              </a:ext>
            </a:extLst>
          </p:cNvPr>
          <p:cNvGraphicFramePr>
            <a:graphicFrameLocks noChangeAspect="1"/>
          </p:cNvGraphicFramePr>
          <p:nvPr>
            <p:extLst>
              <p:ext uri="{D42A27DB-BD31-4B8C-83A1-F6EECF244321}">
                <p14:modId xmlns:p14="http://schemas.microsoft.com/office/powerpoint/2010/main" val="2193633701"/>
              </p:ext>
            </p:extLst>
          </p:nvPr>
        </p:nvGraphicFramePr>
        <p:xfrm>
          <a:off x="3237272" y="2185801"/>
          <a:ext cx="2066718" cy="539469"/>
        </p:xfrm>
        <a:graphic>
          <a:graphicData uri="http://schemas.openxmlformats.org/presentationml/2006/ole">
            <mc:AlternateContent xmlns:mc="http://schemas.openxmlformats.org/markup-compatibility/2006">
              <mc:Choice xmlns:v="urn:schemas-microsoft-com:vml" Requires="v">
                <p:oleObj spid="_x0000_s9238" name="Equation" r:id="rId3" imgW="876300" imgH="228600" progId="">
                  <p:embed/>
                </p:oleObj>
              </mc:Choice>
              <mc:Fallback>
                <p:oleObj name="Equation" r:id="rId3" imgW="876300" imgH="228600" progId="">
                  <p:embed/>
                  <p:pic>
                    <p:nvPicPr>
                      <p:cNvPr id="5" name="Object 4">
                        <a:extLst>
                          <a:ext uri="{FF2B5EF4-FFF2-40B4-BE49-F238E27FC236}">
                            <a16:creationId xmlns:a16="http://schemas.microsoft.com/office/drawing/2014/main" id="{B90C34E1-4F72-4054-8DB6-DF925370B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7272" y="2185801"/>
                        <a:ext cx="2066718" cy="539469"/>
                      </a:xfrm>
                      <a:prstGeom prst="rect">
                        <a:avLst/>
                      </a:prstGeom>
                      <a:noFill/>
                      <a:extLst/>
                    </p:spPr>
                  </p:pic>
                </p:oleObj>
              </mc:Fallback>
            </mc:AlternateContent>
          </a:graphicData>
        </a:graphic>
      </p:graphicFrame>
    </p:spTree>
    <p:extLst>
      <p:ext uri="{BB962C8B-B14F-4D97-AF65-F5344CB8AC3E}">
        <p14:creationId xmlns:p14="http://schemas.microsoft.com/office/powerpoint/2010/main" val="351046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B7D478-983B-4D02-AB0F-CA0E434B4145}"/>
              </a:ext>
            </a:extLst>
          </p:cNvPr>
          <p:cNvSpPr txBox="1">
            <a:spLocks noChangeArrowheads="1"/>
          </p:cNvSpPr>
          <p:nvPr/>
        </p:nvSpPr>
        <p:spPr>
          <a:xfrm>
            <a:off x="342900" y="1384301"/>
            <a:ext cx="6172200" cy="230068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33363" indent="-233363">
              <a:buClrTx/>
              <a:buFont typeface="Wingdings" panose="05000000000000000000" pitchFamily="2" charset="2"/>
              <a:buChar char="§"/>
            </a:pPr>
            <a:r>
              <a:rPr lang="en-US" sz="2800" dirty="0">
                <a:solidFill>
                  <a:schemeClr val="tx1"/>
                </a:solidFill>
                <a:latin typeface="Garamond" panose="02020404030301010803" pitchFamily="18" charset="0"/>
              </a:rPr>
              <a:t>Example detection history 1,</a:t>
            </a:r>
          </a:p>
          <a:p>
            <a:pPr marL="233363" indent="-233363">
              <a:buClrTx/>
              <a:buFont typeface="Wingdings" panose="05000000000000000000" pitchFamily="2" charset="2"/>
              <a:buChar char="§"/>
            </a:pPr>
            <a:endParaRPr lang="en-US" sz="2800" dirty="0">
              <a:solidFill>
                <a:schemeClr val="tx1"/>
              </a:solidFill>
              <a:latin typeface="Garamond" panose="02020404030301010803" pitchFamily="18" charset="0"/>
            </a:endParaRPr>
          </a:p>
          <a:p>
            <a:pPr marL="233363" indent="-233363">
              <a:buClrTx/>
              <a:buFont typeface="Wingdings" panose="05000000000000000000" pitchFamily="2" charset="2"/>
              <a:buChar char="§"/>
            </a:pPr>
            <a:endParaRPr lang="en-US" sz="2800" dirty="0">
              <a:solidFill>
                <a:schemeClr val="tx1"/>
              </a:solidFill>
              <a:latin typeface="Garamond" panose="02020404030301010803" pitchFamily="18" charset="0"/>
            </a:endParaRPr>
          </a:p>
          <a:p>
            <a:pPr marL="233363" indent="-233363">
              <a:buClrTx/>
              <a:buFont typeface="Wingdings" panose="05000000000000000000" pitchFamily="2" charset="2"/>
              <a:buChar char="§"/>
            </a:pPr>
            <a:r>
              <a:rPr lang="en-US" sz="2800" dirty="0">
                <a:solidFill>
                  <a:schemeClr val="tx1"/>
                </a:solidFill>
                <a:latin typeface="Garamond" panose="02020404030301010803" pitchFamily="18" charset="0"/>
              </a:rPr>
              <a:t>Mathematical translation:</a:t>
            </a:r>
          </a:p>
          <a:p>
            <a:pPr>
              <a:buFontTx/>
              <a:buNone/>
            </a:pPr>
            <a:endParaRPr lang="en-US" sz="2800" dirty="0">
              <a:solidFill>
                <a:schemeClr val="tx1"/>
              </a:solidFill>
              <a:latin typeface="Garamond" panose="02020404030301010803" pitchFamily="18" charset="0"/>
            </a:endParaRPr>
          </a:p>
        </p:txBody>
      </p:sp>
      <p:sp>
        <p:nvSpPr>
          <p:cNvPr id="7" name="TextBox 6">
            <a:extLst>
              <a:ext uri="{FF2B5EF4-FFF2-40B4-BE49-F238E27FC236}">
                <a16:creationId xmlns:a16="http://schemas.microsoft.com/office/drawing/2014/main" id="{7A5F3B24-D0BD-4B32-8EFD-CC29E73DC395}"/>
              </a:ext>
            </a:extLst>
          </p:cNvPr>
          <p:cNvSpPr txBox="1"/>
          <p:nvPr/>
        </p:nvSpPr>
        <p:spPr>
          <a:xfrm>
            <a:off x="342900" y="4783822"/>
            <a:ext cx="5118100" cy="1384995"/>
          </a:xfrm>
          <a:prstGeom prst="rect">
            <a:avLst/>
          </a:prstGeom>
          <a:noFill/>
        </p:spPr>
        <p:txBody>
          <a:bodyPr wrap="square" rtlCol="0">
            <a:spAutoFit/>
          </a:bodyPr>
          <a:lstStyle/>
          <a:p>
            <a:pPr marL="233363" indent="-233363">
              <a:buFont typeface="Wingdings" panose="05000000000000000000" pitchFamily="2" charset="2"/>
              <a:buChar char="§"/>
            </a:pPr>
            <a:r>
              <a:rPr lang="en-US" sz="2800" dirty="0">
                <a:latin typeface="Garamond" panose="02020404030301010803" pitchFamily="18" charset="0"/>
              </a:rPr>
              <a:t>(1 – </a:t>
            </a:r>
            <a:r>
              <a:rPr lang="el-GR" sz="2800" dirty="0">
                <a:latin typeface="Garamond" panose="02020404030301010803" pitchFamily="18" charset="0"/>
              </a:rPr>
              <a:t>ε</a:t>
            </a:r>
            <a:r>
              <a:rPr lang="en-US" sz="2800" baseline="-25000" dirty="0">
                <a:latin typeface="Garamond" panose="02020404030301010803" pitchFamily="18" charset="0"/>
              </a:rPr>
              <a:t>1</a:t>
            </a:r>
            <a:r>
              <a:rPr lang="en-US" sz="2800" dirty="0">
                <a:latin typeface="Garamond" panose="02020404030301010803" pitchFamily="18" charset="0"/>
              </a:rPr>
              <a:t>) = persistence</a:t>
            </a:r>
          </a:p>
          <a:p>
            <a:pPr marL="233363" indent="-233363">
              <a:buFont typeface="Wingdings" panose="05000000000000000000" pitchFamily="2" charset="2"/>
              <a:buChar char="§"/>
            </a:pPr>
            <a:endParaRPr lang="en-US" sz="2800" dirty="0">
              <a:latin typeface="Garamond" panose="02020404030301010803" pitchFamily="18" charset="0"/>
            </a:endParaRPr>
          </a:p>
          <a:p>
            <a:pPr marL="233363" indent="-233363">
              <a:buFont typeface="Wingdings" panose="05000000000000000000" pitchFamily="2" charset="2"/>
              <a:buChar char="§"/>
            </a:pPr>
            <a:r>
              <a:rPr lang="en-US" sz="2800" dirty="0">
                <a:latin typeface="Garamond" panose="02020404030301010803" pitchFamily="18" charset="0"/>
              </a:rPr>
              <a:t>p’s indexed by year, occasion</a:t>
            </a:r>
            <a:endParaRPr lang="en-US" sz="2800" baseline="-25000" dirty="0">
              <a:latin typeface="Garamond" panose="02020404030301010803" pitchFamily="18" charset="0"/>
            </a:endParaRPr>
          </a:p>
        </p:txBody>
      </p:sp>
      <p:sp>
        <p:nvSpPr>
          <p:cNvPr id="8" name="Rectangle 7">
            <a:extLst>
              <a:ext uri="{FF2B5EF4-FFF2-40B4-BE49-F238E27FC236}">
                <a16:creationId xmlns:a16="http://schemas.microsoft.com/office/drawing/2014/main" id="{317F32AC-B0CB-4C91-8685-2FD98D856738}"/>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9" name="Object 8">
            <a:extLst>
              <a:ext uri="{FF2B5EF4-FFF2-40B4-BE49-F238E27FC236}">
                <a16:creationId xmlns:a16="http://schemas.microsoft.com/office/drawing/2014/main" id="{338F00CB-EE80-4FD2-A5FC-524650617882}"/>
              </a:ext>
            </a:extLst>
          </p:cNvPr>
          <p:cNvGraphicFramePr>
            <a:graphicFrameLocks noChangeAspect="1"/>
          </p:cNvGraphicFramePr>
          <p:nvPr>
            <p:extLst>
              <p:ext uri="{D42A27DB-BD31-4B8C-83A1-F6EECF244321}">
                <p14:modId xmlns:p14="http://schemas.microsoft.com/office/powerpoint/2010/main" val="3549008446"/>
              </p:ext>
            </p:extLst>
          </p:nvPr>
        </p:nvGraphicFramePr>
        <p:xfrm>
          <a:off x="3542072" y="2264907"/>
          <a:ext cx="2066718" cy="539469"/>
        </p:xfrm>
        <a:graphic>
          <a:graphicData uri="http://schemas.openxmlformats.org/presentationml/2006/ole">
            <mc:AlternateContent xmlns:mc="http://schemas.openxmlformats.org/markup-compatibility/2006">
              <mc:Choice xmlns:v="urn:schemas-microsoft-com:vml" Requires="v">
                <p:oleObj spid="_x0000_s6175" name="Equation" r:id="rId3" imgW="876300" imgH="228600" progId="">
                  <p:embed/>
                </p:oleObj>
              </mc:Choice>
              <mc:Fallback>
                <p:oleObj name="Equation" r:id="rId3" imgW="876300" imgH="228600" progId="">
                  <p:embed/>
                  <p:pic>
                    <p:nvPicPr>
                      <p:cNvPr id="7" name="Object 6">
                        <a:extLst>
                          <a:ext uri="{FF2B5EF4-FFF2-40B4-BE49-F238E27FC236}">
                            <a16:creationId xmlns:a16="http://schemas.microsoft.com/office/drawing/2014/main" id="{86EF9D6E-BF00-4391-98E2-DA1FC1868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072" y="2264907"/>
                        <a:ext cx="2066718" cy="539469"/>
                      </a:xfrm>
                      <a:prstGeom prst="rect">
                        <a:avLst/>
                      </a:prstGeom>
                      <a:noFill/>
                      <a:extLst/>
                    </p:spPr>
                  </p:pic>
                </p:oleObj>
              </mc:Fallback>
            </mc:AlternateContent>
          </a:graphicData>
        </a:graphic>
      </p:graphicFrame>
      <p:pic>
        <p:nvPicPr>
          <p:cNvPr id="12" name="Picture 11">
            <a:extLst>
              <a:ext uri="{FF2B5EF4-FFF2-40B4-BE49-F238E27FC236}">
                <a16:creationId xmlns:a16="http://schemas.microsoft.com/office/drawing/2014/main" id="{DF142C10-C20B-4B73-8D3D-93A156140532}"/>
              </a:ext>
            </a:extLst>
          </p:cNvPr>
          <p:cNvPicPr>
            <a:picLocks noChangeAspect="1"/>
          </p:cNvPicPr>
          <p:nvPr/>
        </p:nvPicPr>
        <p:blipFill rotWithShape="1">
          <a:blip r:embed="rId5"/>
          <a:srcRect r="10478" b="65330"/>
          <a:stretch/>
        </p:blipFill>
        <p:spPr>
          <a:xfrm>
            <a:off x="425821" y="3971524"/>
            <a:ext cx="5526741" cy="672194"/>
          </a:xfrm>
          <a:prstGeom prst="rect">
            <a:avLst/>
          </a:prstGeom>
        </p:spPr>
      </p:pic>
      <p:pic>
        <p:nvPicPr>
          <p:cNvPr id="13" name="Picture 12">
            <a:extLst>
              <a:ext uri="{FF2B5EF4-FFF2-40B4-BE49-F238E27FC236}">
                <a16:creationId xmlns:a16="http://schemas.microsoft.com/office/drawing/2014/main" id="{295E14D3-B1FC-48EF-B700-795A744229C8}"/>
              </a:ext>
            </a:extLst>
          </p:cNvPr>
          <p:cNvPicPr>
            <a:picLocks noChangeAspect="1"/>
          </p:cNvPicPr>
          <p:nvPr/>
        </p:nvPicPr>
        <p:blipFill rotWithShape="1">
          <a:blip r:embed="rId5"/>
          <a:srcRect l="41164" t="37146" r="-49"/>
          <a:stretch/>
        </p:blipFill>
        <p:spPr>
          <a:xfrm>
            <a:off x="5883085" y="3801525"/>
            <a:ext cx="2904563" cy="973656"/>
          </a:xfrm>
          <a:prstGeom prst="rect">
            <a:avLst/>
          </a:prstGeom>
        </p:spPr>
      </p:pic>
      <p:sp>
        <p:nvSpPr>
          <p:cNvPr id="14" name="Rectangle 13">
            <a:extLst>
              <a:ext uri="{FF2B5EF4-FFF2-40B4-BE49-F238E27FC236}">
                <a16:creationId xmlns:a16="http://schemas.microsoft.com/office/drawing/2014/main" id="{ADE2C16C-901B-4749-A266-15EF2CC2E5D6}"/>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Detection Histories</a:t>
            </a:r>
          </a:p>
        </p:txBody>
      </p:sp>
    </p:spTree>
    <p:extLst>
      <p:ext uri="{BB962C8B-B14F-4D97-AF65-F5344CB8AC3E}">
        <p14:creationId xmlns:p14="http://schemas.microsoft.com/office/powerpoint/2010/main" val="3495688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37CDDF9-8401-4B7B-83FE-00237710EAFD}"/>
              </a:ext>
            </a:extLst>
          </p:cNvPr>
          <p:cNvSpPr txBox="1">
            <a:spLocks noChangeArrowheads="1"/>
          </p:cNvSpPr>
          <p:nvPr/>
        </p:nvSpPr>
        <p:spPr>
          <a:xfrm>
            <a:off x="342900" y="1509846"/>
            <a:ext cx="8469406" cy="413791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Tx/>
              <a:buNone/>
            </a:pPr>
            <a:r>
              <a:rPr lang="en-US" sz="2800" dirty="0">
                <a:solidFill>
                  <a:schemeClr val="tx1"/>
                </a:solidFill>
                <a:latin typeface="Garamond" panose="02020404030301010803" pitchFamily="18" charset="0"/>
              </a:rPr>
              <a:t>Example detection history 2,</a:t>
            </a:r>
          </a:p>
          <a:p>
            <a:endParaRPr lang="en-US" sz="2800" dirty="0">
              <a:solidFill>
                <a:schemeClr val="tx1"/>
              </a:solidFill>
              <a:latin typeface="Garamond" panose="02020404030301010803" pitchFamily="18" charset="0"/>
            </a:endParaRPr>
          </a:p>
          <a:p>
            <a:pPr>
              <a:buFontTx/>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r>
              <a:rPr lang="en-US" sz="2800" u="sng" dirty="0">
                <a:solidFill>
                  <a:schemeClr val="tx1"/>
                </a:solidFill>
                <a:latin typeface="Garamond" panose="02020404030301010803" pitchFamily="18" charset="0"/>
              </a:rPr>
              <a:t>Verbal description</a:t>
            </a:r>
            <a:r>
              <a:rPr lang="en-US" sz="2800" dirty="0">
                <a:solidFill>
                  <a:schemeClr val="tx1"/>
                </a:solidFill>
                <a:latin typeface="Garamond" panose="02020404030301010803" pitchFamily="18" charset="0"/>
              </a:rPr>
              <a:t>: the species was present in season 1, but never detected, persisted (didn’t go locally extinct) between seasons, and was detected in the second survey during season 2. </a:t>
            </a:r>
          </a:p>
          <a:p>
            <a:pPr marL="0" indent="0">
              <a:buFont typeface="Calibri" panose="020F0502020204030204" pitchFamily="34" charset="0"/>
              <a:buNone/>
            </a:pPr>
            <a:endParaRPr lang="en-US" sz="2800" dirty="0">
              <a:latin typeface="Garamond" panose="02020404030301010803" pitchFamily="18" charset="0"/>
            </a:endParaRPr>
          </a:p>
          <a:p>
            <a:pPr marL="0" indent="0">
              <a:buFont typeface="Calibri" panose="020F0502020204030204" pitchFamily="34" charset="0"/>
              <a:buNone/>
            </a:pPr>
            <a:endParaRPr lang="en-US" sz="2800" dirty="0">
              <a:latin typeface="Garamond" panose="02020404030301010803" pitchFamily="18" charset="0"/>
            </a:endParaRPr>
          </a:p>
          <a:p>
            <a:pPr>
              <a:buFontTx/>
              <a:buNone/>
            </a:pPr>
            <a:endParaRPr lang="en-US" sz="2800" i="1" dirty="0">
              <a:latin typeface="Garamond" panose="02020404030301010803" pitchFamily="18" charset="0"/>
            </a:endParaRPr>
          </a:p>
          <a:p>
            <a:pPr>
              <a:buFontTx/>
              <a:buNone/>
            </a:pPr>
            <a:endParaRPr lang="en-US" sz="2800" i="1" dirty="0">
              <a:latin typeface="Garamond" panose="02020404030301010803" pitchFamily="18" charset="0"/>
            </a:endParaRPr>
          </a:p>
        </p:txBody>
      </p:sp>
      <p:sp>
        <p:nvSpPr>
          <p:cNvPr id="6" name="Rectangle 5">
            <a:extLst>
              <a:ext uri="{FF2B5EF4-FFF2-40B4-BE49-F238E27FC236}">
                <a16:creationId xmlns:a16="http://schemas.microsoft.com/office/drawing/2014/main" id="{5F7325D7-758C-41BA-8796-B699EEB7B197}"/>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Object 4">
            <a:extLst>
              <a:ext uri="{FF2B5EF4-FFF2-40B4-BE49-F238E27FC236}">
                <a16:creationId xmlns:a16="http://schemas.microsoft.com/office/drawing/2014/main" id="{F590F1C4-9D3A-4CC9-9933-51FF9433B9E5}"/>
              </a:ext>
            </a:extLst>
          </p:cNvPr>
          <p:cNvGraphicFramePr>
            <a:graphicFrameLocks noChangeAspect="1"/>
          </p:cNvGraphicFramePr>
          <p:nvPr>
            <p:extLst>
              <p:ext uri="{D42A27DB-BD31-4B8C-83A1-F6EECF244321}">
                <p14:modId xmlns:p14="http://schemas.microsoft.com/office/powerpoint/2010/main" val="3022947677"/>
              </p:ext>
            </p:extLst>
          </p:nvPr>
        </p:nvGraphicFramePr>
        <p:xfrm>
          <a:off x="3515182" y="2265408"/>
          <a:ext cx="2124842" cy="531579"/>
        </p:xfrm>
        <a:graphic>
          <a:graphicData uri="http://schemas.openxmlformats.org/presentationml/2006/ole">
            <mc:AlternateContent xmlns:mc="http://schemas.openxmlformats.org/markup-compatibility/2006">
              <mc:Choice xmlns:v="urn:schemas-microsoft-com:vml" Requires="v">
                <p:oleObj spid="_x0000_s10262" name="Equation" r:id="rId3" imgW="914400" imgH="228600" progId="">
                  <p:embed/>
                </p:oleObj>
              </mc:Choice>
              <mc:Fallback>
                <p:oleObj name="Equation" r:id="rId3" imgW="914400" imgH="228600" progId="">
                  <p:embed/>
                  <p:pic>
                    <p:nvPicPr>
                      <p:cNvPr id="3" name="Object 4">
                        <a:extLst>
                          <a:ext uri="{FF2B5EF4-FFF2-40B4-BE49-F238E27FC236}">
                            <a16:creationId xmlns:a16="http://schemas.microsoft.com/office/drawing/2014/main" id="{119AB3A5-40F2-4BE2-9A68-A284FD7D7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182" y="2265408"/>
                        <a:ext cx="2124842" cy="531579"/>
                      </a:xfrm>
                      <a:prstGeom prst="rect">
                        <a:avLst/>
                      </a:prstGeom>
                      <a:noFill/>
                      <a:extLst/>
                    </p:spPr>
                  </p:pic>
                </p:oleObj>
              </mc:Fallback>
            </mc:AlternateContent>
          </a:graphicData>
        </a:graphic>
      </p:graphicFrame>
      <p:sp>
        <p:nvSpPr>
          <p:cNvPr id="9" name="Rectangle 8">
            <a:extLst>
              <a:ext uri="{FF2B5EF4-FFF2-40B4-BE49-F238E27FC236}">
                <a16:creationId xmlns:a16="http://schemas.microsoft.com/office/drawing/2014/main" id="{644BAAE9-4154-4D09-B1FB-769983BC8FA0}"/>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Detection Histories</a:t>
            </a:r>
          </a:p>
        </p:txBody>
      </p:sp>
    </p:spTree>
    <p:extLst>
      <p:ext uri="{BB962C8B-B14F-4D97-AF65-F5344CB8AC3E}">
        <p14:creationId xmlns:p14="http://schemas.microsoft.com/office/powerpoint/2010/main" val="161162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37CDDF9-8401-4B7B-83FE-00237710EAFD}"/>
              </a:ext>
            </a:extLst>
          </p:cNvPr>
          <p:cNvSpPr txBox="1">
            <a:spLocks noChangeArrowheads="1"/>
          </p:cNvSpPr>
          <p:nvPr/>
        </p:nvSpPr>
        <p:spPr>
          <a:xfrm>
            <a:off x="342900" y="1509845"/>
            <a:ext cx="8469406" cy="482820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Tx/>
              <a:buNone/>
            </a:pPr>
            <a:r>
              <a:rPr lang="en-US" sz="2800" dirty="0">
                <a:solidFill>
                  <a:schemeClr val="tx1"/>
                </a:solidFill>
                <a:latin typeface="Garamond" panose="02020404030301010803" pitchFamily="18" charset="0"/>
              </a:rPr>
              <a:t>Example detection history 2,</a:t>
            </a:r>
          </a:p>
          <a:p>
            <a:endParaRPr lang="en-US" sz="2800" dirty="0">
              <a:solidFill>
                <a:schemeClr val="tx1"/>
              </a:solidFill>
              <a:latin typeface="Garamond" panose="02020404030301010803" pitchFamily="18" charset="0"/>
            </a:endParaRPr>
          </a:p>
          <a:p>
            <a:pPr>
              <a:buFontTx/>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r>
              <a:rPr lang="en-US" sz="2800" u="sng" dirty="0">
                <a:solidFill>
                  <a:schemeClr val="tx1"/>
                </a:solidFill>
                <a:latin typeface="Garamond" panose="02020404030301010803" pitchFamily="18" charset="0"/>
              </a:rPr>
              <a:t>Verbal description</a:t>
            </a:r>
            <a:r>
              <a:rPr lang="en-US" sz="2800" dirty="0">
                <a:solidFill>
                  <a:schemeClr val="tx1"/>
                </a:solidFill>
                <a:latin typeface="Garamond" panose="02020404030301010803" pitchFamily="18" charset="0"/>
              </a:rPr>
              <a:t>: the species was present in season 1, but never detected, persisted (didn’t go locally extinct) between seasons, and was detected in the second survey during season 2. </a:t>
            </a:r>
          </a:p>
          <a:p>
            <a:pPr marL="0" indent="0">
              <a:buNone/>
            </a:pPr>
            <a:r>
              <a:rPr lang="en-US" sz="2800" i="1" dirty="0">
                <a:solidFill>
                  <a:schemeClr val="tx1"/>
                </a:solidFill>
                <a:latin typeface="Garamond" panose="02020404030301010803" pitchFamily="18" charset="0"/>
              </a:rPr>
              <a:t>OR…</a:t>
            </a:r>
            <a:r>
              <a:rPr lang="en-US" sz="2800" dirty="0">
                <a:solidFill>
                  <a:schemeClr val="tx1"/>
                </a:solidFill>
                <a:latin typeface="Garamond" panose="02020404030301010803" pitchFamily="18" charset="0"/>
              </a:rPr>
              <a:t>the species was absent in season 1, colonized the unit between seasons, and was detected in the second survey during season 2.</a:t>
            </a:r>
          </a:p>
          <a:p>
            <a:pPr marL="0" indent="0">
              <a:buFont typeface="Calibri" panose="020F0502020204030204" pitchFamily="34" charset="0"/>
              <a:buNone/>
            </a:pPr>
            <a:endParaRPr lang="en-US" sz="2800" dirty="0">
              <a:solidFill>
                <a:schemeClr val="tx1"/>
              </a:solidFill>
              <a:latin typeface="Garamond" panose="02020404030301010803" pitchFamily="18" charset="0"/>
            </a:endParaRPr>
          </a:p>
          <a:p>
            <a:pPr marL="0" indent="0">
              <a:buFont typeface="Calibri" panose="020F0502020204030204" pitchFamily="34" charset="0"/>
              <a:buNone/>
            </a:pPr>
            <a:endParaRPr lang="en-US" sz="2800" dirty="0">
              <a:latin typeface="Garamond" panose="02020404030301010803" pitchFamily="18" charset="0"/>
            </a:endParaRPr>
          </a:p>
          <a:p>
            <a:pPr marL="0" indent="0">
              <a:buFont typeface="Calibri" panose="020F0502020204030204" pitchFamily="34" charset="0"/>
              <a:buNone/>
            </a:pPr>
            <a:endParaRPr lang="en-US" sz="2800" dirty="0">
              <a:latin typeface="Garamond" panose="02020404030301010803" pitchFamily="18" charset="0"/>
            </a:endParaRPr>
          </a:p>
          <a:p>
            <a:pPr>
              <a:buFontTx/>
              <a:buNone/>
            </a:pPr>
            <a:endParaRPr lang="en-US" sz="2800" i="1" dirty="0">
              <a:latin typeface="Garamond" panose="02020404030301010803" pitchFamily="18" charset="0"/>
            </a:endParaRPr>
          </a:p>
          <a:p>
            <a:pPr>
              <a:buFontTx/>
              <a:buNone/>
            </a:pPr>
            <a:endParaRPr lang="en-US" sz="2800" i="1" dirty="0">
              <a:latin typeface="Garamond" panose="02020404030301010803" pitchFamily="18" charset="0"/>
            </a:endParaRPr>
          </a:p>
        </p:txBody>
      </p:sp>
      <p:graphicFrame>
        <p:nvGraphicFramePr>
          <p:cNvPr id="3" name="Object 4">
            <a:extLst>
              <a:ext uri="{FF2B5EF4-FFF2-40B4-BE49-F238E27FC236}">
                <a16:creationId xmlns:a16="http://schemas.microsoft.com/office/drawing/2014/main" id="{119AB3A5-40F2-4BE2-9A68-A284FD7D7669}"/>
              </a:ext>
            </a:extLst>
          </p:cNvPr>
          <p:cNvGraphicFramePr>
            <a:graphicFrameLocks noChangeAspect="1"/>
          </p:cNvGraphicFramePr>
          <p:nvPr>
            <p:extLst>
              <p:ext uri="{D42A27DB-BD31-4B8C-83A1-F6EECF244321}">
                <p14:modId xmlns:p14="http://schemas.microsoft.com/office/powerpoint/2010/main" val="2751706153"/>
              </p:ext>
            </p:extLst>
          </p:nvPr>
        </p:nvGraphicFramePr>
        <p:xfrm>
          <a:off x="3515182" y="2265408"/>
          <a:ext cx="2124842" cy="531579"/>
        </p:xfrm>
        <a:graphic>
          <a:graphicData uri="http://schemas.openxmlformats.org/presentationml/2006/ole">
            <mc:AlternateContent xmlns:mc="http://schemas.openxmlformats.org/markup-compatibility/2006">
              <mc:Choice xmlns:v="urn:schemas-microsoft-com:vml" Requires="v">
                <p:oleObj spid="_x0000_s11285" name="Equation" r:id="rId3" imgW="914400" imgH="228600" progId="">
                  <p:embed/>
                </p:oleObj>
              </mc:Choice>
              <mc:Fallback>
                <p:oleObj name="Equation" r:id="rId3" imgW="914400" imgH="228600" progId="">
                  <p:embed/>
                  <p:pic>
                    <p:nvPicPr>
                      <p:cNvPr id="3" name="Object 4">
                        <a:extLst>
                          <a:ext uri="{FF2B5EF4-FFF2-40B4-BE49-F238E27FC236}">
                            <a16:creationId xmlns:a16="http://schemas.microsoft.com/office/drawing/2014/main" id="{119AB3A5-40F2-4BE2-9A68-A284FD7D7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182" y="2265408"/>
                        <a:ext cx="2124842" cy="531579"/>
                      </a:xfrm>
                      <a:prstGeom prst="rect">
                        <a:avLst/>
                      </a:prstGeom>
                      <a:noFill/>
                      <a:extLst/>
                    </p:spPr>
                  </p:pic>
                </p:oleObj>
              </mc:Fallback>
            </mc:AlternateContent>
          </a:graphicData>
        </a:graphic>
      </p:graphicFrame>
      <p:sp>
        <p:nvSpPr>
          <p:cNvPr id="6" name="Rectangle 5">
            <a:extLst>
              <a:ext uri="{FF2B5EF4-FFF2-40B4-BE49-F238E27FC236}">
                <a16:creationId xmlns:a16="http://schemas.microsoft.com/office/drawing/2014/main" id="{5F7325D7-758C-41BA-8796-B699EEB7B197}"/>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27AF6455-A325-4FBD-9603-C9892D02B1A1}"/>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Detection Histories</a:t>
            </a:r>
          </a:p>
        </p:txBody>
      </p:sp>
    </p:spTree>
    <p:extLst>
      <p:ext uri="{BB962C8B-B14F-4D97-AF65-F5344CB8AC3E}">
        <p14:creationId xmlns:p14="http://schemas.microsoft.com/office/powerpoint/2010/main" val="182614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74B288-F4F6-46B5-9DEB-15FC7662A371}"/>
                  </a:ext>
                </a:extLst>
              </p:cNvPr>
              <p:cNvSpPr txBox="1"/>
              <p:nvPr/>
            </p:nvSpPr>
            <p:spPr>
              <a:xfrm>
                <a:off x="342900" y="1881204"/>
                <a:ext cx="7950200"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Garamond" panose="02020404030301010803" pitchFamily="18" charset="0"/>
                    <a:cs typeface="Times New Roman" pitchFamily="18" charset="0"/>
                  </a:rPr>
                  <a:t>To describe the detection/non-detection data, </a:t>
                </a:r>
                <a14:m>
                  <m:oMath xmlns:m="http://schemas.openxmlformats.org/officeDocument/2006/math">
                    <m:r>
                      <a:rPr lang="en-US" sz="2800" b="1" i="1">
                        <a:latin typeface="Cambria Math"/>
                      </a:rPr>
                      <m:t>𝒀</m:t>
                    </m:r>
                  </m:oMath>
                </a14:m>
                <a:r>
                  <a:rPr lang="en-US" sz="2800" dirty="0">
                    <a:latin typeface="Garamond" panose="02020404030301010803" pitchFamily="18" charset="0"/>
                    <a:cs typeface="Times New Roman" pitchFamily="18" charset="0"/>
                  </a:rPr>
                  <a:t>, over </a:t>
                </a:r>
                <a14:m>
                  <m:oMath xmlns:m="http://schemas.openxmlformats.org/officeDocument/2006/math">
                    <m:r>
                      <a:rPr lang="en-US" sz="2800" i="1">
                        <a:latin typeface="Cambria Math"/>
                        <a:cs typeface="Times New Roman" pitchFamily="18" charset="0"/>
                      </a:rPr>
                      <m:t>𝑆</m:t>
                    </m:r>
                  </m:oMath>
                </a14:m>
                <a:r>
                  <a:rPr lang="en-US" sz="2800" dirty="0">
                    <a:latin typeface="Garamond" panose="02020404030301010803" pitchFamily="18" charset="0"/>
                    <a:cs typeface="Times New Roman" pitchFamily="18" charset="0"/>
                  </a:rPr>
                  <a:t> sites, </a:t>
                </a:r>
                <a14:m>
                  <m:oMath xmlns:m="http://schemas.openxmlformats.org/officeDocument/2006/math">
                    <m:r>
                      <a:rPr lang="en-US" sz="2800" i="1">
                        <a:latin typeface="Cambria Math"/>
                        <a:cs typeface="Times New Roman" pitchFamily="18" charset="0"/>
                      </a:rPr>
                      <m:t>𝐽</m:t>
                    </m:r>
                  </m:oMath>
                </a14:m>
                <a:r>
                  <a:rPr lang="en-US" sz="2800" dirty="0">
                    <a:latin typeface="Garamond" panose="02020404030301010803" pitchFamily="18" charset="0"/>
                    <a:cs typeface="Times New Roman" pitchFamily="18" charset="0"/>
                  </a:rPr>
                  <a:t> replicate surveys, and </a:t>
                </a:r>
                <a14:m>
                  <m:oMath xmlns:m="http://schemas.openxmlformats.org/officeDocument/2006/math">
                    <m:r>
                      <a:rPr lang="en-US" sz="2800" i="1">
                        <a:latin typeface="Cambria Math"/>
                        <a:cs typeface="Times New Roman" pitchFamily="18" charset="0"/>
                      </a:rPr>
                      <m:t>𝐾</m:t>
                    </m:r>
                  </m:oMath>
                </a14:m>
                <a:r>
                  <a:rPr lang="en-US" sz="2800" dirty="0">
                    <a:latin typeface="Garamond" panose="02020404030301010803" pitchFamily="18" charset="0"/>
                    <a:cs typeface="Times New Roman" pitchFamily="18" charset="0"/>
                  </a:rPr>
                  <a:t> primary seasons we need a 3-dimensional array: </a:t>
                </a:r>
              </a:p>
              <a:p>
                <a:pPr marL="457200"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457200"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457200"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457200"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457200" indent="-457200">
                  <a:buFont typeface="Wingdings" panose="05000000000000000000" pitchFamily="2" charset="2"/>
                  <a:buChar char="§"/>
                </a:pPr>
                <a:r>
                  <a:rPr lang="en-US" sz="2800" dirty="0">
                    <a:latin typeface="Garamond" panose="02020404030301010803" pitchFamily="18" charset="0"/>
                    <a:cs typeface="Times New Roman" pitchFamily="18" charset="0"/>
                  </a:rPr>
                  <a:t>where </a:t>
                </a:r>
                <a14:m>
                  <m:oMath xmlns:m="http://schemas.openxmlformats.org/officeDocument/2006/math">
                    <m:r>
                      <a:rPr lang="en-US" sz="2800" i="1">
                        <a:latin typeface="Cambria Math"/>
                        <a:cs typeface="Times New Roman" pitchFamily="18" charset="0"/>
                      </a:rPr>
                      <m:t>𝑖</m:t>
                    </m:r>
                  </m:oMath>
                </a14:m>
                <a:r>
                  <a:rPr lang="en-US" sz="2800" dirty="0">
                    <a:latin typeface="Garamond" panose="02020404030301010803" pitchFamily="18" charset="0"/>
                    <a:cs typeface="Times New Roman" pitchFamily="18" charset="0"/>
                  </a:rPr>
                  <a:t> indexes the sites, </a:t>
                </a:r>
                <a14:m>
                  <m:oMath xmlns:m="http://schemas.openxmlformats.org/officeDocument/2006/math">
                    <m:r>
                      <a:rPr lang="en-US" sz="2800" i="1">
                        <a:latin typeface="Cambria Math"/>
                        <a:cs typeface="Times New Roman" pitchFamily="18" charset="0"/>
                      </a:rPr>
                      <m:t>𝑗</m:t>
                    </m:r>
                  </m:oMath>
                </a14:m>
                <a:r>
                  <a:rPr lang="en-US" sz="2800" dirty="0">
                    <a:latin typeface="Garamond" panose="02020404030301010803" pitchFamily="18" charset="0"/>
                    <a:cs typeface="Times New Roman" pitchFamily="18" charset="0"/>
                  </a:rPr>
                  <a:t> indexes the surveys, and </a:t>
                </a:r>
                <a14:m>
                  <m:oMath xmlns:m="http://schemas.openxmlformats.org/officeDocument/2006/math">
                    <m:r>
                      <a:rPr lang="en-US" sz="2800" i="1">
                        <a:latin typeface="Cambria Math"/>
                        <a:cs typeface="Times New Roman" pitchFamily="18" charset="0"/>
                      </a:rPr>
                      <m:t>𝑘</m:t>
                    </m:r>
                  </m:oMath>
                </a14:m>
                <a:r>
                  <a:rPr lang="en-US" sz="2800" dirty="0">
                    <a:latin typeface="Garamond" panose="02020404030301010803" pitchFamily="18" charset="0"/>
                    <a:cs typeface="Times New Roman" pitchFamily="18" charset="0"/>
                  </a:rPr>
                  <a:t> indexes the seasons.  </a:t>
                </a:r>
              </a:p>
            </p:txBody>
          </p:sp>
        </mc:Choice>
        <mc:Fallback xmlns="">
          <p:sp>
            <p:nvSpPr>
              <p:cNvPr id="2" name="TextBox 1">
                <a:extLst>
                  <a:ext uri="{FF2B5EF4-FFF2-40B4-BE49-F238E27FC236}">
                    <a16:creationId xmlns:a16="http://schemas.microsoft.com/office/drawing/2014/main" id="{C474B288-F4F6-46B5-9DEB-15FC7662A371}"/>
                  </a:ext>
                </a:extLst>
              </p:cNvPr>
              <p:cNvSpPr txBox="1">
                <a:spLocks noRot="1" noChangeAspect="1" noMove="1" noResize="1" noEditPoints="1" noAdjustHandles="1" noChangeArrowheads="1" noChangeShapeType="1" noTextEdit="1"/>
              </p:cNvSpPr>
              <p:nvPr/>
            </p:nvSpPr>
            <p:spPr>
              <a:xfrm>
                <a:off x="342900" y="1881204"/>
                <a:ext cx="7950200" cy="3970318"/>
              </a:xfrm>
              <a:prstGeom prst="rect">
                <a:avLst/>
              </a:prstGeom>
              <a:blipFill>
                <a:blip r:embed="rId2"/>
                <a:stretch>
                  <a:fillRect l="-1304" t="-1690" b="-3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141D71-8F5A-446A-93C3-0661B9648B24}"/>
                  </a:ext>
                </a:extLst>
              </p:cNvPr>
              <p:cNvSpPr txBox="1"/>
              <p:nvPr/>
            </p:nvSpPr>
            <p:spPr>
              <a:xfrm>
                <a:off x="3379695" y="3738906"/>
                <a:ext cx="1648510" cy="557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a:rPr>
                        <m:t>𝒀</m:t>
                      </m:r>
                      <m:r>
                        <a:rPr lang="en-US" sz="2800">
                          <a:latin typeface="Cambria Math"/>
                        </a:rPr>
                        <m:t>=</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r>
                            <a:rPr lang="en-US" sz="2800" i="1">
                              <a:latin typeface="Cambria Math"/>
                            </a:rPr>
                            <m:t>,</m:t>
                          </m:r>
                          <m:r>
                            <a:rPr lang="en-US" sz="2800" i="1">
                              <a:latin typeface="Cambria Math"/>
                            </a:rPr>
                            <m:t>𝑗</m:t>
                          </m:r>
                          <m:r>
                            <a:rPr lang="en-US" sz="2800" i="1">
                              <a:latin typeface="Cambria Math"/>
                            </a:rPr>
                            <m:t>,</m:t>
                          </m:r>
                          <m:r>
                            <a:rPr lang="en-US" sz="2800" i="1">
                              <a:latin typeface="Cambria Math"/>
                            </a:rPr>
                            <m:t>𝑘</m:t>
                          </m:r>
                        </m:sub>
                      </m:sSub>
                    </m:oMath>
                  </m:oMathPara>
                </a14:m>
                <a:endParaRPr lang="en-US" sz="2800" b="1" dirty="0"/>
              </a:p>
            </p:txBody>
          </p:sp>
        </mc:Choice>
        <mc:Fallback xmlns="">
          <p:sp>
            <p:nvSpPr>
              <p:cNvPr id="3" name="TextBox 2">
                <a:extLst>
                  <a:ext uri="{FF2B5EF4-FFF2-40B4-BE49-F238E27FC236}">
                    <a16:creationId xmlns:a16="http://schemas.microsoft.com/office/drawing/2014/main" id="{A9141D71-8F5A-446A-93C3-0661B9648B24}"/>
                  </a:ext>
                </a:extLst>
              </p:cNvPr>
              <p:cNvSpPr txBox="1">
                <a:spLocks noRot="1" noChangeAspect="1" noMove="1" noResize="1" noEditPoints="1" noAdjustHandles="1" noChangeArrowheads="1" noChangeShapeType="1" noTextEdit="1"/>
              </p:cNvSpPr>
              <p:nvPr/>
            </p:nvSpPr>
            <p:spPr>
              <a:xfrm>
                <a:off x="3379695" y="3738906"/>
                <a:ext cx="1648510" cy="557910"/>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31E4F24-D7F6-4C81-94B1-DC8A67F8E5CD}"/>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Hierarchical Formulation</a:t>
            </a:r>
          </a:p>
        </p:txBody>
      </p:sp>
      <p:sp>
        <p:nvSpPr>
          <p:cNvPr id="6" name="Rectangle 5">
            <a:extLst>
              <a:ext uri="{FF2B5EF4-FFF2-40B4-BE49-F238E27FC236}">
                <a16:creationId xmlns:a16="http://schemas.microsoft.com/office/drawing/2014/main" id="{FD6A59E2-2092-4A41-ABBD-7F1C0BC5833C}"/>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355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F91D79-A3DA-4B48-80DC-CEBB3ED8BF9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Review: Single Season Occupancy</a:t>
            </a:r>
          </a:p>
        </p:txBody>
      </p:sp>
      <p:sp>
        <p:nvSpPr>
          <p:cNvPr id="3" name="Rectangle 2">
            <a:extLst>
              <a:ext uri="{FF2B5EF4-FFF2-40B4-BE49-F238E27FC236}">
                <a16:creationId xmlns:a16="http://schemas.microsoft.com/office/drawing/2014/main" id="{879C3DE0-ED7C-4B8D-8276-337CAFA307DF}"/>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2">
            <a:extLst>
              <a:ext uri="{FF2B5EF4-FFF2-40B4-BE49-F238E27FC236}">
                <a16:creationId xmlns:a16="http://schemas.microsoft.com/office/drawing/2014/main" id="{434F21C3-3CE3-46AC-909A-7470DEF6ADEA}"/>
              </a:ext>
            </a:extLst>
          </p:cNvPr>
          <p:cNvSpPr txBox="1">
            <a:spLocks noChangeArrowheads="1"/>
          </p:cNvSpPr>
          <p:nvPr/>
        </p:nvSpPr>
        <p:spPr>
          <a:xfrm>
            <a:off x="189075" y="1304315"/>
            <a:ext cx="7194491" cy="479990"/>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2800" b="1" dirty="0">
                <a:solidFill>
                  <a:schemeClr val="tx1"/>
                </a:solidFill>
                <a:latin typeface="Garamond" pitchFamily="18" charset="0"/>
              </a:rPr>
              <a:t>Summary of Single season occupancy models</a:t>
            </a:r>
          </a:p>
        </p:txBody>
      </p:sp>
      <p:sp>
        <p:nvSpPr>
          <p:cNvPr id="5" name="Rectangle 4">
            <a:extLst>
              <a:ext uri="{FF2B5EF4-FFF2-40B4-BE49-F238E27FC236}">
                <a16:creationId xmlns:a16="http://schemas.microsoft.com/office/drawing/2014/main" id="{77866B88-2194-433D-A1E6-EAE1CBA3F975}"/>
              </a:ext>
            </a:extLst>
          </p:cNvPr>
          <p:cNvSpPr/>
          <p:nvPr/>
        </p:nvSpPr>
        <p:spPr>
          <a:xfrm>
            <a:off x="189075" y="2134683"/>
            <a:ext cx="8630184" cy="3801041"/>
          </a:xfrm>
          <a:prstGeom prst="rect">
            <a:avLst/>
          </a:prstGeom>
        </p:spPr>
        <p:txBody>
          <a:bodyPr wrap="square">
            <a:spAutoFit/>
          </a:bodyPr>
          <a:lstStyle/>
          <a:p>
            <a:pPr marL="342900" indent="-342900">
              <a:spcBef>
                <a:spcPts val="600"/>
              </a:spcBef>
              <a:spcAft>
                <a:spcPts val="1200"/>
              </a:spcAft>
              <a:buSzPct val="85000"/>
              <a:buFont typeface="Wingdings" panose="05000000000000000000" pitchFamily="2" charset="2"/>
              <a:buChar char="§"/>
              <a:defRPr/>
            </a:pPr>
            <a:r>
              <a:rPr lang="en-US" sz="2800" b="0" dirty="0">
                <a:latin typeface="Garamond" pitchFamily="18" charset="0"/>
              </a:rPr>
              <a:t>Historically, investigating patterns in occupancy has been the main focus of such studies.</a:t>
            </a:r>
          </a:p>
          <a:p>
            <a:pPr marL="342900" indent="-342900">
              <a:spcBef>
                <a:spcPts val="600"/>
              </a:spcBef>
              <a:spcAft>
                <a:spcPts val="1200"/>
              </a:spcAft>
              <a:buSzPct val="85000"/>
              <a:buFont typeface="Wingdings" panose="05000000000000000000" pitchFamily="2" charset="2"/>
              <a:buChar char="§"/>
              <a:defRPr/>
            </a:pPr>
            <a:r>
              <a:rPr lang="en-US" sz="2800" b="0" dirty="0">
                <a:latin typeface="Garamond" pitchFamily="18" charset="0"/>
              </a:rPr>
              <a:t>Useful for assessing a snapshot of a species’ distribution. </a:t>
            </a:r>
          </a:p>
          <a:p>
            <a:pPr marL="342900" indent="-342900">
              <a:spcBef>
                <a:spcPts val="600"/>
              </a:spcBef>
              <a:spcAft>
                <a:spcPts val="1200"/>
              </a:spcAft>
              <a:buSzPct val="85000"/>
              <a:buFont typeface="Wingdings" panose="05000000000000000000" pitchFamily="2" charset="2"/>
              <a:buChar char="§"/>
              <a:defRPr/>
            </a:pPr>
            <a:r>
              <a:rPr lang="en-US" sz="2800" b="1" dirty="0">
                <a:latin typeface="Garamond" pitchFamily="18" charset="0"/>
              </a:rPr>
              <a:t>Not as useful for understanding the underlying dynamics.</a:t>
            </a:r>
          </a:p>
          <a:p>
            <a:pPr marL="342900" indent="-342900">
              <a:spcBef>
                <a:spcPts val="600"/>
              </a:spcBef>
              <a:spcAft>
                <a:spcPts val="1200"/>
              </a:spcAft>
              <a:buSzPct val="85000"/>
              <a:buFont typeface="Wingdings" panose="05000000000000000000" pitchFamily="2" charset="2"/>
              <a:buChar char="§"/>
              <a:defRPr/>
            </a:pPr>
            <a:r>
              <a:rPr lang="en-US" sz="2800" b="1" dirty="0">
                <a:latin typeface="Garamond" pitchFamily="18" charset="0"/>
              </a:rPr>
              <a:t>More on dynamics when we get to multi-season models ~ we have arrived!</a:t>
            </a:r>
          </a:p>
        </p:txBody>
      </p:sp>
    </p:spTree>
    <p:extLst>
      <p:ext uri="{BB962C8B-B14F-4D97-AF65-F5344CB8AC3E}">
        <p14:creationId xmlns:p14="http://schemas.microsoft.com/office/powerpoint/2010/main" val="318308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1C0C40C-9CD3-4BB5-9B57-143E182D3144}"/>
                  </a:ext>
                </a:extLst>
              </p:cNvPr>
              <p:cNvSpPr txBox="1"/>
              <p:nvPr/>
            </p:nvSpPr>
            <p:spPr>
              <a:xfrm>
                <a:off x="251021" y="1343369"/>
                <a:ext cx="8664142" cy="4851008"/>
              </a:xfrm>
              <a:prstGeom prst="rect">
                <a:avLst/>
              </a:prstGeom>
              <a:noFill/>
            </p:spPr>
            <p:txBody>
              <a:bodyPr wrap="square" rtlCol="0">
                <a:spAutoFit/>
              </a:bodyPr>
              <a:lstStyle/>
              <a:p>
                <a:r>
                  <a:rPr lang="en-US" sz="2800" dirty="0">
                    <a:latin typeface="Garamond" panose="02020404030301010803" pitchFamily="18" charset="0"/>
                    <a:cs typeface="Times New Roman" pitchFamily="18" charset="0"/>
                  </a:rPr>
                  <a:t>The model can be described as a two-level state-space model, which is how it’s implemented in </a:t>
                </a:r>
                <a:r>
                  <a:rPr lang="en-US" sz="2800" b="1" dirty="0">
                    <a:latin typeface="Garamond" panose="02020404030301010803" pitchFamily="18" charset="0"/>
                    <a:cs typeface="Times New Roman" pitchFamily="18" charset="0"/>
                  </a:rPr>
                  <a:t>unmarked</a:t>
                </a:r>
              </a:p>
              <a:p>
                <a:pPr marL="381000" lvl="1" indent="-163116">
                  <a:buFont typeface="Arial" pitchFamily="34" charset="0"/>
                  <a:buChar char="•"/>
                </a:pPr>
                <a:endParaRPr lang="en-US" sz="2800" dirty="0">
                  <a:latin typeface="Garamond" panose="02020404030301010803" pitchFamily="18" charset="0"/>
                  <a:cs typeface="Times New Roman" pitchFamily="18" charset="0"/>
                </a:endParaRPr>
              </a:p>
              <a:p>
                <a:pPr marL="381000" lvl="1" indent="-163116">
                  <a:buFont typeface="Arial" pitchFamily="34" charset="0"/>
                  <a:buChar char="•"/>
                </a:pPr>
                <a:endParaRPr lang="en-US" sz="2800" dirty="0">
                  <a:latin typeface="Garamond" panose="02020404030301010803" pitchFamily="18" charset="0"/>
                  <a:cs typeface="Times New Roman" pitchFamily="18" charset="0"/>
                </a:endParaRPr>
              </a:p>
              <a:p>
                <a:pPr marL="675084" lvl="1" indent="-457200">
                  <a:buFont typeface="Wingdings" panose="05000000000000000000" pitchFamily="2" charset="2"/>
                  <a:buChar char="§"/>
                </a:pPr>
                <a:r>
                  <a:rPr lang="en-US" sz="2800" dirty="0">
                    <a:latin typeface="Garamond" panose="02020404030301010803" pitchFamily="18" charset="0"/>
                    <a:cs typeface="Times New Roman" pitchFamily="18" charset="0"/>
                  </a:rPr>
                  <a:t>First we have the state process:</a:t>
                </a:r>
              </a:p>
              <a:p>
                <a:pPr marL="800100" lvl="1"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800100" lvl="1"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800100" lvl="1"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675084" lvl="2" indent="-457200">
                  <a:buFont typeface="Wingdings" panose="05000000000000000000" pitchFamily="2" charset="2"/>
                  <a:buChar char="§"/>
                </a:pPr>
                <a:r>
                  <a:rPr lang="en-US" sz="2800" dirty="0">
                    <a:latin typeface="Garamond" panose="02020404030301010803" pitchFamily="18" charset="0"/>
                    <a:cs typeface="Times New Roman" pitchFamily="18" charset="0"/>
                  </a:rPr>
                  <a:t>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oMath>
                </a14:m>
                <a:r>
                  <a:rPr lang="en-US" sz="2800" dirty="0">
                    <a:latin typeface="Garamond" panose="02020404030301010803" pitchFamily="18" charset="0"/>
                    <a:cs typeface="Times New Roman" pitchFamily="18" charset="0"/>
                  </a:rPr>
                  <a:t> represents the true occupancy state of site </a:t>
                </a:r>
                <a14:m>
                  <m:oMath xmlns:m="http://schemas.openxmlformats.org/officeDocument/2006/math">
                    <m:r>
                      <a:rPr lang="en-US" sz="2800" i="1">
                        <a:latin typeface="Cambria Math" panose="02040503050406030204" pitchFamily="18" charset="0"/>
                      </a:rPr>
                      <m:t>𝑖</m:t>
                    </m:r>
                  </m:oMath>
                </a14:m>
                <a:r>
                  <a:rPr lang="en-US" sz="2800" dirty="0">
                    <a:latin typeface="Garamond" panose="02020404030301010803" pitchFamily="18" charset="0"/>
                    <a:cs typeface="Times New Roman" pitchFamily="18" charset="0"/>
                  </a:rPr>
                  <a:t> during season </a:t>
                </a:r>
                <a14:m>
                  <m:oMath xmlns:m="http://schemas.openxmlformats.org/officeDocument/2006/math">
                    <m:r>
                      <a:rPr lang="en-US" sz="2800" i="1">
                        <a:latin typeface="Cambria Math" panose="02040503050406030204" pitchFamily="18" charset="0"/>
                      </a:rPr>
                      <m:t>𝑘</m:t>
                    </m:r>
                  </m:oMath>
                </a14:m>
                <a:r>
                  <a:rPr lang="en-US" sz="2800" dirty="0">
                    <a:latin typeface="Garamond" panose="02020404030301010803" pitchFamily="18" charset="0"/>
                    <a:cs typeface="Times New Roman" pitchFamily="18" charset="0"/>
                  </a:rPr>
                  <a:t>, and </a:t>
                </a:r>
                <a14:m>
                  <m:oMath xmlns:m="http://schemas.openxmlformats.org/officeDocument/2006/math">
                    <m:r>
                      <a:rPr lang="el-GR" sz="2800" i="1">
                        <a:latin typeface="Cambria Math" panose="02040503050406030204" pitchFamily="18" charset="0"/>
                      </a:rPr>
                      <m:t>𝜓</m:t>
                    </m:r>
                    <m:r>
                      <a:rPr lang="el-GR" sz="2800" i="1">
                        <a:latin typeface="Cambria Math" panose="02040503050406030204" pitchFamily="18" charset="0"/>
                      </a:rPr>
                      <m:t> </m:t>
                    </m:r>
                  </m:oMath>
                </a14:m>
                <a:r>
                  <a:rPr lang="en-US" sz="2800" dirty="0">
                    <a:latin typeface="Garamond" panose="02020404030301010803" pitchFamily="18" charset="0"/>
                    <a:cs typeface="Times New Roman" pitchFamily="18" charset="0"/>
                  </a:rPr>
                  <a:t>is the probability of occupancy</a:t>
                </a:r>
              </a:p>
              <a:p>
                <a:pPr marL="675084" lvl="2"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p:txBody>
          </p:sp>
        </mc:Choice>
        <mc:Fallback xmlns="">
          <p:sp>
            <p:nvSpPr>
              <p:cNvPr id="2" name="TextBox 1">
                <a:extLst>
                  <a:ext uri="{FF2B5EF4-FFF2-40B4-BE49-F238E27FC236}">
                    <a16:creationId xmlns:a16="http://schemas.microsoft.com/office/drawing/2014/main" id="{31C0C40C-9CD3-4BB5-9B57-143E182D3144}"/>
                  </a:ext>
                </a:extLst>
              </p:cNvPr>
              <p:cNvSpPr txBox="1">
                <a:spLocks noRot="1" noChangeAspect="1" noMove="1" noResize="1" noEditPoints="1" noAdjustHandles="1" noChangeArrowheads="1" noChangeShapeType="1" noTextEdit="1"/>
              </p:cNvSpPr>
              <p:nvPr/>
            </p:nvSpPr>
            <p:spPr>
              <a:xfrm>
                <a:off x="251021" y="1343369"/>
                <a:ext cx="8664142" cy="4851008"/>
              </a:xfrm>
              <a:prstGeom prst="rect">
                <a:avLst/>
              </a:prstGeom>
              <a:blipFill>
                <a:blip r:embed="rId2"/>
                <a:stretch>
                  <a:fillRect l="-1407" t="-1256" r="-1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1DAC1DC-C617-4773-A9DA-A476156B01B7}"/>
                  </a:ext>
                </a:extLst>
              </p:cNvPr>
              <p:cNvSpPr/>
              <p:nvPr/>
            </p:nvSpPr>
            <p:spPr>
              <a:xfrm>
                <a:off x="2970377" y="3851816"/>
                <a:ext cx="3453061"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0" i="1">
                              <a:latin typeface="Cambria Math"/>
                            </a:rPr>
                            <m:t>𝑧</m:t>
                          </m:r>
                        </m:e>
                        <m:sub>
                          <m:r>
                            <a:rPr lang="en-US" sz="2800" b="0" i="1">
                              <a:latin typeface="Cambria Math"/>
                            </a:rPr>
                            <m:t>𝑖</m:t>
                          </m:r>
                          <m:r>
                            <a:rPr lang="en-US" sz="2800" b="0" i="1">
                              <a:latin typeface="Cambria Math"/>
                            </a:rPr>
                            <m:t>,</m:t>
                          </m:r>
                          <m:r>
                            <a:rPr lang="en-US" sz="2800" b="0" i="1">
                              <a:latin typeface="Cambria Math"/>
                            </a:rPr>
                            <m:t>𝑘</m:t>
                          </m:r>
                        </m:sub>
                      </m:sSub>
                      <m:r>
                        <a:rPr lang="en-US" sz="2800" b="0" i="1">
                          <a:latin typeface="Cambria Math"/>
                        </a:rPr>
                        <m:t>~</m:t>
                      </m:r>
                      <m:r>
                        <a:rPr lang="en-US" sz="2800" b="0" i="1">
                          <a:latin typeface="Cambria Math"/>
                        </a:rPr>
                        <m:t>𝐵𝑒𝑟𝑛𝑜𝑢𝑙𝑙𝑖</m:t>
                      </m:r>
                      <m:r>
                        <a:rPr lang="en-US" sz="2800" b="0" i="1">
                          <a:latin typeface="Cambria Math"/>
                        </a:rPr>
                        <m:t>(</m:t>
                      </m:r>
                      <m:sSub>
                        <m:sSubPr>
                          <m:ctrlPr>
                            <a:rPr lang="en-US" sz="2800" i="1">
                              <a:latin typeface="Cambria Math" panose="02040503050406030204" pitchFamily="18" charset="0"/>
                            </a:rPr>
                          </m:ctrlPr>
                        </m:sSubPr>
                        <m:e>
                          <m:r>
                            <a:rPr lang="el-GR" sz="2800" b="0" i="1">
                              <a:latin typeface="Cambria Math"/>
                            </a:rPr>
                            <m:t>𝜓</m:t>
                          </m:r>
                        </m:e>
                        <m:sub>
                          <m:r>
                            <a:rPr lang="en-US" sz="2800" b="0" i="1">
                              <a:latin typeface="Cambria Math"/>
                            </a:rPr>
                            <m:t>𝑖</m:t>
                          </m:r>
                          <m:r>
                            <a:rPr lang="en-US" sz="2800" b="0" i="1">
                              <a:latin typeface="Cambria Math"/>
                            </a:rPr>
                            <m:t>,</m:t>
                          </m:r>
                          <m:r>
                            <a:rPr lang="en-US" sz="2800" b="0" i="1">
                              <a:latin typeface="Cambria Math"/>
                            </a:rPr>
                            <m:t>𝑘</m:t>
                          </m:r>
                        </m:sub>
                      </m:sSub>
                      <m:r>
                        <a:rPr lang="en-US" sz="2800" b="0" i="1">
                          <a:latin typeface="Cambria Math"/>
                        </a:rPr>
                        <m:t>)</m:t>
                      </m:r>
                    </m:oMath>
                  </m:oMathPara>
                </a14:m>
                <a:endParaRPr lang="en-US" sz="2800" dirty="0"/>
              </a:p>
            </p:txBody>
          </p:sp>
        </mc:Choice>
        <mc:Fallback xmlns="">
          <p:sp>
            <p:nvSpPr>
              <p:cNvPr id="3" name="Rectangle 2">
                <a:extLst>
                  <a:ext uri="{FF2B5EF4-FFF2-40B4-BE49-F238E27FC236}">
                    <a16:creationId xmlns:a16="http://schemas.microsoft.com/office/drawing/2014/main" id="{31DAC1DC-C617-4773-A9DA-A476156B01B7}"/>
                  </a:ext>
                </a:extLst>
              </p:cNvPr>
              <p:cNvSpPr>
                <a:spLocks noRot="1" noChangeAspect="1" noMove="1" noResize="1" noEditPoints="1" noAdjustHandles="1" noChangeArrowheads="1" noChangeShapeType="1" noTextEdit="1"/>
              </p:cNvSpPr>
              <p:nvPr/>
            </p:nvSpPr>
            <p:spPr>
              <a:xfrm>
                <a:off x="2970377" y="3851816"/>
                <a:ext cx="3453061" cy="542136"/>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1290984-5944-431F-8BFD-C99430F126E0}"/>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Hierarchical Formulation</a:t>
            </a:r>
          </a:p>
        </p:txBody>
      </p:sp>
      <p:sp>
        <p:nvSpPr>
          <p:cNvPr id="7" name="Rectangle 6">
            <a:extLst>
              <a:ext uri="{FF2B5EF4-FFF2-40B4-BE49-F238E27FC236}">
                <a16:creationId xmlns:a16="http://schemas.microsoft.com/office/drawing/2014/main" id="{F79F2708-FD61-41AB-A48C-6FB95754B600}"/>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735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B5962D4-2D43-4D92-B1BD-42CC949F4CD5}"/>
                  </a:ext>
                </a:extLst>
              </p:cNvPr>
              <p:cNvSpPr txBox="1"/>
              <p:nvPr/>
            </p:nvSpPr>
            <p:spPr>
              <a:xfrm>
                <a:off x="204941" y="1247439"/>
                <a:ext cx="8664142" cy="4866782"/>
              </a:xfrm>
              <a:prstGeom prst="rect">
                <a:avLst/>
              </a:prstGeom>
              <a:noFill/>
            </p:spPr>
            <p:txBody>
              <a:bodyPr wrap="square" rtlCol="0">
                <a:spAutoFit/>
              </a:bodyPr>
              <a:lstStyle/>
              <a:p>
                <a:r>
                  <a:rPr lang="en-US" sz="2800" dirty="0">
                    <a:latin typeface="Garamond" panose="02020404030301010803" pitchFamily="18" charset="0"/>
                    <a:cs typeface="Times New Roman" pitchFamily="18" charset="0"/>
                  </a:rPr>
                  <a:t>The model can be described as a two-level state-space model</a:t>
                </a:r>
              </a:p>
              <a:p>
                <a:pPr marL="381000" lvl="1" indent="-163116">
                  <a:buFont typeface="Arial" pitchFamily="34" charset="0"/>
                  <a:buChar char="•"/>
                </a:pPr>
                <a:endParaRPr lang="en-US" sz="2800" dirty="0">
                  <a:latin typeface="Garamond" panose="02020404030301010803" pitchFamily="18" charset="0"/>
                  <a:cs typeface="Times New Roman" pitchFamily="18" charset="0"/>
                </a:endParaRPr>
              </a:p>
              <a:p>
                <a:pPr marL="217884" lvl="1"/>
                <a:endParaRPr lang="en-US" sz="2800" dirty="0">
                  <a:latin typeface="Garamond" panose="02020404030301010803" pitchFamily="18" charset="0"/>
                  <a:cs typeface="Times New Roman" pitchFamily="18" charset="0"/>
                </a:endParaRPr>
              </a:p>
              <a:p>
                <a:pPr marL="381000" lvl="1" indent="-163116">
                  <a:buFont typeface="Arial" pitchFamily="34" charset="0"/>
                  <a:buChar char="•"/>
                </a:pPr>
                <a:endParaRPr lang="en-US" sz="2800" dirty="0">
                  <a:latin typeface="Garamond" panose="02020404030301010803" pitchFamily="18" charset="0"/>
                  <a:cs typeface="Times New Roman" pitchFamily="18" charset="0"/>
                </a:endParaRPr>
              </a:p>
              <a:p>
                <a:pPr marL="675084" lvl="1" indent="-457200">
                  <a:buFont typeface="Wingdings" panose="05000000000000000000" pitchFamily="2" charset="2"/>
                  <a:buChar char="§"/>
                </a:pPr>
                <a:r>
                  <a:rPr lang="en-US" sz="2800" dirty="0">
                    <a:latin typeface="Garamond" panose="02020404030301010803" pitchFamily="18" charset="0"/>
                    <a:cs typeface="Times New Roman" pitchFamily="18" charset="0"/>
                  </a:rPr>
                  <a:t>Next we have the process model:</a:t>
                </a:r>
              </a:p>
              <a:p>
                <a:pPr marL="675084" lvl="2"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675084" lvl="2"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675084" lvl="2" indent="-457200">
                  <a:buFont typeface="Wingdings" panose="05000000000000000000" pitchFamily="2" charset="2"/>
                  <a:buChar char="§"/>
                </a:pPr>
                <a:endParaRPr lang="en-US" sz="2800" dirty="0">
                  <a:latin typeface="Garamond" panose="02020404030301010803" pitchFamily="18" charset="0"/>
                  <a:cs typeface="Times New Roman" pitchFamily="18" charset="0"/>
                </a:endParaRPr>
              </a:p>
              <a:p>
                <a:pPr marL="675084" lvl="2" indent="-457200">
                  <a:buFont typeface="Wingdings" panose="05000000000000000000" pitchFamily="2" charset="2"/>
                  <a:buChar char="§"/>
                </a:pPr>
                <a:r>
                  <a:rPr lang="en-US" sz="2800" dirty="0">
                    <a:latin typeface="Garamond" panose="02020404030301010803" pitchFamily="18" charset="0"/>
                    <a:cs typeface="Times New Roman" pitchFamily="18" charset="0"/>
                  </a:rPr>
                  <a:t>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r>
                          <a:rPr lang="en-US" sz="2800" i="1">
                            <a:latin typeface="Cambria Math"/>
                          </a:rPr>
                          <m:t>,</m:t>
                        </m:r>
                        <m:r>
                          <a:rPr lang="en-US" sz="2800" i="1">
                            <a:latin typeface="Cambria Math"/>
                          </a:rPr>
                          <m:t>𝑗</m:t>
                        </m:r>
                        <m:r>
                          <a:rPr lang="en-US" sz="2800" i="1">
                            <a:latin typeface="Cambria Math"/>
                          </a:rPr>
                          <m:t>,</m:t>
                        </m:r>
                        <m:r>
                          <a:rPr lang="en-US" sz="2800" i="1">
                            <a:latin typeface="Cambria Math"/>
                          </a:rPr>
                          <m:t>𝑘</m:t>
                        </m:r>
                      </m:sub>
                    </m:sSub>
                  </m:oMath>
                </a14:m>
                <a:r>
                  <a:rPr lang="en-US" sz="2800" dirty="0">
                    <a:latin typeface="Garamond" panose="02020404030301010803" pitchFamily="18" charset="0"/>
                    <a:cs typeface="Times New Roman" pitchFamily="18" charset="0"/>
                  </a:rPr>
                  <a:t> represents the observed data,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r>
                          <a:rPr lang="en-US" sz="2800" i="1">
                            <a:latin typeface="Cambria Math" panose="02040503050406030204" pitchFamily="18" charset="0"/>
                          </a:rPr>
                          <m:t>𝑘</m:t>
                        </m:r>
                      </m:sub>
                    </m:sSub>
                  </m:oMath>
                </a14:m>
                <a:r>
                  <a:rPr lang="en-US" sz="2800" dirty="0">
                    <a:latin typeface="Garamond" panose="02020404030301010803" pitchFamily="18" charset="0"/>
                    <a:cs typeface="Times New Roman" pitchFamily="18" charset="0"/>
                  </a:rPr>
                  <a:t> represents the detection probability at site </a:t>
                </a:r>
                <a14:m>
                  <m:oMath xmlns:m="http://schemas.openxmlformats.org/officeDocument/2006/math">
                    <m:r>
                      <a:rPr lang="en-US" sz="2800" i="1">
                        <a:latin typeface="Cambria Math" panose="02040503050406030204" pitchFamily="18" charset="0"/>
                      </a:rPr>
                      <m:t>𝑖</m:t>
                    </m:r>
                  </m:oMath>
                </a14:m>
                <a:r>
                  <a:rPr lang="en-US" sz="2800" dirty="0">
                    <a:latin typeface="Garamond" panose="02020404030301010803" pitchFamily="18" charset="0"/>
                    <a:cs typeface="Times New Roman" pitchFamily="18" charset="0"/>
                  </a:rPr>
                  <a:t> during   survey </a:t>
                </a:r>
                <a14:m>
                  <m:oMath xmlns:m="http://schemas.openxmlformats.org/officeDocument/2006/math">
                    <m:r>
                      <a:rPr lang="en-US" sz="2800" i="1">
                        <a:latin typeface="Cambria Math" panose="02040503050406030204" pitchFamily="18" charset="0"/>
                      </a:rPr>
                      <m:t>𝑗</m:t>
                    </m:r>
                  </m:oMath>
                </a14:m>
                <a:r>
                  <a:rPr lang="en-US" sz="2800" dirty="0">
                    <a:latin typeface="Garamond" panose="02020404030301010803" pitchFamily="18" charset="0"/>
                    <a:cs typeface="Times New Roman" pitchFamily="18" charset="0"/>
                  </a:rPr>
                  <a:t> of season </a:t>
                </a:r>
                <a14:m>
                  <m:oMath xmlns:m="http://schemas.openxmlformats.org/officeDocument/2006/math">
                    <m:r>
                      <a:rPr lang="en-US" sz="2800" i="1">
                        <a:latin typeface="Cambria Math" panose="02040503050406030204" pitchFamily="18" charset="0"/>
                      </a:rPr>
                      <m:t>𝑘</m:t>
                    </m:r>
                  </m:oMath>
                </a14:m>
                <a:endParaRPr lang="en-US" sz="2800" dirty="0">
                  <a:latin typeface="Garamond" panose="02020404030301010803" pitchFamily="18" charset="0"/>
                  <a:cs typeface="Times New Roman" pitchFamily="18" charset="0"/>
                </a:endParaRPr>
              </a:p>
            </p:txBody>
          </p:sp>
        </mc:Choice>
        <mc:Fallback xmlns="">
          <p:sp>
            <p:nvSpPr>
              <p:cNvPr id="2" name="TextBox 1">
                <a:extLst>
                  <a:ext uri="{FF2B5EF4-FFF2-40B4-BE49-F238E27FC236}">
                    <a16:creationId xmlns:a16="http://schemas.microsoft.com/office/drawing/2014/main" id="{CB5962D4-2D43-4D92-B1BD-42CC949F4CD5}"/>
                  </a:ext>
                </a:extLst>
              </p:cNvPr>
              <p:cNvSpPr txBox="1">
                <a:spLocks noRot="1" noChangeAspect="1" noMove="1" noResize="1" noEditPoints="1" noAdjustHandles="1" noChangeArrowheads="1" noChangeShapeType="1" noTextEdit="1"/>
              </p:cNvSpPr>
              <p:nvPr/>
            </p:nvSpPr>
            <p:spPr>
              <a:xfrm>
                <a:off x="204941" y="1247439"/>
                <a:ext cx="8664142" cy="4866782"/>
              </a:xfrm>
              <a:prstGeom prst="rect">
                <a:avLst/>
              </a:prstGeom>
              <a:blipFill>
                <a:blip r:embed="rId2"/>
                <a:stretch>
                  <a:fillRect l="-1478" t="-1378"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D805C3-7EB9-42A5-89FD-F37C2FAE8D22}"/>
                  </a:ext>
                </a:extLst>
              </p:cNvPr>
              <p:cNvSpPr/>
              <p:nvPr/>
            </p:nvSpPr>
            <p:spPr>
              <a:xfrm>
                <a:off x="2436702" y="2096703"/>
                <a:ext cx="3453061"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0" i="1">
                              <a:latin typeface="Cambria Math"/>
                            </a:rPr>
                            <m:t>𝑧</m:t>
                          </m:r>
                        </m:e>
                        <m:sub>
                          <m:r>
                            <a:rPr lang="en-US" sz="2800" b="0" i="1">
                              <a:latin typeface="Cambria Math"/>
                            </a:rPr>
                            <m:t>𝑖</m:t>
                          </m:r>
                          <m:r>
                            <a:rPr lang="en-US" sz="2800" b="0" i="1">
                              <a:latin typeface="Cambria Math"/>
                            </a:rPr>
                            <m:t>,</m:t>
                          </m:r>
                          <m:r>
                            <a:rPr lang="en-US" sz="2800" b="0" i="1">
                              <a:latin typeface="Cambria Math"/>
                            </a:rPr>
                            <m:t>𝑘</m:t>
                          </m:r>
                        </m:sub>
                      </m:sSub>
                      <m:r>
                        <a:rPr lang="en-US" sz="2800" b="0" i="1">
                          <a:latin typeface="Cambria Math"/>
                        </a:rPr>
                        <m:t>~</m:t>
                      </m:r>
                      <m:r>
                        <a:rPr lang="en-US" sz="2800" b="0" i="1">
                          <a:latin typeface="Cambria Math"/>
                        </a:rPr>
                        <m:t>𝐵𝑒𝑟𝑛𝑜𝑢𝑙𝑙𝑖</m:t>
                      </m:r>
                      <m:r>
                        <a:rPr lang="en-US" sz="2800" b="0" i="1">
                          <a:latin typeface="Cambria Math"/>
                        </a:rPr>
                        <m:t>(</m:t>
                      </m:r>
                      <m:sSub>
                        <m:sSubPr>
                          <m:ctrlPr>
                            <a:rPr lang="en-US" sz="2800" i="1">
                              <a:latin typeface="Cambria Math" panose="02040503050406030204" pitchFamily="18" charset="0"/>
                            </a:rPr>
                          </m:ctrlPr>
                        </m:sSubPr>
                        <m:e>
                          <m:r>
                            <a:rPr lang="el-GR" sz="2800" b="0" i="1">
                              <a:latin typeface="Cambria Math"/>
                            </a:rPr>
                            <m:t>𝜓</m:t>
                          </m:r>
                        </m:e>
                        <m:sub>
                          <m:r>
                            <a:rPr lang="en-US" sz="2800" b="0" i="1">
                              <a:latin typeface="Cambria Math"/>
                            </a:rPr>
                            <m:t>𝑖</m:t>
                          </m:r>
                          <m:r>
                            <a:rPr lang="en-US" sz="2800" b="0" i="1">
                              <a:latin typeface="Cambria Math"/>
                            </a:rPr>
                            <m:t>,</m:t>
                          </m:r>
                          <m:r>
                            <a:rPr lang="en-US" sz="2800" b="0" i="1">
                              <a:latin typeface="Cambria Math"/>
                            </a:rPr>
                            <m:t>𝑘</m:t>
                          </m:r>
                        </m:sub>
                      </m:sSub>
                      <m:r>
                        <a:rPr lang="en-US" sz="2800" b="0" i="1">
                          <a:latin typeface="Cambria Math"/>
                        </a:rPr>
                        <m:t>)</m:t>
                      </m:r>
                    </m:oMath>
                  </m:oMathPara>
                </a14:m>
                <a:endParaRPr lang="en-US" sz="2800" dirty="0"/>
              </a:p>
            </p:txBody>
          </p:sp>
        </mc:Choice>
        <mc:Fallback xmlns="">
          <p:sp>
            <p:nvSpPr>
              <p:cNvPr id="3" name="Rectangle 2">
                <a:extLst>
                  <a:ext uri="{FF2B5EF4-FFF2-40B4-BE49-F238E27FC236}">
                    <a16:creationId xmlns:a16="http://schemas.microsoft.com/office/drawing/2014/main" id="{13D805C3-7EB9-42A5-89FD-F37C2FAE8D22}"/>
                  </a:ext>
                </a:extLst>
              </p:cNvPr>
              <p:cNvSpPr>
                <a:spLocks noRot="1" noChangeAspect="1" noMove="1" noResize="1" noEditPoints="1" noAdjustHandles="1" noChangeArrowheads="1" noChangeShapeType="1" noTextEdit="1"/>
              </p:cNvSpPr>
              <p:nvPr/>
            </p:nvSpPr>
            <p:spPr>
              <a:xfrm>
                <a:off x="2436702" y="2096703"/>
                <a:ext cx="3453061" cy="542136"/>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0A7FE97-87FB-4F94-80DF-11C8CAC608D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Hierarchical Formulation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C5E3413-A258-4E8F-A32F-69B0B6F8999F}"/>
                  </a:ext>
                </a:extLst>
              </p:cNvPr>
              <p:cNvSpPr/>
              <p:nvPr/>
            </p:nvSpPr>
            <p:spPr>
              <a:xfrm>
                <a:off x="1852920" y="3680830"/>
                <a:ext cx="462062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r>
                            <a:rPr lang="en-US" sz="2800" i="1">
                              <a:latin typeface="Cambria Math"/>
                            </a:rPr>
                            <m:t>,</m:t>
                          </m:r>
                          <m:r>
                            <a:rPr lang="en-US" sz="2800" i="1">
                              <a:latin typeface="Cambria Math"/>
                            </a:rPr>
                            <m:t>𝑗</m:t>
                          </m:r>
                          <m:r>
                            <a:rPr lang="en-US" sz="2800" i="1">
                              <a:latin typeface="Cambria Math"/>
                            </a:rPr>
                            <m:t>,</m:t>
                          </m:r>
                          <m:r>
                            <a:rPr lang="en-US" sz="2800" i="1">
                              <a:latin typeface="Cambria Math"/>
                            </a:rPr>
                            <m:t>𝑘</m:t>
                          </m:r>
                        </m:sub>
                      </m:sSub>
                      <m:r>
                        <a:rPr lang="en-US" sz="2800" i="1">
                          <a:latin typeface="Cambria Math"/>
                        </a:rPr>
                        <m:t>~</m:t>
                      </m:r>
                      <m:r>
                        <a:rPr lang="en-US" sz="2800" i="1">
                          <a:latin typeface="Cambria Math"/>
                        </a:rPr>
                        <m:t>𝐵𝑒𝑟𝑛𝑜𝑢𝑙𝑙𝑖</m:t>
                      </m:r>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a:rPr>
                            <m:t>,</m:t>
                          </m:r>
                          <m:r>
                            <a:rPr lang="en-US" sz="2800" i="1">
                              <a:latin typeface="Cambria Math"/>
                            </a:rPr>
                            <m:t>𝑘</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𝑖</m:t>
                          </m:r>
                          <m:r>
                            <a:rPr lang="en-US" sz="2800" i="1">
                              <a:latin typeface="Cambria Math"/>
                            </a:rPr>
                            <m:t>,</m:t>
                          </m:r>
                          <m:r>
                            <a:rPr lang="en-US" sz="2800" i="1">
                              <a:latin typeface="Cambria Math"/>
                            </a:rPr>
                            <m:t>𝑗</m:t>
                          </m:r>
                          <m:r>
                            <a:rPr lang="en-US" sz="2800" i="1">
                              <a:latin typeface="Cambria Math"/>
                            </a:rPr>
                            <m:t>,</m:t>
                          </m:r>
                          <m:r>
                            <a:rPr lang="en-US" sz="2800" i="1">
                              <a:latin typeface="Cambria Math"/>
                            </a:rPr>
                            <m:t>𝑘</m:t>
                          </m:r>
                        </m:sub>
                      </m:sSub>
                      <m:r>
                        <a:rPr lang="en-US" sz="2800" i="1">
                          <a:latin typeface="Cambria Math"/>
                        </a:rPr>
                        <m:t>)</m:t>
                      </m:r>
                    </m:oMath>
                  </m:oMathPara>
                </a14:m>
                <a:endParaRPr lang="en-US" sz="2800" dirty="0"/>
              </a:p>
            </p:txBody>
          </p:sp>
        </mc:Choice>
        <mc:Fallback xmlns="">
          <p:sp>
            <p:nvSpPr>
              <p:cNvPr id="6" name="Rectangle 5">
                <a:extLst>
                  <a:ext uri="{FF2B5EF4-FFF2-40B4-BE49-F238E27FC236}">
                    <a16:creationId xmlns:a16="http://schemas.microsoft.com/office/drawing/2014/main" id="{EC5E3413-A258-4E8F-A32F-69B0B6F8999F}"/>
                  </a:ext>
                </a:extLst>
              </p:cNvPr>
              <p:cNvSpPr>
                <a:spLocks noRot="1" noChangeAspect="1" noMove="1" noResize="1" noEditPoints="1" noAdjustHandles="1" noChangeArrowheads="1" noChangeShapeType="1" noTextEdit="1"/>
              </p:cNvSpPr>
              <p:nvPr/>
            </p:nvSpPr>
            <p:spPr>
              <a:xfrm>
                <a:off x="1852920" y="3680830"/>
                <a:ext cx="4620624" cy="557910"/>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900EACF3-01E6-487C-BA95-1AAAA0681996}"/>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298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9459D-B1AD-41DA-AA65-B32BE7C45F3A}"/>
              </a:ext>
            </a:extLst>
          </p:cNvPr>
          <p:cNvSpPr txBox="1"/>
          <p:nvPr/>
        </p:nvSpPr>
        <p:spPr>
          <a:xfrm>
            <a:off x="215541" y="1332596"/>
            <a:ext cx="8661759"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Garamond" panose="02020404030301010803" pitchFamily="18" charset="0"/>
                <a:cs typeface="Times New Roman" pitchFamily="18" charset="0"/>
              </a:rPr>
              <a:t>At this point we could fit a single season occupancy with an index for season (recall Option 1); however, we can also now add dynamics:</a:t>
            </a:r>
          </a:p>
          <a:p>
            <a:pPr marL="257175" indent="-257175">
              <a:buFont typeface="Arial" pitchFamily="34" charset="0"/>
              <a:buChar char="•"/>
            </a:pPr>
            <a:endParaRPr lang="en-US" sz="2800" dirty="0">
              <a:latin typeface="Garamond" panose="02020404030301010803" pitchFamily="18" charset="0"/>
              <a:cs typeface="Times New Roman" pitchFamily="18" charset="0"/>
            </a:endParaRPr>
          </a:p>
          <a:p>
            <a:pPr marL="600075" lvl="1" indent="-257175">
              <a:buFont typeface="Arial" pitchFamily="34" charset="0"/>
              <a:buChar char="•"/>
            </a:pPr>
            <a:r>
              <a:rPr lang="en-US" sz="2800" dirty="0">
                <a:latin typeface="Garamond" panose="02020404030301010803" pitchFamily="18" charset="0"/>
                <a:cs typeface="Times New Roman" pitchFamily="18" charset="0"/>
              </a:rPr>
              <a:t>For season 1 our state model remains the same:</a:t>
            </a:r>
          </a:p>
          <a:p>
            <a:pPr marL="600075" lvl="1" indent="-257175">
              <a:buFont typeface="Arial" pitchFamily="34" charset="0"/>
              <a:buChar char="•"/>
            </a:pPr>
            <a:endParaRPr lang="en-US" sz="2800" dirty="0">
              <a:latin typeface="Garamond" panose="02020404030301010803" pitchFamily="18" charset="0"/>
              <a:cs typeface="Times New Roman" pitchFamily="18" charset="0"/>
            </a:endParaRPr>
          </a:p>
          <a:p>
            <a:pPr marL="600075" lvl="1" indent="-257175">
              <a:buFont typeface="Arial" pitchFamily="34" charset="0"/>
              <a:buChar char="•"/>
            </a:pPr>
            <a:endParaRPr lang="en-US" sz="2800" dirty="0">
              <a:latin typeface="Garamond" panose="02020404030301010803" pitchFamily="18" charset="0"/>
              <a:cs typeface="Times New Roman" pitchFamily="18" charset="0"/>
            </a:endParaRPr>
          </a:p>
          <a:p>
            <a:pPr marL="600075" lvl="1" indent="-257175">
              <a:buFont typeface="Arial" pitchFamily="34" charset="0"/>
              <a:buChar char="•"/>
            </a:pPr>
            <a:r>
              <a:rPr lang="en-US" sz="2800" dirty="0">
                <a:latin typeface="Garamond" panose="02020404030301010803" pitchFamily="18" charset="0"/>
                <a:cs typeface="Times New Roman" pitchFamily="18" charset="0"/>
              </a:rPr>
              <a:t>For each additional season we can explicitly model the occupancy state transitions: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90C0BC9-F507-4D64-AE33-392A32B61729}"/>
                  </a:ext>
                </a:extLst>
              </p:cNvPr>
              <p:cNvSpPr/>
              <p:nvPr/>
            </p:nvSpPr>
            <p:spPr>
              <a:xfrm>
                <a:off x="2922115" y="3702923"/>
                <a:ext cx="3424848"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a:rPr>
                            <m:t>,1</m:t>
                          </m:r>
                        </m:sub>
                      </m:sSub>
                      <m:r>
                        <a:rPr lang="en-US" sz="2800" i="1">
                          <a:latin typeface="Cambria Math"/>
                        </a:rPr>
                        <m:t>~</m:t>
                      </m:r>
                      <m:r>
                        <a:rPr lang="en-US" sz="2800" i="1">
                          <a:latin typeface="Cambria Math"/>
                        </a:rPr>
                        <m:t>𝐵𝑒𝑟𝑛𝑜𝑢𝑙𝑙𝑖</m:t>
                      </m:r>
                      <m:r>
                        <a:rPr lang="en-US" sz="2800" i="1">
                          <a:latin typeface="Cambria Math"/>
                        </a:rPr>
                        <m:t>(</m:t>
                      </m:r>
                      <m:sSub>
                        <m:sSubPr>
                          <m:ctrlPr>
                            <a:rPr lang="en-US" sz="2800" i="1">
                              <a:latin typeface="Cambria Math" panose="02040503050406030204" pitchFamily="18" charset="0"/>
                            </a:rPr>
                          </m:ctrlPr>
                        </m:sSubPr>
                        <m:e>
                          <m:r>
                            <a:rPr lang="el-GR" sz="2800" i="1">
                              <a:latin typeface="Cambria Math"/>
                            </a:rPr>
                            <m:t>𝜓</m:t>
                          </m:r>
                        </m:e>
                        <m:sub>
                          <m:r>
                            <a:rPr lang="en-US" sz="2800" i="1">
                              <a:latin typeface="Cambria Math"/>
                            </a:rPr>
                            <m:t>𝑖</m:t>
                          </m:r>
                          <m:r>
                            <a:rPr lang="en-US" sz="2800" i="1">
                              <a:latin typeface="Cambria Math"/>
                            </a:rPr>
                            <m:t>,1</m:t>
                          </m:r>
                        </m:sub>
                      </m:sSub>
                      <m:r>
                        <a:rPr lang="en-US" sz="2800" i="1">
                          <a:latin typeface="Cambria Math"/>
                        </a:rPr>
                        <m:t>)</m:t>
                      </m:r>
                    </m:oMath>
                  </m:oMathPara>
                </a14:m>
                <a:endParaRPr lang="en-US" sz="2800" dirty="0"/>
              </a:p>
            </p:txBody>
          </p:sp>
        </mc:Choice>
        <mc:Fallback xmlns="">
          <p:sp>
            <p:nvSpPr>
              <p:cNvPr id="3" name="Rectangle 2">
                <a:extLst>
                  <a:ext uri="{FF2B5EF4-FFF2-40B4-BE49-F238E27FC236}">
                    <a16:creationId xmlns:a16="http://schemas.microsoft.com/office/drawing/2014/main" id="{B90C0BC9-F507-4D64-AE33-392A32B61729}"/>
                  </a:ext>
                </a:extLst>
              </p:cNvPr>
              <p:cNvSpPr>
                <a:spLocks noRot="1" noChangeAspect="1" noMove="1" noResize="1" noEditPoints="1" noAdjustHandles="1" noChangeArrowheads="1" noChangeShapeType="1" noTextEdit="1"/>
              </p:cNvSpPr>
              <p:nvPr/>
            </p:nvSpPr>
            <p:spPr>
              <a:xfrm>
                <a:off x="2922115" y="3702923"/>
                <a:ext cx="3424848" cy="5421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E01C4FD-EE6E-440B-9974-8C48DDB293B5}"/>
                  </a:ext>
                </a:extLst>
              </p:cNvPr>
              <p:cNvSpPr/>
              <p:nvPr/>
            </p:nvSpPr>
            <p:spPr>
              <a:xfrm>
                <a:off x="609600" y="5542499"/>
                <a:ext cx="8116068"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a:rPr>
                            <m:t>,</m:t>
                          </m:r>
                          <m:r>
                            <a:rPr lang="en-US" sz="2800" i="1">
                              <a:latin typeface="Cambria Math"/>
                            </a:rPr>
                            <m:t>𝑘</m:t>
                          </m:r>
                          <m:r>
                            <a:rPr lang="en-US" sz="2800" i="1">
                              <a:latin typeface="Cambria Math"/>
                            </a:rPr>
                            <m:t>+1</m:t>
                          </m:r>
                        </m:sub>
                      </m:sSub>
                      <m:r>
                        <a:rPr lang="en-US" sz="2800" i="1">
                          <a:latin typeface="Cambria Math"/>
                        </a:rPr>
                        <m:t>~</m:t>
                      </m:r>
                      <m:r>
                        <a:rPr lang="en-US" sz="2800" i="1">
                          <a:latin typeface="Cambria Math"/>
                        </a:rPr>
                        <m:t>𝐵𝑒𝑟𝑛𝑜𝑢𝑙𝑙𝑖</m:t>
                      </m:r>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𝑖𝑘</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panose="02040503050406030204" pitchFamily="18" charset="0"/>
                            </a:rPr>
                            <m:t>(1−</m:t>
                          </m:r>
                          <m:r>
                            <a:rPr lang="en-US" sz="2800" i="1">
                              <a:latin typeface="Cambria Math"/>
                              <a:ea typeface="Cambria Math"/>
                            </a:rPr>
                            <m:t>𝜀</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a:rPr>
                            <m:t>𝑘</m:t>
                          </m:r>
                        </m:sub>
                      </m:sSub>
                      <m:r>
                        <a:rPr lang="en-US" sz="2800" i="1">
                          <a:latin typeface="Cambria Math" panose="02040503050406030204" pitchFamily="18" charset="0"/>
                        </a:rPr>
                        <m:t>)</m:t>
                      </m:r>
                      <m:r>
                        <a:rPr lang="en-US" sz="2800" i="1">
                          <a:latin typeface="Cambria Math"/>
                        </a:rPr>
                        <m:t>+</m:t>
                      </m:r>
                      <m:d>
                        <m:dPr>
                          <m:ctrlPr>
                            <a:rPr lang="en-US" sz="2800" i="1">
                              <a:latin typeface="Cambria Math" panose="02040503050406030204" pitchFamily="18" charset="0"/>
                            </a:rPr>
                          </m:ctrlPr>
                        </m:dPr>
                        <m:e>
                          <m:r>
                            <a:rPr lang="en-US" sz="2800" i="1">
                              <a:latin typeface="Cambria Math"/>
                            </a:rPr>
                            <m:t>1−</m:t>
                          </m:r>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panose="02040503050406030204" pitchFamily="18" charset="0"/>
                                </a:rPr>
                                <m:t>,</m:t>
                              </m:r>
                              <m:r>
                                <a:rPr lang="en-US" sz="2800" i="1">
                                  <a:latin typeface="Cambria Math"/>
                                </a:rPr>
                                <m:t>𝑘</m:t>
                              </m:r>
                            </m:sub>
                          </m:sSub>
                        </m:e>
                      </m:d>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𝛾</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a:rPr>
                            <m:t>𝑘</m:t>
                          </m:r>
                        </m:sub>
                      </m:sSub>
                      <m:r>
                        <a:rPr lang="en-US" sz="2800" i="1">
                          <a:latin typeface="Cambria Math"/>
                        </a:rPr>
                        <m:t>)</m:t>
                      </m:r>
                    </m:oMath>
                  </m:oMathPara>
                </a14:m>
                <a:endParaRPr lang="en-US" sz="2800" dirty="0"/>
              </a:p>
            </p:txBody>
          </p:sp>
        </mc:Choice>
        <mc:Fallback xmlns="">
          <p:sp>
            <p:nvSpPr>
              <p:cNvPr id="4" name="Rectangle 3">
                <a:extLst>
                  <a:ext uri="{FF2B5EF4-FFF2-40B4-BE49-F238E27FC236}">
                    <a16:creationId xmlns:a16="http://schemas.microsoft.com/office/drawing/2014/main" id="{0E01C4FD-EE6E-440B-9974-8C48DDB293B5}"/>
                  </a:ext>
                </a:extLst>
              </p:cNvPr>
              <p:cNvSpPr>
                <a:spLocks noRot="1" noChangeAspect="1" noMove="1" noResize="1" noEditPoints="1" noAdjustHandles="1" noChangeArrowheads="1" noChangeShapeType="1" noTextEdit="1"/>
              </p:cNvSpPr>
              <p:nvPr/>
            </p:nvSpPr>
            <p:spPr>
              <a:xfrm>
                <a:off x="609600" y="5542499"/>
                <a:ext cx="8116068" cy="578685"/>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B5D9525-88B5-49A1-A3C7-85B63EC71346}"/>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Hierarchical Formulation</a:t>
            </a:r>
          </a:p>
        </p:txBody>
      </p:sp>
      <p:sp>
        <p:nvSpPr>
          <p:cNvPr id="8" name="Rectangle 7">
            <a:extLst>
              <a:ext uri="{FF2B5EF4-FFF2-40B4-BE49-F238E27FC236}">
                <a16:creationId xmlns:a16="http://schemas.microsoft.com/office/drawing/2014/main" id="{39094954-2D56-42DD-8F74-344569C29BC8}"/>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7927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7CE27-307C-4F92-8B60-DDA25D9DFCA1}"/>
                  </a:ext>
                </a:extLst>
              </p:cNvPr>
              <p:cNvSpPr txBox="1"/>
              <p:nvPr/>
            </p:nvSpPr>
            <p:spPr>
              <a:xfrm>
                <a:off x="199465" y="1863335"/>
                <a:ext cx="8035490" cy="4494500"/>
              </a:xfrm>
              <a:prstGeom prst="rect">
                <a:avLst/>
              </a:prstGeom>
              <a:noFill/>
            </p:spPr>
            <p:txBody>
              <a:bodyPr wrap="square" rtlCol="0">
                <a:spAutoFit/>
              </a:bodyPr>
              <a:lstStyle/>
              <a:p>
                <a:pPr marL="341313" indent="-341313">
                  <a:buFont typeface="Wingdings" panose="05000000000000000000" pitchFamily="2" charset="2"/>
                  <a:buChar char="§"/>
                </a:pPr>
                <a:r>
                  <a:rPr lang="en-US" sz="2800" dirty="0">
                    <a:latin typeface="Garamond" panose="02020404030301010803" pitchFamily="18" charset="0"/>
                    <a:cs typeface="Times New Roman" pitchFamily="18" charset="0"/>
                  </a:rPr>
                  <a:t>Occurrence in all seasons after the first (</a:t>
                </a:r>
                <a14:m>
                  <m:oMath xmlns:m="http://schemas.openxmlformats.org/officeDocument/2006/math">
                    <m:r>
                      <a:rPr lang="en-US" sz="2800" i="1">
                        <a:latin typeface="Cambria Math" panose="02040503050406030204" pitchFamily="18" charset="0"/>
                        <a:cs typeface="Times New Roman" pitchFamily="18" charset="0"/>
                      </a:rPr>
                      <m:t>𝑘</m:t>
                    </m:r>
                    <m:r>
                      <a:rPr lang="en-US" sz="2800" i="1">
                        <a:latin typeface="Cambria Math" panose="02040503050406030204" pitchFamily="18" charset="0"/>
                        <a:cs typeface="Times New Roman" pitchFamily="18" charset="0"/>
                      </a:rPr>
                      <m:t>+1</m:t>
                    </m:r>
                  </m:oMath>
                </a14:m>
                <a:r>
                  <a:rPr lang="en-US" sz="2800" dirty="0">
                    <a:latin typeface="Garamond" panose="02020404030301010803" pitchFamily="18" charset="0"/>
                    <a:cs typeface="Times New Roman" pitchFamily="18" charset="0"/>
                  </a:rPr>
                  <a:t>) is dependent on two things:</a:t>
                </a:r>
              </a:p>
              <a:p>
                <a:pPr marL="341313" indent="-341313"/>
                <a:endParaRPr lang="en-US" sz="2800" dirty="0">
                  <a:latin typeface="Garamond" panose="02020404030301010803" pitchFamily="18" charset="0"/>
                  <a:cs typeface="Times New Roman" pitchFamily="18" charset="0"/>
                </a:endParaRPr>
              </a:p>
              <a:p>
                <a:pPr marL="690563" lvl="1" indent="-349250">
                  <a:buFont typeface="+mj-lt"/>
                  <a:buAutoNum type="arabicParenR"/>
                </a:pPr>
                <a:r>
                  <a:rPr lang="en-US" sz="2800" dirty="0">
                    <a:latin typeface="Garamond" panose="02020404030301010803" pitchFamily="18" charset="0"/>
                    <a:cs typeface="Times New Roman" pitchFamily="18" charset="0"/>
                  </a:rPr>
                  <a:t>The occupancy state at time </a:t>
                </a:r>
                <a14:m>
                  <m:oMath xmlns:m="http://schemas.openxmlformats.org/officeDocument/2006/math">
                    <m:r>
                      <a:rPr lang="en-US" sz="2800" i="1">
                        <a:latin typeface="Cambria Math" panose="02040503050406030204" pitchFamily="18" charset="0"/>
                        <a:cs typeface="Times New Roman" pitchFamily="18" charset="0"/>
                      </a:rPr>
                      <m:t>𝑘</m:t>
                    </m:r>
                  </m:oMath>
                </a14:m>
                <a:endParaRPr lang="en-US" sz="2800" dirty="0">
                  <a:latin typeface="Garamond" panose="02020404030301010803" pitchFamily="18" charset="0"/>
                  <a:cs typeface="Times New Roman" pitchFamily="18" charset="0"/>
                </a:endParaRPr>
              </a:p>
              <a:p>
                <a:pPr marL="341313" lvl="1" indent="-341313"/>
                <a:endParaRPr lang="en-US" sz="2800" dirty="0">
                  <a:latin typeface="Garamond" panose="02020404030301010803" pitchFamily="18" charset="0"/>
                  <a:cs typeface="Times New Roman" pitchFamily="18" charset="0"/>
                </a:endParaRPr>
              </a:p>
              <a:p>
                <a:pPr marL="690563" lvl="1" indent="-349250">
                  <a:buFont typeface="+mj-lt"/>
                  <a:buAutoNum type="arabicParenR" startAt="2"/>
                </a:pPr>
                <a:r>
                  <a:rPr lang="en-US" sz="2800" dirty="0">
                    <a:latin typeface="Garamond" panose="02020404030301010803" pitchFamily="18" charset="0"/>
                    <a:cs typeface="Times New Roman" pitchFamily="18" charset="0"/>
                  </a:rPr>
                  <a:t>The value of either an extinction,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𝜀</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r>
                  <a:rPr lang="en-US" sz="2800" dirty="0">
                    <a:latin typeface="Garamond" panose="02020404030301010803" pitchFamily="18" charset="0"/>
                    <a:cs typeface="Times New Roman" pitchFamily="18" charset="0"/>
                  </a:rPr>
                  <a:t>), or colonization parameter,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𝛾</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endParaRPr lang="en-US" sz="2800" dirty="0">
                  <a:latin typeface="Garamond" panose="02020404030301010803" pitchFamily="18" charset="0"/>
                  <a:cs typeface="Times New Roman" pitchFamily="18" charset="0"/>
                </a:endParaRPr>
              </a:p>
              <a:p>
                <a:pPr marL="341313" indent="-341313">
                  <a:buFont typeface="Arial" pitchFamily="34" charset="0"/>
                  <a:buChar char="•"/>
                </a:pPr>
                <a:endParaRPr lang="en-US" sz="2800" dirty="0">
                  <a:latin typeface="Garamond" panose="02020404030301010803" pitchFamily="18" charset="0"/>
                  <a:cs typeface="Times New Roman" pitchFamily="18" charset="0"/>
                </a:endParaRPr>
              </a:p>
              <a:p>
                <a:pPr marL="341313" indent="-341313">
                  <a:buFont typeface="Wingdings" panose="05000000000000000000" pitchFamily="2" charset="2"/>
                  <a:buChar char="§"/>
                </a:pPr>
                <a:r>
                  <a:rPr lang="en-US" sz="2800" dirty="0">
                    <a:latin typeface="Garamond" panose="02020404030301010803" pitchFamily="18" charset="0"/>
                    <a:cs typeface="Times New Roman" pitchFamily="18" charset="0"/>
                  </a:rPr>
                  <a:t>Note that 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a:rPr>
                          <m:t>𝜀</m:t>
                        </m:r>
                      </m:e>
                      <m:sub>
                        <m:r>
                          <a:rPr lang="en-US" sz="2800" i="1">
                            <a:latin typeface="Cambria Math" panose="02040503050406030204" pitchFamily="18" charset="0"/>
                          </a:rPr>
                          <m:t>𝑘</m:t>
                        </m:r>
                      </m:sub>
                    </m:sSub>
                  </m:oMath>
                </a14:m>
                <a:r>
                  <a:rPr lang="en-US" sz="2800" dirty="0">
                    <a:latin typeface="Garamond" panose="02020404030301010803" pitchFamily="18" charset="0"/>
                    <a:cs typeface="Times New Roman" pitchFamily="18" charset="0"/>
                  </a:rPr>
                  <a:t> is thought of as extinction, but can also be modeled as persistence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m:rPr>
                            <m:sty m:val="p"/>
                          </m:rPr>
                          <a:rPr lang="el-GR" sz="2800" i="1">
                            <a:latin typeface="Cambria Math" panose="02040503050406030204" pitchFamily="18" charset="0"/>
                            <a:ea typeface="Cambria Math"/>
                          </a:rPr>
                          <m:t>φ</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panose="02040503050406030204" pitchFamily="18" charset="0"/>
                          </a:rPr>
                          <m:t>𝑘</m:t>
                        </m:r>
                      </m:sub>
                    </m:sSub>
                  </m:oMath>
                </a14:m>
                <a:r>
                  <a:rPr lang="en-US" sz="2800" dirty="0">
                    <a:latin typeface="Garamond" panose="02020404030301010803" pitchFamily="18" charset="0"/>
                    <a:cs typeface="Times New Roman" pitchFamily="18" charset="0"/>
                  </a:rPr>
                  <a:t>)</a:t>
                </a:r>
              </a:p>
            </p:txBody>
          </p:sp>
        </mc:Choice>
        <mc:Fallback xmlns="">
          <p:sp>
            <p:nvSpPr>
              <p:cNvPr id="2" name="TextBox 1">
                <a:extLst>
                  <a:ext uri="{FF2B5EF4-FFF2-40B4-BE49-F238E27FC236}">
                    <a16:creationId xmlns:a16="http://schemas.microsoft.com/office/drawing/2014/main" id="{65D7CE27-307C-4F92-8B60-DDA25D9DFCA1}"/>
                  </a:ext>
                </a:extLst>
              </p:cNvPr>
              <p:cNvSpPr txBox="1">
                <a:spLocks noRot="1" noChangeAspect="1" noMove="1" noResize="1" noEditPoints="1" noAdjustHandles="1" noChangeArrowheads="1" noChangeShapeType="1" noTextEdit="1"/>
              </p:cNvSpPr>
              <p:nvPr/>
            </p:nvSpPr>
            <p:spPr>
              <a:xfrm>
                <a:off x="199465" y="1863335"/>
                <a:ext cx="8035490" cy="4494500"/>
              </a:xfrm>
              <a:prstGeom prst="rect">
                <a:avLst/>
              </a:prstGeom>
              <a:blipFill>
                <a:blip r:embed="rId2"/>
                <a:stretch>
                  <a:fillRect l="-1366" t="-1493" r="-607" b="-2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1C5D205-4673-443C-B91C-CB95FF4D4089}"/>
                  </a:ext>
                </a:extLst>
              </p:cNvPr>
              <p:cNvSpPr/>
              <p:nvPr/>
            </p:nvSpPr>
            <p:spPr>
              <a:xfrm>
                <a:off x="427101" y="1203510"/>
                <a:ext cx="8179483"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panose="02040503050406030204" pitchFamily="18" charset="0"/>
                            </a:rPr>
                            <m:t>,</m:t>
                          </m:r>
                          <m:r>
                            <a:rPr lang="en-US" sz="2800" i="1">
                              <a:latin typeface="Cambria Math"/>
                            </a:rPr>
                            <m:t>𝑘</m:t>
                          </m:r>
                          <m:r>
                            <a:rPr lang="en-US" sz="2800" i="1">
                              <a:latin typeface="Cambria Math"/>
                            </a:rPr>
                            <m:t>+1</m:t>
                          </m:r>
                        </m:sub>
                      </m:sSub>
                      <m:r>
                        <a:rPr lang="en-US" sz="2800" i="1">
                          <a:latin typeface="Cambria Math"/>
                        </a:rPr>
                        <m:t>~</m:t>
                      </m:r>
                      <m:r>
                        <a:rPr lang="en-US" sz="2800" i="1">
                          <a:latin typeface="Cambria Math"/>
                        </a:rPr>
                        <m:t>𝐵𝑒𝑟𝑛𝑜𝑢𝑙𝑙𝑖</m:t>
                      </m:r>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panose="02040503050406030204" pitchFamily="18" charset="0"/>
                            </a:rPr>
                            <m:t>,</m:t>
                          </m:r>
                          <m:r>
                            <a:rPr lang="en-US" sz="2800" i="1">
                              <a:latin typeface="Cambria Math"/>
                            </a:rPr>
                            <m:t>𝑘</m:t>
                          </m:r>
                        </m:sub>
                      </m:sSub>
                      <m:r>
                        <a:rPr lang="en-US" sz="2800" i="1">
                          <a:latin typeface="Cambria Math"/>
                        </a:rPr>
                        <m:t>∗</m:t>
                      </m:r>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a:ea typeface="Cambria Math"/>
                            </a:rPr>
                            <m:t>𝜀</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a:rPr>
                            <m:t>𝑘</m:t>
                          </m:r>
                        </m:sub>
                      </m:sSub>
                      <m:r>
                        <a:rPr lang="en-US" sz="2800" i="1">
                          <a:latin typeface="Cambria Math" panose="02040503050406030204" pitchFamily="18" charset="0"/>
                        </a:rPr>
                        <m:t>)</m:t>
                      </m:r>
                      <m:r>
                        <a:rPr lang="en-US" sz="2800" i="1">
                          <a:latin typeface="Cambria Math"/>
                        </a:rPr>
                        <m:t>+</m:t>
                      </m:r>
                      <m:d>
                        <m:dPr>
                          <m:ctrlPr>
                            <a:rPr lang="en-US" sz="2800" i="1">
                              <a:latin typeface="Cambria Math" panose="02040503050406030204" pitchFamily="18" charset="0"/>
                            </a:rPr>
                          </m:ctrlPr>
                        </m:dPr>
                        <m:e>
                          <m:r>
                            <a:rPr lang="en-US" sz="2800" i="1">
                              <a:latin typeface="Cambria Math"/>
                            </a:rPr>
                            <m:t>1−</m:t>
                          </m:r>
                          <m:sSub>
                            <m:sSubPr>
                              <m:ctrlPr>
                                <a:rPr lang="en-US" sz="2800" i="1">
                                  <a:latin typeface="Cambria Math" panose="02040503050406030204" pitchFamily="18" charset="0"/>
                                </a:rPr>
                              </m:ctrlPr>
                            </m:sSubPr>
                            <m:e>
                              <m:r>
                                <a:rPr lang="en-US" sz="2800" i="1">
                                  <a:latin typeface="Cambria Math"/>
                                </a:rPr>
                                <m:t>𝑧</m:t>
                              </m:r>
                            </m:e>
                            <m:sub>
                              <m:r>
                                <a:rPr lang="en-US" sz="2800" i="1">
                                  <a:latin typeface="Cambria Math"/>
                                </a:rPr>
                                <m:t>𝑖</m:t>
                              </m:r>
                              <m:r>
                                <a:rPr lang="en-US" sz="2800" i="1">
                                  <a:latin typeface="Cambria Math" panose="02040503050406030204" pitchFamily="18" charset="0"/>
                                </a:rPr>
                                <m:t>,</m:t>
                              </m:r>
                              <m:r>
                                <a:rPr lang="en-US" sz="2800" i="1">
                                  <a:latin typeface="Cambria Math"/>
                                </a:rPr>
                                <m:t>𝑘</m:t>
                              </m:r>
                            </m:sub>
                          </m:sSub>
                        </m:e>
                      </m:d>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𝛾</m:t>
                          </m:r>
                        </m:e>
                        <m:sub>
                          <m:r>
                            <a:rPr lang="en-US" sz="2800" i="1">
                              <a:latin typeface="Cambria Math" panose="02040503050406030204" pitchFamily="18" charset="0"/>
                              <a:ea typeface="Cambria Math"/>
                            </a:rPr>
                            <m:t>𝑖</m:t>
                          </m:r>
                          <m:r>
                            <a:rPr lang="en-US" sz="2800" i="1">
                              <a:latin typeface="Cambria Math" panose="02040503050406030204" pitchFamily="18" charset="0"/>
                              <a:ea typeface="Cambria Math"/>
                            </a:rPr>
                            <m:t>,</m:t>
                          </m:r>
                          <m:r>
                            <a:rPr lang="en-US" sz="2800" i="1">
                              <a:latin typeface="Cambria Math"/>
                            </a:rPr>
                            <m:t>𝑘</m:t>
                          </m:r>
                        </m:sub>
                      </m:sSub>
                      <m:r>
                        <a:rPr lang="en-US" sz="2800" i="1">
                          <a:latin typeface="Cambria Math"/>
                        </a:rPr>
                        <m:t>)</m:t>
                      </m:r>
                    </m:oMath>
                  </m:oMathPara>
                </a14:m>
                <a:endParaRPr lang="en-US" sz="2800" dirty="0"/>
              </a:p>
            </p:txBody>
          </p:sp>
        </mc:Choice>
        <mc:Fallback xmlns="">
          <p:sp>
            <p:nvSpPr>
              <p:cNvPr id="3" name="Rectangle 2">
                <a:extLst>
                  <a:ext uri="{FF2B5EF4-FFF2-40B4-BE49-F238E27FC236}">
                    <a16:creationId xmlns:a16="http://schemas.microsoft.com/office/drawing/2014/main" id="{A1C5D205-4673-443C-B91C-CB95FF4D4089}"/>
                  </a:ext>
                </a:extLst>
              </p:cNvPr>
              <p:cNvSpPr>
                <a:spLocks noRot="1" noChangeAspect="1" noMove="1" noResize="1" noEditPoints="1" noAdjustHandles="1" noChangeArrowheads="1" noChangeShapeType="1" noTextEdit="1"/>
              </p:cNvSpPr>
              <p:nvPr/>
            </p:nvSpPr>
            <p:spPr>
              <a:xfrm>
                <a:off x="427101" y="1203510"/>
                <a:ext cx="8179483" cy="578685"/>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5C0D807-4AE0-48F0-988D-0CC35B8DFF8B}"/>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Hierarchical Formulation</a:t>
            </a:r>
          </a:p>
        </p:txBody>
      </p:sp>
      <p:sp>
        <p:nvSpPr>
          <p:cNvPr id="6" name="Rectangle 5">
            <a:extLst>
              <a:ext uri="{FF2B5EF4-FFF2-40B4-BE49-F238E27FC236}">
                <a16:creationId xmlns:a16="http://schemas.microsoft.com/office/drawing/2014/main" id="{318837C5-5D5A-4EA2-906A-3A2DB667A6F3}"/>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63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E2144-CDCD-4CAF-A813-DA159AA4AADB}"/>
              </a:ext>
            </a:extLst>
          </p:cNvPr>
          <p:cNvSpPr txBox="1"/>
          <p:nvPr/>
        </p:nvSpPr>
        <p:spPr>
          <a:xfrm>
            <a:off x="342900" y="1574513"/>
            <a:ext cx="8356600"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Garamond" panose="02020404030301010803" pitchFamily="18" charset="0"/>
                <a:cs typeface="Times New Roman" pitchFamily="18" charset="0"/>
              </a:rPr>
              <a:t>Various programs are available for fitting multi-season occupancy models (and variants; see next slide). </a:t>
            </a:r>
          </a:p>
          <a:p>
            <a:endParaRPr lang="en-US" sz="2800" dirty="0">
              <a:latin typeface="Garamond" panose="02020404030301010803" pitchFamily="18" charset="0"/>
              <a:cs typeface="Times New Roman" pitchFamily="18" charset="0"/>
            </a:endParaRPr>
          </a:p>
          <a:p>
            <a:pPr marL="914400" lvl="1" indent="-457200">
              <a:buFont typeface="Arial" panose="020B0604020202020204" pitchFamily="34" charset="0"/>
              <a:buChar char="•"/>
            </a:pPr>
            <a:r>
              <a:rPr lang="en-US" sz="2800" dirty="0">
                <a:latin typeface="Garamond" panose="02020404030301010803" pitchFamily="18" charset="0"/>
                <a:cs typeface="Times New Roman" pitchFamily="18" charset="0"/>
              </a:rPr>
              <a:t>MARK/RMARK</a:t>
            </a:r>
          </a:p>
          <a:p>
            <a:pPr marL="914400" lvl="1" indent="-457200">
              <a:buFont typeface="Arial" panose="020B0604020202020204" pitchFamily="34" charset="0"/>
              <a:buChar char="•"/>
            </a:pPr>
            <a:endParaRPr lang="en-US" sz="2800" dirty="0">
              <a:latin typeface="Garamond" panose="02020404030301010803" pitchFamily="18" charset="0"/>
              <a:cs typeface="Times New Roman" pitchFamily="18" charset="0"/>
            </a:endParaRPr>
          </a:p>
          <a:p>
            <a:pPr marL="914400" lvl="1" indent="-457200">
              <a:buFont typeface="Arial" panose="020B0604020202020204" pitchFamily="34" charset="0"/>
              <a:buChar char="•"/>
            </a:pPr>
            <a:r>
              <a:rPr lang="en-US" sz="2800" dirty="0">
                <a:latin typeface="Garamond" panose="02020404030301010803" pitchFamily="18" charset="0"/>
                <a:cs typeface="Times New Roman" pitchFamily="18" charset="0"/>
              </a:rPr>
              <a:t>PRESENCE/RPRESENCE</a:t>
            </a:r>
          </a:p>
          <a:p>
            <a:pPr marL="914400" lvl="1" indent="-457200">
              <a:buFont typeface="Arial" panose="020B0604020202020204" pitchFamily="34" charset="0"/>
              <a:buChar char="•"/>
            </a:pPr>
            <a:endParaRPr lang="en-US" sz="2800" dirty="0">
              <a:latin typeface="Garamond" panose="02020404030301010803" pitchFamily="18" charset="0"/>
              <a:cs typeface="Times New Roman" pitchFamily="18" charset="0"/>
            </a:endParaRPr>
          </a:p>
          <a:p>
            <a:pPr marL="914400" lvl="1" indent="-457200">
              <a:buFont typeface="Arial" panose="020B0604020202020204" pitchFamily="34" charset="0"/>
              <a:buChar char="•"/>
            </a:pPr>
            <a:r>
              <a:rPr lang="en-US" sz="2800" dirty="0">
                <a:latin typeface="Garamond" panose="02020404030301010803" pitchFamily="18" charset="0"/>
                <a:cs typeface="Times New Roman" pitchFamily="18" charset="0"/>
              </a:rPr>
              <a:t>Unmarked</a:t>
            </a:r>
          </a:p>
          <a:p>
            <a:pPr marL="914400" lvl="1" indent="-457200">
              <a:buFont typeface="Arial" panose="020B0604020202020204" pitchFamily="34" charset="0"/>
              <a:buChar char="•"/>
            </a:pPr>
            <a:endParaRPr lang="en-US" sz="2800" dirty="0">
              <a:latin typeface="Garamond" panose="02020404030301010803" pitchFamily="18" charset="0"/>
              <a:cs typeface="Times New Roman" pitchFamily="18" charset="0"/>
            </a:endParaRPr>
          </a:p>
          <a:p>
            <a:pPr marL="914400" lvl="1" indent="-457200">
              <a:buFont typeface="Arial" panose="020B0604020202020204" pitchFamily="34" charset="0"/>
              <a:buChar char="•"/>
            </a:pPr>
            <a:r>
              <a:rPr lang="en-US" sz="2800" dirty="0">
                <a:latin typeface="Garamond" panose="02020404030301010803" pitchFamily="18" charset="0"/>
                <a:cs typeface="Times New Roman" pitchFamily="18" charset="0"/>
              </a:rPr>
              <a:t>BUGS/JAGS</a:t>
            </a:r>
          </a:p>
        </p:txBody>
      </p:sp>
      <p:sp>
        <p:nvSpPr>
          <p:cNvPr id="3" name="Rectangle 2">
            <a:extLst>
              <a:ext uri="{FF2B5EF4-FFF2-40B4-BE49-F238E27FC236}">
                <a16:creationId xmlns:a16="http://schemas.microsoft.com/office/drawing/2014/main" id="{0B52B87E-F2BF-462D-B5B4-16917E86D7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Fitting a Dynamic Occupancy Model</a:t>
            </a:r>
          </a:p>
        </p:txBody>
      </p:sp>
      <p:sp>
        <p:nvSpPr>
          <p:cNvPr id="5" name="Rectangle 4">
            <a:extLst>
              <a:ext uri="{FF2B5EF4-FFF2-40B4-BE49-F238E27FC236}">
                <a16:creationId xmlns:a16="http://schemas.microsoft.com/office/drawing/2014/main" id="{7579D346-E556-40CE-B6D2-4BB01E269325}"/>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7130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E2144-CDCD-4CAF-A813-DA159AA4AADB}"/>
              </a:ext>
            </a:extLst>
          </p:cNvPr>
          <p:cNvSpPr txBox="1"/>
          <p:nvPr/>
        </p:nvSpPr>
        <p:spPr>
          <a:xfrm>
            <a:off x="199716" y="1636679"/>
            <a:ext cx="8356600"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Garamond" panose="02020404030301010803" pitchFamily="18" charset="0"/>
                <a:cs typeface="Times New Roman" panose="02020603050405020304" pitchFamily="18" charset="0"/>
              </a:rPr>
              <a:t>Can be extended to other types of occupancy models:</a:t>
            </a:r>
          </a:p>
          <a:p>
            <a:pPr marL="700087" lvl="1" indent="-457200">
              <a:buFont typeface="Arial" panose="020B0604020202020204" pitchFamily="34" charset="0"/>
              <a:buChar char="•"/>
            </a:pPr>
            <a:endParaRPr lang="en-US" sz="2800" dirty="0">
              <a:latin typeface="Garamond" panose="02020404030301010803" pitchFamily="18" charset="0"/>
              <a:cs typeface="Times New Roman" panose="02020603050405020304" pitchFamily="18" charset="0"/>
            </a:endParaRPr>
          </a:p>
          <a:p>
            <a:pPr marL="700087" lvl="1" indent="-45720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Multiple-states</a:t>
            </a:r>
          </a:p>
          <a:p>
            <a:pPr marL="700087" lvl="1" indent="-457200">
              <a:buFont typeface="Arial" panose="020B0604020202020204" pitchFamily="34" charset="0"/>
              <a:buChar char="•"/>
            </a:pPr>
            <a:endParaRPr lang="en-US" sz="2800" dirty="0">
              <a:latin typeface="Garamond" panose="02020404030301010803" pitchFamily="18" charset="0"/>
              <a:cs typeface="Times New Roman" panose="02020603050405020304" pitchFamily="18" charset="0"/>
            </a:endParaRPr>
          </a:p>
          <a:p>
            <a:pPr marL="700087" lvl="1" indent="-45720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Multiple-species</a:t>
            </a:r>
          </a:p>
          <a:p>
            <a:pPr marL="700087" lvl="1" indent="-457200">
              <a:buFont typeface="Arial" panose="020B0604020202020204" pitchFamily="34" charset="0"/>
              <a:buChar char="•"/>
            </a:pPr>
            <a:endParaRPr lang="en-US" sz="2800" dirty="0">
              <a:latin typeface="Garamond" panose="02020404030301010803" pitchFamily="18" charset="0"/>
              <a:cs typeface="Times New Roman" panose="02020603050405020304" pitchFamily="18" charset="0"/>
            </a:endParaRPr>
          </a:p>
          <a:p>
            <a:pPr marL="700087" lvl="1" indent="-45720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Multiple-scales</a:t>
            </a:r>
          </a:p>
          <a:p>
            <a:pPr marL="700087" lvl="1" indent="-457200">
              <a:buFont typeface="Arial" panose="020B0604020202020204" pitchFamily="34" charset="0"/>
              <a:buChar char="•"/>
            </a:pPr>
            <a:endParaRPr lang="en-US" sz="2800" dirty="0">
              <a:latin typeface="Garamond" panose="02020404030301010803" pitchFamily="18" charset="0"/>
              <a:cs typeface="Times New Roman" panose="02020603050405020304" pitchFamily="18" charset="0"/>
            </a:endParaRPr>
          </a:p>
          <a:p>
            <a:pPr marL="700087" lvl="1" indent="-45720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Various combinations of the above…</a:t>
            </a:r>
          </a:p>
        </p:txBody>
      </p:sp>
      <p:sp>
        <p:nvSpPr>
          <p:cNvPr id="3" name="Rectangle 2">
            <a:extLst>
              <a:ext uri="{FF2B5EF4-FFF2-40B4-BE49-F238E27FC236}">
                <a16:creationId xmlns:a16="http://schemas.microsoft.com/office/drawing/2014/main" id="{0B52B87E-F2BF-462D-B5B4-16917E86D7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cap="small" dirty="0">
                <a:latin typeface="Garamond" pitchFamily="18" charset="0"/>
              </a:rPr>
              <a:t>Extensions</a:t>
            </a:r>
          </a:p>
        </p:txBody>
      </p:sp>
      <p:sp>
        <p:nvSpPr>
          <p:cNvPr id="5" name="Rectangle 4">
            <a:extLst>
              <a:ext uri="{FF2B5EF4-FFF2-40B4-BE49-F238E27FC236}">
                <a16:creationId xmlns:a16="http://schemas.microsoft.com/office/drawing/2014/main" id="{F471A914-3004-4C53-A9A6-9BF7C8290C2B}"/>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002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E91270E-3382-4912-ABDC-5FC06D37AD11}"/>
              </a:ext>
            </a:extLst>
          </p:cNvPr>
          <p:cNvSpPr txBox="1">
            <a:spLocks noChangeArrowheads="1"/>
          </p:cNvSpPr>
          <p:nvPr/>
        </p:nvSpPr>
        <p:spPr>
          <a:xfrm>
            <a:off x="180529" y="1183340"/>
            <a:ext cx="8721423" cy="50829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Clr>
                <a:schemeClr val="tx1"/>
              </a:buClr>
              <a:buFont typeface="Wingdings" panose="05000000000000000000" pitchFamily="2" charset="2"/>
              <a:buChar char="§"/>
            </a:pPr>
            <a:r>
              <a:rPr lang="en-US" sz="2800" dirty="0">
                <a:latin typeface="Garamond" panose="02020404030301010803" pitchFamily="18" charset="0"/>
                <a:cs typeface="Times New Roman" panose="02020603050405020304" pitchFamily="18" charset="0"/>
              </a:rPr>
              <a:t>Multi-season occupancy is useful for:</a:t>
            </a:r>
          </a:p>
          <a:p>
            <a:pPr marL="341313" lvl="1" indent="-341313"/>
            <a:endParaRPr lang="en-US" sz="1200" dirty="0">
              <a:latin typeface="Garamond" panose="02020404030301010803" pitchFamily="18" charset="0"/>
              <a:cs typeface="Times New Roman" panose="02020603050405020304" pitchFamily="18" charset="0"/>
            </a:endParaRPr>
          </a:p>
          <a:p>
            <a:pPr marL="690563" lvl="1" indent="-349250">
              <a:buClr>
                <a:schemeClr val="tx1"/>
              </a:buClr>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Evaluating trends in occupancy over time.</a:t>
            </a:r>
          </a:p>
          <a:p>
            <a:pPr marL="690563" lvl="1" indent="-349250">
              <a:buClr>
                <a:schemeClr val="tx1"/>
              </a:buClr>
              <a:buFont typeface="Arial" panose="020B0604020202020204" pitchFamily="34" charset="0"/>
              <a:buChar char="•"/>
            </a:pPr>
            <a:endParaRPr lang="en-US" sz="2800" dirty="0">
              <a:solidFill>
                <a:schemeClr val="tx1"/>
              </a:solidFill>
              <a:latin typeface="Garamond" panose="02020404030301010803" pitchFamily="18" charset="0"/>
              <a:cs typeface="Times New Roman" panose="02020603050405020304" pitchFamily="18" charset="0"/>
            </a:endParaRPr>
          </a:p>
          <a:p>
            <a:pPr marL="690563" lvl="1" indent="-349250">
              <a:buClr>
                <a:schemeClr val="tx1"/>
              </a:buClr>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Estimating meta-demographic parameters: extinction and colonization.</a:t>
            </a:r>
          </a:p>
          <a:p>
            <a:pPr marL="690563" lvl="1" indent="-349250">
              <a:buClr>
                <a:schemeClr val="tx1"/>
              </a:buClr>
              <a:buFont typeface="Arial" panose="020B0604020202020204" pitchFamily="34" charset="0"/>
              <a:buChar char="•"/>
            </a:pPr>
            <a:endParaRPr lang="en-US" sz="2800" dirty="0">
              <a:solidFill>
                <a:schemeClr val="tx1"/>
              </a:solidFill>
              <a:latin typeface="Garamond" panose="02020404030301010803" pitchFamily="18" charset="0"/>
              <a:cs typeface="Times New Roman" panose="02020603050405020304" pitchFamily="18" charset="0"/>
            </a:endParaRPr>
          </a:p>
          <a:p>
            <a:pPr marL="690563" lvl="1" indent="-349250">
              <a:buClr>
                <a:schemeClr val="tx1"/>
              </a:buClr>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Evaluating influence of abiotic/biotic factors on meta-demographic parameters.</a:t>
            </a:r>
          </a:p>
          <a:p>
            <a:pPr marL="690563" lvl="1" indent="-349250">
              <a:buClr>
                <a:schemeClr val="tx1"/>
              </a:buClr>
              <a:buFont typeface="Arial" panose="020B0604020202020204" pitchFamily="34" charset="0"/>
              <a:buChar char="•"/>
            </a:pPr>
            <a:endParaRPr lang="en-US" sz="2800" dirty="0">
              <a:solidFill>
                <a:schemeClr val="tx1"/>
              </a:solidFill>
              <a:latin typeface="Garamond" panose="02020404030301010803" pitchFamily="18" charset="0"/>
              <a:cs typeface="Times New Roman" panose="02020603050405020304" pitchFamily="18" charset="0"/>
            </a:endParaRPr>
          </a:p>
          <a:p>
            <a:pPr marL="690563" lvl="1" indent="-349250">
              <a:buClr>
                <a:schemeClr val="tx1"/>
              </a:buClr>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Evaluating biological hypotheses regarding species dynamics.</a:t>
            </a:r>
          </a:p>
        </p:txBody>
      </p:sp>
      <p:sp>
        <p:nvSpPr>
          <p:cNvPr id="3" name="Rectangle 2">
            <a:extLst>
              <a:ext uri="{FF2B5EF4-FFF2-40B4-BE49-F238E27FC236}">
                <a16:creationId xmlns:a16="http://schemas.microsoft.com/office/drawing/2014/main" id="{60473C01-D4D3-4A91-9115-C6701AD49004}"/>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Multi-Season Occupancy Summary</a:t>
            </a:r>
          </a:p>
        </p:txBody>
      </p:sp>
      <p:sp>
        <p:nvSpPr>
          <p:cNvPr id="5" name="Rectangle 4">
            <a:extLst>
              <a:ext uri="{FF2B5EF4-FFF2-40B4-BE49-F238E27FC236}">
                <a16:creationId xmlns:a16="http://schemas.microsoft.com/office/drawing/2014/main" id="{B7EDC6CF-AC2B-4B16-A88B-2E3B85350C2C}"/>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096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473C01-D4D3-4A91-9115-C6701AD49004}"/>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Follow-along Exercises</a:t>
            </a:r>
          </a:p>
        </p:txBody>
      </p:sp>
      <p:sp>
        <p:nvSpPr>
          <p:cNvPr id="5" name="Rectangle 4">
            <a:extLst>
              <a:ext uri="{FF2B5EF4-FFF2-40B4-BE49-F238E27FC236}">
                <a16:creationId xmlns:a16="http://schemas.microsoft.com/office/drawing/2014/main" id="{B7EDC6CF-AC2B-4B16-A88B-2E3B85350C2C}"/>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F8831CD4-A9A1-4CE4-9C24-D138B9E4F337}"/>
              </a:ext>
            </a:extLst>
          </p:cNvPr>
          <p:cNvSpPr/>
          <p:nvPr/>
        </p:nvSpPr>
        <p:spPr>
          <a:xfrm>
            <a:off x="609599" y="1772691"/>
            <a:ext cx="8226751" cy="4031873"/>
          </a:xfrm>
          <a:prstGeom prst="rect">
            <a:avLst/>
          </a:prstGeom>
        </p:spPr>
        <p:txBody>
          <a:bodyPr wrap="square">
            <a:spAutoFit/>
          </a:bodyPr>
          <a:lstStyle/>
          <a:p>
            <a:r>
              <a:rPr lang="en-US" sz="3200" dirty="0">
                <a:latin typeface="Garamond" panose="02020404030301010803" pitchFamily="18" charset="0"/>
              </a:rPr>
              <a:t>See </a:t>
            </a:r>
            <a:r>
              <a:rPr lang="en-US" sz="3200" dirty="0" err="1">
                <a:latin typeface="Garamond" panose="02020404030301010803" pitchFamily="18" charset="0"/>
              </a:rPr>
              <a:t>rMarkdown</a:t>
            </a:r>
            <a:r>
              <a:rPr lang="en-US" sz="3200" dirty="0">
                <a:latin typeface="Garamond" panose="02020404030301010803" pitchFamily="18" charset="0"/>
              </a:rPr>
              <a:t> files: </a:t>
            </a:r>
          </a:p>
          <a:p>
            <a:endParaRPr lang="en-US" sz="3200" dirty="0">
              <a:latin typeface="Garamond" panose="02020404030301010803" pitchFamily="18" charset="0"/>
            </a:endParaRPr>
          </a:p>
          <a:p>
            <a:endParaRPr lang="en-US" sz="3200" dirty="0">
              <a:latin typeface="Garamond" panose="02020404030301010803" pitchFamily="18" charset="0"/>
            </a:endParaRPr>
          </a:p>
          <a:p>
            <a:r>
              <a:rPr lang="en-US" sz="3200" dirty="0">
                <a:latin typeface="Garamond" panose="02020404030301010803" pitchFamily="18" charset="0"/>
              </a:rPr>
              <a:t>“8. Multiple Season Occupancy Models.docx”</a:t>
            </a:r>
          </a:p>
          <a:p>
            <a:endParaRPr lang="en-US" sz="3200" dirty="0">
              <a:latin typeface="Garamond" panose="02020404030301010803" pitchFamily="18" charset="0"/>
            </a:endParaRPr>
          </a:p>
          <a:p>
            <a:endParaRPr lang="en-US" sz="3200" dirty="0">
              <a:latin typeface="Garamond" panose="02020404030301010803" pitchFamily="18" charset="0"/>
            </a:endParaRPr>
          </a:p>
          <a:p>
            <a:r>
              <a:rPr lang="en-US" sz="3200" dirty="0">
                <a:latin typeface="Garamond" panose="02020404030301010803" pitchFamily="18" charset="0"/>
              </a:rPr>
              <a:t>“9. Multiple Season Occupancy Simulation.html”</a:t>
            </a:r>
          </a:p>
          <a:p>
            <a:endParaRPr lang="en-US" sz="3200" dirty="0">
              <a:latin typeface="Garamond" panose="02020404030301010803" pitchFamily="18" charset="0"/>
            </a:endParaRPr>
          </a:p>
        </p:txBody>
      </p:sp>
    </p:spTree>
    <p:extLst>
      <p:ext uri="{BB962C8B-B14F-4D97-AF65-F5344CB8AC3E}">
        <p14:creationId xmlns:p14="http://schemas.microsoft.com/office/powerpoint/2010/main" val="246828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ADE0ED1-2DED-47E4-A3B2-E663A63DF132}"/>
              </a:ext>
            </a:extLst>
          </p:cNvPr>
          <p:cNvSpPr txBox="1">
            <a:spLocks noChangeArrowheads="1"/>
          </p:cNvSpPr>
          <p:nvPr/>
        </p:nvSpPr>
        <p:spPr>
          <a:xfrm>
            <a:off x="242130" y="1321861"/>
            <a:ext cx="8466033" cy="458195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61938" indent="-261938" algn="l">
              <a:spcBef>
                <a:spcPts val="900"/>
              </a:spcBef>
              <a:spcAft>
                <a:spcPts val="450"/>
              </a:spcAft>
              <a:buFont typeface="Wingdings" panose="05000000000000000000" pitchFamily="2" charset="2"/>
              <a:buChar char="§"/>
            </a:pPr>
            <a:r>
              <a:rPr lang="en-US" sz="2800" i="1" dirty="0">
                <a:latin typeface="Garamond" panose="02020404030301010803" pitchFamily="18" charset="0"/>
                <a:cs typeface="Times New Roman" panose="02020603050405020304" pitchFamily="18" charset="0"/>
              </a:rPr>
              <a:t>S</a:t>
            </a:r>
            <a:r>
              <a:rPr lang="en-US" sz="2800" dirty="0">
                <a:latin typeface="Garamond" panose="02020404030301010803" pitchFamily="18" charset="0"/>
                <a:cs typeface="Times New Roman" panose="02020603050405020304" pitchFamily="18" charset="0"/>
              </a:rPr>
              <a:t> sampling units are selected to be sampled for a species.</a:t>
            </a:r>
          </a:p>
          <a:p>
            <a:pPr marL="261938" indent="-261938" algn="l">
              <a:spcBef>
                <a:spcPts val="900"/>
              </a:spcBef>
              <a:spcAft>
                <a:spcPts val="450"/>
              </a:spcAft>
              <a:buFont typeface="Wingdings" panose="05000000000000000000" pitchFamily="2" charset="2"/>
              <a:buChar char="§"/>
            </a:pPr>
            <a:endParaRPr lang="en-US" sz="2800" dirty="0">
              <a:latin typeface="Garamond" panose="02020404030301010803" pitchFamily="18" charset="0"/>
              <a:cs typeface="Times New Roman" panose="02020603050405020304" pitchFamily="18" charset="0"/>
            </a:endParaRPr>
          </a:p>
          <a:p>
            <a:pPr marL="261938" indent="-261938" algn="l">
              <a:spcBef>
                <a:spcPts val="900"/>
              </a:spcBef>
              <a:spcAft>
                <a:spcPts val="450"/>
              </a:spcAft>
              <a:buFont typeface="Wingdings" panose="05000000000000000000" pitchFamily="2" charset="2"/>
              <a:buChar char="§"/>
            </a:pPr>
            <a:r>
              <a:rPr lang="en-US" sz="2800" dirty="0">
                <a:latin typeface="Garamond" panose="02020404030301010803" pitchFamily="18" charset="0"/>
                <a:cs typeface="Times New Roman" panose="02020603050405020304" pitchFamily="18" charset="0"/>
              </a:rPr>
              <a:t>Units are closed to changes in occupancy during a common ‘season’</a:t>
            </a:r>
          </a:p>
          <a:p>
            <a:pPr marL="261938" indent="-261938" algn="l">
              <a:spcBef>
                <a:spcPts val="900"/>
              </a:spcBef>
              <a:spcAft>
                <a:spcPts val="450"/>
              </a:spcAft>
              <a:buFont typeface="Wingdings" panose="05000000000000000000" pitchFamily="2" charset="2"/>
              <a:buChar char="§"/>
            </a:pPr>
            <a:endParaRPr lang="en-US" sz="2800" dirty="0">
              <a:latin typeface="Garamond" panose="02020404030301010803" pitchFamily="18" charset="0"/>
              <a:cs typeface="Times New Roman" panose="02020603050405020304" pitchFamily="18" charset="0"/>
            </a:endParaRPr>
          </a:p>
          <a:p>
            <a:pPr marL="261938" indent="-261938" algn="l">
              <a:spcBef>
                <a:spcPts val="900"/>
              </a:spcBef>
              <a:spcAft>
                <a:spcPts val="450"/>
              </a:spcAft>
              <a:buFont typeface="Wingdings" panose="05000000000000000000" pitchFamily="2" charset="2"/>
              <a:buChar char="§"/>
            </a:pPr>
            <a:r>
              <a:rPr lang="en-US" sz="2800" dirty="0">
                <a:latin typeface="Garamond" panose="02020404030301010803" pitchFamily="18" charset="0"/>
                <a:cs typeface="Times New Roman" panose="02020603050405020304" pitchFamily="18" charset="0"/>
              </a:rPr>
              <a:t>Units are repeatedly sampled within a season</a:t>
            </a:r>
          </a:p>
          <a:p>
            <a:pPr marL="261938" indent="-261938" algn="l">
              <a:spcBef>
                <a:spcPts val="900"/>
              </a:spcBef>
              <a:spcAft>
                <a:spcPts val="450"/>
              </a:spcAft>
              <a:buFont typeface="Wingdings" panose="05000000000000000000" pitchFamily="2" charset="2"/>
              <a:buChar char="§"/>
            </a:pPr>
            <a:endParaRPr lang="en-US" sz="2800" dirty="0">
              <a:latin typeface="Garamond" panose="02020404030301010803" pitchFamily="18" charset="0"/>
              <a:cs typeface="Times New Roman" panose="02020603050405020304" pitchFamily="18" charset="0"/>
            </a:endParaRPr>
          </a:p>
          <a:p>
            <a:pPr marL="261938" indent="-261938" algn="l">
              <a:spcBef>
                <a:spcPts val="900"/>
              </a:spcBef>
              <a:spcAft>
                <a:spcPts val="450"/>
              </a:spcAft>
              <a:buFont typeface="Wingdings" panose="05000000000000000000" pitchFamily="2" charset="2"/>
              <a:buChar char="§"/>
            </a:pPr>
            <a:r>
              <a:rPr lang="en-US" sz="2800" dirty="0">
                <a:latin typeface="Garamond" panose="02020404030301010803" pitchFamily="18" charset="0"/>
                <a:cs typeface="Times New Roman" panose="02020603050405020304" pitchFamily="18" charset="0"/>
              </a:rPr>
              <a:t>Units may be sampled over multiple seasons to monitor temporal changes in occupancy</a:t>
            </a:r>
          </a:p>
        </p:txBody>
      </p:sp>
      <p:sp>
        <p:nvSpPr>
          <p:cNvPr id="3" name="Rectangle 2">
            <a:extLst>
              <a:ext uri="{FF2B5EF4-FFF2-40B4-BE49-F238E27FC236}">
                <a16:creationId xmlns:a16="http://schemas.microsoft.com/office/drawing/2014/main" id="{DEAB82AA-D3D4-4863-ACCC-CFD6A6263FED}"/>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Occupancy Review</a:t>
            </a:r>
          </a:p>
        </p:txBody>
      </p:sp>
      <p:sp>
        <p:nvSpPr>
          <p:cNvPr id="5" name="Rectangle 4">
            <a:extLst>
              <a:ext uri="{FF2B5EF4-FFF2-40B4-BE49-F238E27FC236}">
                <a16:creationId xmlns:a16="http://schemas.microsoft.com/office/drawing/2014/main" id="{1E3E3876-EE65-405C-9CAC-1ACA236C99E6}"/>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195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Why Model Occupancy Dynamics?</a:t>
            </a:r>
          </a:p>
        </p:txBody>
      </p:sp>
      <p:sp>
        <p:nvSpPr>
          <p:cNvPr id="5" name="Rectangle 3">
            <a:extLst>
              <a:ext uri="{FF2B5EF4-FFF2-40B4-BE49-F238E27FC236}">
                <a16:creationId xmlns:a16="http://schemas.microsoft.com/office/drawing/2014/main" id="{4D72ABA2-5C82-45E9-8F40-AEE1705C636E}"/>
              </a:ext>
            </a:extLst>
          </p:cNvPr>
          <p:cNvSpPr txBox="1">
            <a:spLocks noChangeArrowheads="1"/>
          </p:cNvSpPr>
          <p:nvPr/>
        </p:nvSpPr>
        <p:spPr>
          <a:xfrm>
            <a:off x="231805" y="1653414"/>
            <a:ext cx="8458200" cy="42158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sz="2800" dirty="0">
                <a:latin typeface="Garamond" panose="02020404030301010803" pitchFamily="18" charset="0"/>
              </a:rPr>
              <a:t>Estimating abundance and population dynamics can be difficult, particularly for rare species </a:t>
            </a:r>
          </a:p>
          <a:p>
            <a:pPr marL="457200" indent="-457200" algn="l">
              <a:buFont typeface="Wingdings" panose="05000000000000000000" pitchFamily="2" charset="2"/>
              <a:buChar char="§"/>
            </a:pPr>
            <a:endParaRPr lang="en-US" sz="2800" dirty="0">
              <a:latin typeface="Garamond" panose="02020404030301010803" pitchFamily="18" charset="0"/>
            </a:endParaRPr>
          </a:p>
          <a:p>
            <a:pPr marL="457200" indent="-457200" algn="l">
              <a:buFont typeface="Wingdings" panose="05000000000000000000" pitchFamily="2" charset="2"/>
              <a:buChar char="§"/>
            </a:pPr>
            <a:r>
              <a:rPr lang="en-US" sz="2800" dirty="0">
                <a:latin typeface="Garamond" panose="02020404030301010803" pitchFamily="18" charset="0"/>
              </a:rPr>
              <a:t>Occupancy modeling provides and efficient and effective framework for assessing population status</a:t>
            </a:r>
          </a:p>
          <a:p>
            <a:pPr marL="457200" indent="-457200" algn="l">
              <a:buFont typeface="Wingdings" panose="05000000000000000000" pitchFamily="2" charset="2"/>
              <a:buChar char="§"/>
            </a:pPr>
            <a:endParaRPr lang="en-US" sz="2800" dirty="0">
              <a:latin typeface="Garamond" panose="02020404030301010803" pitchFamily="18" charset="0"/>
            </a:endParaRPr>
          </a:p>
          <a:p>
            <a:pPr marL="457200" indent="-457200" algn="l">
              <a:buFont typeface="Wingdings" panose="05000000000000000000" pitchFamily="2" charset="2"/>
              <a:buChar char="§"/>
            </a:pPr>
            <a:r>
              <a:rPr lang="en-US" sz="2800" dirty="0">
                <a:latin typeface="Garamond" panose="02020404030301010803" pitchFamily="18" charset="0"/>
              </a:rPr>
              <a:t>Dynamic occupancy modeling provides a framework for assessing changes in occupancy through time </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29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Dynamic Occupancy: Case Study</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40E51505-9CF1-475A-81A1-9EE4B8CB7C33}"/>
              </a:ext>
            </a:extLst>
          </p:cNvPr>
          <p:cNvPicPr>
            <a:picLocks noChangeAspect="1"/>
          </p:cNvPicPr>
          <p:nvPr/>
        </p:nvPicPr>
        <p:blipFill rotWithShape="1">
          <a:blip r:embed="rId2"/>
          <a:srcRect l="9167" t="12666" r="59633" b="18001"/>
          <a:stretch/>
        </p:blipFill>
        <p:spPr>
          <a:xfrm>
            <a:off x="837486" y="1466909"/>
            <a:ext cx="7289563" cy="4797269"/>
          </a:xfrm>
          <a:prstGeom prst="rect">
            <a:avLst/>
          </a:prstGeom>
          <a:ln>
            <a:solidFill>
              <a:schemeClr val="tx1"/>
            </a:solidFill>
          </a:ln>
        </p:spPr>
      </p:pic>
      <p:sp>
        <p:nvSpPr>
          <p:cNvPr id="9" name="TextBox 8">
            <a:extLst>
              <a:ext uri="{FF2B5EF4-FFF2-40B4-BE49-F238E27FC236}">
                <a16:creationId xmlns:a16="http://schemas.microsoft.com/office/drawing/2014/main" id="{9B764D6C-BBED-4EC1-951C-4BCA94504C55}"/>
              </a:ext>
            </a:extLst>
          </p:cNvPr>
          <p:cNvSpPr txBox="1"/>
          <p:nvPr/>
        </p:nvSpPr>
        <p:spPr>
          <a:xfrm>
            <a:off x="2042445" y="1066799"/>
            <a:ext cx="5016382" cy="400110"/>
          </a:xfrm>
          <a:prstGeom prst="rect">
            <a:avLst/>
          </a:prstGeom>
          <a:noFill/>
        </p:spPr>
        <p:txBody>
          <a:bodyPr wrap="square" rtlCol="0">
            <a:spAutoFit/>
          </a:bodyPr>
          <a:lstStyle/>
          <a:p>
            <a:pPr algn="ctr"/>
            <a:r>
              <a:rPr lang="en-US" sz="2000" b="1" dirty="0">
                <a:latin typeface="Garamond" panose="02020404030301010803" pitchFamily="18" charset="0"/>
                <a:cs typeface="Arial" pitchFamily="34" charset="0"/>
              </a:rPr>
              <a:t>Darter Assemblages: Elk River, Tennessee</a:t>
            </a:r>
          </a:p>
        </p:txBody>
      </p:sp>
    </p:spTree>
    <p:extLst>
      <p:ext uri="{BB962C8B-B14F-4D97-AF65-F5344CB8AC3E}">
        <p14:creationId xmlns:p14="http://schemas.microsoft.com/office/powerpoint/2010/main" val="141383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B3415657-64D0-4C0E-8581-D07C3056B654}"/>
              </a:ext>
            </a:extLst>
          </p:cNvPr>
          <p:cNvSpPr txBox="1"/>
          <p:nvPr/>
        </p:nvSpPr>
        <p:spPr>
          <a:xfrm>
            <a:off x="0" y="1245781"/>
            <a:ext cx="3810000" cy="3554819"/>
          </a:xfrm>
          <a:prstGeom prst="rect">
            <a:avLst/>
          </a:prstGeom>
          <a:noFill/>
        </p:spPr>
        <p:txBody>
          <a:bodyPr wrap="square" rtlCol="0">
            <a:spAutoFit/>
          </a:bodyPr>
          <a:lstStyle/>
          <a:p>
            <a:pPr>
              <a:buFont typeface="Wingdings" pitchFamily="2" charset="2"/>
              <a:buChar char="§"/>
            </a:pPr>
            <a:r>
              <a:rPr lang="en-US" sz="3000" dirty="0">
                <a:latin typeface="Arial" pitchFamily="34" charset="0"/>
                <a:cs typeface="Arial" pitchFamily="34" charset="0"/>
              </a:rPr>
              <a:t> TVA facility</a:t>
            </a:r>
          </a:p>
          <a:p>
            <a:pPr>
              <a:buFont typeface="Wingdings" pitchFamily="2" charset="2"/>
              <a:buChar char="§"/>
            </a:pPr>
            <a:endParaRPr lang="en-US" sz="3000" dirty="0">
              <a:latin typeface="Arial" pitchFamily="34" charset="0"/>
              <a:cs typeface="Arial" pitchFamily="34" charset="0"/>
            </a:endParaRPr>
          </a:p>
          <a:p>
            <a:pPr>
              <a:buFont typeface="Wingdings" pitchFamily="2" charset="2"/>
              <a:buChar char="§"/>
            </a:pPr>
            <a:r>
              <a:rPr lang="en-US" sz="3000" dirty="0">
                <a:latin typeface="Arial" pitchFamily="34" charset="0"/>
                <a:cs typeface="Arial" pitchFamily="34" charset="0"/>
              </a:rPr>
              <a:t> Completed 1970</a:t>
            </a:r>
          </a:p>
          <a:p>
            <a:pPr marL="465138" lvl="1" indent="-180975">
              <a:lnSpc>
                <a:spcPct val="150000"/>
              </a:lnSpc>
              <a:buFont typeface="Arial" pitchFamily="34" charset="0"/>
              <a:buChar char="•"/>
            </a:pPr>
            <a:r>
              <a:rPr lang="en-US" sz="3000" dirty="0">
                <a:latin typeface="Arial" pitchFamily="34" charset="0"/>
                <a:cs typeface="Arial" pitchFamily="34" charset="0"/>
              </a:rPr>
              <a:t>Hydropower</a:t>
            </a:r>
          </a:p>
          <a:p>
            <a:pPr marL="465138" lvl="1" indent="-180975">
              <a:lnSpc>
                <a:spcPct val="150000"/>
              </a:lnSpc>
              <a:buFont typeface="Arial" pitchFamily="34" charset="0"/>
              <a:buChar char="•"/>
            </a:pPr>
            <a:r>
              <a:rPr lang="en-US" sz="3000" dirty="0">
                <a:latin typeface="Arial" pitchFamily="34" charset="0"/>
                <a:cs typeface="Arial" pitchFamily="34" charset="0"/>
              </a:rPr>
              <a:t>Flood control</a:t>
            </a:r>
          </a:p>
          <a:p>
            <a:pPr marL="465138" lvl="1" indent="-180975">
              <a:lnSpc>
                <a:spcPct val="150000"/>
              </a:lnSpc>
              <a:buFont typeface="Arial" pitchFamily="34" charset="0"/>
              <a:buChar char="•"/>
            </a:pPr>
            <a:r>
              <a:rPr lang="en-US" sz="3000" dirty="0">
                <a:latin typeface="Arial" pitchFamily="34" charset="0"/>
                <a:cs typeface="Arial" pitchFamily="34" charset="0"/>
              </a:rPr>
              <a:t>Recreation</a:t>
            </a:r>
          </a:p>
        </p:txBody>
      </p:sp>
      <p:sp>
        <p:nvSpPr>
          <p:cNvPr id="11" name="TextBox 10">
            <a:extLst>
              <a:ext uri="{FF2B5EF4-FFF2-40B4-BE49-F238E27FC236}">
                <a16:creationId xmlns:a16="http://schemas.microsoft.com/office/drawing/2014/main" id="{BE5201AE-7931-40F4-89D9-DD8D59BD14B5}"/>
              </a:ext>
            </a:extLst>
          </p:cNvPr>
          <p:cNvSpPr txBox="1"/>
          <p:nvPr/>
        </p:nvSpPr>
        <p:spPr>
          <a:xfrm>
            <a:off x="609600" y="5180631"/>
            <a:ext cx="3886200" cy="1477328"/>
          </a:xfrm>
          <a:prstGeom prst="rect">
            <a:avLst/>
          </a:prstGeom>
          <a:noFill/>
        </p:spPr>
        <p:txBody>
          <a:bodyPr wrap="square" rtlCol="0">
            <a:spAutoFit/>
          </a:bodyPr>
          <a:lstStyle/>
          <a:p>
            <a:pPr algn="ctr"/>
            <a:r>
              <a:rPr lang="en-US" sz="3000" dirty="0">
                <a:latin typeface="Arial" pitchFamily="34" charset="0"/>
                <a:cs typeface="Arial" pitchFamily="34" charset="0"/>
              </a:rPr>
              <a:t>Hypolimnetic releases</a:t>
            </a:r>
          </a:p>
          <a:p>
            <a:pPr algn="ctr"/>
            <a:endParaRPr lang="en-US" sz="3000" dirty="0">
              <a:latin typeface="Arial" pitchFamily="34" charset="0"/>
              <a:cs typeface="Arial" pitchFamily="34" charset="0"/>
            </a:endParaRPr>
          </a:p>
        </p:txBody>
      </p:sp>
      <p:sp>
        <p:nvSpPr>
          <p:cNvPr id="12" name="TextBox 11">
            <a:extLst>
              <a:ext uri="{FF2B5EF4-FFF2-40B4-BE49-F238E27FC236}">
                <a16:creationId xmlns:a16="http://schemas.microsoft.com/office/drawing/2014/main" id="{67BF9123-3C87-4FF7-A106-36CD7D0601D8}"/>
              </a:ext>
            </a:extLst>
          </p:cNvPr>
          <p:cNvSpPr txBox="1"/>
          <p:nvPr/>
        </p:nvSpPr>
        <p:spPr>
          <a:xfrm>
            <a:off x="5687290" y="4953000"/>
            <a:ext cx="2362200" cy="1477328"/>
          </a:xfrm>
          <a:prstGeom prst="rect">
            <a:avLst/>
          </a:prstGeom>
          <a:noFill/>
        </p:spPr>
        <p:txBody>
          <a:bodyPr wrap="square" rtlCol="0">
            <a:spAutoFit/>
          </a:bodyPr>
          <a:lstStyle/>
          <a:p>
            <a:pPr algn="ctr"/>
            <a:r>
              <a:rPr lang="en-US" sz="3000" dirty="0">
                <a:latin typeface="Arial" pitchFamily="34" charset="0"/>
                <a:cs typeface="Arial" pitchFamily="34" charset="0"/>
              </a:rPr>
              <a:t>30+ years of downstream effects</a:t>
            </a:r>
          </a:p>
        </p:txBody>
      </p:sp>
      <p:sp>
        <p:nvSpPr>
          <p:cNvPr id="13" name="Striped Right Arrow 10">
            <a:extLst>
              <a:ext uri="{FF2B5EF4-FFF2-40B4-BE49-F238E27FC236}">
                <a16:creationId xmlns:a16="http://schemas.microsoft.com/office/drawing/2014/main" id="{31A5806C-26A6-4881-B653-58A2835A45E1}"/>
              </a:ext>
            </a:extLst>
          </p:cNvPr>
          <p:cNvSpPr/>
          <p:nvPr/>
        </p:nvSpPr>
        <p:spPr>
          <a:xfrm>
            <a:off x="3810000" y="5107139"/>
            <a:ext cx="1752600" cy="1143000"/>
          </a:xfrm>
          <a:prstGeom prst="stripedRightArrow">
            <a:avLst>
              <a:gd name="adj1" fmla="val 50000"/>
              <a:gd name="adj2" fmla="val 4736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80C52C7-789C-4203-994F-3CF3C84A56A3}"/>
              </a:ext>
            </a:extLst>
          </p:cNvPr>
          <p:cNvPicPr>
            <a:picLocks noChangeAspect="1" noChangeArrowheads="1"/>
          </p:cNvPicPr>
          <p:nvPr/>
        </p:nvPicPr>
        <p:blipFill>
          <a:blip r:embed="rId2" cstate="print"/>
          <a:srcRect l="35294" t="28571" r="15294" b="8791"/>
          <a:stretch>
            <a:fillRect/>
          </a:stretch>
        </p:blipFill>
        <p:spPr bwMode="auto">
          <a:xfrm>
            <a:off x="3449053" y="990600"/>
            <a:ext cx="5390147"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031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155A96BC-6243-4775-A0AD-6935686A0E59}"/>
              </a:ext>
            </a:extLst>
          </p:cNvPr>
          <p:cNvSpPr txBox="1"/>
          <p:nvPr/>
        </p:nvSpPr>
        <p:spPr>
          <a:xfrm>
            <a:off x="457200" y="2141685"/>
            <a:ext cx="8229600" cy="304698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6 </a:t>
            </a:r>
            <a:r>
              <a:rPr lang="en-US" sz="3200" b="1" u="sng" dirty="0">
                <a:latin typeface="Garamond" panose="02020404030301010803" pitchFamily="18" charset="0"/>
                <a:cs typeface="Arial" pitchFamily="34" charset="0"/>
              </a:rPr>
              <a:t>reaches</a:t>
            </a:r>
            <a:r>
              <a:rPr lang="en-US" sz="3200" dirty="0">
                <a:latin typeface="Garamond" panose="02020404030301010803" pitchFamily="18" charset="0"/>
                <a:cs typeface="Arial" pitchFamily="34" charset="0"/>
              </a:rPr>
              <a:t> sampled </a:t>
            </a:r>
            <a:r>
              <a:rPr lang="en-US" sz="3200" b="1" u="sng" dirty="0">
                <a:latin typeface="Garamond" panose="02020404030301010803" pitchFamily="18" charset="0"/>
                <a:cs typeface="Arial" pitchFamily="34" charset="0"/>
              </a:rPr>
              <a:t>annually</a:t>
            </a:r>
            <a:r>
              <a:rPr lang="en-US" sz="3200" dirty="0">
                <a:latin typeface="Garamond" panose="02020404030301010803" pitchFamily="18" charset="0"/>
                <a:cs typeface="Arial" pitchFamily="34" charset="0"/>
              </a:rPr>
              <a:t> from 2005-2012</a:t>
            </a:r>
          </a:p>
          <a:p>
            <a:pPr lvl="1"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Presence-absence data for 15 darter species</a:t>
            </a:r>
          </a:p>
          <a:p>
            <a:pPr lvl="1"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Replicate surveys (quadrat sampling)</a:t>
            </a:r>
          </a:p>
          <a:p>
            <a:pPr lvl="1"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Site-specific temperature &amp; flow time series</a:t>
            </a:r>
          </a:p>
        </p:txBody>
      </p:sp>
      <p:sp>
        <p:nvSpPr>
          <p:cNvPr id="15" name="TextBox 14">
            <a:extLst>
              <a:ext uri="{FF2B5EF4-FFF2-40B4-BE49-F238E27FC236}">
                <a16:creationId xmlns:a16="http://schemas.microsoft.com/office/drawing/2014/main" id="{1FD535CD-200F-4495-9733-9FE95AB95C4E}"/>
              </a:ext>
            </a:extLst>
          </p:cNvPr>
          <p:cNvSpPr txBox="1"/>
          <p:nvPr/>
        </p:nvSpPr>
        <p:spPr>
          <a:xfrm>
            <a:off x="457200" y="1495353"/>
            <a:ext cx="3024143" cy="646331"/>
          </a:xfrm>
          <a:prstGeom prst="rect">
            <a:avLst/>
          </a:prstGeom>
          <a:noFill/>
        </p:spPr>
        <p:txBody>
          <a:bodyPr wrap="square" rtlCol="0">
            <a:spAutoFit/>
          </a:bodyPr>
          <a:lstStyle/>
          <a:p>
            <a:r>
              <a:rPr lang="en-US" sz="3600" b="1" dirty="0">
                <a:latin typeface="Garamond" panose="02020404030301010803" pitchFamily="18" charset="0"/>
                <a:cs typeface="Arial" pitchFamily="34" charset="0"/>
              </a:rPr>
              <a:t>Sample Data</a:t>
            </a:r>
          </a:p>
        </p:txBody>
      </p:sp>
    </p:spTree>
    <p:extLst>
      <p:ext uri="{BB962C8B-B14F-4D97-AF65-F5344CB8AC3E}">
        <p14:creationId xmlns:p14="http://schemas.microsoft.com/office/powerpoint/2010/main" val="13893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05B4-EC98-4F8E-AFC6-7BB065E1FD18}"/>
              </a:ext>
            </a:extLst>
          </p:cNvPr>
          <p:cNvSpPr/>
          <p:nvPr/>
        </p:nvSpPr>
        <p:spPr>
          <a:xfrm>
            <a:off x="685800" y="164938"/>
            <a:ext cx="8382000" cy="9018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cap="small" dirty="0">
                <a:latin typeface="Garamond" pitchFamily="18" charset="0"/>
              </a:rPr>
              <a:t>Case Study: </a:t>
            </a:r>
            <a:r>
              <a:rPr lang="en-US" sz="3300" b="1" cap="small" dirty="0" err="1">
                <a:latin typeface="Garamond" pitchFamily="18" charset="0"/>
              </a:rPr>
              <a:t>Tims</a:t>
            </a:r>
            <a:r>
              <a:rPr lang="en-US" sz="3300" b="1" cap="small" dirty="0">
                <a:latin typeface="Garamond" pitchFamily="18" charset="0"/>
              </a:rPr>
              <a:t> Ford Dam</a:t>
            </a:r>
          </a:p>
        </p:txBody>
      </p:sp>
      <p:sp>
        <p:nvSpPr>
          <p:cNvPr id="6" name="Rectangle 5">
            <a:extLst>
              <a:ext uri="{FF2B5EF4-FFF2-40B4-BE49-F238E27FC236}">
                <a16:creationId xmlns:a16="http://schemas.microsoft.com/office/drawing/2014/main" id="{1894177F-4744-45C7-9A23-4B647A8D8262}"/>
              </a:ext>
            </a:extLst>
          </p:cNvPr>
          <p:cNvSpPr/>
          <p:nvPr/>
        </p:nvSpPr>
        <p:spPr>
          <a:xfrm>
            <a:off x="76200" y="164938"/>
            <a:ext cx="533400" cy="901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4DC377CD-E85C-41DD-85C5-37BFBF9698A4}"/>
              </a:ext>
            </a:extLst>
          </p:cNvPr>
          <p:cNvSpPr txBox="1"/>
          <p:nvPr/>
        </p:nvSpPr>
        <p:spPr>
          <a:xfrm>
            <a:off x="76200" y="1229071"/>
            <a:ext cx="8534400" cy="646331"/>
          </a:xfrm>
          <a:prstGeom prst="rect">
            <a:avLst/>
          </a:prstGeom>
          <a:noFill/>
        </p:spPr>
        <p:txBody>
          <a:bodyPr wrap="square" rtlCol="0">
            <a:spAutoFit/>
          </a:bodyPr>
          <a:lstStyle/>
          <a:p>
            <a:r>
              <a:rPr lang="en-US" sz="3600" b="1" dirty="0">
                <a:latin typeface="Garamond" panose="02020404030301010803" pitchFamily="18" charset="0"/>
                <a:cs typeface="Arial" pitchFamily="34" charset="0"/>
              </a:rPr>
              <a:t>Site- and Species-Level Covariates</a:t>
            </a:r>
          </a:p>
        </p:txBody>
      </p:sp>
      <p:sp>
        <p:nvSpPr>
          <p:cNvPr id="8" name="TextBox 7">
            <a:extLst>
              <a:ext uri="{FF2B5EF4-FFF2-40B4-BE49-F238E27FC236}">
                <a16:creationId xmlns:a16="http://schemas.microsoft.com/office/drawing/2014/main" id="{5B540A64-9563-49AD-AE19-81AD651E64BA}"/>
              </a:ext>
            </a:extLst>
          </p:cNvPr>
          <p:cNvSpPr txBox="1"/>
          <p:nvPr/>
        </p:nvSpPr>
        <p:spPr>
          <a:xfrm>
            <a:off x="76200" y="1839794"/>
            <a:ext cx="8991600" cy="4524315"/>
          </a:xfrm>
          <a:prstGeom prst="rect">
            <a:avLst/>
          </a:prstGeom>
          <a:noFill/>
        </p:spPr>
        <p:txBody>
          <a:bodyPr wrap="square" rtlCol="0">
            <a:spAutoFit/>
          </a:bodyPr>
          <a:lstStyle/>
          <a:p>
            <a:pPr>
              <a:lnSpc>
                <a:spcPct val="150000"/>
              </a:lnSpc>
            </a:pPr>
            <a:r>
              <a:rPr lang="en-US" sz="3200" u="sng" dirty="0">
                <a:latin typeface="Garamond" panose="02020404030301010803" pitchFamily="18" charset="0"/>
                <a:cs typeface="Arial" pitchFamily="34" charset="0"/>
              </a:rPr>
              <a:t>Site-level</a:t>
            </a:r>
          </a:p>
          <a:p>
            <a:pPr marL="625475" lvl="2"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Spring and summer temperature (min 5-day)</a:t>
            </a:r>
          </a:p>
          <a:p>
            <a:pPr marL="625475" lvl="2"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Spring and summer discharge (median)</a:t>
            </a:r>
          </a:p>
          <a:p>
            <a:pPr>
              <a:lnSpc>
                <a:spcPct val="150000"/>
              </a:lnSpc>
            </a:pPr>
            <a:r>
              <a:rPr lang="en-US" sz="3200" u="sng" dirty="0">
                <a:latin typeface="Garamond" panose="02020404030301010803" pitchFamily="18" charset="0"/>
                <a:cs typeface="Arial" pitchFamily="34" charset="0"/>
              </a:rPr>
              <a:t>Species-level</a:t>
            </a:r>
          </a:p>
          <a:p>
            <a:pPr marL="625475" lvl="2"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Body size (small or large)</a:t>
            </a:r>
          </a:p>
          <a:p>
            <a:pPr marL="625475" lvl="2" indent="-457200">
              <a:lnSpc>
                <a:spcPct val="150000"/>
              </a:lnSpc>
              <a:buFont typeface="Wingdings" panose="05000000000000000000" pitchFamily="2" charset="2"/>
              <a:buChar char="§"/>
            </a:pPr>
            <a:r>
              <a:rPr lang="en-US" sz="3200" dirty="0">
                <a:latin typeface="Garamond" panose="02020404030301010803" pitchFamily="18" charset="0"/>
                <a:cs typeface="Arial" pitchFamily="34" charset="0"/>
              </a:rPr>
              <a:t>Spawning mode (crevice or gravel)</a:t>
            </a:r>
          </a:p>
        </p:txBody>
      </p:sp>
    </p:spTree>
    <p:extLst>
      <p:ext uri="{BB962C8B-B14F-4D97-AF65-F5344CB8AC3E}">
        <p14:creationId xmlns:p14="http://schemas.microsoft.com/office/powerpoint/2010/main" val="12504807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2997</TotalTime>
  <Words>1618</Words>
  <Application>Microsoft Office PowerPoint</Application>
  <PresentationFormat>On-screen Show (4:3)</PresentationFormat>
  <Paragraphs>346</Paragraphs>
  <Slides>37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Calibri</vt:lpstr>
      <vt:lpstr>Calibri Light</vt:lpstr>
      <vt:lpstr>Cambria Math</vt:lpstr>
      <vt:lpstr>Garamond</vt:lpstr>
      <vt:lpstr>Symbol</vt:lpstr>
      <vt:lpstr>Times New Roman</vt:lpstr>
      <vt:lpstr>Wingdings</vt:lpstr>
      <vt:lpstr>Retrospect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Shea</dc:creator>
  <cp:lastModifiedBy>Colin Shea</cp:lastModifiedBy>
  <cp:revision>56</cp:revision>
  <cp:lastPrinted>2018-04-27T15:38:42Z</cp:lastPrinted>
  <dcterms:created xsi:type="dcterms:W3CDTF">2018-04-18T15:59:23Z</dcterms:created>
  <dcterms:modified xsi:type="dcterms:W3CDTF">2018-05-11T15:40:24Z</dcterms:modified>
</cp:coreProperties>
</file>