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9" r:id="rId3"/>
    <p:sldId id="280" r:id="rId4"/>
    <p:sldId id="260" r:id="rId5"/>
    <p:sldId id="261" r:id="rId6"/>
    <p:sldId id="281" r:id="rId7"/>
    <p:sldId id="262" r:id="rId8"/>
    <p:sldId id="263"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759"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66B26-D0EE-4545-A591-F795D18FF096}"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98061-E7F5-4946-8820-2E90F0E86600}" type="slidenum">
              <a:rPr lang="en-US" smtClean="0"/>
              <a:t>‹#›</a:t>
            </a:fld>
            <a:endParaRPr lang="en-US"/>
          </a:p>
        </p:txBody>
      </p:sp>
    </p:spTree>
    <p:extLst>
      <p:ext uri="{BB962C8B-B14F-4D97-AF65-F5344CB8AC3E}">
        <p14:creationId xmlns:p14="http://schemas.microsoft.com/office/powerpoint/2010/main" val="405715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assumption of the single-season model is that the sites are closed to changes of the occupancy state during the sampling interval. That is, if we survey sites three times, the assumption is that site does not go extinct (if it is occupied), and does not get colonized (if it is empty) between the first sampling session and the third sampling session.</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2</a:t>
            </a:fld>
            <a:endParaRPr lang="en-US"/>
          </a:p>
        </p:txBody>
      </p:sp>
    </p:spTree>
    <p:extLst>
      <p:ext uri="{BB962C8B-B14F-4D97-AF65-F5344CB8AC3E}">
        <p14:creationId xmlns:p14="http://schemas.microsoft.com/office/powerpoint/2010/main" val="3540778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5979" indent="-205979" algn="l">
              <a:spcBef>
                <a:spcPts val="900"/>
              </a:spcBef>
              <a:spcAft>
                <a:spcPts val="450"/>
              </a:spcAft>
              <a:tabLst>
                <a:tab pos="536972" algn="l"/>
                <a:tab pos="742950" algn="l"/>
              </a:tabLst>
            </a:pPr>
            <a:r>
              <a:rPr lang="en-NZ" sz="1200" i="1" baseline="0" dirty="0" smtClean="0">
                <a:latin typeface="Symbol" pitchFamily="18" charset="2"/>
                <a:sym typeface="Symbol" panose="05050102010706020507" pitchFamily="18" charset="2"/>
              </a:rPr>
              <a:t></a:t>
            </a:r>
            <a:r>
              <a:rPr lang="en-NZ" sz="1200" baseline="-25000" dirty="0" smtClean="0">
                <a:latin typeface="Times New Roman" pitchFamily="18" charset="0"/>
              </a:rPr>
              <a:t>1</a:t>
            </a:r>
            <a:r>
              <a:rPr lang="en-NZ" sz="1200" dirty="0" smtClean="0"/>
              <a:t> = </a:t>
            </a:r>
            <a:r>
              <a:rPr lang="en-NZ" sz="1200" dirty="0" smtClean="0">
                <a:latin typeface="Garamond" panose="02020404030301010803" pitchFamily="18" charset="0"/>
              </a:rPr>
              <a:t>probability a site is occupied by the species in season 1</a:t>
            </a:r>
          </a:p>
          <a:p>
            <a:pPr marL="205979" indent="-205979" algn="l">
              <a:spcBef>
                <a:spcPts val="900"/>
              </a:spcBef>
              <a:spcAft>
                <a:spcPts val="450"/>
              </a:spcAft>
              <a:tabLst>
                <a:tab pos="536972" algn="l"/>
                <a:tab pos="742950" algn="l"/>
              </a:tabLst>
            </a:pPr>
            <a:r>
              <a:rPr lang="en-NZ" sz="1200" dirty="0" smtClean="0">
                <a:latin typeface="Symbol" pitchFamily="18" charset="2"/>
              </a:rPr>
              <a:t>e</a:t>
            </a:r>
            <a:r>
              <a:rPr lang="en-NZ" sz="1200" i="1" baseline="-25000" dirty="0" smtClean="0">
                <a:latin typeface="Times New Roman" pitchFamily="18" charset="0"/>
              </a:rPr>
              <a:t>t</a:t>
            </a:r>
            <a:r>
              <a:rPr lang="en-NZ" sz="1200" dirty="0" smtClean="0"/>
              <a:t> = </a:t>
            </a:r>
            <a:r>
              <a:rPr lang="en-NZ" sz="1200" dirty="0" smtClean="0">
                <a:latin typeface="Garamond" panose="02020404030301010803" pitchFamily="18" charset="0"/>
              </a:rPr>
              <a:t>probability a site becomes unoccupied by the species between seasons </a:t>
            </a:r>
            <a:r>
              <a:rPr lang="en-NZ" sz="1200" i="1" dirty="0" smtClean="0">
                <a:latin typeface="Garamond" panose="02020404030301010803" pitchFamily="18" charset="0"/>
              </a:rPr>
              <a:t>t</a:t>
            </a:r>
            <a:r>
              <a:rPr lang="en-NZ" sz="1200" dirty="0" smtClean="0">
                <a:latin typeface="Garamond" panose="02020404030301010803" pitchFamily="18" charset="0"/>
              </a:rPr>
              <a:t> and </a:t>
            </a:r>
            <a:r>
              <a:rPr lang="en-NZ" sz="1200" i="1" dirty="0" smtClean="0">
                <a:latin typeface="Garamond" panose="02020404030301010803" pitchFamily="18" charset="0"/>
              </a:rPr>
              <a:t>t</a:t>
            </a:r>
            <a:r>
              <a:rPr lang="en-NZ" sz="1200" dirty="0" smtClean="0">
                <a:latin typeface="Garamond" panose="02020404030301010803" pitchFamily="18" charset="0"/>
              </a:rPr>
              <a:t>+1</a:t>
            </a:r>
          </a:p>
          <a:p>
            <a:pPr marL="205979" indent="-205979" algn="l">
              <a:spcBef>
                <a:spcPts val="900"/>
              </a:spcBef>
              <a:spcAft>
                <a:spcPts val="450"/>
              </a:spcAft>
              <a:tabLst>
                <a:tab pos="536972" algn="l"/>
                <a:tab pos="742950" algn="l"/>
              </a:tabLst>
            </a:pPr>
            <a:r>
              <a:rPr lang="en-NZ" sz="1200" i="0" baseline="0" dirty="0" smtClean="0">
                <a:latin typeface="Symbol" pitchFamily="18" charset="2"/>
                <a:sym typeface="Symbol" panose="05050102010706020507" pitchFamily="18" charset="2"/>
              </a:rPr>
              <a:t></a:t>
            </a:r>
            <a:r>
              <a:rPr lang="en-NZ" sz="1200" i="1" baseline="-25000" dirty="0" smtClean="0">
                <a:latin typeface="Times New Roman" pitchFamily="18" charset="0"/>
              </a:rPr>
              <a:t>t</a:t>
            </a:r>
            <a:r>
              <a:rPr lang="en-NZ" sz="1200" dirty="0" smtClean="0"/>
              <a:t> = </a:t>
            </a:r>
            <a:r>
              <a:rPr lang="en-NZ" sz="1200" dirty="0" smtClean="0">
                <a:latin typeface="Garamond" panose="02020404030301010803" pitchFamily="18" charset="0"/>
              </a:rPr>
              <a:t>probability a site becomes occupied between seasons </a:t>
            </a:r>
            <a:r>
              <a:rPr lang="en-NZ" sz="1200" i="1" dirty="0" smtClean="0">
                <a:latin typeface="Garamond" panose="02020404030301010803" pitchFamily="18" charset="0"/>
              </a:rPr>
              <a:t>t</a:t>
            </a:r>
            <a:r>
              <a:rPr lang="en-NZ" sz="1200" dirty="0" smtClean="0">
                <a:latin typeface="Garamond" panose="02020404030301010803" pitchFamily="18" charset="0"/>
              </a:rPr>
              <a:t> and </a:t>
            </a:r>
            <a:r>
              <a:rPr lang="en-NZ" sz="1200" i="1" dirty="0" smtClean="0">
                <a:latin typeface="Garamond" panose="02020404030301010803" pitchFamily="18" charset="0"/>
              </a:rPr>
              <a:t>t </a:t>
            </a:r>
            <a:r>
              <a:rPr lang="en-NZ" sz="1200" dirty="0" smtClean="0">
                <a:latin typeface="Garamond" panose="02020404030301010803" pitchFamily="18" charset="0"/>
              </a:rPr>
              <a:t>+1</a:t>
            </a:r>
          </a:p>
          <a:p>
            <a:pPr marL="205979" indent="-205979" algn="l">
              <a:spcBef>
                <a:spcPts val="900"/>
              </a:spcBef>
              <a:spcAft>
                <a:spcPts val="450"/>
              </a:spcAft>
              <a:tabLst>
                <a:tab pos="536972" algn="l"/>
                <a:tab pos="742950" algn="l"/>
              </a:tabLst>
            </a:pPr>
            <a:r>
              <a:rPr lang="en-NZ" sz="1200" i="1" dirty="0" err="1" smtClean="0">
                <a:latin typeface="Times New Roman" pitchFamily="18" charset="0"/>
              </a:rPr>
              <a:t>p</a:t>
            </a:r>
            <a:r>
              <a:rPr lang="en-NZ" sz="1200" i="1" baseline="-25000" dirty="0" err="1" smtClean="0">
                <a:latin typeface="Times New Roman" pitchFamily="18" charset="0"/>
              </a:rPr>
              <a:t>t,j</a:t>
            </a:r>
            <a:r>
              <a:rPr lang="en-NZ" sz="1200" dirty="0" smtClean="0"/>
              <a:t> = </a:t>
            </a:r>
            <a:r>
              <a:rPr lang="en-NZ" sz="1200" dirty="0" smtClean="0">
                <a:latin typeface="Garamond" panose="02020404030301010803" pitchFamily="18" charset="0"/>
              </a:rPr>
              <a:t>probability the species is detected at a site in survey </a:t>
            </a:r>
            <a:r>
              <a:rPr lang="en-NZ" sz="1200" i="1" dirty="0" smtClean="0">
                <a:latin typeface="Garamond" panose="02020404030301010803" pitchFamily="18" charset="0"/>
              </a:rPr>
              <a:t>j</a:t>
            </a:r>
            <a:r>
              <a:rPr lang="en-NZ" sz="1200" dirty="0" smtClean="0">
                <a:latin typeface="Garamond" panose="02020404030301010803" pitchFamily="18" charset="0"/>
              </a:rPr>
              <a:t> of season </a:t>
            </a:r>
            <a:r>
              <a:rPr lang="en-NZ" sz="1200" i="1" dirty="0" smtClean="0">
                <a:latin typeface="Garamond" panose="02020404030301010803" pitchFamily="18" charset="0"/>
              </a:rPr>
              <a:t>t</a:t>
            </a:r>
            <a:r>
              <a:rPr lang="en-NZ" sz="1200" dirty="0" smtClean="0">
                <a:latin typeface="Garamond" panose="02020404030301010803" pitchFamily="18" charset="0"/>
              </a:rPr>
              <a:t> (given presence)</a:t>
            </a:r>
            <a:endParaRPr lang="en-US" sz="1200" dirty="0" smtClean="0">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14</a:t>
            </a:fld>
            <a:endParaRPr lang="en-US"/>
          </a:p>
        </p:txBody>
      </p:sp>
    </p:spTree>
    <p:extLst>
      <p:ext uri="{BB962C8B-B14F-4D97-AF65-F5344CB8AC3E}">
        <p14:creationId xmlns:p14="http://schemas.microsoft.com/office/powerpoint/2010/main" val="279183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However, in many cases we are very interested in changes in occupancy patterns. For instance, </a:t>
            </a:r>
            <a:r>
              <a:rPr lang="en-US" sz="1200" b="0" i="0" u="none" strike="noStrike" kern="1200" baseline="0" dirty="0" err="1" smtClean="0">
                <a:solidFill>
                  <a:schemeClr val="tx1"/>
                </a:solidFill>
                <a:latin typeface="+mn-lt"/>
                <a:ea typeface="+mn-ea"/>
                <a:cs typeface="+mn-cs"/>
              </a:rPr>
              <a:t>metapopulation</a:t>
            </a:r>
            <a:r>
              <a:rPr lang="en-US" sz="1200" b="0" i="0" u="none" strike="noStrike" kern="1200" baseline="0" dirty="0" smtClean="0">
                <a:solidFill>
                  <a:schemeClr val="tx1"/>
                </a:solidFill>
                <a:latin typeface="+mn-lt"/>
                <a:ea typeface="+mn-ea"/>
                <a:cs typeface="+mn-cs"/>
              </a:rPr>
              <a:t> theory is based on changes in occupancy patterns of patches over time. In this case, we may want to estimate the probability that an empty site will be colonized, and probability that an occupied site goes extinct.</a:t>
            </a:r>
          </a:p>
          <a:p>
            <a:r>
              <a:rPr lang="en-US" sz="1200" b="0" i="0" u="none" strike="noStrike" kern="1200" baseline="0" dirty="0" smtClean="0">
                <a:solidFill>
                  <a:schemeClr val="tx1"/>
                </a:solidFill>
                <a:latin typeface="+mn-lt"/>
                <a:ea typeface="+mn-ea"/>
                <a:cs typeface="+mn-cs"/>
              </a:rPr>
              <a:t>The Multi-Season Occupancy Model specifically deals with these issues</a:t>
            </a:r>
            <a:r>
              <a:rPr lang="en-US" sz="1200" b="0" i="0" u="none" strike="noStrike" kern="1200" baseline="0" dirty="0" smtClean="0">
                <a:solidFill>
                  <a:schemeClr val="tx1"/>
                </a:solidFill>
                <a:latin typeface="+mn-lt"/>
                <a:ea typeface="+mn-ea"/>
                <a:cs typeface="+mn-cs"/>
              </a:rPr>
              <a:t>. Likewise, we might be interested not in a </a:t>
            </a:r>
            <a:r>
              <a:rPr lang="en-US" sz="1200" b="0" i="0" u="none" strike="noStrike" kern="1200" baseline="0" dirty="0" err="1" smtClean="0">
                <a:solidFill>
                  <a:schemeClr val="tx1"/>
                </a:solidFill>
                <a:latin typeface="+mn-lt"/>
                <a:ea typeface="+mn-ea"/>
                <a:cs typeface="+mn-cs"/>
              </a:rPr>
              <a:t>metapopulation</a:t>
            </a:r>
            <a:r>
              <a:rPr lang="en-US" sz="1200" b="0" i="0" u="none" strike="noStrike" kern="1200" baseline="0" dirty="0" smtClean="0">
                <a:solidFill>
                  <a:schemeClr val="tx1"/>
                </a:solidFill>
                <a:latin typeface="+mn-lt"/>
                <a:ea typeface="+mn-ea"/>
                <a:cs typeface="+mn-cs"/>
              </a:rPr>
              <a:t> but a single population but a snapshot of the population, which is what a single season occupancy model provides, does provide information of patterns  and processes that we may be interested in. </a:t>
            </a:r>
          </a:p>
          <a:p>
            <a:r>
              <a:rPr lang="en-US" sz="1200" b="0" i="0" u="none" strike="noStrike" kern="1200" baseline="0" dirty="0" smtClean="0">
                <a:solidFill>
                  <a:schemeClr val="tx1"/>
                </a:solidFill>
                <a:latin typeface="+mn-lt"/>
                <a:ea typeface="+mn-ea"/>
                <a:cs typeface="+mn-cs"/>
              </a:rPr>
              <a:t>The best way to understand a processes occurring within a system is to observe how the </a:t>
            </a:r>
            <a:r>
              <a:rPr lang="en-US" sz="1200" b="0" i="0" u="none" strike="noStrike" kern="1200" baseline="0" dirty="0" err="1" smtClean="0">
                <a:solidFill>
                  <a:schemeClr val="tx1"/>
                </a:solidFill>
                <a:latin typeface="+mn-lt"/>
                <a:ea typeface="+mn-ea"/>
                <a:cs typeface="+mn-cs"/>
              </a:rPr>
              <a:t>sytem</a:t>
            </a:r>
            <a:r>
              <a:rPr lang="en-US" sz="1200" b="0" i="0" u="none" strike="noStrike" kern="1200" baseline="0" dirty="0" smtClean="0">
                <a:solidFill>
                  <a:schemeClr val="tx1"/>
                </a:solidFill>
                <a:latin typeface="+mn-lt"/>
                <a:ea typeface="+mn-ea"/>
                <a:cs typeface="+mn-cs"/>
              </a:rPr>
              <a:t> behaves over a longer timeframe, such as multiple seasons or years. </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3</a:t>
            </a:fld>
            <a:endParaRPr lang="en-US"/>
          </a:p>
        </p:txBody>
      </p:sp>
    </p:spTree>
    <p:extLst>
      <p:ext uri="{BB962C8B-B14F-4D97-AF65-F5344CB8AC3E}">
        <p14:creationId xmlns:p14="http://schemas.microsoft.com/office/powerpoint/2010/main" val="118179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a:t>
            </a:r>
            <a:r>
              <a:rPr lang="en-US" dirty="0" err="1" smtClean="0"/>
              <a:t>metapopulation</a:t>
            </a:r>
            <a:r>
              <a:rPr lang="en-US" dirty="0" smtClean="0"/>
              <a:t> studies investigate a system </a:t>
            </a:r>
            <a:r>
              <a:rPr lang="en-US" dirty="0" err="1" smtClean="0"/>
              <a:t>wimilar</a:t>
            </a:r>
            <a:r>
              <a:rPr lang="en-US" dirty="0" smtClean="0"/>
              <a:t> to shown here. Where researchers are interested in the processes</a:t>
            </a:r>
            <a:r>
              <a:rPr lang="en-US" baseline="0" dirty="0" smtClean="0"/>
              <a:t> of local extinction and colonization. This process is sometimes referred to in terms of the incidence function. Most of these, however, don’t explicitly account for detection probability. </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5</a:t>
            </a:fld>
            <a:endParaRPr lang="en-US"/>
          </a:p>
        </p:txBody>
      </p:sp>
    </p:spTree>
    <p:extLst>
      <p:ext uri="{BB962C8B-B14F-4D97-AF65-F5344CB8AC3E}">
        <p14:creationId xmlns:p14="http://schemas.microsoft.com/office/powerpoint/2010/main" val="111339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general approaches for modeling changes in occupancy</a:t>
            </a:r>
            <a:r>
              <a:rPr lang="en-US" baseline="0" dirty="0" smtClean="0"/>
              <a:t> over time. </a:t>
            </a:r>
          </a:p>
          <a:p>
            <a:r>
              <a:rPr lang="en-US" baseline="0" dirty="0" smtClean="0"/>
              <a:t>The first is to use a model where underlying dynamics are implied but not explicitly accounted for (effectively combining several single-season models)</a:t>
            </a:r>
          </a:p>
        </p:txBody>
      </p:sp>
      <p:sp>
        <p:nvSpPr>
          <p:cNvPr id="4" name="Slide Number Placeholder 3"/>
          <p:cNvSpPr>
            <a:spLocks noGrp="1"/>
          </p:cNvSpPr>
          <p:nvPr>
            <p:ph type="sldNum" sz="quarter" idx="10"/>
          </p:nvPr>
        </p:nvSpPr>
        <p:spPr/>
        <p:txBody>
          <a:bodyPr/>
          <a:lstStyle/>
          <a:p>
            <a:fld id="{AD398061-E7F5-4946-8820-2E90F0E86600}" type="slidenum">
              <a:rPr lang="en-US" smtClean="0"/>
              <a:t>7</a:t>
            </a:fld>
            <a:endParaRPr lang="en-US"/>
          </a:p>
        </p:txBody>
      </p:sp>
    </p:spTree>
    <p:extLst>
      <p:ext uri="{BB962C8B-B14F-4D97-AF65-F5344CB8AC3E}">
        <p14:creationId xmlns:p14="http://schemas.microsoft.com/office/powerpoint/2010/main" val="2421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approach, you model the detection/</a:t>
            </a:r>
            <a:r>
              <a:rPr lang="en-US" dirty="0" err="1" smtClean="0"/>
              <a:t>nondetection</a:t>
            </a:r>
            <a:r>
              <a:rPr lang="en-US" dirty="0" smtClean="0"/>
              <a:t> data from</a:t>
            </a:r>
            <a:r>
              <a:rPr lang="en-US" baseline="0" dirty="0" smtClean="0"/>
              <a:t> multiple seasons by applying a single season model to the dat. Occupancy in one season is considered to be a random process in the sense that the occupancy status of a unit in the previous season has no effect on the probability of occupancy at the units in the current season. This approach disregards the underlying process of change in occupancy. </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8</a:t>
            </a:fld>
            <a:endParaRPr lang="en-US"/>
          </a:p>
        </p:txBody>
      </p:sp>
    </p:spTree>
    <p:extLst>
      <p:ext uri="{BB962C8B-B14F-4D97-AF65-F5344CB8AC3E}">
        <p14:creationId xmlns:p14="http://schemas.microsoft.com/office/powerpoint/2010/main" val="76911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a:t>
            </a:r>
            <a:r>
              <a:rPr lang="en-US" baseline="30000" dirty="0" smtClean="0"/>
              <a:t>nd</a:t>
            </a:r>
            <a:r>
              <a:rPr lang="en-US" dirty="0" smtClean="0"/>
              <a:t> method which</a:t>
            </a:r>
            <a:r>
              <a:rPr lang="en-US" baseline="0" dirty="0" smtClean="0"/>
              <a:t> we’ll focus on, is to explicitly model potential changes in the occupancy state of a unit over time by estimating extinction and colonization probabilities. </a:t>
            </a:r>
          </a:p>
          <a:p>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9</a:t>
            </a:fld>
            <a:endParaRPr lang="en-US"/>
          </a:p>
        </p:txBody>
      </p:sp>
    </p:spTree>
    <p:extLst>
      <p:ext uri="{BB962C8B-B14F-4D97-AF65-F5344CB8AC3E}">
        <p14:creationId xmlns:p14="http://schemas.microsoft.com/office/powerpoint/2010/main" val="193315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dynamic processes governing changes in the occupancy state variable are the colonization</a:t>
            </a:r>
            <a:r>
              <a:rPr lang="en-US" baseline="0" dirty="0" smtClean="0"/>
              <a:t> of an unoccupied unit by the species and the local extinction of the species at an occupied unit. </a:t>
            </a:r>
          </a:p>
          <a:p>
            <a:r>
              <a:rPr lang="en-US" baseline="0" dirty="0" smtClean="0"/>
              <a:t>These are somewhat analogous to birth rate and death rate processes of the abundance state variable and likewise, supply information relevant to the </a:t>
            </a:r>
            <a:r>
              <a:rPr lang="en-US" baseline="0" dirty="0" err="1" smtClean="0"/>
              <a:t>ong</a:t>
            </a:r>
            <a:r>
              <a:rPr lang="en-US" baseline="0" dirty="0" smtClean="0"/>
              <a:t>-term sustainability of a population. </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10</a:t>
            </a:fld>
            <a:endParaRPr lang="en-US"/>
          </a:p>
        </p:txBody>
      </p:sp>
    </p:spTree>
    <p:extLst>
      <p:ext uri="{BB962C8B-B14F-4D97-AF65-F5344CB8AC3E}">
        <p14:creationId xmlns:p14="http://schemas.microsoft.com/office/powerpoint/2010/main" val="364134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Let's assume that we survey a site in May as we've done in the past. The site is visited and a 1 is recorded if a species was detected, otherwise a 0 is recorded. The site is then visited again two more times under the assumption of closure. So, three surveys were conducted in the first primary period. From the data collected in that period, we can</a:t>
            </a:r>
          </a:p>
          <a:p>
            <a:r>
              <a:rPr lang="en-US" sz="1200" b="0" i="0" u="none" strike="noStrike" kern="1200" baseline="0" dirty="0" smtClean="0">
                <a:solidFill>
                  <a:schemeClr val="tx1"/>
                </a:solidFill>
                <a:latin typeface="+mn-lt"/>
                <a:ea typeface="+mn-ea"/>
                <a:cs typeface="+mn-cs"/>
              </a:rPr>
              <a:t>estimate the parameters ψ, p1, and p2 – just like the standard occupancy model.</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11</a:t>
            </a:fld>
            <a:endParaRPr lang="en-US"/>
          </a:p>
        </p:txBody>
      </p:sp>
    </p:spTree>
    <p:extLst>
      <p:ext uri="{BB962C8B-B14F-4D97-AF65-F5344CB8AC3E}">
        <p14:creationId xmlns:p14="http://schemas.microsoft.com/office/powerpoint/2010/main" val="38345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Now let's assume that we repeat this process 1 month later (June), under the assumption that the occupancy pattern of the sites may have changed between months. Again, we survey the site two times and record a 1 if an animal was detected and a 0 if it was not. So we have two primary periods (May and June), and within each primary sampling period the site was surveyed three times and the population is assumed to be closed. However, we now assume that the population is open between the primary periods. That is, the species can go locally extinct, and the species can colonize previously unoccupied patches/sites between the first primary period and the second primary period.</a:t>
            </a:r>
            <a:endParaRPr lang="en-US" dirty="0"/>
          </a:p>
        </p:txBody>
      </p:sp>
      <p:sp>
        <p:nvSpPr>
          <p:cNvPr id="4" name="Slide Number Placeholder 3"/>
          <p:cNvSpPr>
            <a:spLocks noGrp="1"/>
          </p:cNvSpPr>
          <p:nvPr>
            <p:ph type="sldNum" sz="quarter" idx="10"/>
          </p:nvPr>
        </p:nvSpPr>
        <p:spPr/>
        <p:txBody>
          <a:bodyPr/>
          <a:lstStyle/>
          <a:p>
            <a:fld id="{AD398061-E7F5-4946-8820-2E90F0E86600}" type="slidenum">
              <a:rPr lang="en-US" smtClean="0"/>
              <a:t>12</a:t>
            </a:fld>
            <a:endParaRPr lang="en-US"/>
          </a:p>
        </p:txBody>
      </p:sp>
    </p:spTree>
    <p:extLst>
      <p:ext uri="{BB962C8B-B14F-4D97-AF65-F5344CB8AC3E}">
        <p14:creationId xmlns:p14="http://schemas.microsoft.com/office/powerpoint/2010/main" val="428628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4047F3-A445-4EA9-A6B2-360A2D829016}" type="datetime1">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E6F-2328-4F0F-95BF-93A6F3C8E746}"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0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F0698E-D7EB-4522-81D7-3BA47B7C23B9}" type="datetime1">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348927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846EE5-C623-4EF0-A84E-C67DB2C81B20}" type="datetime1">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280177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62414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6C9E97-EBB9-453F-876A-95110D2F1803}" type="datetime1">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196590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B67806-D27C-4AFE-8472-F7AB56529741}" type="datetime1">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E6F-2328-4F0F-95BF-93A6F3C8E746}"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39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D29748-F70E-4243-AE00-F0CB25B1D7F3}" type="datetime1">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3357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0383E-D675-45A5-AF19-394508932DCF}" type="datetime1">
              <a:rPr lang="en-US" smtClean="0"/>
              <a:pPr/>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421288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FA14C7-6A5D-43D7-A62B-2C0C96DD4392}" type="datetime1">
              <a:rPr lang="en-US" smtClean="0"/>
              <a:pPr/>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31798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567EF2-4FCF-404F-B45A-1010D5047DBB}" type="datetime1">
              <a:rPr lang="en-US" smtClean="0"/>
              <a:pPr/>
              <a:t>5/1/2018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33132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B1D767D5-B064-46E7-A489-76F698698004}" type="datetime1">
              <a:rPr lang="en-US" smtClean="0"/>
              <a:pPr/>
              <a:t>5/1/2018</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3EE6F-2328-4F0F-95BF-93A6F3C8E746}"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8650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464646-D009-4774-A25D-48E84D2D2C0E}" type="datetime1">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EE6F-2328-4F0F-95BF-93A6F3C8E746}" type="slidenum">
              <a:rPr lang="en-US" smtClean="0"/>
              <a:pPr/>
              <a:t>‹#›</a:t>
            </a:fld>
            <a:endParaRPr lang="en-US"/>
          </a:p>
        </p:txBody>
      </p:sp>
    </p:spTree>
    <p:extLst>
      <p:ext uri="{BB962C8B-B14F-4D97-AF65-F5344CB8AC3E}">
        <p14:creationId xmlns:p14="http://schemas.microsoft.com/office/powerpoint/2010/main" val="139792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0A1429A6-084B-4DE0-A35A-C5E4D9242CFD}" type="datetime1">
              <a:rPr lang="en-US" smtClean="0"/>
              <a:pPr defTabSz="457200"/>
              <a:t>5/1/2018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2C83EE6F-2328-4F0F-95BF-93A6F3C8E746}" type="slidenum">
              <a:rPr lang="en-US" smtClean="0"/>
              <a:pPr defTabSz="45720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92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dk1"/>
                </a:solidFill>
              </a:rPr>
              <a:t>Occupancy Modelling</a:t>
            </a:r>
            <a:br>
              <a:rPr lang="en-GB" dirty="0" smtClean="0">
                <a:solidFill>
                  <a:schemeClr val="dk1"/>
                </a:solidFill>
              </a:rPr>
            </a:br>
            <a:r>
              <a:rPr lang="en-US" dirty="0" smtClean="0"/>
              <a:t>CSP4141</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Introduction to Multi- Season-</a:t>
            </a:r>
          </a:p>
          <a:p>
            <a:r>
              <a:rPr lang="en-US" dirty="0" smtClean="0"/>
              <a:t>Single Species Occupancy Model</a:t>
            </a:r>
          </a:p>
          <a:p>
            <a:r>
              <a:rPr lang="en-US" dirty="0" smtClean="0"/>
              <a:t>Wednesday, May 23</a:t>
            </a:r>
            <a:r>
              <a:rPr lang="en-US" baseline="30000" dirty="0" smtClean="0"/>
              <a:t>nd</a:t>
            </a:r>
            <a:r>
              <a:rPr lang="en-US" dirty="0" smtClean="0"/>
              <a:t>, 2018</a:t>
            </a:r>
            <a:endParaRPr lang="en-US" dirty="0"/>
          </a:p>
        </p:txBody>
      </p:sp>
      <p:sp>
        <p:nvSpPr>
          <p:cNvPr id="5" name="Slide Number Placeholder 4"/>
          <p:cNvSpPr>
            <a:spLocks noGrp="1"/>
          </p:cNvSpPr>
          <p:nvPr>
            <p:ph type="sldNum" sz="quarter" idx="12"/>
          </p:nvPr>
        </p:nvSpPr>
        <p:spPr/>
        <p:txBody>
          <a:bodyPr/>
          <a:lstStyle/>
          <a:p>
            <a:fld id="{2C83EE6F-2328-4F0F-95BF-93A6F3C8E746}" type="slidenum">
              <a:rPr lang="en-US" smtClean="0"/>
              <a:pPr/>
              <a:t>1</a:t>
            </a:fld>
            <a:endParaRPr lang="en-US"/>
          </a:p>
        </p:txBody>
      </p:sp>
      <p:sp>
        <p:nvSpPr>
          <p:cNvPr id="4" name="TextBox 3"/>
          <p:cNvSpPr txBox="1"/>
          <p:nvPr/>
        </p:nvSpPr>
        <p:spPr>
          <a:xfrm>
            <a:off x="3505200" y="5638800"/>
            <a:ext cx="5334000" cy="1101840"/>
          </a:xfrm>
          <a:prstGeom prst="rect">
            <a:avLst/>
          </a:prstGeom>
          <a:noFill/>
        </p:spPr>
        <p:txBody>
          <a:bodyPr wrap="square" rtlCol="0">
            <a:spAutoFit/>
          </a:bodyPr>
          <a:lstStyle/>
          <a:p>
            <a:pPr algn="ctr" defTabSz="457200">
              <a:lnSpc>
                <a:spcPct val="120000"/>
              </a:lnSpc>
              <a:buClr>
                <a:prstClr val="black"/>
              </a:buClr>
              <a:buSzPct val="115789"/>
            </a:pPr>
            <a:r>
              <a:rPr lang="en-GB" sz="1400" dirty="0">
                <a:solidFill>
                  <a:prstClr val="black"/>
                </a:solidFill>
                <a:highlight>
                  <a:srgbClr val="FFFFFF"/>
                </a:highlight>
                <a:latin typeface="Trebuchet MS"/>
                <a:ea typeface="Trebuchet MS"/>
                <a:cs typeface="Trebuchet MS"/>
                <a:sym typeface="Trebuchet MS"/>
              </a:rPr>
              <a:t>National Conservation Training Center Course</a:t>
            </a:r>
          </a:p>
          <a:p>
            <a:pPr algn="ctr" defTabSz="457200">
              <a:lnSpc>
                <a:spcPct val="120000"/>
              </a:lnSpc>
              <a:buClr>
                <a:prstClr val="black"/>
              </a:buClr>
              <a:buSzPct val="115789"/>
            </a:pPr>
            <a:r>
              <a:rPr lang="en-GB" sz="1400" dirty="0">
                <a:solidFill>
                  <a:prstClr val="black"/>
                </a:solidFill>
                <a:highlight>
                  <a:srgbClr val="FFFFFF"/>
                </a:highlight>
                <a:latin typeface="Trebuchet MS"/>
                <a:ea typeface="Trebuchet MS"/>
                <a:cs typeface="Trebuchet MS"/>
                <a:sym typeface="Trebuchet MS"/>
              </a:rPr>
              <a:t>May 21st - 25th, 2018</a:t>
            </a:r>
          </a:p>
          <a:p>
            <a:pPr algn="ctr" defTabSz="457200"/>
            <a:r>
              <a:rPr lang="en-GB" sz="1400" dirty="0">
                <a:solidFill>
                  <a:prstClr val="black"/>
                </a:solidFill>
                <a:highlight>
                  <a:srgbClr val="FFFFFF"/>
                </a:highlight>
                <a:latin typeface="Trebuchet MS"/>
                <a:ea typeface="Trebuchet MS"/>
                <a:cs typeface="Trebuchet MS"/>
                <a:sym typeface="Trebuchet MS"/>
              </a:rPr>
              <a:t>Columbia River Fisheries Program Office</a:t>
            </a:r>
          </a:p>
          <a:p>
            <a:pPr defTabSz="457200"/>
            <a:endParaRPr lang="en-US" dirty="0">
              <a:solidFill>
                <a:prstClr val="black"/>
              </a:solidFill>
            </a:endParaRPr>
          </a:p>
        </p:txBody>
      </p:sp>
    </p:spTree>
    <p:extLst>
      <p:ext uri="{BB962C8B-B14F-4D97-AF65-F5344CB8AC3E}">
        <p14:creationId xmlns:p14="http://schemas.microsoft.com/office/powerpoint/2010/main" val="3149428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 2</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457200" indent="-457200">
                  <a:buFont typeface="Wingdings" panose="05000000000000000000" pitchFamily="2" charset="2"/>
                  <a:buChar char="§"/>
                </a:pPr>
                <a:r>
                  <a:rPr lang="en-US" sz="2775" dirty="0"/>
                  <a:t>MacKenzie et al. (2003) extended the single season model by including 2 </a:t>
                </a:r>
                <a:r>
                  <a:rPr lang="en-US" sz="2775" dirty="0" smtClean="0"/>
                  <a:t>new (&amp; dynamic) </a:t>
                </a:r>
                <a:r>
                  <a:rPr lang="en-US" sz="2775" dirty="0"/>
                  <a:t>parameters:</a:t>
                </a:r>
              </a:p>
              <a:p>
                <a:pPr marL="749300" lvl="1" indent="-292100">
                  <a:buFont typeface="Arial" panose="020B0604020202020204" pitchFamily="34" charset="0"/>
                  <a:buChar char="•"/>
                </a:pPr>
                <a:endParaRPr lang="en-US" sz="1200" dirty="0"/>
              </a:p>
              <a:p>
                <a:pPr marL="749300" lvl="1" indent="-292100">
                  <a:buFont typeface="Arial" panose="020B0604020202020204" pitchFamily="34" charset="0"/>
                  <a:buChar char="•"/>
                </a:pPr>
                <a:r>
                  <a:rPr lang="en-US" sz="2775" dirty="0" smtClean="0"/>
                  <a:t>Site colonization </a:t>
                </a:r>
                <a:r>
                  <a:rPr lang="en-US" sz="2775" dirty="0"/>
                  <a:t>(</a:t>
                </a:r>
                <a14:m>
                  <m:oMath xmlns:m="http://schemas.openxmlformats.org/officeDocument/2006/math">
                    <m:r>
                      <a:rPr lang="en-US" sz="2775" i="1">
                        <a:latin typeface="Cambria Math" panose="02040503050406030204" pitchFamily="18" charset="0"/>
                        <a:ea typeface="Cambria Math"/>
                      </a:rPr>
                      <m:t>𝛾</m:t>
                    </m:r>
                  </m:oMath>
                </a14:m>
                <a:r>
                  <a:rPr lang="en-US" sz="2775" dirty="0"/>
                  <a:t>) and </a:t>
                </a:r>
                <a:r>
                  <a:rPr lang="en-US" sz="2775" dirty="0" smtClean="0"/>
                  <a:t>site extinction </a:t>
                </a:r>
                <a:r>
                  <a:rPr lang="en-US" sz="2775" dirty="0"/>
                  <a:t>(</a:t>
                </a:r>
                <a14:m>
                  <m:oMath xmlns:m="http://schemas.openxmlformats.org/officeDocument/2006/math">
                    <m:r>
                      <a:rPr lang="en-US" sz="2775" i="1">
                        <a:latin typeface="Cambria Math" panose="02040503050406030204" pitchFamily="18" charset="0"/>
                        <a:ea typeface="Cambria Math"/>
                      </a:rPr>
                      <m:t>𝜀</m:t>
                    </m:r>
                  </m:oMath>
                </a14:m>
                <a:r>
                  <a:rPr lang="en-US" sz="2775" dirty="0"/>
                  <a:t>)</a:t>
                </a:r>
              </a:p>
              <a:p>
                <a:pPr marL="342900" indent="-342900">
                  <a:buFont typeface="Arial" panose="020B0604020202020204" pitchFamily="34" charset="0"/>
                  <a:buChar char="•"/>
                </a:pPr>
                <a:endParaRPr lang="en-US" sz="1500" dirty="0"/>
              </a:p>
              <a:p>
                <a:pPr marL="457200" indent="-457200">
                  <a:buFont typeface="Wingdings" panose="05000000000000000000" pitchFamily="2" charset="2"/>
                  <a:buChar char="§"/>
                </a:pPr>
                <a:r>
                  <a:rPr lang="en-US" sz="2775" dirty="0"/>
                  <a:t>Model the biological </a:t>
                </a:r>
                <a:r>
                  <a:rPr lang="en-US" sz="2775" u="sng" dirty="0"/>
                  <a:t>processes</a:t>
                </a:r>
                <a:r>
                  <a:rPr lang="en-US" sz="2775" b="1" u="sng" dirty="0"/>
                  <a:t> </a:t>
                </a:r>
                <a:r>
                  <a:rPr lang="en-US" sz="2775" dirty="0"/>
                  <a:t>of change in occupancy</a:t>
                </a:r>
              </a:p>
              <a:p>
                <a:pPr marL="342900" indent="-342900">
                  <a:buFont typeface="Arial" panose="020B0604020202020204" pitchFamily="34" charset="0"/>
                  <a:buChar char="•"/>
                </a:pPr>
                <a:endParaRPr lang="en-US" sz="1500" dirty="0"/>
              </a:p>
              <a:p>
                <a:pPr marL="457200" indent="-457200">
                  <a:buFont typeface="Wingdings" panose="05000000000000000000" pitchFamily="2" charset="2"/>
                  <a:buChar char="§"/>
                </a:pPr>
                <a:r>
                  <a:rPr lang="en-US" sz="2775" dirty="0"/>
                  <a:t>Sample </a:t>
                </a:r>
                <a:r>
                  <a:rPr lang="en-US" sz="2775" dirty="0" smtClean="0"/>
                  <a:t>design</a:t>
                </a:r>
                <a:endParaRPr lang="en-US" sz="1200" dirty="0"/>
              </a:p>
              <a:p>
                <a:pPr marL="749300" lvl="1" indent="-292100">
                  <a:buFont typeface="Arial" panose="020B0604020202020204" pitchFamily="34" charset="0"/>
                  <a:buChar char="•"/>
                </a:pPr>
                <a:r>
                  <a:rPr lang="en-US" sz="2775" dirty="0"/>
                  <a:t>Secondary sample periods within primary periods</a:t>
                </a:r>
              </a:p>
              <a:p>
                <a:pPr marL="749300" lvl="1" indent="-292100">
                  <a:buFont typeface="Arial" panose="020B0604020202020204" pitchFamily="34" charset="0"/>
                  <a:buChar char="•"/>
                </a:pPr>
                <a:r>
                  <a:rPr lang="en-US" sz="2775" dirty="0"/>
                  <a:t>Sites closed within secondary &amp; open between primary periods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18" t="-3030" r="-12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C83EE6F-2328-4F0F-95BF-93A6F3C8E746}" type="slidenum">
              <a:rPr lang="en-US" smtClean="0"/>
              <a:pPr/>
              <a:t>10</a:t>
            </a:fld>
            <a:endParaRPr lang="en-US"/>
          </a:p>
        </p:txBody>
      </p:sp>
    </p:spTree>
    <p:extLst>
      <p:ext uri="{BB962C8B-B14F-4D97-AF65-F5344CB8AC3E}">
        <p14:creationId xmlns:p14="http://schemas.microsoft.com/office/powerpoint/2010/main" val="344858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3" y="130629"/>
            <a:ext cx="6126480" cy="966652"/>
          </a:xfrm>
        </p:spPr>
        <p:txBody>
          <a:bodyPr>
            <a:normAutofit/>
          </a:bodyPr>
          <a:lstStyle/>
          <a:p>
            <a:r>
              <a:rPr lang="en-US" sz="5400" b="1" dirty="0" smtClean="0"/>
              <a:t>Survey Data Structure</a:t>
            </a:r>
            <a:endParaRPr lang="en-US" sz="5400" b="1" dirty="0"/>
          </a:p>
        </p:txBody>
      </p:sp>
      <p:pic>
        <p:nvPicPr>
          <p:cNvPr id="5" name="Content Placeholder 4"/>
          <p:cNvPicPr>
            <a:picLocks noGrp="1" noChangeAspect="1"/>
          </p:cNvPicPr>
          <p:nvPr>
            <p:ph idx="1"/>
          </p:nvPr>
        </p:nvPicPr>
        <p:blipFill>
          <a:blip r:embed="rId3"/>
          <a:stretch>
            <a:fillRect/>
          </a:stretch>
        </p:blipFill>
        <p:spPr>
          <a:xfrm>
            <a:off x="574982" y="1097281"/>
            <a:ext cx="10854801" cy="5545068"/>
          </a:xfrm>
          <a:prstGeom prst="rect">
            <a:avLst/>
          </a:prstGeom>
        </p:spPr>
      </p:pic>
      <p:sp>
        <p:nvSpPr>
          <p:cNvPr id="4" name="Slide Number Placeholder 3"/>
          <p:cNvSpPr>
            <a:spLocks noGrp="1"/>
          </p:cNvSpPr>
          <p:nvPr>
            <p:ph type="sldNum" sz="quarter" idx="12"/>
          </p:nvPr>
        </p:nvSpPr>
        <p:spPr/>
        <p:txBody>
          <a:bodyPr/>
          <a:lstStyle/>
          <a:p>
            <a:fld id="{2C83EE6F-2328-4F0F-95BF-93A6F3C8E746}" type="slidenum">
              <a:rPr lang="en-US" smtClean="0"/>
              <a:pPr/>
              <a:t>11</a:t>
            </a:fld>
            <a:endParaRPr lang="en-US"/>
          </a:p>
        </p:txBody>
      </p:sp>
    </p:spTree>
    <p:extLst>
      <p:ext uri="{BB962C8B-B14F-4D97-AF65-F5344CB8AC3E}">
        <p14:creationId xmlns:p14="http://schemas.microsoft.com/office/powerpoint/2010/main" val="3326238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247" y="0"/>
            <a:ext cx="6817621" cy="967429"/>
          </a:xfrm>
        </p:spPr>
        <p:txBody>
          <a:bodyPr>
            <a:noAutofit/>
          </a:bodyPr>
          <a:lstStyle/>
          <a:p>
            <a:r>
              <a:rPr lang="en-US" sz="5400" b="1" dirty="0"/>
              <a:t>Survey Data Structure</a:t>
            </a:r>
          </a:p>
        </p:txBody>
      </p:sp>
      <p:pic>
        <p:nvPicPr>
          <p:cNvPr id="5" name="Content Placeholder 4"/>
          <p:cNvPicPr>
            <a:picLocks noGrp="1" noChangeAspect="1"/>
          </p:cNvPicPr>
          <p:nvPr>
            <p:ph idx="1"/>
          </p:nvPr>
        </p:nvPicPr>
        <p:blipFill>
          <a:blip r:embed="rId3"/>
          <a:stretch>
            <a:fillRect/>
          </a:stretch>
        </p:blipFill>
        <p:spPr>
          <a:xfrm>
            <a:off x="2594694" y="967429"/>
            <a:ext cx="7305766" cy="5747394"/>
          </a:xfrm>
          <a:prstGeom prst="rect">
            <a:avLst/>
          </a:prstGeom>
        </p:spPr>
      </p:pic>
      <p:sp>
        <p:nvSpPr>
          <p:cNvPr id="4" name="Slide Number Placeholder 3"/>
          <p:cNvSpPr>
            <a:spLocks noGrp="1"/>
          </p:cNvSpPr>
          <p:nvPr>
            <p:ph type="sldNum" sz="quarter" idx="12"/>
          </p:nvPr>
        </p:nvSpPr>
        <p:spPr/>
        <p:txBody>
          <a:bodyPr/>
          <a:lstStyle/>
          <a:p>
            <a:fld id="{2C83EE6F-2328-4F0F-95BF-93A6F3C8E746}" type="slidenum">
              <a:rPr lang="en-US" smtClean="0"/>
              <a:pPr/>
              <a:t>12</a:t>
            </a:fld>
            <a:endParaRPr lang="en-US"/>
          </a:p>
        </p:txBody>
      </p:sp>
    </p:spTree>
    <p:extLst>
      <p:ext uri="{BB962C8B-B14F-4D97-AF65-F5344CB8AC3E}">
        <p14:creationId xmlns:p14="http://schemas.microsoft.com/office/powerpoint/2010/main" val="10475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30629"/>
            <a:ext cx="10058400" cy="1162596"/>
          </a:xfrm>
        </p:spPr>
        <p:txBody>
          <a:bodyPr>
            <a:normAutofit/>
          </a:bodyPr>
          <a:lstStyle/>
          <a:p>
            <a:r>
              <a:rPr lang="en-US" sz="5400" b="1" dirty="0" smtClean="0"/>
              <a:t>Multi-season Model Parameters</a:t>
            </a:r>
            <a:endParaRPr lang="en-US" sz="5400" b="1"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13</a:t>
            </a:fld>
            <a:endParaRPr lang="en-US"/>
          </a:p>
        </p:txBody>
      </p:sp>
      <p:sp>
        <p:nvSpPr>
          <p:cNvPr id="5" name="Rectangle 3">
            <a:extLst>
              <a:ext uri="{FF2B5EF4-FFF2-40B4-BE49-F238E27FC236}">
                <a16:creationId xmlns:a16="http://schemas.microsoft.com/office/drawing/2014/main" id="{1AE51369-96EE-436B-BC39-C87411411CBD}"/>
              </a:ext>
            </a:extLst>
          </p:cNvPr>
          <p:cNvSpPr txBox="1">
            <a:spLocks noGrp="1" noChangeArrowheads="1"/>
          </p:cNvSpPr>
          <p:nvPr>
            <p:ph idx="1"/>
          </p:nvPr>
        </p:nvSpPr>
        <p:spPr>
          <a:xfrm>
            <a:off x="1097279" y="1845734"/>
            <a:ext cx="10058401" cy="480326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5979" indent="-205979" algn="l">
              <a:spcBef>
                <a:spcPts val="900"/>
              </a:spcBef>
              <a:spcAft>
                <a:spcPts val="450"/>
              </a:spcAft>
              <a:tabLst>
                <a:tab pos="536972" algn="l"/>
                <a:tab pos="742950" algn="l"/>
              </a:tabLst>
            </a:pPr>
            <a:r>
              <a:rPr lang="en-NZ" sz="2800" i="1" dirty="0"/>
              <a:t>y</a:t>
            </a:r>
            <a:r>
              <a:rPr lang="en-NZ" sz="2800" baseline="-25000" dirty="0"/>
              <a:t>1</a:t>
            </a:r>
            <a:r>
              <a:rPr lang="en-NZ" sz="2800" dirty="0"/>
              <a:t> = probability a site is occupied by the species in season 1</a:t>
            </a:r>
          </a:p>
          <a:p>
            <a:pPr marL="205979" indent="-205979" algn="l">
              <a:spcBef>
                <a:spcPts val="900"/>
              </a:spcBef>
              <a:spcAft>
                <a:spcPts val="450"/>
              </a:spcAft>
              <a:tabLst>
                <a:tab pos="536972" algn="l"/>
                <a:tab pos="742950" algn="l"/>
              </a:tabLst>
            </a:pPr>
            <a:endParaRPr lang="en-NZ" sz="2800" dirty="0"/>
          </a:p>
          <a:p>
            <a:pPr marL="205979" indent="-205979" algn="l">
              <a:spcBef>
                <a:spcPts val="900"/>
              </a:spcBef>
              <a:spcAft>
                <a:spcPts val="450"/>
              </a:spcAft>
              <a:tabLst>
                <a:tab pos="536972" algn="l"/>
                <a:tab pos="742950" algn="l"/>
              </a:tabLst>
            </a:pPr>
            <a:r>
              <a:rPr lang="en-NZ" sz="2800" dirty="0"/>
              <a:t>e</a:t>
            </a:r>
            <a:r>
              <a:rPr lang="en-NZ" sz="2800" i="1" baseline="-25000" dirty="0"/>
              <a:t>t</a:t>
            </a:r>
            <a:r>
              <a:rPr lang="en-NZ" sz="2800" dirty="0"/>
              <a:t> = probability a site becomes unoccupied by the species between seasons </a:t>
            </a:r>
            <a:r>
              <a:rPr lang="en-NZ" sz="2800" i="1" dirty="0"/>
              <a:t>t</a:t>
            </a:r>
            <a:r>
              <a:rPr lang="en-NZ" sz="2800" dirty="0"/>
              <a:t> and </a:t>
            </a:r>
            <a:r>
              <a:rPr lang="en-NZ" sz="2800" i="1" dirty="0"/>
              <a:t>t</a:t>
            </a:r>
            <a:r>
              <a:rPr lang="en-NZ" sz="2800" dirty="0"/>
              <a:t>+1</a:t>
            </a:r>
          </a:p>
          <a:p>
            <a:pPr marL="205979" indent="-205979" algn="l">
              <a:spcBef>
                <a:spcPts val="900"/>
              </a:spcBef>
              <a:spcAft>
                <a:spcPts val="450"/>
              </a:spcAft>
              <a:tabLst>
                <a:tab pos="536972" algn="l"/>
                <a:tab pos="742950" algn="l"/>
              </a:tabLst>
            </a:pPr>
            <a:endParaRPr lang="en-NZ" sz="2800" dirty="0"/>
          </a:p>
          <a:p>
            <a:pPr marL="205979" indent="-205979" algn="l">
              <a:spcBef>
                <a:spcPts val="900"/>
              </a:spcBef>
              <a:spcAft>
                <a:spcPts val="450"/>
              </a:spcAft>
              <a:tabLst>
                <a:tab pos="536972" algn="l"/>
                <a:tab pos="742950" algn="l"/>
              </a:tabLst>
            </a:pPr>
            <a:r>
              <a:rPr lang="en-NZ" sz="2800" dirty="0" err="1"/>
              <a:t>g</a:t>
            </a:r>
            <a:r>
              <a:rPr lang="en-NZ" sz="2800" i="1" baseline="-25000" dirty="0" err="1"/>
              <a:t>t</a:t>
            </a:r>
            <a:r>
              <a:rPr lang="en-NZ" sz="2800" dirty="0"/>
              <a:t> = probability a site becomes occupied between seasons </a:t>
            </a:r>
            <a:r>
              <a:rPr lang="en-NZ" sz="2800" i="1" dirty="0"/>
              <a:t>t</a:t>
            </a:r>
            <a:r>
              <a:rPr lang="en-NZ" sz="2800" dirty="0"/>
              <a:t> and </a:t>
            </a:r>
            <a:r>
              <a:rPr lang="en-NZ" sz="2800" i="1" dirty="0"/>
              <a:t>t </a:t>
            </a:r>
            <a:r>
              <a:rPr lang="en-NZ" sz="2800" dirty="0"/>
              <a:t>+1</a:t>
            </a:r>
          </a:p>
          <a:p>
            <a:pPr marL="205979" indent="-205979" algn="l">
              <a:spcBef>
                <a:spcPts val="900"/>
              </a:spcBef>
              <a:spcAft>
                <a:spcPts val="450"/>
              </a:spcAft>
              <a:tabLst>
                <a:tab pos="536972" algn="l"/>
                <a:tab pos="742950" algn="l"/>
              </a:tabLst>
            </a:pPr>
            <a:endParaRPr lang="en-NZ" sz="2800" i="1" dirty="0"/>
          </a:p>
          <a:p>
            <a:pPr marL="205979" indent="-205979" algn="l">
              <a:spcBef>
                <a:spcPts val="900"/>
              </a:spcBef>
              <a:spcAft>
                <a:spcPts val="450"/>
              </a:spcAft>
              <a:tabLst>
                <a:tab pos="536972" algn="l"/>
                <a:tab pos="742950" algn="l"/>
              </a:tabLst>
            </a:pPr>
            <a:r>
              <a:rPr lang="en-NZ" sz="2800" i="1" dirty="0" err="1"/>
              <a:t>p</a:t>
            </a:r>
            <a:r>
              <a:rPr lang="en-NZ" sz="2800" i="1" baseline="-25000" dirty="0" err="1"/>
              <a:t>t,j</a:t>
            </a:r>
            <a:r>
              <a:rPr lang="en-NZ" sz="2800" dirty="0"/>
              <a:t> = probability the species is detected at a site in survey </a:t>
            </a:r>
            <a:r>
              <a:rPr lang="en-NZ" sz="2800" i="1" dirty="0"/>
              <a:t>j</a:t>
            </a:r>
            <a:r>
              <a:rPr lang="en-NZ" sz="2800" dirty="0"/>
              <a:t> of season </a:t>
            </a:r>
            <a:r>
              <a:rPr lang="en-NZ" sz="2800" i="1" dirty="0"/>
              <a:t>t</a:t>
            </a:r>
            <a:r>
              <a:rPr lang="en-NZ" sz="2800" dirty="0"/>
              <a:t> (given presence)</a:t>
            </a:r>
            <a:endParaRPr lang="en-US" sz="2800" dirty="0"/>
          </a:p>
          <a:p>
            <a:pPr marL="342900" indent="-342900" algn="l">
              <a:buFont typeface="Arial" panose="020B0604020202020204" pitchFamily="34" charset="0"/>
              <a:buChar char="•"/>
            </a:pPr>
            <a:endParaRPr lang="en-US" sz="2800" dirty="0">
              <a:latin typeface="Garamond" panose="02020404030301010803" pitchFamily="18" charset="0"/>
            </a:endParaRPr>
          </a:p>
        </p:txBody>
      </p:sp>
    </p:spTree>
    <p:extLst>
      <p:ext uri="{BB962C8B-B14F-4D97-AF65-F5344CB8AC3E}">
        <p14:creationId xmlns:p14="http://schemas.microsoft.com/office/powerpoint/2010/main" val="368995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562780" y="1609284"/>
            <a:ext cx="9127399" cy="4978581"/>
          </a:xfrm>
          <a:prstGeom prst="rect">
            <a:avLst/>
          </a:prstGeom>
        </p:spPr>
      </p:pic>
      <p:sp>
        <p:nvSpPr>
          <p:cNvPr id="4" name="Slide Number Placeholder 3"/>
          <p:cNvSpPr>
            <a:spLocks noGrp="1"/>
          </p:cNvSpPr>
          <p:nvPr>
            <p:ph type="sldNum" sz="quarter" idx="12"/>
          </p:nvPr>
        </p:nvSpPr>
        <p:spPr/>
        <p:txBody>
          <a:bodyPr/>
          <a:lstStyle/>
          <a:p>
            <a:fld id="{2C83EE6F-2328-4F0F-95BF-93A6F3C8E746}" type="slidenum">
              <a:rPr lang="en-US" smtClean="0"/>
              <a:pPr/>
              <a:t>14</a:t>
            </a:fld>
            <a:endParaRPr lang="en-US"/>
          </a:p>
        </p:txBody>
      </p:sp>
      <p:sp>
        <p:nvSpPr>
          <p:cNvPr id="6" name="Title 1"/>
          <p:cNvSpPr>
            <a:spLocks noGrp="1"/>
          </p:cNvSpPr>
          <p:nvPr>
            <p:ph type="title"/>
          </p:nvPr>
        </p:nvSpPr>
        <p:spPr>
          <a:xfrm>
            <a:off x="2183328" y="15766"/>
            <a:ext cx="8726409" cy="1162596"/>
          </a:xfrm>
        </p:spPr>
        <p:txBody>
          <a:bodyPr>
            <a:noAutofit/>
          </a:bodyPr>
          <a:lstStyle/>
          <a:p>
            <a:r>
              <a:rPr lang="en-US" sz="5400" b="1" dirty="0" smtClean="0"/>
              <a:t>Multi-season Model Parameters</a:t>
            </a:r>
            <a:endParaRPr lang="en-US" sz="5400" b="1" dirty="0"/>
          </a:p>
        </p:txBody>
      </p:sp>
    </p:spTree>
    <p:extLst>
      <p:ext uri="{BB962C8B-B14F-4D97-AF65-F5344CB8AC3E}">
        <p14:creationId xmlns:p14="http://schemas.microsoft.com/office/powerpoint/2010/main" val="2882987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6063"/>
            <a:ext cx="7549415" cy="951299"/>
          </a:xfrm>
        </p:spPr>
        <p:txBody>
          <a:bodyPr>
            <a:normAutofit/>
          </a:bodyPr>
          <a:lstStyle/>
          <a:p>
            <a:r>
              <a:rPr lang="en-US" sz="5400" b="1" dirty="0"/>
              <a:t>Multi-season Model</a:t>
            </a:r>
          </a:p>
        </p:txBody>
      </p:sp>
      <p:sp>
        <p:nvSpPr>
          <p:cNvPr id="3" name="Content Placeholder 2"/>
          <p:cNvSpPr>
            <a:spLocks noGrp="1"/>
          </p:cNvSpPr>
          <p:nvPr>
            <p:ph idx="1"/>
          </p:nvPr>
        </p:nvSpPr>
        <p:spPr>
          <a:xfrm>
            <a:off x="1321868" y="1738782"/>
            <a:ext cx="10058401" cy="4597850"/>
          </a:xfrm>
        </p:spPr>
        <p:txBody>
          <a:bodyPr>
            <a:normAutofit/>
          </a:bodyPr>
          <a:lstStyle/>
          <a:p>
            <a:pPr>
              <a:buFont typeface="Wingdings" panose="05000000000000000000" pitchFamily="2" charset="2"/>
              <a:buChar char="§"/>
              <a:defRPr/>
            </a:pPr>
            <a:r>
              <a:rPr lang="en-US" sz="2800" dirty="0"/>
              <a:t>Complication: Incomplete detection</a:t>
            </a:r>
          </a:p>
          <a:p>
            <a:pPr>
              <a:defRPr/>
            </a:pPr>
            <a:endParaRPr lang="en-US" dirty="0"/>
          </a:p>
          <a:p>
            <a:pPr>
              <a:buFont typeface="Wingdings" panose="05000000000000000000" pitchFamily="2" charset="2"/>
              <a:buChar char="§"/>
              <a:defRPr/>
            </a:pPr>
            <a:r>
              <a:rPr lang="en-US" sz="2800" dirty="0"/>
              <a:t>Variability in detection can be related to a variety of factors:</a:t>
            </a:r>
          </a:p>
          <a:p>
            <a:pPr lvl="1">
              <a:defRPr/>
            </a:pPr>
            <a:r>
              <a:rPr lang="en-US" sz="2400" dirty="0"/>
              <a:t>Weather</a:t>
            </a:r>
          </a:p>
          <a:p>
            <a:pPr lvl="1">
              <a:defRPr/>
            </a:pPr>
            <a:r>
              <a:rPr lang="en-US" sz="2400" dirty="0"/>
              <a:t>Physical habitat characteristics</a:t>
            </a:r>
          </a:p>
          <a:p>
            <a:pPr lvl="1">
              <a:defRPr/>
            </a:pPr>
            <a:r>
              <a:rPr lang="en-US" sz="2400" dirty="0"/>
              <a:t>Local animal abundance</a:t>
            </a:r>
          </a:p>
          <a:p>
            <a:pPr lvl="1">
              <a:defRPr/>
            </a:pPr>
            <a:r>
              <a:rPr lang="en-US" sz="2400" dirty="0"/>
              <a:t>Species-specific differences</a:t>
            </a:r>
          </a:p>
          <a:p>
            <a:pPr lvl="1">
              <a:defRPr/>
            </a:pPr>
            <a:endParaRPr lang="en-US" sz="2800" dirty="0"/>
          </a:p>
          <a:p>
            <a:pPr marL="228600" lvl="1">
              <a:buFont typeface="Wingdings" panose="05000000000000000000" pitchFamily="2" charset="2"/>
              <a:buChar char="§"/>
              <a:defRPr/>
            </a:pPr>
            <a:r>
              <a:rPr lang="en-US" sz="2800" dirty="0"/>
              <a:t>In short…things that can also affect occupancy dynamics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15</a:t>
            </a:fld>
            <a:endParaRPr lang="en-US"/>
          </a:p>
        </p:txBody>
      </p:sp>
    </p:spTree>
    <p:extLst>
      <p:ext uri="{BB962C8B-B14F-4D97-AF65-F5344CB8AC3E}">
        <p14:creationId xmlns:p14="http://schemas.microsoft.com/office/powerpoint/2010/main" val="423136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Multi-season Model</a:t>
            </a:r>
          </a:p>
        </p:txBody>
      </p:sp>
      <p:sp>
        <p:nvSpPr>
          <p:cNvPr id="4" name="Slide Number Placeholder 3"/>
          <p:cNvSpPr>
            <a:spLocks noGrp="1"/>
          </p:cNvSpPr>
          <p:nvPr>
            <p:ph type="sldNum" sz="quarter" idx="12"/>
          </p:nvPr>
        </p:nvSpPr>
        <p:spPr/>
        <p:txBody>
          <a:bodyPr/>
          <a:lstStyle/>
          <a:p>
            <a:fld id="{2C83EE6F-2328-4F0F-95BF-93A6F3C8E746}" type="slidenum">
              <a:rPr lang="en-US" smtClean="0"/>
              <a:pPr/>
              <a:t>16</a:t>
            </a:fld>
            <a:endParaRPr lang="en-US"/>
          </a:p>
        </p:txBody>
      </p:sp>
      <p:sp>
        <p:nvSpPr>
          <p:cNvPr id="5" name="Rectangle 2">
            <a:extLst>
              <a:ext uri="{FF2B5EF4-FFF2-40B4-BE49-F238E27FC236}">
                <a16:creationId xmlns:a16="http://schemas.microsoft.com/office/drawing/2014/main" id="{F9975A5A-3A8F-41DE-8EA5-BCEBA5F0903A}"/>
              </a:ext>
            </a:extLst>
          </p:cNvPr>
          <p:cNvSpPr txBox="1">
            <a:spLocks noChangeArrowheads="1"/>
          </p:cNvSpPr>
          <p:nvPr/>
        </p:nvSpPr>
        <p:spPr>
          <a:xfrm>
            <a:off x="431533" y="1737362"/>
            <a:ext cx="11325726" cy="284592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sz="2800" dirty="0" smtClean="0"/>
              <a:t>Example detection history 1,</a:t>
            </a:r>
          </a:p>
          <a:p>
            <a:endParaRPr lang="en-US" sz="2800" dirty="0" smtClean="0">
              <a:solidFill>
                <a:schemeClr val="tx1"/>
              </a:solidFill>
            </a:endParaRPr>
          </a:p>
          <a:p>
            <a:pPr>
              <a:buFontTx/>
              <a:buNone/>
            </a:pPr>
            <a:endParaRPr lang="en-US" sz="2800" dirty="0" smtClean="0">
              <a:solidFill>
                <a:schemeClr val="tx1"/>
              </a:solidFill>
            </a:endParaRPr>
          </a:p>
          <a:p>
            <a:pPr>
              <a:buFontTx/>
              <a:buNone/>
            </a:pPr>
            <a:endParaRPr lang="en-US" sz="2800" dirty="0" smtClean="0">
              <a:solidFill>
                <a:schemeClr val="tx1"/>
              </a:solidFill>
            </a:endParaRPr>
          </a:p>
          <a:p>
            <a:pPr marL="0" indent="0">
              <a:buFont typeface="Calibri" panose="020F0502020204030204" pitchFamily="34" charset="0"/>
              <a:buNone/>
            </a:pPr>
            <a:r>
              <a:rPr lang="en-US" sz="2800" u="sng" dirty="0" smtClean="0">
                <a:solidFill>
                  <a:schemeClr val="tx1"/>
                </a:solidFill>
              </a:rPr>
              <a:t>Verbal description</a:t>
            </a:r>
            <a:r>
              <a:rPr lang="en-US" sz="2800" dirty="0" smtClean="0">
                <a:solidFill>
                  <a:schemeClr val="tx1"/>
                </a:solidFill>
              </a:rPr>
              <a:t>:</a:t>
            </a:r>
            <a:r>
              <a:rPr lang="en-US" sz="2800" dirty="0" smtClean="0"/>
              <a:t> the species was present at the unit in season 1, where it was detected in first and third surveys, but not detected in the second survey. Between seasons, species persisted (did not go locally extinct) but was never detected in season 2</a:t>
            </a:r>
          </a:p>
          <a:p>
            <a:pPr>
              <a:buFontTx/>
              <a:buNone/>
            </a:pPr>
            <a:endParaRPr lang="en-US" i="1" dirty="0">
              <a:solidFill>
                <a:schemeClr val="tx1"/>
              </a:solidFill>
              <a:latin typeface="Garamond" panose="02020404030301010803" pitchFamily="18" charset="0"/>
            </a:endParaRPr>
          </a:p>
        </p:txBody>
      </p:sp>
      <p:graphicFrame>
        <p:nvGraphicFramePr>
          <p:cNvPr id="6" name="Object 4">
            <a:extLst>
              <a:ext uri="{FF2B5EF4-FFF2-40B4-BE49-F238E27FC236}">
                <a16:creationId xmlns:a16="http://schemas.microsoft.com/office/drawing/2014/main" id="{81B64617-F74B-401C-89F5-4C9D975505CB}"/>
              </a:ext>
            </a:extLst>
          </p:cNvPr>
          <p:cNvGraphicFramePr>
            <a:graphicFrameLocks noChangeAspect="1"/>
          </p:cNvGraphicFramePr>
          <p:nvPr>
            <p:extLst>
              <p:ext uri="{D42A27DB-BD31-4B8C-83A1-F6EECF244321}">
                <p14:modId xmlns:p14="http://schemas.microsoft.com/office/powerpoint/2010/main" val="2096487343"/>
              </p:ext>
            </p:extLst>
          </p:nvPr>
        </p:nvGraphicFramePr>
        <p:xfrm>
          <a:off x="3985554" y="3078497"/>
          <a:ext cx="2771672" cy="723481"/>
        </p:xfrm>
        <a:graphic>
          <a:graphicData uri="http://schemas.openxmlformats.org/presentationml/2006/ole">
            <mc:AlternateContent xmlns:mc="http://schemas.openxmlformats.org/markup-compatibility/2006">
              <mc:Choice xmlns:v="urn:schemas-microsoft-com:vml" Requires="v">
                <p:oleObj spid="_x0000_s1048" name="Equation" r:id="rId3" imgW="876300" imgH="228600" progId="">
                  <p:embed/>
                </p:oleObj>
              </mc:Choice>
              <mc:Fallback>
                <p:oleObj name="Equation" r:id="rId3" imgW="876300" imgH="228600" progId="">
                  <p:embed/>
                  <p:pic>
                    <p:nvPicPr>
                      <p:cNvPr id="10" name="Object 4">
                        <a:extLst>
                          <a:ext uri="{FF2B5EF4-FFF2-40B4-BE49-F238E27FC236}">
                            <a16:creationId xmlns:a16="http://schemas.microsoft.com/office/drawing/2014/main" id="{81B64617-F74B-401C-89F5-4C9D97550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554" y="3078497"/>
                        <a:ext cx="2771672" cy="723481"/>
                      </a:xfrm>
                      <a:prstGeom prst="rect">
                        <a:avLst/>
                      </a:prstGeom>
                      <a:noFill/>
                      <a:extLst/>
                    </p:spPr>
                  </p:pic>
                </p:oleObj>
              </mc:Fallback>
            </mc:AlternateContent>
          </a:graphicData>
        </a:graphic>
      </p:graphicFrame>
      <p:sp>
        <p:nvSpPr>
          <p:cNvPr id="7" name="TextBox 6"/>
          <p:cNvSpPr txBox="1"/>
          <p:nvPr/>
        </p:nvSpPr>
        <p:spPr>
          <a:xfrm>
            <a:off x="2260333" y="5813456"/>
            <a:ext cx="7924191" cy="738664"/>
          </a:xfrm>
          <a:prstGeom prst="rect">
            <a:avLst/>
          </a:prstGeom>
          <a:noFill/>
        </p:spPr>
        <p:txBody>
          <a:bodyPr wrap="square" rtlCol="0">
            <a:spAutoFit/>
          </a:bodyPr>
          <a:lstStyle/>
          <a:p>
            <a:r>
              <a:rPr lang="en-US" sz="2400" i="1" dirty="0">
                <a:solidFill>
                  <a:schemeClr val="tx1">
                    <a:lumMod val="75000"/>
                    <a:lumOff val="25000"/>
                  </a:schemeClr>
                </a:solidFill>
              </a:rPr>
              <a:t>OR…</a:t>
            </a:r>
            <a:r>
              <a:rPr lang="en-US" sz="2400" dirty="0">
                <a:solidFill>
                  <a:schemeClr val="tx1">
                    <a:lumMod val="75000"/>
                    <a:lumOff val="25000"/>
                  </a:schemeClr>
                </a:solidFill>
              </a:rPr>
              <a:t>the species went locally extinct between seasons 1 and 2</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56062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Multi-season Model</a:t>
            </a:r>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17</a:t>
            </a:fld>
            <a:endParaRPr lang="en-US"/>
          </a:p>
        </p:txBody>
      </p:sp>
      <p:sp>
        <p:nvSpPr>
          <p:cNvPr id="5" name="Rectangle 2"/>
          <p:cNvSpPr>
            <a:spLocks noGrp="1" noChangeArrowheads="1"/>
          </p:cNvSpPr>
          <p:nvPr>
            <p:ph idx="1"/>
          </p:nvPr>
        </p:nvSpPr>
        <p:spPr>
          <a:xfrm>
            <a:off x="396123" y="1915146"/>
            <a:ext cx="11507119" cy="3314580"/>
          </a:xfrm>
        </p:spPr>
        <p:txBody>
          <a:bodyPr>
            <a:normAutofit/>
          </a:bodyPr>
          <a:lstStyle/>
          <a:p>
            <a:pPr eaLnBrk="1" hangingPunct="1">
              <a:lnSpc>
                <a:spcPct val="90000"/>
              </a:lnSpc>
              <a:buFontTx/>
              <a:buNone/>
            </a:pPr>
            <a:r>
              <a:rPr lang="en-US" sz="2800" dirty="0" smtClean="0"/>
              <a:t>Another example </a:t>
            </a:r>
            <a:r>
              <a:rPr lang="en-US" sz="2800" dirty="0"/>
              <a:t>detection </a:t>
            </a:r>
            <a:r>
              <a:rPr lang="en-US" sz="2800" dirty="0" smtClean="0"/>
              <a:t>history,</a:t>
            </a:r>
            <a:endParaRPr lang="en-US" sz="2800" dirty="0"/>
          </a:p>
          <a:p>
            <a:pPr eaLnBrk="1" hangingPunct="1">
              <a:lnSpc>
                <a:spcPct val="90000"/>
              </a:lnSpc>
            </a:pPr>
            <a:endParaRPr lang="en-US" sz="2800" dirty="0"/>
          </a:p>
          <a:p>
            <a:pPr eaLnBrk="1" hangingPunct="1">
              <a:lnSpc>
                <a:spcPct val="90000"/>
              </a:lnSpc>
              <a:buFontTx/>
              <a:buNone/>
            </a:pPr>
            <a:endParaRPr lang="en-US" sz="2800" dirty="0"/>
          </a:p>
          <a:p>
            <a:pPr marL="0" indent="0">
              <a:buNone/>
            </a:pPr>
            <a:r>
              <a:rPr lang="en-US" sz="2800" u="sng" dirty="0"/>
              <a:t>Verbal description</a:t>
            </a:r>
            <a:r>
              <a:rPr lang="en-US" sz="2800" dirty="0"/>
              <a:t>: the species was present in season 1, but never detected, persisted (did not go locally extinct) between seasons, and was detected in the second survey during season 2. </a:t>
            </a:r>
          </a:p>
          <a:p>
            <a:pPr marL="0" indent="0">
              <a:buNone/>
            </a:pPr>
            <a:endParaRPr lang="en-US" dirty="0"/>
          </a:p>
          <a:p>
            <a:pPr marL="0" indent="0">
              <a:buNone/>
            </a:pPr>
            <a:endParaRPr lang="en-US" dirty="0"/>
          </a:p>
          <a:p>
            <a:pPr eaLnBrk="1" hangingPunct="1">
              <a:lnSpc>
                <a:spcPct val="90000"/>
              </a:lnSpc>
              <a:buFontTx/>
              <a:buNone/>
            </a:pPr>
            <a:endParaRPr lang="en-US" i="1" dirty="0"/>
          </a:p>
          <a:p>
            <a:pPr eaLnBrk="1" hangingPunct="1">
              <a:lnSpc>
                <a:spcPct val="90000"/>
              </a:lnSpc>
              <a:buFontTx/>
              <a:buNone/>
            </a:pPr>
            <a:endParaRPr lang="en-US" i="1" dirty="0">
              <a:latin typeface="Garamond" panose="02020404030301010803"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506024838"/>
              </p:ext>
            </p:extLst>
          </p:nvPr>
        </p:nvGraphicFramePr>
        <p:xfrm>
          <a:off x="4225392" y="2667876"/>
          <a:ext cx="2737793" cy="684923"/>
        </p:xfrm>
        <a:graphic>
          <a:graphicData uri="http://schemas.openxmlformats.org/presentationml/2006/ole">
            <mc:AlternateContent xmlns:mc="http://schemas.openxmlformats.org/markup-compatibility/2006">
              <mc:Choice xmlns:v="urn:schemas-microsoft-com:vml" Requires="v">
                <p:oleObj spid="_x0000_s2072" name="Equation" r:id="rId3" imgW="914400" imgH="228600" progId="">
                  <p:embed/>
                </p:oleObj>
              </mc:Choice>
              <mc:Fallback>
                <p:oleObj name="Equation" r:id="rId3" imgW="914400" imgH="228600" progId="">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392" y="2667876"/>
                        <a:ext cx="2737793" cy="684923"/>
                      </a:xfrm>
                      <a:prstGeom prst="rect">
                        <a:avLst/>
                      </a:prstGeom>
                      <a:noFill/>
                      <a:extLst/>
                    </p:spPr>
                  </p:pic>
                </p:oleObj>
              </mc:Fallback>
            </mc:AlternateContent>
          </a:graphicData>
        </a:graphic>
      </p:graphicFrame>
      <p:sp>
        <p:nvSpPr>
          <p:cNvPr id="7" name="TextBox 6"/>
          <p:cNvSpPr txBox="1"/>
          <p:nvPr/>
        </p:nvSpPr>
        <p:spPr>
          <a:xfrm>
            <a:off x="752375" y="5085347"/>
            <a:ext cx="10748210" cy="1231106"/>
          </a:xfrm>
          <a:prstGeom prst="rect">
            <a:avLst/>
          </a:prstGeom>
          <a:noFill/>
        </p:spPr>
        <p:txBody>
          <a:bodyPr wrap="square" rtlCol="0">
            <a:spAutoFit/>
          </a:bodyPr>
          <a:lstStyle/>
          <a:p>
            <a:r>
              <a:rPr lang="en-US" sz="2800" i="1" dirty="0">
                <a:solidFill>
                  <a:schemeClr val="bg2">
                    <a:lumMod val="25000"/>
                  </a:schemeClr>
                </a:solidFill>
              </a:rPr>
              <a:t>OR…</a:t>
            </a:r>
            <a:r>
              <a:rPr lang="en-US" sz="2800" dirty="0">
                <a:solidFill>
                  <a:schemeClr val="bg2">
                    <a:lumMod val="25000"/>
                  </a:schemeClr>
                </a:solidFill>
              </a:rPr>
              <a:t>the species was absent in season 1, colonized the unit between seasons, and was detected in the second survey during season 2.</a:t>
            </a:r>
          </a:p>
          <a:p>
            <a:endParaRPr lang="en-US" dirty="0"/>
          </a:p>
        </p:txBody>
      </p:sp>
    </p:spTree>
    <p:extLst>
      <p:ext uri="{BB962C8B-B14F-4D97-AF65-F5344CB8AC3E}">
        <p14:creationId xmlns:p14="http://schemas.microsoft.com/office/powerpoint/2010/main" val="3242890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Hierarchical Structure</a:t>
            </a:r>
            <a:endParaRPr lang="en-US" sz="5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5844" y="1970939"/>
                <a:ext cx="10758390" cy="4413176"/>
              </a:xfrm>
            </p:spPr>
            <p:txBody>
              <a:bodyPr>
                <a:normAutofit fontScale="92500"/>
              </a:bodyPr>
              <a:lstStyle/>
              <a:p>
                <a:pPr marL="457200" indent="-457200">
                  <a:buFont typeface="Wingdings" panose="05000000000000000000" pitchFamily="2" charset="2"/>
                  <a:buChar char="§"/>
                </a:pPr>
                <a:r>
                  <a:rPr lang="en-US" sz="3000" dirty="0">
                    <a:cs typeface="Times New Roman" pitchFamily="18" charset="0"/>
                  </a:rPr>
                  <a:t>To describe the detection/non-detection data, </a:t>
                </a:r>
                <a14:m>
                  <m:oMath xmlns:m="http://schemas.openxmlformats.org/officeDocument/2006/math">
                    <m:r>
                      <a:rPr lang="en-US" sz="3000" b="1" i="1">
                        <a:latin typeface="Cambria Math" panose="02040503050406030204" pitchFamily="18" charset="0"/>
                      </a:rPr>
                      <m:t>𝒀</m:t>
                    </m:r>
                  </m:oMath>
                </a14:m>
                <a:r>
                  <a:rPr lang="en-US" sz="3000" dirty="0">
                    <a:cs typeface="Times New Roman" pitchFamily="18" charset="0"/>
                  </a:rPr>
                  <a:t>, over </a:t>
                </a:r>
                <a14:m>
                  <m:oMath xmlns:m="http://schemas.openxmlformats.org/officeDocument/2006/math">
                    <m:r>
                      <a:rPr lang="en-US" sz="3000" i="1">
                        <a:latin typeface="Cambria Math" panose="02040503050406030204" pitchFamily="18" charset="0"/>
                        <a:cs typeface="Times New Roman" pitchFamily="18" charset="0"/>
                      </a:rPr>
                      <m:t>𝑆</m:t>
                    </m:r>
                  </m:oMath>
                </a14:m>
                <a:r>
                  <a:rPr lang="en-US" sz="3000" dirty="0">
                    <a:cs typeface="Times New Roman" pitchFamily="18" charset="0"/>
                  </a:rPr>
                  <a:t> sites, </a:t>
                </a:r>
                <a14:m>
                  <m:oMath xmlns:m="http://schemas.openxmlformats.org/officeDocument/2006/math">
                    <m:r>
                      <a:rPr lang="en-US" sz="3000" i="1">
                        <a:latin typeface="Cambria Math" panose="02040503050406030204" pitchFamily="18" charset="0"/>
                        <a:cs typeface="Times New Roman" pitchFamily="18" charset="0"/>
                      </a:rPr>
                      <m:t>𝐽</m:t>
                    </m:r>
                  </m:oMath>
                </a14:m>
                <a:r>
                  <a:rPr lang="en-US" sz="3000" dirty="0">
                    <a:cs typeface="Times New Roman" pitchFamily="18" charset="0"/>
                  </a:rPr>
                  <a:t> replicate surveys, and </a:t>
                </a:r>
                <a14:m>
                  <m:oMath xmlns:m="http://schemas.openxmlformats.org/officeDocument/2006/math">
                    <m:r>
                      <a:rPr lang="en-US" sz="3000" i="1">
                        <a:latin typeface="Cambria Math" panose="02040503050406030204" pitchFamily="18" charset="0"/>
                        <a:cs typeface="Times New Roman" pitchFamily="18" charset="0"/>
                      </a:rPr>
                      <m:t>𝐾</m:t>
                    </m:r>
                  </m:oMath>
                </a14:m>
                <a:r>
                  <a:rPr lang="en-US" sz="3000" dirty="0">
                    <a:cs typeface="Times New Roman" pitchFamily="18" charset="0"/>
                  </a:rPr>
                  <a:t> primary seasons we need a 3-dimensional array: </a:t>
                </a:r>
              </a:p>
              <a:p>
                <a:pPr marL="457200" indent="-457200">
                  <a:buFont typeface="Wingdings" panose="05000000000000000000" pitchFamily="2" charset="2"/>
                  <a:buChar char="§"/>
                </a:pPr>
                <a:endParaRPr lang="en-US" dirty="0">
                  <a:cs typeface="Times New Roman" pitchFamily="18" charset="0"/>
                </a:endParaRPr>
              </a:p>
              <a:p>
                <a:pPr marL="457200" indent="-457200">
                  <a:buFont typeface="Wingdings" panose="05000000000000000000" pitchFamily="2" charset="2"/>
                  <a:buChar char="§"/>
                </a:pPr>
                <a:endParaRPr lang="en-US" dirty="0">
                  <a:cs typeface="Times New Roman" pitchFamily="18" charset="0"/>
                </a:endParaRPr>
              </a:p>
              <a:p>
                <a:pPr marL="457200" indent="-457200">
                  <a:buFont typeface="Wingdings" panose="05000000000000000000" pitchFamily="2" charset="2"/>
                  <a:buChar char="§"/>
                </a:pPr>
                <a:endParaRPr lang="en-US" dirty="0">
                  <a:cs typeface="Times New Roman" pitchFamily="18" charset="0"/>
                </a:endParaRPr>
              </a:p>
              <a:p>
                <a:pPr marL="457200" indent="-457200">
                  <a:buFont typeface="Wingdings" panose="05000000000000000000" pitchFamily="2" charset="2"/>
                  <a:buChar char="§"/>
                </a:pPr>
                <a:endParaRPr lang="en-US" dirty="0">
                  <a:cs typeface="Times New Roman" pitchFamily="18" charset="0"/>
                </a:endParaRPr>
              </a:p>
              <a:p>
                <a:pPr marL="0" indent="0">
                  <a:buNone/>
                </a:pPr>
                <a:r>
                  <a:rPr lang="en-US" sz="2400" dirty="0" smtClean="0">
                    <a:cs typeface="Times New Roman" pitchFamily="18" charset="0"/>
                  </a:rPr>
                  <a:t>	</a:t>
                </a:r>
                <a:r>
                  <a:rPr lang="en-US" sz="2600" dirty="0" smtClean="0">
                    <a:cs typeface="Times New Roman" pitchFamily="18" charset="0"/>
                  </a:rPr>
                  <a:t>where </a:t>
                </a:r>
                <a14:m>
                  <m:oMath xmlns:m="http://schemas.openxmlformats.org/officeDocument/2006/math">
                    <m:r>
                      <a:rPr lang="en-US" sz="2600" i="1">
                        <a:latin typeface="Cambria Math" panose="02040503050406030204" pitchFamily="18" charset="0"/>
                        <a:cs typeface="Times New Roman" pitchFamily="18" charset="0"/>
                      </a:rPr>
                      <m:t>𝑖</m:t>
                    </m:r>
                  </m:oMath>
                </a14:m>
                <a:r>
                  <a:rPr lang="en-US" sz="2600" dirty="0">
                    <a:cs typeface="Times New Roman" pitchFamily="18" charset="0"/>
                  </a:rPr>
                  <a:t> indexes the sites, </a:t>
                </a:r>
                <a14:m>
                  <m:oMath xmlns:m="http://schemas.openxmlformats.org/officeDocument/2006/math">
                    <m:r>
                      <a:rPr lang="en-US" sz="2600" i="1">
                        <a:latin typeface="Cambria Math" panose="02040503050406030204" pitchFamily="18" charset="0"/>
                        <a:cs typeface="Times New Roman" pitchFamily="18" charset="0"/>
                      </a:rPr>
                      <m:t>𝑗</m:t>
                    </m:r>
                  </m:oMath>
                </a14:m>
                <a:r>
                  <a:rPr lang="en-US" sz="2600" dirty="0">
                    <a:cs typeface="Times New Roman" pitchFamily="18" charset="0"/>
                  </a:rPr>
                  <a:t> indexes the surveys, and </a:t>
                </a:r>
                <a14:m>
                  <m:oMath xmlns:m="http://schemas.openxmlformats.org/officeDocument/2006/math">
                    <m:r>
                      <a:rPr lang="en-US" sz="2600" i="1">
                        <a:latin typeface="Cambria Math" panose="02040503050406030204" pitchFamily="18" charset="0"/>
                        <a:cs typeface="Times New Roman" pitchFamily="18" charset="0"/>
                      </a:rPr>
                      <m:t>𝑘</m:t>
                    </m:r>
                  </m:oMath>
                </a14:m>
                <a:r>
                  <a:rPr lang="en-US" sz="2600" dirty="0">
                    <a:cs typeface="Times New Roman" pitchFamily="18" charset="0"/>
                  </a:rPr>
                  <a:t> indexes the seasons.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5844" y="1970939"/>
                <a:ext cx="10758390" cy="4413176"/>
              </a:xfrm>
              <a:blipFill>
                <a:blip r:embed="rId2"/>
                <a:stretch>
                  <a:fillRect l="-1871" t="-22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C83EE6F-2328-4F0F-95BF-93A6F3C8E746}" type="slidenum">
              <a:rPr lang="en-US" smtClean="0"/>
              <a:pPr/>
              <a:t>18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588042" y="3336758"/>
                <a:ext cx="1812758"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a:rPr>
                        <m:t>𝒀</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r>
                            <a:rPr lang="en-US" sz="2800" i="1">
                              <a:latin typeface="Cambria Math"/>
                            </a:rPr>
                            <m:t>,</m:t>
                          </m:r>
                          <m:r>
                            <a:rPr lang="en-US" sz="2800" i="1">
                              <a:latin typeface="Cambria Math"/>
                            </a:rPr>
                            <m:t>𝑗</m:t>
                          </m:r>
                          <m:r>
                            <a:rPr lang="en-US" sz="2800" i="1">
                              <a:latin typeface="Cambria Math"/>
                            </a:rPr>
                            <m:t>,</m:t>
                          </m:r>
                          <m:r>
                            <a:rPr lang="en-US" sz="2800" i="1">
                              <a:latin typeface="Cambria Math"/>
                            </a:rPr>
                            <m:t>𝑘</m:t>
                          </m:r>
                        </m:sub>
                      </m:sSub>
                    </m:oMath>
                  </m:oMathPara>
                </a14:m>
                <a:endParaRPr lang="en-US" sz="28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588042" y="3336758"/>
                <a:ext cx="1812758" cy="5579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4438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Hierarchical Structure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2509" y="1845733"/>
                <a:ext cx="10823171" cy="4430375"/>
              </a:xfrm>
            </p:spPr>
            <p:txBody>
              <a:bodyPr>
                <a:normAutofit lnSpcReduction="10000"/>
              </a:bodyPr>
              <a:lstStyle/>
              <a:p>
                <a:r>
                  <a:rPr lang="en-US" sz="3000" dirty="0">
                    <a:cs typeface="Times New Roman" pitchFamily="18" charset="0"/>
                  </a:rPr>
                  <a:t>The model can be described as a two-level state-space model, which is how it’s implemented in </a:t>
                </a:r>
                <a:r>
                  <a:rPr lang="en-US" sz="3000" b="1" dirty="0">
                    <a:cs typeface="Times New Roman" pitchFamily="18" charset="0"/>
                  </a:rPr>
                  <a:t>unmarked</a:t>
                </a:r>
              </a:p>
              <a:p>
                <a:pPr marL="217884" lvl="1" indent="0">
                  <a:buNone/>
                </a:pPr>
                <a:endParaRPr lang="en-US" sz="2800" dirty="0">
                  <a:cs typeface="Times New Roman" pitchFamily="18" charset="0"/>
                </a:endParaRPr>
              </a:p>
              <a:p>
                <a:pPr marL="675084" lvl="1" indent="-457200">
                  <a:buFont typeface="Wingdings" panose="05000000000000000000" pitchFamily="2" charset="2"/>
                  <a:buChar char="§"/>
                </a:pPr>
                <a:r>
                  <a:rPr lang="en-US" sz="3000" dirty="0">
                    <a:cs typeface="Times New Roman" pitchFamily="18" charset="0"/>
                  </a:rPr>
                  <a:t>First we have the state process:</a:t>
                </a:r>
              </a:p>
              <a:p>
                <a:pPr marL="800100" lvl="1" indent="-457200">
                  <a:buFont typeface="Wingdings" panose="05000000000000000000" pitchFamily="2" charset="2"/>
                  <a:buChar char="§"/>
                </a:pPr>
                <a:endParaRPr lang="en-US" sz="2800" dirty="0">
                  <a:cs typeface="Times New Roman" pitchFamily="18" charset="0"/>
                </a:endParaRPr>
              </a:p>
              <a:p>
                <a:pPr marL="800100" lvl="1" indent="-457200">
                  <a:buFont typeface="Wingdings" panose="05000000000000000000" pitchFamily="2" charset="2"/>
                  <a:buChar char="§"/>
                </a:pPr>
                <a:endParaRPr lang="en-US" sz="2800" dirty="0">
                  <a:cs typeface="Times New Roman" pitchFamily="18" charset="0"/>
                </a:endParaRPr>
              </a:p>
              <a:p>
                <a:pPr marL="800100" lvl="1" indent="-457200">
                  <a:buFont typeface="Wingdings" panose="05000000000000000000" pitchFamily="2" charset="2"/>
                  <a:buChar char="§"/>
                </a:pPr>
                <a:endParaRPr lang="en-US" sz="2800" dirty="0">
                  <a:cs typeface="Times New Roman" pitchFamily="18" charset="0"/>
                </a:endParaRPr>
              </a:p>
              <a:p>
                <a:pPr marL="800100" lvl="1" indent="-457200">
                  <a:buFont typeface="Wingdings" panose="05000000000000000000" pitchFamily="2" charset="2"/>
                  <a:buChar char="§"/>
                </a:pPr>
                <a:endParaRPr lang="en-US" sz="2800" dirty="0">
                  <a:cs typeface="Times New Roman" pitchFamily="18" charset="0"/>
                </a:endParaRPr>
              </a:p>
              <a:p>
                <a:pPr marL="675084" lvl="2" indent="-457200">
                  <a:buFont typeface="Wingdings" panose="05000000000000000000" pitchFamily="2" charset="2"/>
                  <a:buChar char="§"/>
                </a:pPr>
                <a:r>
                  <a:rPr lang="en-US" sz="3000" dirty="0">
                    <a:cs typeface="Times New Roman" pitchFamily="18" charset="0"/>
                  </a:rPr>
                  <a:t>Where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𝑧</m:t>
                        </m:r>
                      </m:e>
                      <m:sub>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𝑘</m:t>
                        </m:r>
                      </m:sub>
                    </m:sSub>
                  </m:oMath>
                </a14:m>
                <a:r>
                  <a:rPr lang="en-US" sz="3000" dirty="0">
                    <a:cs typeface="Times New Roman" pitchFamily="18" charset="0"/>
                  </a:rPr>
                  <a:t> represents the true occupancy state of site </a:t>
                </a:r>
                <a14:m>
                  <m:oMath xmlns:m="http://schemas.openxmlformats.org/officeDocument/2006/math">
                    <m:r>
                      <a:rPr lang="en-US" sz="3000" i="1">
                        <a:latin typeface="Cambria Math" panose="02040503050406030204" pitchFamily="18" charset="0"/>
                      </a:rPr>
                      <m:t>𝑖</m:t>
                    </m:r>
                  </m:oMath>
                </a14:m>
                <a:r>
                  <a:rPr lang="en-US" sz="3000" dirty="0">
                    <a:cs typeface="Times New Roman" pitchFamily="18" charset="0"/>
                  </a:rPr>
                  <a:t> during season </a:t>
                </a:r>
                <a14:m>
                  <m:oMath xmlns:m="http://schemas.openxmlformats.org/officeDocument/2006/math">
                    <m:r>
                      <a:rPr lang="en-US" sz="3000" i="1">
                        <a:latin typeface="Cambria Math" panose="02040503050406030204" pitchFamily="18" charset="0"/>
                      </a:rPr>
                      <m:t>𝑘</m:t>
                    </m:r>
                  </m:oMath>
                </a14:m>
                <a:r>
                  <a:rPr lang="en-US" sz="3000" dirty="0">
                    <a:cs typeface="Times New Roman" pitchFamily="18" charset="0"/>
                  </a:rPr>
                  <a:t>, and </a:t>
                </a:r>
                <a14:m>
                  <m:oMath xmlns:m="http://schemas.openxmlformats.org/officeDocument/2006/math">
                    <m:r>
                      <a:rPr lang="el-GR" sz="3000" i="1">
                        <a:latin typeface="Cambria Math" panose="02040503050406030204" pitchFamily="18" charset="0"/>
                      </a:rPr>
                      <m:t>𝜓</m:t>
                    </m:r>
                    <m:r>
                      <a:rPr lang="el-GR" sz="3000" i="1">
                        <a:latin typeface="Cambria Math" panose="02040503050406030204" pitchFamily="18" charset="0"/>
                      </a:rPr>
                      <m:t> </m:t>
                    </m:r>
                  </m:oMath>
                </a14:m>
                <a:r>
                  <a:rPr lang="en-US" sz="3000" dirty="0">
                    <a:cs typeface="Times New Roman" pitchFamily="18" charset="0"/>
                  </a:rPr>
                  <a:t>is the probability of occupancy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2509" y="1845733"/>
                <a:ext cx="10823171" cy="4430375"/>
              </a:xfrm>
              <a:blipFill>
                <a:blip r:embed="rId2"/>
                <a:stretch>
                  <a:fillRect l="-1352" t="-3576" r="-1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C83EE6F-2328-4F0F-95BF-93A6F3C8E746}" type="slidenum">
              <a:rPr lang="en-US" smtClean="0"/>
              <a:pPr/>
              <a:t>19</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648ED9-FC58-4459-B8A1-25214F76427F}"/>
                  </a:ext>
                </a:extLst>
              </p:cNvPr>
              <p:cNvSpPr/>
              <p:nvPr/>
            </p:nvSpPr>
            <p:spPr>
              <a:xfrm>
                <a:off x="3058511" y="3846785"/>
                <a:ext cx="3799489" cy="542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2">
                                  <a:lumMod val="50000"/>
                                </a:schemeClr>
                              </a:solidFill>
                              <a:latin typeface="Cambria Math" panose="02040503050406030204" pitchFamily="18" charset="0"/>
                            </a:rPr>
                          </m:ctrlPr>
                        </m:sSubPr>
                        <m:e>
                          <m:r>
                            <a:rPr lang="en-US" sz="2800" b="0" i="1">
                              <a:solidFill>
                                <a:schemeClr val="bg2">
                                  <a:lumMod val="50000"/>
                                </a:schemeClr>
                              </a:solidFill>
                              <a:latin typeface="Cambria Math"/>
                            </a:rPr>
                            <m:t>𝑧</m:t>
                          </m:r>
                        </m:e>
                        <m:sub>
                          <m:r>
                            <a:rPr lang="en-US" sz="2800" b="0" i="1">
                              <a:solidFill>
                                <a:schemeClr val="bg2">
                                  <a:lumMod val="50000"/>
                                </a:schemeClr>
                              </a:solidFill>
                              <a:latin typeface="Cambria Math"/>
                            </a:rPr>
                            <m:t>𝑖</m:t>
                          </m:r>
                          <m:r>
                            <a:rPr lang="en-US" sz="2800" b="0" i="1">
                              <a:solidFill>
                                <a:schemeClr val="bg2">
                                  <a:lumMod val="50000"/>
                                </a:schemeClr>
                              </a:solidFill>
                              <a:latin typeface="Cambria Math"/>
                            </a:rPr>
                            <m:t>,</m:t>
                          </m:r>
                          <m:r>
                            <a:rPr lang="en-US" sz="2800" b="0" i="1">
                              <a:solidFill>
                                <a:schemeClr val="bg2">
                                  <a:lumMod val="50000"/>
                                </a:schemeClr>
                              </a:solidFill>
                              <a:latin typeface="Cambria Math"/>
                            </a:rPr>
                            <m:t>𝑘</m:t>
                          </m:r>
                        </m:sub>
                      </m:sSub>
                      <m:r>
                        <a:rPr lang="en-US" sz="2800" b="0" i="1">
                          <a:solidFill>
                            <a:schemeClr val="bg2">
                              <a:lumMod val="50000"/>
                            </a:schemeClr>
                          </a:solidFill>
                          <a:latin typeface="Cambria Math"/>
                        </a:rPr>
                        <m:t>~</m:t>
                      </m:r>
                      <m:r>
                        <a:rPr lang="en-US" sz="2800" b="0" i="1" smtClean="0">
                          <a:solidFill>
                            <a:schemeClr val="bg2">
                              <a:lumMod val="25000"/>
                            </a:schemeClr>
                          </a:solidFill>
                          <a:latin typeface="Cambria Math"/>
                        </a:rPr>
                        <m:t>𝐵𝑒𝑟𝑛𝑜𝑢𝑙𝑙𝑖</m:t>
                      </m:r>
                      <m:r>
                        <a:rPr lang="en-US" sz="2800" b="0" i="1">
                          <a:solidFill>
                            <a:schemeClr val="bg2">
                              <a:lumMod val="50000"/>
                            </a:schemeClr>
                          </a:solidFill>
                          <a:latin typeface="Cambria Math"/>
                        </a:rPr>
                        <m:t>(</m:t>
                      </m:r>
                      <m:sSub>
                        <m:sSubPr>
                          <m:ctrlPr>
                            <a:rPr lang="en-US" sz="2800" i="1">
                              <a:solidFill>
                                <a:schemeClr val="bg2">
                                  <a:lumMod val="50000"/>
                                </a:schemeClr>
                              </a:solidFill>
                              <a:latin typeface="Cambria Math" panose="02040503050406030204" pitchFamily="18" charset="0"/>
                            </a:rPr>
                          </m:ctrlPr>
                        </m:sSubPr>
                        <m:e>
                          <m:r>
                            <a:rPr lang="el-GR" sz="2800" b="0" i="1">
                              <a:solidFill>
                                <a:schemeClr val="bg2">
                                  <a:lumMod val="50000"/>
                                </a:schemeClr>
                              </a:solidFill>
                              <a:latin typeface="Cambria Math"/>
                            </a:rPr>
                            <m:t>𝜓</m:t>
                          </m:r>
                        </m:e>
                        <m:sub>
                          <m:r>
                            <a:rPr lang="en-US" sz="2800" b="0" i="1">
                              <a:solidFill>
                                <a:schemeClr val="bg2">
                                  <a:lumMod val="50000"/>
                                </a:schemeClr>
                              </a:solidFill>
                              <a:latin typeface="Cambria Math"/>
                            </a:rPr>
                            <m:t>𝑖</m:t>
                          </m:r>
                          <m:r>
                            <a:rPr lang="en-US" sz="2800" b="0" i="1">
                              <a:solidFill>
                                <a:schemeClr val="bg2">
                                  <a:lumMod val="50000"/>
                                </a:schemeClr>
                              </a:solidFill>
                              <a:latin typeface="Cambria Math"/>
                            </a:rPr>
                            <m:t>,</m:t>
                          </m:r>
                          <m:r>
                            <a:rPr lang="en-US" sz="2800" b="0" i="1">
                              <a:solidFill>
                                <a:schemeClr val="bg2">
                                  <a:lumMod val="50000"/>
                                </a:schemeClr>
                              </a:solidFill>
                              <a:latin typeface="Cambria Math"/>
                            </a:rPr>
                            <m:t>𝑘</m:t>
                          </m:r>
                        </m:sub>
                      </m:sSub>
                      <m:r>
                        <a:rPr lang="en-US" sz="2800" b="0" i="1">
                          <a:solidFill>
                            <a:schemeClr val="bg2">
                              <a:lumMod val="50000"/>
                            </a:schemeClr>
                          </a:solidFill>
                          <a:latin typeface="Cambria Math"/>
                        </a:rPr>
                        <m:t>)</m:t>
                      </m:r>
                    </m:oMath>
                  </m:oMathPara>
                </a14:m>
                <a:endParaRPr lang="en-US" sz="2400" dirty="0">
                  <a:solidFill>
                    <a:schemeClr val="bg2">
                      <a:lumMod val="50000"/>
                    </a:schemeClr>
                  </a:solidFill>
                </a:endParaRPr>
              </a:p>
            </p:txBody>
          </p:sp>
        </mc:Choice>
        <mc:Fallback xmlns="">
          <p:sp>
            <p:nvSpPr>
              <p:cNvPr id="5" name="Rectangle 4">
                <a:extLst>
                  <a:ext uri="{FF2B5EF4-FFF2-40B4-BE49-F238E27FC236}">
                    <a16:creationId xmlns:a16="http://schemas.microsoft.com/office/drawing/2014/main" id="{27648ED9-FC58-4459-B8A1-25214F76427F}"/>
                  </a:ext>
                </a:extLst>
              </p:cNvPr>
              <p:cNvSpPr>
                <a:spLocks noRot="1" noChangeAspect="1" noMove="1" noResize="1" noEditPoints="1" noAdjustHandles="1" noChangeArrowheads="1" noChangeShapeType="1" noTextEdit="1"/>
              </p:cNvSpPr>
              <p:nvPr/>
            </p:nvSpPr>
            <p:spPr>
              <a:xfrm>
                <a:off x="3058511" y="3846785"/>
                <a:ext cx="3799489" cy="54213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216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Occupancy Review</a:t>
            </a:r>
            <a:endParaRPr lang="en-US" sz="5400" b="1" dirty="0"/>
          </a:p>
        </p:txBody>
      </p:sp>
      <p:sp>
        <p:nvSpPr>
          <p:cNvPr id="3" name="Content Placeholder 2"/>
          <p:cNvSpPr>
            <a:spLocks noGrp="1"/>
          </p:cNvSpPr>
          <p:nvPr>
            <p:ph idx="1"/>
          </p:nvPr>
        </p:nvSpPr>
        <p:spPr/>
        <p:txBody>
          <a:bodyPr>
            <a:normAutofit lnSpcReduction="10000"/>
          </a:bodyPr>
          <a:lstStyle/>
          <a:p>
            <a:pPr marL="261938" indent="-261938">
              <a:spcBef>
                <a:spcPts val="900"/>
              </a:spcBef>
              <a:spcAft>
                <a:spcPts val="450"/>
              </a:spcAft>
              <a:buFont typeface="Wingdings" panose="05000000000000000000" pitchFamily="2" charset="2"/>
              <a:buChar char="§"/>
            </a:pPr>
            <a:r>
              <a:rPr lang="en-US" sz="2800" i="1" dirty="0">
                <a:cs typeface="Times New Roman" panose="02020603050405020304" pitchFamily="18" charset="0"/>
              </a:rPr>
              <a:t>S</a:t>
            </a:r>
            <a:r>
              <a:rPr lang="en-US" sz="2800" dirty="0">
                <a:cs typeface="Times New Roman" panose="02020603050405020304" pitchFamily="18" charset="0"/>
              </a:rPr>
              <a:t> sampling units are selected to be sampled for a species.</a:t>
            </a:r>
          </a:p>
          <a:p>
            <a:pPr marL="0" indent="0">
              <a:spcBef>
                <a:spcPts val="900"/>
              </a:spcBef>
              <a:spcAft>
                <a:spcPts val="450"/>
              </a:spcAft>
              <a:buNone/>
            </a:pPr>
            <a:endParaRPr lang="en-US" sz="2800" dirty="0">
              <a:cs typeface="Times New Roman" panose="02020603050405020304" pitchFamily="18" charset="0"/>
            </a:endParaRPr>
          </a:p>
          <a:p>
            <a:pPr marL="261938" indent="-261938">
              <a:spcBef>
                <a:spcPts val="900"/>
              </a:spcBef>
              <a:spcAft>
                <a:spcPts val="450"/>
              </a:spcAft>
              <a:buFont typeface="Wingdings" panose="05000000000000000000" pitchFamily="2" charset="2"/>
              <a:buChar char="§"/>
            </a:pPr>
            <a:r>
              <a:rPr lang="en-US" sz="2800" dirty="0">
                <a:cs typeface="Times New Roman" panose="02020603050405020304" pitchFamily="18" charset="0"/>
              </a:rPr>
              <a:t>Units are closed to changes in occupancy during a common ‘season’</a:t>
            </a:r>
          </a:p>
          <a:p>
            <a:pPr marL="261938" indent="-261938">
              <a:spcBef>
                <a:spcPts val="900"/>
              </a:spcBef>
              <a:spcAft>
                <a:spcPts val="450"/>
              </a:spcAft>
              <a:buFont typeface="Wingdings" panose="05000000000000000000" pitchFamily="2" charset="2"/>
              <a:buChar char="§"/>
            </a:pPr>
            <a:endParaRPr lang="en-US" sz="2800" dirty="0">
              <a:cs typeface="Times New Roman" panose="02020603050405020304" pitchFamily="18" charset="0"/>
            </a:endParaRPr>
          </a:p>
          <a:p>
            <a:pPr marL="261938" indent="-261938">
              <a:spcBef>
                <a:spcPts val="900"/>
              </a:spcBef>
              <a:spcAft>
                <a:spcPts val="450"/>
              </a:spcAft>
              <a:buFont typeface="Wingdings" panose="05000000000000000000" pitchFamily="2" charset="2"/>
              <a:buChar char="§"/>
            </a:pPr>
            <a:r>
              <a:rPr lang="en-US" sz="2800" dirty="0">
                <a:cs typeface="Times New Roman" panose="02020603050405020304" pitchFamily="18" charset="0"/>
              </a:rPr>
              <a:t>Units are repeatedly sampled within a season</a:t>
            </a:r>
          </a:p>
          <a:p>
            <a:pPr marL="261938" indent="-261938">
              <a:spcBef>
                <a:spcPts val="900"/>
              </a:spcBef>
              <a:spcAft>
                <a:spcPts val="450"/>
              </a:spcAft>
              <a:buFont typeface="Wingdings" panose="05000000000000000000" pitchFamily="2" charset="2"/>
              <a:buChar char="§"/>
            </a:pPr>
            <a:endParaRPr lang="en-US" sz="2800" dirty="0">
              <a:cs typeface="Times New Roman" panose="02020603050405020304" pitchFamily="18" charset="0"/>
            </a:endParaRPr>
          </a:p>
          <a:p>
            <a:pPr marL="261938" indent="-261938">
              <a:spcBef>
                <a:spcPts val="900"/>
              </a:spcBef>
              <a:spcAft>
                <a:spcPts val="450"/>
              </a:spcAft>
              <a:buFont typeface="Wingdings" panose="05000000000000000000" pitchFamily="2" charset="2"/>
              <a:buChar char="§"/>
            </a:pPr>
            <a:r>
              <a:rPr lang="en-US" sz="2800" dirty="0" smtClean="0">
                <a:cs typeface="Times New Roman" panose="02020603050405020304" pitchFamily="18" charset="0"/>
              </a:rPr>
              <a:t>*Units </a:t>
            </a:r>
            <a:r>
              <a:rPr lang="en-US" sz="2800" dirty="0">
                <a:cs typeface="Times New Roman" panose="02020603050405020304" pitchFamily="18" charset="0"/>
              </a:rPr>
              <a:t>may be sampled over multiple seasons to monitor temporal changes in occupancy</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a:t>
            </a:fld>
            <a:endParaRPr lang="en-US"/>
          </a:p>
        </p:txBody>
      </p:sp>
    </p:spTree>
    <p:extLst>
      <p:ext uri="{BB962C8B-B14F-4D97-AF65-F5344CB8AC3E}">
        <p14:creationId xmlns:p14="http://schemas.microsoft.com/office/powerpoint/2010/main" val="448320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Hierarchical Structure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9860" y="1873442"/>
                <a:ext cx="11635049" cy="4264121"/>
              </a:xfrm>
            </p:spPr>
            <p:txBody>
              <a:bodyPr>
                <a:normAutofit fontScale="92500" lnSpcReduction="10000"/>
              </a:bodyPr>
              <a:lstStyle/>
              <a:p>
                <a:r>
                  <a:rPr lang="en-US" sz="3000" dirty="0">
                    <a:cs typeface="Times New Roman" pitchFamily="18" charset="0"/>
                  </a:rPr>
                  <a:t>The model can be described as a two-level state-space model</a:t>
                </a:r>
              </a:p>
              <a:p>
                <a:pPr marL="381000" lvl="1" indent="-163116">
                  <a:buFont typeface="Arial" pitchFamily="34" charset="0"/>
                  <a:buChar char="•"/>
                </a:pPr>
                <a:endParaRPr lang="en-US" sz="2800" dirty="0">
                  <a:cs typeface="Times New Roman" pitchFamily="18" charset="0"/>
                </a:endParaRPr>
              </a:p>
              <a:p>
                <a:pPr marL="217884" lvl="1"/>
                <a:endParaRPr lang="en-US" sz="2800" dirty="0">
                  <a:cs typeface="Times New Roman" pitchFamily="18" charset="0"/>
                </a:endParaRPr>
              </a:p>
              <a:p>
                <a:pPr marL="381000" lvl="1" indent="-163116">
                  <a:buFont typeface="Arial" pitchFamily="34" charset="0"/>
                  <a:buChar char="•"/>
                </a:pPr>
                <a:endParaRPr lang="en-US" sz="2800" dirty="0">
                  <a:cs typeface="Times New Roman" pitchFamily="18" charset="0"/>
                </a:endParaRPr>
              </a:p>
              <a:p>
                <a:pPr marL="675084" lvl="1" indent="-457200">
                  <a:buFont typeface="Wingdings" panose="05000000000000000000" pitchFamily="2" charset="2"/>
                  <a:buChar char="§"/>
                </a:pPr>
                <a:r>
                  <a:rPr lang="en-US" sz="3000" dirty="0">
                    <a:cs typeface="Times New Roman" pitchFamily="18" charset="0"/>
                  </a:rPr>
                  <a:t>Next we have the process model:</a:t>
                </a:r>
              </a:p>
              <a:p>
                <a:pPr marL="675084" lvl="2" indent="-457200">
                  <a:buFont typeface="Wingdings" panose="05000000000000000000" pitchFamily="2" charset="2"/>
                  <a:buChar char="§"/>
                </a:pPr>
                <a:endParaRPr lang="en-US" sz="2800" dirty="0">
                  <a:cs typeface="Times New Roman" pitchFamily="18" charset="0"/>
                </a:endParaRPr>
              </a:p>
              <a:p>
                <a:pPr marL="675084" lvl="2" indent="-457200">
                  <a:buFont typeface="Wingdings" panose="05000000000000000000" pitchFamily="2" charset="2"/>
                  <a:buChar char="§"/>
                </a:pPr>
                <a:endParaRPr lang="en-US" sz="2800" dirty="0">
                  <a:cs typeface="Times New Roman" pitchFamily="18" charset="0"/>
                </a:endParaRPr>
              </a:p>
              <a:p>
                <a:pPr marL="675084" lvl="2" indent="-457200">
                  <a:buFont typeface="Wingdings" panose="05000000000000000000" pitchFamily="2" charset="2"/>
                  <a:buChar char="§"/>
                </a:pPr>
                <a:endParaRPr lang="en-US" sz="2800" dirty="0">
                  <a:cs typeface="Times New Roman" pitchFamily="18" charset="0"/>
                </a:endParaRPr>
              </a:p>
              <a:p>
                <a:pPr marL="389334" lvl="2" indent="-171450">
                  <a:buFont typeface="Wingdings" panose="05000000000000000000" pitchFamily="2" charset="2"/>
                  <a:buChar char="§"/>
                </a:pPr>
                <a:endParaRPr lang="en-US" sz="1200" dirty="0">
                  <a:cs typeface="Times New Roman" pitchFamily="18" charset="0"/>
                </a:endParaRPr>
              </a:p>
              <a:p>
                <a:pPr marL="675084" lvl="2" indent="-457200">
                  <a:buFont typeface="Wingdings" panose="05000000000000000000" pitchFamily="2" charset="2"/>
                  <a:buChar char="§"/>
                </a:pPr>
                <a:r>
                  <a:rPr lang="en-US" sz="3000" dirty="0">
                    <a:cs typeface="Times New Roman" pitchFamily="18" charset="0"/>
                  </a:rPr>
                  <a:t>Where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𝑗</m:t>
                        </m:r>
                        <m:r>
                          <a:rPr lang="en-US" sz="3000" i="1">
                            <a:latin typeface="Cambria Math" panose="02040503050406030204" pitchFamily="18" charset="0"/>
                          </a:rPr>
                          <m:t>,</m:t>
                        </m:r>
                        <m:r>
                          <a:rPr lang="en-US" sz="3000" i="1">
                            <a:latin typeface="Cambria Math" panose="02040503050406030204" pitchFamily="18" charset="0"/>
                          </a:rPr>
                          <m:t>𝑘</m:t>
                        </m:r>
                      </m:sub>
                    </m:sSub>
                  </m:oMath>
                </a14:m>
                <a:r>
                  <a:rPr lang="en-US" sz="3000" dirty="0">
                    <a:cs typeface="Times New Roman" pitchFamily="18" charset="0"/>
                  </a:rPr>
                  <a:t> represents the observed data, and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𝑝</m:t>
                        </m:r>
                      </m:e>
                      <m:sub>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𝑗</m:t>
                        </m:r>
                        <m:r>
                          <a:rPr lang="en-US" sz="3000" i="1">
                            <a:latin typeface="Cambria Math" panose="02040503050406030204" pitchFamily="18" charset="0"/>
                          </a:rPr>
                          <m:t>,</m:t>
                        </m:r>
                        <m:r>
                          <a:rPr lang="en-US" sz="3000" i="1">
                            <a:latin typeface="Cambria Math" panose="02040503050406030204" pitchFamily="18" charset="0"/>
                          </a:rPr>
                          <m:t>𝑘</m:t>
                        </m:r>
                      </m:sub>
                    </m:sSub>
                  </m:oMath>
                </a14:m>
                <a:r>
                  <a:rPr lang="en-US" sz="3000" dirty="0">
                    <a:cs typeface="Times New Roman" pitchFamily="18" charset="0"/>
                  </a:rPr>
                  <a:t> represents the detection probability at site </a:t>
                </a:r>
                <a14:m>
                  <m:oMath xmlns:m="http://schemas.openxmlformats.org/officeDocument/2006/math">
                    <m:r>
                      <a:rPr lang="en-US" sz="3000" i="1">
                        <a:latin typeface="Cambria Math" panose="02040503050406030204" pitchFamily="18" charset="0"/>
                      </a:rPr>
                      <m:t>𝑖</m:t>
                    </m:r>
                  </m:oMath>
                </a14:m>
                <a:r>
                  <a:rPr lang="en-US" sz="3000" dirty="0">
                    <a:cs typeface="Times New Roman" pitchFamily="18" charset="0"/>
                  </a:rPr>
                  <a:t> during   survey </a:t>
                </a:r>
                <a14:m>
                  <m:oMath xmlns:m="http://schemas.openxmlformats.org/officeDocument/2006/math">
                    <m:r>
                      <a:rPr lang="en-US" sz="3000" i="1">
                        <a:latin typeface="Cambria Math" panose="02040503050406030204" pitchFamily="18" charset="0"/>
                      </a:rPr>
                      <m:t>𝑗</m:t>
                    </m:r>
                  </m:oMath>
                </a14:m>
                <a:r>
                  <a:rPr lang="en-US" sz="3000" dirty="0">
                    <a:cs typeface="Times New Roman" pitchFamily="18" charset="0"/>
                  </a:rPr>
                  <a:t> of season </a:t>
                </a:r>
                <a14:m>
                  <m:oMath xmlns:m="http://schemas.openxmlformats.org/officeDocument/2006/math">
                    <m:r>
                      <a:rPr lang="en-US" sz="3000" i="1">
                        <a:latin typeface="Cambria Math" panose="02040503050406030204" pitchFamily="18" charset="0"/>
                      </a:rPr>
                      <m:t>𝑘</m:t>
                    </m:r>
                  </m:oMath>
                </a14:m>
                <a:endParaRPr lang="en-US" sz="3000" dirty="0">
                  <a:cs typeface="Times New Roman"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9860" y="1873442"/>
                <a:ext cx="11635049" cy="4264121"/>
              </a:xfrm>
              <a:blipFill>
                <a:blip r:embed="rId2"/>
                <a:stretch>
                  <a:fillRect l="-1100" t="-3143" b="-24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C83EE6F-2328-4F0F-95BF-93A6F3C8E746}" type="slidenum">
              <a:rPr lang="en-US" smtClean="0"/>
              <a:pPr/>
              <a:t>20</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648ED9-FC58-4459-B8A1-25214F76427F}"/>
                  </a:ext>
                </a:extLst>
              </p:cNvPr>
              <p:cNvSpPr/>
              <p:nvPr/>
            </p:nvSpPr>
            <p:spPr>
              <a:xfrm>
                <a:off x="3519054" y="2491133"/>
                <a:ext cx="2862425" cy="5421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2">
                                  <a:lumMod val="50000"/>
                                </a:schemeClr>
                              </a:solidFill>
                              <a:latin typeface="Cambria Math" panose="02040503050406030204" pitchFamily="18" charset="0"/>
                            </a:rPr>
                          </m:ctrlPr>
                        </m:sSubPr>
                        <m:e>
                          <m:r>
                            <a:rPr lang="en-US" sz="2800" b="0" i="1">
                              <a:solidFill>
                                <a:schemeClr val="bg2">
                                  <a:lumMod val="50000"/>
                                </a:schemeClr>
                              </a:solidFill>
                              <a:latin typeface="Cambria Math"/>
                            </a:rPr>
                            <m:t>𝑧</m:t>
                          </m:r>
                        </m:e>
                        <m:sub>
                          <m:r>
                            <a:rPr lang="en-US" sz="2800" b="0" i="1">
                              <a:solidFill>
                                <a:schemeClr val="bg2">
                                  <a:lumMod val="50000"/>
                                </a:schemeClr>
                              </a:solidFill>
                              <a:latin typeface="Cambria Math"/>
                            </a:rPr>
                            <m:t>𝑖</m:t>
                          </m:r>
                          <m:r>
                            <a:rPr lang="en-US" sz="2800" b="0" i="1">
                              <a:solidFill>
                                <a:schemeClr val="bg2">
                                  <a:lumMod val="50000"/>
                                </a:schemeClr>
                              </a:solidFill>
                              <a:latin typeface="Cambria Math"/>
                            </a:rPr>
                            <m:t>,</m:t>
                          </m:r>
                          <m:r>
                            <a:rPr lang="en-US" sz="2800" b="0" i="1">
                              <a:solidFill>
                                <a:schemeClr val="bg2">
                                  <a:lumMod val="50000"/>
                                </a:schemeClr>
                              </a:solidFill>
                              <a:latin typeface="Cambria Math"/>
                            </a:rPr>
                            <m:t>𝑘</m:t>
                          </m:r>
                        </m:sub>
                      </m:sSub>
                      <m:r>
                        <a:rPr lang="en-US" sz="2800" b="0" i="1">
                          <a:solidFill>
                            <a:schemeClr val="bg2">
                              <a:lumMod val="50000"/>
                            </a:schemeClr>
                          </a:solidFill>
                          <a:latin typeface="Cambria Math"/>
                        </a:rPr>
                        <m:t>~</m:t>
                      </m:r>
                      <m:r>
                        <a:rPr lang="en-US" sz="2800" b="0" i="1" smtClean="0">
                          <a:solidFill>
                            <a:schemeClr val="bg2">
                              <a:lumMod val="25000"/>
                            </a:schemeClr>
                          </a:solidFill>
                          <a:latin typeface="Cambria Math"/>
                        </a:rPr>
                        <m:t>𝐵𝑒𝑟𝑛𝑜𝑢𝑙𝑙𝑖</m:t>
                      </m:r>
                      <m:r>
                        <a:rPr lang="en-US" sz="2800" b="0" i="1">
                          <a:solidFill>
                            <a:schemeClr val="bg2">
                              <a:lumMod val="50000"/>
                            </a:schemeClr>
                          </a:solidFill>
                          <a:latin typeface="Cambria Math"/>
                        </a:rPr>
                        <m:t>(</m:t>
                      </m:r>
                      <m:sSub>
                        <m:sSubPr>
                          <m:ctrlPr>
                            <a:rPr lang="en-US" sz="2800" i="1">
                              <a:solidFill>
                                <a:schemeClr val="bg2">
                                  <a:lumMod val="50000"/>
                                </a:schemeClr>
                              </a:solidFill>
                              <a:latin typeface="Cambria Math" panose="02040503050406030204" pitchFamily="18" charset="0"/>
                            </a:rPr>
                          </m:ctrlPr>
                        </m:sSubPr>
                        <m:e>
                          <m:r>
                            <a:rPr lang="el-GR" sz="2800" b="0" i="1">
                              <a:solidFill>
                                <a:schemeClr val="bg2">
                                  <a:lumMod val="50000"/>
                                </a:schemeClr>
                              </a:solidFill>
                              <a:latin typeface="Cambria Math"/>
                            </a:rPr>
                            <m:t>𝜓</m:t>
                          </m:r>
                        </m:e>
                        <m:sub>
                          <m:r>
                            <a:rPr lang="en-US" sz="2800" b="0" i="1">
                              <a:solidFill>
                                <a:schemeClr val="bg2">
                                  <a:lumMod val="50000"/>
                                </a:schemeClr>
                              </a:solidFill>
                              <a:latin typeface="Cambria Math"/>
                            </a:rPr>
                            <m:t>𝑖</m:t>
                          </m:r>
                          <m:r>
                            <a:rPr lang="en-US" sz="2800" b="0" i="1">
                              <a:solidFill>
                                <a:schemeClr val="bg2">
                                  <a:lumMod val="50000"/>
                                </a:schemeClr>
                              </a:solidFill>
                              <a:latin typeface="Cambria Math"/>
                            </a:rPr>
                            <m:t>,</m:t>
                          </m:r>
                          <m:r>
                            <a:rPr lang="en-US" sz="2800" b="0" i="1">
                              <a:solidFill>
                                <a:schemeClr val="bg2">
                                  <a:lumMod val="50000"/>
                                </a:schemeClr>
                              </a:solidFill>
                              <a:latin typeface="Cambria Math"/>
                            </a:rPr>
                            <m:t>𝑘</m:t>
                          </m:r>
                        </m:sub>
                      </m:sSub>
                      <m:r>
                        <a:rPr lang="en-US" sz="2800" b="0" i="1">
                          <a:solidFill>
                            <a:schemeClr val="bg2">
                              <a:lumMod val="50000"/>
                            </a:schemeClr>
                          </a:solidFill>
                          <a:latin typeface="Cambria Math"/>
                        </a:rPr>
                        <m:t>)</m:t>
                      </m:r>
                    </m:oMath>
                  </m:oMathPara>
                </a14:m>
                <a:endParaRPr lang="en-US" sz="2100" dirty="0">
                  <a:solidFill>
                    <a:schemeClr val="bg2">
                      <a:lumMod val="50000"/>
                    </a:schemeClr>
                  </a:solidFill>
                </a:endParaRPr>
              </a:p>
            </p:txBody>
          </p:sp>
        </mc:Choice>
        <mc:Fallback xmlns="">
          <p:sp>
            <p:nvSpPr>
              <p:cNvPr id="5" name="Rectangle 4">
                <a:extLst>
                  <a:ext uri="{FF2B5EF4-FFF2-40B4-BE49-F238E27FC236}">
                    <a16:creationId xmlns:a16="http://schemas.microsoft.com/office/drawing/2014/main" id="{27648ED9-FC58-4459-B8A1-25214F76427F}"/>
                  </a:ext>
                </a:extLst>
              </p:cNvPr>
              <p:cNvSpPr>
                <a:spLocks noRot="1" noChangeAspect="1" noMove="1" noResize="1" noEditPoints="1" noAdjustHandles="1" noChangeArrowheads="1" noChangeShapeType="1" noTextEdit="1"/>
              </p:cNvSpPr>
              <p:nvPr/>
            </p:nvSpPr>
            <p:spPr>
              <a:xfrm>
                <a:off x="3519054" y="2491133"/>
                <a:ext cx="2862425" cy="542136"/>
              </a:xfrm>
              <a:prstGeom prst="rect">
                <a:avLst/>
              </a:prstGeom>
              <a:blipFill>
                <a:blip r:embed="rId3"/>
                <a:stretch>
                  <a:fillRect r="-123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369EB26-D79E-43EB-9B02-CAEE8D6E0B1B}"/>
                  </a:ext>
                </a:extLst>
              </p:cNvPr>
              <p:cNvSpPr/>
              <p:nvPr/>
            </p:nvSpPr>
            <p:spPr>
              <a:xfrm>
                <a:off x="3197927" y="4213086"/>
                <a:ext cx="462062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2">
                                  <a:lumMod val="25000"/>
                                </a:schemeClr>
                              </a:solidFill>
                              <a:latin typeface="Cambria Math" panose="02040503050406030204" pitchFamily="18" charset="0"/>
                            </a:rPr>
                          </m:ctrlPr>
                        </m:sSubPr>
                        <m:e>
                          <m:r>
                            <a:rPr lang="en-US" sz="2800" i="1">
                              <a:solidFill>
                                <a:schemeClr val="bg2">
                                  <a:lumMod val="25000"/>
                                </a:schemeClr>
                              </a:solidFill>
                              <a:latin typeface="Cambria Math"/>
                            </a:rPr>
                            <m:t>𝑦</m:t>
                          </m:r>
                        </m:e>
                        <m:sub>
                          <m:r>
                            <a:rPr lang="en-US" sz="2800" i="1">
                              <a:solidFill>
                                <a:schemeClr val="bg2">
                                  <a:lumMod val="25000"/>
                                </a:schemeClr>
                              </a:solidFill>
                              <a:latin typeface="Cambria Math"/>
                            </a:rPr>
                            <m:t>𝑖</m:t>
                          </m:r>
                          <m:r>
                            <a:rPr lang="en-US" sz="2800" i="1">
                              <a:solidFill>
                                <a:schemeClr val="bg2">
                                  <a:lumMod val="25000"/>
                                </a:schemeClr>
                              </a:solidFill>
                              <a:latin typeface="Cambria Math"/>
                            </a:rPr>
                            <m:t>,</m:t>
                          </m:r>
                          <m:r>
                            <a:rPr lang="en-US" sz="2800" i="1">
                              <a:solidFill>
                                <a:schemeClr val="bg2">
                                  <a:lumMod val="25000"/>
                                </a:schemeClr>
                              </a:solidFill>
                              <a:latin typeface="Cambria Math"/>
                            </a:rPr>
                            <m:t>𝑗</m:t>
                          </m:r>
                          <m:r>
                            <a:rPr lang="en-US" sz="2800" i="1">
                              <a:solidFill>
                                <a:schemeClr val="bg2">
                                  <a:lumMod val="25000"/>
                                </a:schemeClr>
                              </a:solidFill>
                              <a:latin typeface="Cambria Math"/>
                            </a:rPr>
                            <m:t>,</m:t>
                          </m:r>
                          <m:r>
                            <a:rPr lang="en-US" sz="2800" i="1">
                              <a:solidFill>
                                <a:schemeClr val="bg2">
                                  <a:lumMod val="25000"/>
                                </a:schemeClr>
                              </a:solidFill>
                              <a:latin typeface="Cambria Math"/>
                            </a:rPr>
                            <m:t>𝑘</m:t>
                          </m:r>
                        </m:sub>
                      </m:sSub>
                      <m:r>
                        <a:rPr lang="en-US" sz="2800" i="1">
                          <a:solidFill>
                            <a:schemeClr val="bg2">
                              <a:lumMod val="25000"/>
                            </a:schemeClr>
                          </a:solidFill>
                          <a:latin typeface="Cambria Math"/>
                        </a:rPr>
                        <m:t>~</m:t>
                      </m:r>
                      <m:r>
                        <a:rPr lang="en-US" sz="2800" i="1">
                          <a:solidFill>
                            <a:schemeClr val="bg2">
                              <a:lumMod val="25000"/>
                            </a:schemeClr>
                          </a:solidFill>
                          <a:latin typeface="Cambria Math"/>
                        </a:rPr>
                        <m:t>𝐵𝑒𝑟𝑛𝑜𝑢𝑙𝑙𝑖</m:t>
                      </m:r>
                      <m:r>
                        <a:rPr lang="en-US" sz="2800" i="1">
                          <a:solidFill>
                            <a:schemeClr val="bg2">
                              <a:lumMod val="25000"/>
                            </a:schemeClr>
                          </a:solidFill>
                          <a:latin typeface="Cambria Math"/>
                        </a:rPr>
                        <m:t>(</m:t>
                      </m:r>
                      <m:sSub>
                        <m:sSubPr>
                          <m:ctrlPr>
                            <a:rPr lang="en-US" sz="2800" i="1">
                              <a:solidFill>
                                <a:schemeClr val="bg2">
                                  <a:lumMod val="25000"/>
                                </a:schemeClr>
                              </a:solidFill>
                              <a:latin typeface="Cambria Math" panose="02040503050406030204" pitchFamily="18" charset="0"/>
                            </a:rPr>
                          </m:ctrlPr>
                        </m:sSubPr>
                        <m:e>
                          <m:r>
                            <a:rPr lang="en-US" sz="2800" i="1">
                              <a:solidFill>
                                <a:schemeClr val="bg2">
                                  <a:lumMod val="25000"/>
                                </a:schemeClr>
                              </a:solidFill>
                              <a:latin typeface="Cambria Math"/>
                            </a:rPr>
                            <m:t>𝑧</m:t>
                          </m:r>
                        </m:e>
                        <m:sub>
                          <m:r>
                            <a:rPr lang="en-US" sz="2800" i="1">
                              <a:solidFill>
                                <a:schemeClr val="bg2">
                                  <a:lumMod val="25000"/>
                                </a:schemeClr>
                              </a:solidFill>
                              <a:latin typeface="Cambria Math"/>
                            </a:rPr>
                            <m:t>𝑖</m:t>
                          </m:r>
                          <m:r>
                            <a:rPr lang="en-US" sz="2800" i="1">
                              <a:solidFill>
                                <a:schemeClr val="bg2">
                                  <a:lumMod val="25000"/>
                                </a:schemeClr>
                              </a:solidFill>
                              <a:latin typeface="Cambria Math"/>
                            </a:rPr>
                            <m:t>,</m:t>
                          </m:r>
                          <m:r>
                            <a:rPr lang="en-US" sz="2800" i="1">
                              <a:solidFill>
                                <a:schemeClr val="bg2">
                                  <a:lumMod val="25000"/>
                                </a:schemeClr>
                              </a:solidFill>
                              <a:latin typeface="Cambria Math"/>
                            </a:rPr>
                            <m:t>𝑘</m:t>
                          </m:r>
                        </m:sub>
                      </m:sSub>
                      <m:r>
                        <a:rPr lang="en-US" sz="2800" i="1">
                          <a:solidFill>
                            <a:schemeClr val="bg2">
                              <a:lumMod val="25000"/>
                            </a:schemeClr>
                          </a:solidFill>
                          <a:latin typeface="Cambria Math"/>
                        </a:rPr>
                        <m:t>∗</m:t>
                      </m:r>
                      <m:sSub>
                        <m:sSubPr>
                          <m:ctrlPr>
                            <a:rPr lang="en-US" sz="2800" i="1">
                              <a:solidFill>
                                <a:schemeClr val="bg2">
                                  <a:lumMod val="25000"/>
                                </a:schemeClr>
                              </a:solidFill>
                              <a:latin typeface="Cambria Math" panose="02040503050406030204" pitchFamily="18" charset="0"/>
                            </a:rPr>
                          </m:ctrlPr>
                        </m:sSubPr>
                        <m:e>
                          <m:r>
                            <a:rPr lang="en-US" sz="2800" i="1">
                              <a:solidFill>
                                <a:schemeClr val="bg2">
                                  <a:lumMod val="25000"/>
                                </a:schemeClr>
                              </a:solidFill>
                              <a:latin typeface="Cambria Math"/>
                            </a:rPr>
                            <m:t>𝑝</m:t>
                          </m:r>
                        </m:e>
                        <m:sub>
                          <m:r>
                            <a:rPr lang="en-US" sz="2800" i="1">
                              <a:solidFill>
                                <a:schemeClr val="bg2">
                                  <a:lumMod val="25000"/>
                                </a:schemeClr>
                              </a:solidFill>
                              <a:latin typeface="Cambria Math"/>
                            </a:rPr>
                            <m:t>𝑖</m:t>
                          </m:r>
                          <m:r>
                            <a:rPr lang="en-US" sz="2800" i="1">
                              <a:solidFill>
                                <a:schemeClr val="bg2">
                                  <a:lumMod val="25000"/>
                                </a:schemeClr>
                              </a:solidFill>
                              <a:latin typeface="Cambria Math"/>
                            </a:rPr>
                            <m:t>,</m:t>
                          </m:r>
                          <m:r>
                            <a:rPr lang="en-US" sz="2800" i="1">
                              <a:solidFill>
                                <a:schemeClr val="bg2">
                                  <a:lumMod val="25000"/>
                                </a:schemeClr>
                              </a:solidFill>
                              <a:latin typeface="Cambria Math"/>
                            </a:rPr>
                            <m:t>𝑗</m:t>
                          </m:r>
                          <m:r>
                            <a:rPr lang="en-US" sz="2800" i="1">
                              <a:solidFill>
                                <a:schemeClr val="bg2">
                                  <a:lumMod val="25000"/>
                                </a:schemeClr>
                              </a:solidFill>
                              <a:latin typeface="Cambria Math"/>
                            </a:rPr>
                            <m:t>,</m:t>
                          </m:r>
                          <m:r>
                            <a:rPr lang="en-US" sz="2800" i="1">
                              <a:solidFill>
                                <a:schemeClr val="bg2">
                                  <a:lumMod val="25000"/>
                                </a:schemeClr>
                              </a:solidFill>
                              <a:latin typeface="Cambria Math"/>
                            </a:rPr>
                            <m:t>𝑘</m:t>
                          </m:r>
                        </m:sub>
                      </m:sSub>
                      <m:r>
                        <a:rPr lang="en-US" sz="2800" i="1">
                          <a:solidFill>
                            <a:schemeClr val="bg2">
                              <a:lumMod val="25000"/>
                            </a:schemeClr>
                          </a:solidFill>
                          <a:latin typeface="Cambria Math"/>
                        </a:rPr>
                        <m:t>)</m:t>
                      </m:r>
                    </m:oMath>
                  </m:oMathPara>
                </a14:m>
                <a:endParaRPr lang="en-US" sz="2400" dirty="0">
                  <a:solidFill>
                    <a:schemeClr val="bg2">
                      <a:lumMod val="25000"/>
                    </a:schemeClr>
                  </a:solidFill>
                </a:endParaRPr>
              </a:p>
            </p:txBody>
          </p:sp>
        </mc:Choice>
        <mc:Fallback xmlns="">
          <p:sp>
            <p:nvSpPr>
              <p:cNvPr id="6" name="Rectangle 5">
                <a:extLst>
                  <a:ext uri="{FF2B5EF4-FFF2-40B4-BE49-F238E27FC236}">
                    <a16:creationId xmlns:a16="http://schemas.microsoft.com/office/drawing/2014/main" id="{9369EB26-D79E-43EB-9B02-CAEE8D6E0B1B}"/>
                  </a:ext>
                </a:extLst>
              </p:cNvPr>
              <p:cNvSpPr>
                <a:spLocks noRot="1" noChangeAspect="1" noMove="1" noResize="1" noEditPoints="1" noAdjustHandles="1" noChangeArrowheads="1" noChangeShapeType="1" noTextEdit="1"/>
              </p:cNvSpPr>
              <p:nvPr/>
            </p:nvSpPr>
            <p:spPr>
              <a:xfrm>
                <a:off x="3197927" y="4213086"/>
                <a:ext cx="4620624" cy="5579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3959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460"/>
            <a:ext cx="6148647" cy="1450757"/>
          </a:xfrm>
        </p:spPr>
        <p:txBody>
          <a:bodyPr>
            <a:normAutofit/>
          </a:bodyPr>
          <a:lstStyle/>
          <a:p>
            <a:r>
              <a:rPr lang="en-US" sz="5400" b="1" dirty="0"/>
              <a:t>Hierarchical Structure</a:t>
            </a:r>
          </a:p>
        </p:txBody>
      </p:sp>
      <p:sp>
        <p:nvSpPr>
          <p:cNvPr id="3" name="Content Placeholder 2"/>
          <p:cNvSpPr>
            <a:spLocks noGrp="1"/>
          </p:cNvSpPr>
          <p:nvPr>
            <p:ph idx="1"/>
          </p:nvPr>
        </p:nvSpPr>
        <p:spPr>
          <a:xfrm>
            <a:off x="162098" y="1912120"/>
            <a:ext cx="11928763" cy="4444231"/>
          </a:xfrm>
        </p:spPr>
        <p:txBody>
          <a:bodyPr>
            <a:normAutofit/>
          </a:bodyPr>
          <a:lstStyle/>
          <a:p>
            <a:pPr marL="457200" indent="-457200">
              <a:buFont typeface="Wingdings" panose="05000000000000000000" pitchFamily="2" charset="2"/>
              <a:buChar char="§"/>
            </a:pPr>
            <a:r>
              <a:rPr lang="en-US" sz="2800" dirty="0">
                <a:cs typeface="Times New Roman" pitchFamily="18" charset="0"/>
              </a:rPr>
              <a:t>At this point we could fit a single season occupancy with an index for season </a:t>
            </a:r>
            <a:r>
              <a:rPr lang="en-US" sz="2800" dirty="0" smtClean="0">
                <a:cs typeface="Times New Roman" pitchFamily="18" charset="0"/>
              </a:rPr>
              <a:t> (</a:t>
            </a:r>
            <a:r>
              <a:rPr lang="en-US" sz="2800" dirty="0">
                <a:cs typeface="Times New Roman" pitchFamily="18" charset="0"/>
              </a:rPr>
              <a:t>recall Option 1</a:t>
            </a:r>
            <a:r>
              <a:rPr lang="en-US" sz="2800" dirty="0" smtClean="0">
                <a:cs typeface="Times New Roman" pitchFamily="18" charset="0"/>
              </a:rPr>
              <a:t>).</a:t>
            </a:r>
            <a:endParaRPr lang="en-US" sz="2800" dirty="0">
              <a:cs typeface="Times New Roman" pitchFamily="18" charset="0"/>
            </a:endParaRPr>
          </a:p>
          <a:p>
            <a:pPr marL="457200" indent="-457200">
              <a:buFont typeface="Wingdings" panose="05000000000000000000" pitchFamily="2" charset="2"/>
              <a:buChar char="§"/>
            </a:pPr>
            <a:r>
              <a:rPr lang="en-US" sz="2800" dirty="0">
                <a:cs typeface="Times New Roman" pitchFamily="18" charset="0"/>
              </a:rPr>
              <a:t>However, we can also now add dynamics:</a:t>
            </a:r>
          </a:p>
          <a:p>
            <a:pPr marL="257175" indent="-257175">
              <a:buFont typeface="Arial" pitchFamily="34" charset="0"/>
              <a:buChar char="•"/>
            </a:pPr>
            <a:endParaRPr lang="en-US" sz="2800" dirty="0">
              <a:cs typeface="Times New Roman" pitchFamily="18" charset="0"/>
            </a:endParaRPr>
          </a:p>
          <a:p>
            <a:pPr marL="600075" lvl="1" indent="-257175">
              <a:buFont typeface="Arial" pitchFamily="34" charset="0"/>
              <a:buChar char="•"/>
            </a:pPr>
            <a:r>
              <a:rPr lang="en-US" sz="2800" dirty="0">
                <a:cs typeface="Times New Roman" pitchFamily="18" charset="0"/>
              </a:rPr>
              <a:t>For season </a:t>
            </a:r>
            <a:r>
              <a:rPr lang="en-US" sz="2800" dirty="0" smtClean="0">
                <a:cs typeface="Times New Roman" pitchFamily="18" charset="0"/>
              </a:rPr>
              <a:t>1, </a:t>
            </a:r>
            <a:r>
              <a:rPr lang="en-US" sz="2800" dirty="0">
                <a:cs typeface="Times New Roman" pitchFamily="18" charset="0"/>
              </a:rPr>
              <a:t>our state model remains the same:</a:t>
            </a:r>
          </a:p>
          <a:p>
            <a:pPr marL="600075" lvl="1" indent="-257175">
              <a:buFont typeface="Arial" pitchFamily="34" charset="0"/>
              <a:buChar char="•"/>
            </a:pPr>
            <a:endParaRPr lang="en-US" sz="2800" dirty="0">
              <a:cs typeface="Times New Roman" pitchFamily="18" charset="0"/>
            </a:endParaRPr>
          </a:p>
          <a:p>
            <a:pPr marL="600075" lvl="1" indent="-257175">
              <a:buFont typeface="Arial" pitchFamily="34" charset="0"/>
              <a:buChar char="•"/>
            </a:pPr>
            <a:endParaRPr lang="en-US" sz="2800" dirty="0">
              <a:cs typeface="Times New Roman" pitchFamily="18" charset="0"/>
            </a:endParaRPr>
          </a:p>
          <a:p>
            <a:pPr marL="600075" lvl="1" indent="-257175">
              <a:buFont typeface="Arial" pitchFamily="34" charset="0"/>
              <a:buChar char="•"/>
            </a:pPr>
            <a:r>
              <a:rPr lang="en-US" sz="2800" dirty="0">
                <a:cs typeface="Times New Roman" pitchFamily="18" charset="0"/>
              </a:rPr>
              <a:t>For each additional season we can explicitly model the occupancy state transitions: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21</a:t>
            </a:fld>
            <a:endParaRPr lang="en-US"/>
          </a:p>
        </p:txBody>
      </p:sp>
      <mc:AlternateContent xmlns:mc="http://schemas.openxmlformats.org/markup-compatibility/2006" xmlns:a14="http://schemas.microsoft.com/office/drawing/2010/main">
        <mc:Choice Requires="a14">
          <p:sp>
            <p:nvSpPr>
              <p:cNvPr id="5" name="Rectangle 4"/>
              <p:cNvSpPr/>
              <p:nvPr/>
            </p:nvSpPr>
            <p:spPr>
              <a:xfrm>
                <a:off x="2907214" y="4412228"/>
                <a:ext cx="2957733"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m:t>
                          </m:r>
                          <m:r>
                            <a:rPr lang="en-US" sz="2400" i="1">
                              <a:latin typeface="Cambria Math"/>
                            </a:rPr>
                            <m:t>,1</m:t>
                          </m:r>
                        </m:sub>
                      </m:sSub>
                      <m:r>
                        <a:rPr lang="en-US" sz="2400" i="1">
                          <a:latin typeface="Cambria Math"/>
                        </a:rPr>
                        <m:t>~</m:t>
                      </m:r>
                      <m:r>
                        <a:rPr lang="en-US" sz="2400" i="1">
                          <a:latin typeface="Cambria Math"/>
                        </a:rPr>
                        <m:t>𝐵𝑒𝑟𝑛𝑜𝑢𝑙𝑙𝑖</m:t>
                      </m:r>
                      <m:r>
                        <a:rPr lang="en-US" sz="2400" i="1">
                          <a:latin typeface="Cambria Math"/>
                        </a:rPr>
                        <m:t>(</m:t>
                      </m:r>
                      <m:sSub>
                        <m:sSubPr>
                          <m:ctrlPr>
                            <a:rPr lang="en-US" sz="2400" i="1">
                              <a:latin typeface="Cambria Math" panose="02040503050406030204" pitchFamily="18" charset="0"/>
                            </a:rPr>
                          </m:ctrlPr>
                        </m:sSubPr>
                        <m:e>
                          <m:r>
                            <a:rPr lang="el-GR" sz="2400" i="1">
                              <a:latin typeface="Cambria Math"/>
                            </a:rPr>
                            <m:t>𝜓</m:t>
                          </m:r>
                        </m:e>
                        <m:sub>
                          <m:r>
                            <a:rPr lang="en-US" sz="2400" i="1">
                              <a:latin typeface="Cambria Math"/>
                            </a:rPr>
                            <m:t>𝑖</m:t>
                          </m:r>
                          <m:r>
                            <a:rPr lang="en-US" sz="2400" i="1">
                              <a:latin typeface="Cambria Math"/>
                            </a:rPr>
                            <m:t>,1</m:t>
                          </m:r>
                        </m:sub>
                      </m:sSub>
                      <m:r>
                        <a:rPr lang="en-US" sz="2400" i="1">
                          <a:latin typeface="Cambria Math"/>
                        </a:rPr>
                        <m:t>)</m:t>
                      </m:r>
                    </m:oMath>
                  </m:oMathPara>
                </a14:m>
                <a:endParaRPr lang="en-US" sz="2100" dirty="0"/>
              </a:p>
            </p:txBody>
          </p:sp>
        </mc:Choice>
        <mc:Fallback xmlns="">
          <p:sp>
            <p:nvSpPr>
              <p:cNvPr id="5" name="Rectangle 4"/>
              <p:cNvSpPr>
                <a:spLocks noRot="1" noChangeAspect="1" noMove="1" noResize="1" noEditPoints="1" noAdjustHandles="1" noChangeArrowheads="1" noChangeShapeType="1" noTextEdit="1"/>
              </p:cNvSpPr>
              <p:nvPr/>
            </p:nvSpPr>
            <p:spPr>
              <a:xfrm>
                <a:off x="2907214" y="4412228"/>
                <a:ext cx="2957733" cy="477888"/>
              </a:xfrm>
              <a:prstGeom prst="rect">
                <a:avLst/>
              </a:prstGeom>
              <a:blipFill>
                <a:blip r:embed="rId2"/>
                <a:stretch>
                  <a:fillRect r="-20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04638" y="5722400"/>
                <a:ext cx="6983322"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m:t>
                          </m:r>
                          <m:r>
                            <a:rPr lang="en-US" sz="2400" i="1">
                              <a:latin typeface="Cambria Math"/>
                            </a:rPr>
                            <m:t>,</m:t>
                          </m:r>
                          <m:r>
                            <a:rPr lang="en-US" sz="2400" i="1">
                              <a:latin typeface="Cambria Math"/>
                            </a:rPr>
                            <m:t>𝑘</m:t>
                          </m:r>
                          <m:r>
                            <a:rPr lang="en-US" sz="2400" i="1">
                              <a:latin typeface="Cambria Math"/>
                            </a:rPr>
                            <m:t>+1</m:t>
                          </m:r>
                        </m:sub>
                      </m:sSub>
                      <m:r>
                        <a:rPr lang="en-US" sz="2400" i="1">
                          <a:latin typeface="Cambria Math"/>
                        </a:rPr>
                        <m:t>~</m:t>
                      </m:r>
                      <m:r>
                        <a:rPr lang="en-US" sz="2400" i="1">
                          <a:latin typeface="Cambria Math"/>
                        </a:rPr>
                        <m:t>𝐵𝑒𝑟𝑛𝑜𝑢𝑙𝑙𝑖</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𝑖𝑘</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rPr>
                            <m:t>(1−</m:t>
                          </m:r>
                          <m:r>
                            <a:rPr lang="en-US" sz="2400" i="1">
                              <a:latin typeface="Cambria Math"/>
                              <a:ea typeface="Cambria Math"/>
                            </a:rPr>
                            <m:t>𝜀</m:t>
                          </m:r>
                        </m:e>
                        <m:sub>
                          <m:r>
                            <a:rPr lang="en-US" sz="2400" i="1">
                              <a:latin typeface="Cambria Math" panose="02040503050406030204" pitchFamily="18" charset="0"/>
                              <a:ea typeface="Cambria Math"/>
                            </a:rPr>
                            <m:t>𝑖</m:t>
                          </m:r>
                          <m:r>
                            <a:rPr lang="en-US" sz="2400" i="1">
                              <a:latin typeface="Cambria Math" panose="02040503050406030204" pitchFamily="18" charset="0"/>
                              <a:ea typeface="Cambria Math"/>
                            </a:rPr>
                            <m:t>,</m:t>
                          </m:r>
                          <m:r>
                            <a:rPr lang="en-US" sz="2400" i="1">
                              <a:latin typeface="Cambria Math"/>
                            </a:rPr>
                            <m:t>𝑘</m:t>
                          </m:r>
                        </m:sub>
                      </m:sSub>
                      <m:r>
                        <a:rPr lang="en-US" sz="2400" i="1">
                          <a:latin typeface="Cambria Math" panose="02040503050406030204" pitchFamily="18" charset="0"/>
                        </a:rPr>
                        <m:t>)</m:t>
                      </m:r>
                      <m:r>
                        <a:rPr lang="en-US" sz="2400" i="1">
                          <a:latin typeface="Cambria Math"/>
                        </a:rPr>
                        <m:t>+</m:t>
                      </m:r>
                      <m:d>
                        <m:dPr>
                          <m:ctrlPr>
                            <a:rPr lang="en-US" sz="2400" i="1">
                              <a:latin typeface="Cambria Math" panose="02040503050406030204" pitchFamily="18" charset="0"/>
                            </a:rPr>
                          </m:ctrlPr>
                        </m:dPr>
                        <m:e>
                          <m:r>
                            <a:rPr lang="en-US" sz="2400" i="1">
                              <a:latin typeface="Cambria Math"/>
                            </a:rPr>
                            <m:t>1−</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m:t>
                              </m:r>
                              <m:r>
                                <a:rPr lang="en-US" sz="2400" i="1">
                                  <a:latin typeface="Cambria Math" panose="02040503050406030204" pitchFamily="18" charset="0"/>
                                </a:rPr>
                                <m:t>,</m:t>
                              </m:r>
                              <m:r>
                                <a:rPr lang="en-US" sz="2400" i="1">
                                  <a:latin typeface="Cambria Math"/>
                                </a:rPr>
                                <m:t>𝑘</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𝛾</m:t>
                          </m:r>
                        </m:e>
                        <m:sub>
                          <m:r>
                            <a:rPr lang="en-US" sz="2400" i="1">
                              <a:latin typeface="Cambria Math" panose="02040503050406030204" pitchFamily="18" charset="0"/>
                              <a:ea typeface="Cambria Math"/>
                            </a:rPr>
                            <m:t>𝑖</m:t>
                          </m:r>
                          <m:r>
                            <a:rPr lang="en-US" sz="2400" i="1">
                              <a:latin typeface="Cambria Math" panose="02040503050406030204" pitchFamily="18" charset="0"/>
                              <a:ea typeface="Cambria Math"/>
                            </a:rPr>
                            <m:t>,</m:t>
                          </m:r>
                          <m:r>
                            <a:rPr lang="en-US" sz="2400" i="1">
                              <a:latin typeface="Cambria Math"/>
                            </a:rPr>
                            <m:t>𝑘</m:t>
                          </m:r>
                        </m:sub>
                      </m:sSub>
                      <m:r>
                        <a:rPr lang="en-US" sz="2400" i="1">
                          <a:latin typeface="Cambria Math"/>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704638" y="5722400"/>
                <a:ext cx="6983322" cy="50917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98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C83EE6F-2328-4F0F-95BF-93A6F3C8E746}" type="slidenum">
              <a:rPr lang="en-US" smtClean="0"/>
              <a:pPr/>
              <a:t>22</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39683" y="1824488"/>
                <a:ext cx="11773594" cy="4852547"/>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a:rPr>
                          <m:t>𝑧</m:t>
                        </m:r>
                      </m:e>
                      <m:sub>
                        <m:r>
                          <a:rPr lang="en-US" sz="2400" i="1">
                            <a:latin typeface="Cambria Math"/>
                          </a:rPr>
                          <m:t>𝑖</m:t>
                        </m:r>
                        <m:r>
                          <a:rPr lang="en-US" sz="2400" i="1">
                            <a:latin typeface="Cambria Math"/>
                          </a:rPr>
                          <m:t>,</m:t>
                        </m:r>
                        <m:r>
                          <a:rPr lang="en-US" sz="2400" i="1">
                            <a:latin typeface="Cambria Math"/>
                          </a:rPr>
                          <m:t>𝑘</m:t>
                        </m:r>
                        <m:r>
                          <a:rPr lang="en-US" sz="2400" i="1">
                            <a:latin typeface="Cambria Math"/>
                          </a:rPr>
                          <m:t>+1</m:t>
                        </m:r>
                      </m:sub>
                    </m:sSub>
                    <m:r>
                      <a:rPr lang="en-US" sz="2400" i="1">
                        <a:latin typeface="Cambria Math"/>
                      </a:rPr>
                      <m:t>~</m:t>
                    </m:r>
                    <m:r>
                      <a:rPr lang="en-US" sz="2400" i="1">
                        <a:latin typeface="Cambria Math"/>
                      </a:rPr>
                      <m:t>𝐵𝑒𝑟𝑛𝑜𝑢𝑙𝑙𝑖</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𝑖𝑘</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rPr>
                          <m:t>(1−</m:t>
                        </m:r>
                        <m:r>
                          <a:rPr lang="en-US" sz="2400" i="1">
                            <a:latin typeface="Cambria Math"/>
                            <a:ea typeface="Cambria Math"/>
                          </a:rPr>
                          <m:t>𝜀</m:t>
                        </m:r>
                      </m:e>
                      <m:sub>
                        <m:r>
                          <a:rPr lang="en-US" sz="2400" i="1">
                            <a:latin typeface="Cambria Math" panose="02040503050406030204" pitchFamily="18" charset="0"/>
                            <a:ea typeface="Cambria Math"/>
                          </a:rPr>
                          <m:t>𝑖</m:t>
                        </m:r>
                        <m:r>
                          <a:rPr lang="en-US" sz="2400" i="1">
                            <a:latin typeface="Cambria Math" panose="02040503050406030204" pitchFamily="18" charset="0"/>
                            <a:ea typeface="Cambria Math"/>
                          </a:rPr>
                          <m:t>,</m:t>
                        </m:r>
                        <m:r>
                          <a:rPr lang="en-US" sz="2400" i="1">
                            <a:latin typeface="Cambria Math"/>
                          </a:rPr>
                          <m:t>𝑘</m:t>
                        </m:r>
                      </m:sub>
                    </m:sSub>
                    <m:r>
                      <a:rPr lang="en-US" sz="2400" i="1">
                        <a:latin typeface="Cambria Math" panose="02040503050406030204" pitchFamily="18" charset="0"/>
                      </a:rPr>
                      <m:t>)</m:t>
                    </m:r>
                    <m:r>
                      <a:rPr lang="en-US" sz="2400" i="1">
                        <a:latin typeface="Cambria Math"/>
                      </a:rPr>
                      <m:t>+</m:t>
                    </m:r>
                    <m:d>
                      <m:dPr>
                        <m:ctrlPr>
                          <a:rPr lang="en-US" sz="2400" i="1">
                            <a:latin typeface="Cambria Math" panose="02040503050406030204" pitchFamily="18" charset="0"/>
                          </a:rPr>
                        </m:ctrlPr>
                      </m:dPr>
                      <m:e>
                        <m:r>
                          <a:rPr lang="en-US" sz="2400" i="1">
                            <a:latin typeface="Cambria Math"/>
                          </a:rPr>
                          <m:t>1−</m:t>
                        </m:r>
                        <m:sSub>
                          <m:sSubPr>
                            <m:ctrlPr>
                              <a:rPr lang="en-US" sz="2400" i="1">
                                <a:latin typeface="Cambria Math" panose="02040503050406030204" pitchFamily="18" charset="0"/>
                              </a:rPr>
                            </m:ctrlPr>
                          </m:sSubPr>
                          <m:e>
                            <m:r>
                              <a:rPr lang="en-US" sz="2400" i="1">
                                <a:latin typeface="Cambria Math"/>
                              </a:rPr>
                              <m:t>𝑧</m:t>
                            </m:r>
                          </m:e>
                          <m:sub>
                            <m:r>
                              <a:rPr lang="en-US" sz="2400" i="1">
                                <a:latin typeface="Cambria Math"/>
                              </a:rPr>
                              <m:t>𝑖</m:t>
                            </m:r>
                            <m:r>
                              <a:rPr lang="en-US" sz="2400" i="1">
                                <a:latin typeface="Cambria Math" panose="02040503050406030204" pitchFamily="18" charset="0"/>
                              </a:rPr>
                              <m:t>,</m:t>
                            </m:r>
                            <m:r>
                              <a:rPr lang="en-US" sz="2400" i="1">
                                <a:latin typeface="Cambria Math"/>
                              </a:rPr>
                              <m:t>𝑘</m:t>
                            </m:r>
                          </m:sub>
                        </m:sSub>
                      </m:e>
                    </m:d>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𝛾</m:t>
                        </m:r>
                      </m:e>
                      <m:sub>
                        <m:r>
                          <a:rPr lang="en-US" sz="2400" i="1">
                            <a:latin typeface="Cambria Math" panose="02040503050406030204" pitchFamily="18" charset="0"/>
                            <a:ea typeface="Cambria Math"/>
                          </a:rPr>
                          <m:t>𝑖</m:t>
                        </m:r>
                        <m:r>
                          <a:rPr lang="en-US" sz="2400" i="1">
                            <a:latin typeface="Cambria Math" panose="02040503050406030204" pitchFamily="18" charset="0"/>
                            <a:ea typeface="Cambria Math"/>
                          </a:rPr>
                          <m:t>,</m:t>
                        </m:r>
                        <m:r>
                          <a:rPr lang="en-US" sz="2400" i="1">
                            <a:latin typeface="Cambria Math"/>
                          </a:rPr>
                          <m:t>𝑘</m:t>
                        </m:r>
                      </m:sub>
                    </m:sSub>
                    <m:r>
                      <a:rPr lang="en-US" sz="2400" i="1">
                        <a:latin typeface="Cambria Math"/>
                      </a:rPr>
                      <m:t>)</m:t>
                    </m:r>
                  </m:oMath>
                </a14:m>
                <a:endParaRPr lang="en-US" sz="2400" dirty="0" smtClean="0"/>
              </a:p>
              <a:p>
                <a:endParaRPr lang="en-US" sz="2100" dirty="0" smtClean="0"/>
              </a:p>
              <a:p>
                <a:pPr marL="457200" indent="-457200">
                  <a:buFont typeface="Wingdings" panose="05000000000000000000" pitchFamily="2" charset="2"/>
                  <a:buChar char="§"/>
                </a:pPr>
                <a:r>
                  <a:rPr lang="en-US" sz="2800" dirty="0">
                    <a:cs typeface="Times New Roman" pitchFamily="18" charset="0"/>
                  </a:rPr>
                  <a:t>Occurrence in all seasons after the first (</a:t>
                </a:r>
                <a14:m>
                  <m:oMath xmlns:m="http://schemas.openxmlformats.org/officeDocument/2006/math">
                    <m:r>
                      <a:rPr lang="en-US" sz="2800" i="1">
                        <a:latin typeface="Cambria Math" panose="02040503050406030204" pitchFamily="18" charset="0"/>
                        <a:cs typeface="Times New Roman" pitchFamily="18" charset="0"/>
                      </a:rPr>
                      <m:t>𝑘</m:t>
                    </m:r>
                    <m:r>
                      <a:rPr lang="en-US" sz="2800" i="1">
                        <a:latin typeface="Cambria Math" panose="02040503050406030204" pitchFamily="18" charset="0"/>
                        <a:cs typeface="Times New Roman" pitchFamily="18" charset="0"/>
                      </a:rPr>
                      <m:t>+1</m:t>
                    </m:r>
                  </m:oMath>
                </a14:m>
                <a:r>
                  <a:rPr lang="en-US" sz="2800" dirty="0">
                    <a:cs typeface="Times New Roman" pitchFamily="18" charset="0"/>
                  </a:rPr>
                  <a:t>) is dependent on two things</a:t>
                </a:r>
                <a:r>
                  <a:rPr lang="en-US" sz="2800" dirty="0" smtClean="0">
                    <a:cs typeface="Times New Roman" pitchFamily="18" charset="0"/>
                  </a:rPr>
                  <a:t>:</a:t>
                </a:r>
                <a:endParaRPr lang="en-US" sz="2800" dirty="0">
                  <a:cs typeface="Times New Roman" pitchFamily="18" charset="0"/>
                </a:endParaRPr>
              </a:p>
              <a:p>
                <a:pPr marL="685800" lvl="1" indent="-342900">
                  <a:buFont typeface="+mj-lt"/>
                  <a:buAutoNum type="arabicParenR"/>
                </a:pPr>
                <a:r>
                  <a:rPr lang="en-US" sz="2800" dirty="0">
                    <a:cs typeface="Times New Roman" pitchFamily="18" charset="0"/>
                  </a:rPr>
                  <a:t>The occupancy state at time </a:t>
                </a:r>
                <a14:m>
                  <m:oMath xmlns:m="http://schemas.openxmlformats.org/officeDocument/2006/math">
                    <m:r>
                      <a:rPr lang="en-US" sz="2800" i="1">
                        <a:latin typeface="Cambria Math" panose="02040503050406030204" pitchFamily="18" charset="0"/>
                        <a:cs typeface="Times New Roman" pitchFamily="18" charset="0"/>
                      </a:rPr>
                      <m:t>𝑘</m:t>
                    </m:r>
                  </m:oMath>
                </a14:m>
                <a:endParaRPr lang="en-US" sz="2800" dirty="0">
                  <a:cs typeface="Times New Roman" pitchFamily="18" charset="0"/>
                </a:endParaRPr>
              </a:p>
              <a:p>
                <a:pPr marL="685800" lvl="1" indent="-342900">
                  <a:buFont typeface="+mj-lt"/>
                  <a:buAutoNum type="arabicParenR" startAt="2"/>
                </a:pPr>
                <a:r>
                  <a:rPr lang="en-US" sz="2800" dirty="0">
                    <a:cs typeface="Times New Roman" pitchFamily="18" charset="0"/>
                  </a:rPr>
                  <a:t>The value of either an extinction,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𝜀</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r>
                  <a:rPr lang="en-US" sz="2800" dirty="0">
                    <a:cs typeface="Times New Roman" pitchFamily="18" charset="0"/>
                  </a:rPr>
                  <a:t>), or colonization parameter,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𝛾</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endParaRPr lang="en-US" sz="2800" dirty="0">
                  <a:cs typeface="Times New Roman" pitchFamily="18" charset="0"/>
                </a:endParaRPr>
              </a:p>
              <a:p>
                <a:pPr marL="257175" indent="-257175">
                  <a:buFont typeface="Arial" pitchFamily="34" charset="0"/>
                  <a:buChar char="•"/>
                </a:pPr>
                <a:endParaRPr lang="en-US" sz="2800" dirty="0">
                  <a:cs typeface="Times New Roman" pitchFamily="18" charset="0"/>
                </a:endParaRPr>
              </a:p>
              <a:p>
                <a:pPr marL="457200" indent="-457200">
                  <a:buFont typeface="Wingdings" panose="05000000000000000000" pitchFamily="2" charset="2"/>
                  <a:buChar char="§"/>
                </a:pPr>
                <a:r>
                  <a:rPr lang="en-US" sz="2800" dirty="0">
                    <a:cs typeface="Times New Roman" pitchFamily="18" charset="0"/>
                  </a:rPr>
                  <a:t>Note that 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𝜀</m:t>
                        </m:r>
                      </m:e>
                      <m:sub>
                        <m:r>
                          <a:rPr lang="en-US" sz="2800" i="1">
                            <a:latin typeface="Cambria Math" panose="02040503050406030204" pitchFamily="18" charset="0"/>
                          </a:rPr>
                          <m:t>𝑘</m:t>
                        </m:r>
                      </m:sub>
                    </m:sSub>
                  </m:oMath>
                </a14:m>
                <a:r>
                  <a:rPr lang="en-US" sz="2800" dirty="0">
                    <a:cs typeface="Times New Roman" pitchFamily="18" charset="0"/>
                  </a:rPr>
                  <a:t> is thought of as extinction, but can also be modeled as persistence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m:rPr>
                            <m:sty m:val="p"/>
                          </m:rPr>
                          <a:rPr lang="el-GR" sz="2800" i="1">
                            <a:latin typeface="Cambria Math" panose="02040503050406030204" pitchFamily="18" charset="0"/>
                            <a:ea typeface="Cambria Math"/>
                          </a:rPr>
                          <m:t>φ</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r>
                  <a:rPr lang="en-US" sz="2800" dirty="0">
                    <a:cs typeface="Times New Roman" pitchFamily="18" charset="0"/>
                  </a:rPr>
                  <a:t>)</a:t>
                </a:r>
              </a:p>
              <a:p>
                <a:endParaRPr lang="en-US" sz="21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39683" y="1824488"/>
                <a:ext cx="11773594" cy="4852547"/>
              </a:xfrm>
              <a:prstGeom prst="rect">
                <a:avLst/>
              </a:prstGeom>
              <a:blipFill>
                <a:blip r:embed="rId2"/>
                <a:stretch>
                  <a:fillRect l="-1656" r="-1346"/>
                </a:stretch>
              </a:blipFill>
            </p:spPr>
            <p:txBody>
              <a:bodyPr/>
              <a:lstStyle/>
              <a:p>
                <a:r>
                  <a:rPr lang="en-US">
                    <a:noFill/>
                  </a:rPr>
                  <a:t> </a:t>
                </a:r>
              </a:p>
            </p:txBody>
          </p:sp>
        </mc:Fallback>
      </mc:AlternateContent>
      <p:sp>
        <p:nvSpPr>
          <p:cNvPr id="6" name="Title 1"/>
          <p:cNvSpPr>
            <a:spLocks noGrp="1"/>
          </p:cNvSpPr>
          <p:nvPr>
            <p:ph type="title"/>
          </p:nvPr>
        </p:nvSpPr>
        <p:spPr/>
        <p:txBody>
          <a:bodyPr>
            <a:normAutofit/>
          </a:bodyPr>
          <a:lstStyle/>
          <a:p>
            <a:r>
              <a:rPr lang="en-US" sz="5400" b="1" dirty="0"/>
              <a:t>Hierarchical Structure</a:t>
            </a:r>
          </a:p>
        </p:txBody>
      </p:sp>
    </p:spTree>
    <p:extLst>
      <p:ext uri="{BB962C8B-B14F-4D97-AF65-F5344CB8AC3E}">
        <p14:creationId xmlns:p14="http://schemas.microsoft.com/office/powerpoint/2010/main" val="287784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Multi-season Model</a:t>
            </a:r>
            <a:endParaRPr lang="en-US" sz="5400" dirty="0"/>
          </a:p>
        </p:txBody>
      </p:sp>
      <p:sp>
        <p:nvSpPr>
          <p:cNvPr id="3" name="Content Placeholder 2"/>
          <p:cNvSpPr>
            <a:spLocks noGrp="1"/>
          </p:cNvSpPr>
          <p:nvPr>
            <p:ph idx="1"/>
          </p:nvPr>
        </p:nvSpPr>
        <p:spPr>
          <a:xfrm>
            <a:off x="332509" y="1845734"/>
            <a:ext cx="10823171" cy="4023360"/>
          </a:xfrm>
        </p:spPr>
        <p:txBody>
          <a:bodyPr>
            <a:normAutofit fontScale="92500" lnSpcReduction="10000"/>
          </a:bodyPr>
          <a:lstStyle/>
          <a:p>
            <a:pPr marL="457200" indent="-457200">
              <a:buFont typeface="Wingdings" panose="05000000000000000000" pitchFamily="2" charset="2"/>
              <a:buChar char="§"/>
            </a:pPr>
            <a:r>
              <a:rPr lang="en-US" sz="2800" dirty="0">
                <a:cs typeface="Times New Roman" pitchFamily="18" charset="0"/>
              </a:rPr>
              <a:t>Various programs are available for fitting multi-season occupancy models (and variants; see next slide). </a:t>
            </a:r>
          </a:p>
          <a:p>
            <a:endParaRPr lang="en-US" sz="2800" dirty="0">
              <a:cs typeface="Times New Roman" pitchFamily="18" charset="0"/>
            </a:endParaRPr>
          </a:p>
          <a:p>
            <a:pPr marL="914400" lvl="1" indent="-457200">
              <a:buFont typeface="Arial" panose="020B0604020202020204" pitchFamily="34" charset="0"/>
              <a:buChar char="•"/>
            </a:pPr>
            <a:r>
              <a:rPr lang="en-US" sz="2800" dirty="0">
                <a:cs typeface="Times New Roman" pitchFamily="18" charset="0"/>
              </a:rPr>
              <a:t>MARK/RMARK</a:t>
            </a:r>
          </a:p>
          <a:p>
            <a:pPr marL="914400" lvl="1" indent="-457200">
              <a:buFont typeface="Arial" panose="020B0604020202020204" pitchFamily="34" charset="0"/>
              <a:buChar char="•"/>
            </a:pPr>
            <a:endParaRPr lang="en-US" sz="2800" dirty="0">
              <a:cs typeface="Times New Roman" pitchFamily="18" charset="0"/>
            </a:endParaRPr>
          </a:p>
          <a:p>
            <a:pPr marL="914400" lvl="1" indent="-457200">
              <a:buFont typeface="Arial" panose="020B0604020202020204" pitchFamily="34" charset="0"/>
              <a:buChar char="•"/>
            </a:pPr>
            <a:r>
              <a:rPr lang="en-US" sz="2800" dirty="0">
                <a:cs typeface="Times New Roman" pitchFamily="18" charset="0"/>
              </a:rPr>
              <a:t>PRESENCE/RPRESENCE</a:t>
            </a:r>
          </a:p>
          <a:p>
            <a:pPr marL="914400" lvl="1" indent="-457200">
              <a:buFont typeface="Arial" panose="020B0604020202020204" pitchFamily="34" charset="0"/>
              <a:buChar char="•"/>
            </a:pPr>
            <a:endParaRPr lang="en-US" sz="2800" dirty="0">
              <a:cs typeface="Times New Roman" pitchFamily="18" charset="0"/>
            </a:endParaRPr>
          </a:p>
          <a:p>
            <a:pPr marL="914400" lvl="1" indent="-457200">
              <a:buFont typeface="Arial" panose="020B0604020202020204" pitchFamily="34" charset="0"/>
              <a:buChar char="•"/>
            </a:pPr>
            <a:r>
              <a:rPr lang="en-US" sz="2800" dirty="0">
                <a:cs typeface="Times New Roman" pitchFamily="18" charset="0"/>
              </a:rPr>
              <a:t>Unmarked</a:t>
            </a:r>
          </a:p>
          <a:p>
            <a:pPr marL="914400" lvl="1" indent="-457200">
              <a:buFont typeface="Arial" panose="020B0604020202020204" pitchFamily="34" charset="0"/>
              <a:buChar char="•"/>
            </a:pPr>
            <a:endParaRPr lang="en-US" sz="2800" dirty="0">
              <a:cs typeface="Times New Roman" pitchFamily="18" charset="0"/>
            </a:endParaRPr>
          </a:p>
          <a:p>
            <a:pPr marL="914400" lvl="1" indent="-457200">
              <a:buFont typeface="Arial" panose="020B0604020202020204" pitchFamily="34" charset="0"/>
              <a:buChar char="•"/>
            </a:pPr>
            <a:r>
              <a:rPr lang="en-US" sz="2800" dirty="0">
                <a:cs typeface="Times New Roman" pitchFamily="18" charset="0"/>
              </a:rPr>
              <a:t>BUGS/JAGS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23</a:t>
            </a:fld>
            <a:endParaRPr lang="en-US"/>
          </a:p>
        </p:txBody>
      </p:sp>
    </p:spTree>
    <p:extLst>
      <p:ext uri="{BB962C8B-B14F-4D97-AF65-F5344CB8AC3E}">
        <p14:creationId xmlns:p14="http://schemas.microsoft.com/office/powerpoint/2010/main" val="610262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Summary</a:t>
            </a:r>
            <a:endParaRPr lang="en-US" sz="5400" b="1"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b="1" dirty="0">
                <a:cs typeface="Times New Roman" panose="02020603050405020304" pitchFamily="18" charset="0"/>
              </a:rPr>
              <a:t>Multi-season occupancy is useful for</a:t>
            </a:r>
            <a:r>
              <a:rPr lang="en-US" sz="2800" b="1" dirty="0" smtClean="0">
                <a:cs typeface="Times New Roman" panose="02020603050405020304" pitchFamily="18" charset="0"/>
              </a:rPr>
              <a:t>:</a:t>
            </a:r>
          </a:p>
          <a:p>
            <a:pPr marL="0" indent="0">
              <a:buNone/>
            </a:pPr>
            <a:endParaRPr lang="en-US" sz="2800" b="1" dirty="0">
              <a:cs typeface="Times New Roman" panose="02020603050405020304" pitchFamily="18" charset="0"/>
            </a:endParaRPr>
          </a:p>
          <a:p>
            <a:pPr marL="457200" lvl="1" indent="-214313"/>
            <a:r>
              <a:rPr lang="en-US" sz="2800" dirty="0">
                <a:cs typeface="Times New Roman" panose="02020603050405020304" pitchFamily="18" charset="0"/>
              </a:rPr>
              <a:t>Evaluating trends in occupancy over time</a:t>
            </a:r>
          </a:p>
          <a:p>
            <a:pPr marL="457200" lvl="1" indent="-214313"/>
            <a:r>
              <a:rPr lang="en-US" sz="2800" dirty="0">
                <a:cs typeface="Times New Roman" panose="02020603050405020304" pitchFamily="18" charset="0"/>
              </a:rPr>
              <a:t>Estimating meta-demographic parameters: extinction and colonization</a:t>
            </a:r>
          </a:p>
          <a:p>
            <a:pPr marL="457200" lvl="1" indent="-214313"/>
            <a:r>
              <a:rPr lang="en-US" sz="2800" dirty="0">
                <a:cs typeface="Times New Roman" panose="02020603050405020304" pitchFamily="18" charset="0"/>
              </a:rPr>
              <a:t>Evaluating influence of abiotic/biotic factors on meta-demographic parameters</a:t>
            </a:r>
          </a:p>
          <a:p>
            <a:pPr marL="457200" lvl="1" indent="-214313"/>
            <a:r>
              <a:rPr lang="en-US" sz="2800" dirty="0">
                <a:cs typeface="Times New Roman" panose="02020603050405020304" pitchFamily="18" charset="0"/>
              </a:rPr>
              <a:t>Evaluating biological hypotheses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24</a:t>
            </a:fld>
            <a:endParaRPr lang="en-US"/>
          </a:p>
        </p:txBody>
      </p:sp>
    </p:spTree>
    <p:extLst>
      <p:ext uri="{BB962C8B-B14F-4D97-AF65-F5344CB8AC3E}">
        <p14:creationId xmlns:p14="http://schemas.microsoft.com/office/powerpoint/2010/main" val="2503918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Summary </a:t>
            </a:r>
            <a:endParaRPr lang="en-US" sz="5400" b="1"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a:cs typeface="Times New Roman" panose="02020603050405020304" pitchFamily="18" charset="0"/>
              </a:rPr>
              <a:t>Can be extended to other types of occupancy models</a:t>
            </a:r>
            <a:r>
              <a:rPr lang="en-US" sz="3200" dirty="0" smtClean="0">
                <a:cs typeface="Times New Roman" panose="02020603050405020304" pitchFamily="18" charset="0"/>
              </a:rPr>
              <a:t>:</a:t>
            </a:r>
          </a:p>
          <a:p>
            <a:pPr>
              <a:buFont typeface="Wingdings" panose="05000000000000000000" pitchFamily="2" charset="2"/>
              <a:buChar char="§"/>
            </a:pPr>
            <a:endParaRPr lang="en-US" sz="3200" dirty="0">
              <a:cs typeface="Times New Roman" panose="02020603050405020304" pitchFamily="18" charset="0"/>
            </a:endParaRPr>
          </a:p>
          <a:p>
            <a:pPr marL="457200" lvl="1" indent="-214313"/>
            <a:r>
              <a:rPr lang="en-US" sz="2800" dirty="0">
                <a:cs typeface="Times New Roman" panose="02020603050405020304" pitchFamily="18" charset="0"/>
              </a:rPr>
              <a:t>Multiple-states</a:t>
            </a:r>
          </a:p>
          <a:p>
            <a:pPr marL="457200" lvl="1" indent="-214313"/>
            <a:r>
              <a:rPr lang="en-US" sz="2800" dirty="0">
                <a:cs typeface="Times New Roman" panose="02020603050405020304" pitchFamily="18" charset="0"/>
              </a:rPr>
              <a:t>Multiple-species</a:t>
            </a:r>
          </a:p>
          <a:p>
            <a:pPr marL="457200" lvl="1" indent="-214313"/>
            <a:r>
              <a:rPr lang="en-US" sz="2800" dirty="0">
                <a:cs typeface="Times New Roman" panose="02020603050405020304" pitchFamily="18" charset="0"/>
              </a:rPr>
              <a:t>Multiple-scales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25</a:t>
            </a:fld>
            <a:endParaRPr lang="en-US"/>
          </a:p>
        </p:txBody>
      </p:sp>
    </p:spTree>
    <p:extLst>
      <p:ext uri="{BB962C8B-B14F-4D97-AF65-F5344CB8AC3E}">
        <p14:creationId xmlns:p14="http://schemas.microsoft.com/office/powerpoint/2010/main" val="2811889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Follow-along exercise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rMarkdown</a:t>
            </a:r>
            <a:r>
              <a:rPr lang="en-US" dirty="0" smtClean="0"/>
              <a:t> file</a:t>
            </a:r>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26</a:t>
            </a:fld>
            <a:endParaRPr lang="en-US"/>
          </a:p>
        </p:txBody>
      </p:sp>
    </p:spTree>
    <p:extLst>
      <p:ext uri="{BB962C8B-B14F-4D97-AF65-F5344CB8AC3E}">
        <p14:creationId xmlns:p14="http://schemas.microsoft.com/office/powerpoint/2010/main" val="215021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Multi-season</a:t>
            </a:r>
            <a:endParaRPr lang="en-US" sz="5400" b="1" dirty="0"/>
          </a:p>
        </p:txBody>
      </p:sp>
      <p:sp>
        <p:nvSpPr>
          <p:cNvPr id="3" name="Content Placeholder 2"/>
          <p:cNvSpPr>
            <a:spLocks noGrp="1"/>
          </p:cNvSpPr>
          <p:nvPr>
            <p:ph idx="1"/>
          </p:nvPr>
        </p:nvSpPr>
        <p:spPr/>
        <p:txBody>
          <a:bodyPr>
            <a:normAutofit/>
          </a:bodyPr>
          <a:lstStyle/>
          <a:p>
            <a:r>
              <a:rPr lang="en-US" sz="3200" dirty="0"/>
              <a:t>I</a:t>
            </a:r>
            <a:r>
              <a:rPr lang="en-US" sz="3200" dirty="0" smtClean="0"/>
              <a:t>n </a:t>
            </a:r>
            <a:r>
              <a:rPr lang="en-US" sz="3200" dirty="0"/>
              <a:t>many cases we are very interested in changes in </a:t>
            </a:r>
            <a:r>
              <a:rPr lang="en-US" sz="3200" dirty="0" smtClean="0"/>
              <a:t>occupancy patterns. The </a:t>
            </a:r>
            <a:r>
              <a:rPr lang="en-US" sz="3200" dirty="0"/>
              <a:t>multi-season occupancy model is a natural extension of the single </a:t>
            </a:r>
            <a:r>
              <a:rPr lang="en-US" sz="3200" dirty="0" smtClean="0"/>
              <a:t>season occupancy model used for:</a:t>
            </a:r>
          </a:p>
          <a:p>
            <a:pPr marL="201168" lvl="1" indent="0">
              <a:buNone/>
            </a:pPr>
            <a:endParaRPr lang="en-US" sz="2800" dirty="0"/>
          </a:p>
          <a:p>
            <a:pPr lvl="1">
              <a:buFont typeface="Wingdings" panose="05000000000000000000" pitchFamily="2" charset="2"/>
              <a:buChar char="§"/>
            </a:pPr>
            <a:r>
              <a:rPr lang="en-US" sz="3200" dirty="0" smtClean="0"/>
              <a:t>monitoring </a:t>
            </a:r>
            <a:r>
              <a:rPr lang="en-US" sz="3200" dirty="0"/>
              <a:t>programs </a:t>
            </a:r>
            <a:endParaRPr lang="en-US" sz="3200" dirty="0" smtClean="0"/>
          </a:p>
          <a:p>
            <a:pPr lvl="1">
              <a:buFont typeface="Wingdings" panose="05000000000000000000" pitchFamily="2" charset="2"/>
              <a:buChar char="§"/>
            </a:pPr>
            <a:r>
              <a:rPr lang="en-US" sz="3200" dirty="0" smtClean="0"/>
              <a:t>estimating </a:t>
            </a:r>
            <a:r>
              <a:rPr lang="en-US" sz="3200" dirty="0" err="1" smtClean="0"/>
              <a:t>metapopulation</a:t>
            </a:r>
            <a:r>
              <a:rPr lang="en-US" sz="3200" dirty="0"/>
              <a:t> </a:t>
            </a:r>
            <a:r>
              <a:rPr lang="en-US" sz="3200" dirty="0" smtClean="0"/>
              <a:t>parameters</a:t>
            </a:r>
            <a:endParaRPr lang="en-US" sz="5400"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3</a:t>
            </a:fld>
            <a:endParaRPr lang="en-US"/>
          </a:p>
        </p:txBody>
      </p:sp>
    </p:spTree>
    <p:extLst>
      <p:ext uri="{BB962C8B-B14F-4D97-AF65-F5344CB8AC3E}">
        <p14:creationId xmlns:p14="http://schemas.microsoft.com/office/powerpoint/2010/main" val="1128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5"/>
            <a:ext cx="10058400" cy="1111121"/>
          </a:xfrm>
        </p:spPr>
        <p:txBody>
          <a:bodyPr>
            <a:normAutofit/>
          </a:bodyPr>
          <a:lstStyle/>
          <a:p>
            <a:r>
              <a:rPr lang="en-US" sz="5400" b="1" dirty="0" smtClean="0"/>
              <a:t>Dynamics of Occupancy</a:t>
            </a:r>
            <a:endParaRPr lang="en-US" sz="5400" b="1" dirty="0"/>
          </a:p>
        </p:txBody>
      </p:sp>
      <p:sp>
        <p:nvSpPr>
          <p:cNvPr id="3" name="Content Placeholder 2"/>
          <p:cNvSpPr>
            <a:spLocks noGrp="1"/>
          </p:cNvSpPr>
          <p:nvPr>
            <p:ph idx="1"/>
          </p:nvPr>
        </p:nvSpPr>
        <p:spPr>
          <a:xfrm>
            <a:off x="1097279" y="2442754"/>
            <a:ext cx="10058401" cy="3426340"/>
          </a:xfrm>
        </p:spPr>
        <p:txBody>
          <a:bodyPr>
            <a:normAutofit fontScale="85000" lnSpcReduction="10000"/>
          </a:bodyPr>
          <a:lstStyle/>
          <a:p>
            <a:pPr marL="233363" indent="-233363">
              <a:spcBef>
                <a:spcPts val="600"/>
              </a:spcBef>
              <a:spcAft>
                <a:spcPts val="600"/>
              </a:spcAft>
              <a:buSzPct val="85000"/>
              <a:buFont typeface="Wingdings" panose="05000000000000000000" pitchFamily="2" charset="2"/>
              <a:buChar char="§"/>
            </a:pPr>
            <a:r>
              <a:rPr lang="en-US" sz="3500" dirty="0"/>
              <a:t>A season is a period of time during which it is reasonable to assume occupancy is static or changes occur completely at random.</a:t>
            </a:r>
          </a:p>
          <a:p>
            <a:pPr marL="233363" indent="-233363">
              <a:spcBef>
                <a:spcPts val="600"/>
              </a:spcBef>
              <a:spcAft>
                <a:spcPts val="600"/>
              </a:spcAft>
              <a:buSzPct val="85000"/>
              <a:buFont typeface="Wingdings" panose="05000000000000000000" pitchFamily="2" charset="2"/>
              <a:buChar char="§"/>
            </a:pPr>
            <a:endParaRPr lang="en-US" sz="3500" dirty="0"/>
          </a:p>
          <a:p>
            <a:pPr marL="233363" indent="-233363">
              <a:spcBef>
                <a:spcPts val="600"/>
              </a:spcBef>
              <a:spcAft>
                <a:spcPts val="600"/>
              </a:spcAft>
              <a:buSzPct val="85000"/>
              <a:buFont typeface="Wingdings" panose="05000000000000000000" pitchFamily="2" charset="2"/>
              <a:buChar char="§"/>
            </a:pPr>
            <a:r>
              <a:rPr lang="en-US" sz="3500" dirty="0"/>
              <a:t>Depends very much on the target species and study objectives.</a:t>
            </a:r>
          </a:p>
          <a:p>
            <a:pPr lvl="1">
              <a:spcBef>
                <a:spcPts val="600"/>
              </a:spcBef>
              <a:spcAft>
                <a:spcPts val="600"/>
              </a:spcAft>
              <a:buSzPct val="85000"/>
              <a:buFont typeface="Arial" panose="020B0604020202020204" pitchFamily="34" charset="0"/>
              <a:buChar char="•"/>
            </a:pPr>
            <a:r>
              <a:rPr lang="en-US" sz="3500" dirty="0"/>
              <a:t>Is there a natural definition? (e.g., a breeding season)</a:t>
            </a:r>
          </a:p>
          <a:p>
            <a:pPr lvl="1">
              <a:spcBef>
                <a:spcPts val="600"/>
              </a:spcBef>
              <a:spcAft>
                <a:spcPts val="600"/>
              </a:spcAft>
              <a:buSzPct val="85000"/>
              <a:buFont typeface="Arial" panose="020B0604020202020204" pitchFamily="34" charset="0"/>
              <a:buChar char="•"/>
            </a:pPr>
            <a:r>
              <a:rPr lang="en-US" sz="3500" dirty="0"/>
              <a:t>How mobile is the species?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4</a:t>
            </a:fld>
            <a:endParaRPr lang="en-US"/>
          </a:p>
        </p:txBody>
      </p:sp>
      <p:sp>
        <p:nvSpPr>
          <p:cNvPr id="6" name="TextBox 5"/>
          <p:cNvSpPr txBox="1"/>
          <p:nvPr/>
        </p:nvSpPr>
        <p:spPr>
          <a:xfrm>
            <a:off x="1233054" y="1852061"/>
            <a:ext cx="3574473" cy="584775"/>
          </a:xfrm>
          <a:prstGeom prst="rect">
            <a:avLst/>
          </a:prstGeom>
          <a:noFill/>
        </p:spPr>
        <p:txBody>
          <a:bodyPr wrap="square" rtlCol="0">
            <a:spAutoFit/>
          </a:bodyPr>
          <a:lstStyle/>
          <a:p>
            <a:r>
              <a:rPr lang="en-US" sz="3200" b="1" dirty="0" smtClean="0">
                <a:solidFill>
                  <a:schemeClr val="accent2">
                    <a:lumMod val="50000"/>
                  </a:schemeClr>
                </a:solidFill>
              </a:rPr>
              <a:t>What is a “season”?</a:t>
            </a:r>
            <a:endParaRPr lang="en-US" sz="3200" b="1" dirty="0">
              <a:solidFill>
                <a:schemeClr val="accent2">
                  <a:lumMod val="50000"/>
                </a:schemeClr>
              </a:solidFill>
            </a:endParaRPr>
          </a:p>
        </p:txBody>
      </p:sp>
    </p:spTree>
    <p:extLst>
      <p:ext uri="{BB962C8B-B14F-4D97-AF65-F5344CB8AC3E}">
        <p14:creationId xmlns:p14="http://schemas.microsoft.com/office/powerpoint/2010/main" val="243059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17" y="130629"/>
            <a:ext cx="6479628" cy="1020254"/>
          </a:xfrm>
        </p:spPr>
        <p:txBody>
          <a:bodyPr>
            <a:noAutofit/>
          </a:bodyPr>
          <a:lstStyle/>
          <a:p>
            <a:r>
              <a:rPr lang="en-US" sz="5400" b="1" dirty="0"/>
              <a:t>Dynamics of Occupancy</a:t>
            </a:r>
          </a:p>
        </p:txBody>
      </p:sp>
      <p:pic>
        <p:nvPicPr>
          <p:cNvPr id="5" name="Content Placeholder 4"/>
          <p:cNvPicPr>
            <a:picLocks noGrp="1" noChangeAspect="1"/>
          </p:cNvPicPr>
          <p:nvPr>
            <p:ph idx="1"/>
          </p:nvPr>
        </p:nvPicPr>
        <p:blipFill>
          <a:blip r:embed="rId3"/>
          <a:stretch>
            <a:fillRect/>
          </a:stretch>
        </p:blipFill>
        <p:spPr>
          <a:xfrm>
            <a:off x="1572276" y="974946"/>
            <a:ext cx="8851703" cy="5331429"/>
          </a:xfrm>
          <a:prstGeom prst="rect">
            <a:avLst/>
          </a:prstGeom>
        </p:spPr>
      </p:pic>
      <p:sp>
        <p:nvSpPr>
          <p:cNvPr id="4" name="Slide Number Placeholder 3"/>
          <p:cNvSpPr>
            <a:spLocks noGrp="1"/>
          </p:cNvSpPr>
          <p:nvPr>
            <p:ph type="sldNum" sz="quarter" idx="12"/>
          </p:nvPr>
        </p:nvSpPr>
        <p:spPr/>
        <p:txBody>
          <a:bodyPr/>
          <a:lstStyle/>
          <a:p>
            <a:fld id="{2C83EE6F-2328-4F0F-95BF-93A6F3C8E746}" type="slidenum">
              <a:rPr lang="en-US" smtClean="0"/>
              <a:pPr/>
              <a:t>5</a:t>
            </a:fld>
            <a:endParaRPr lang="en-US"/>
          </a:p>
        </p:txBody>
      </p:sp>
      <p:sp>
        <p:nvSpPr>
          <p:cNvPr id="6" name="TextBox 5">
            <a:extLst>
              <a:ext uri="{FF2B5EF4-FFF2-40B4-BE49-F238E27FC236}">
                <a16:creationId xmlns:a16="http://schemas.microsoft.com/office/drawing/2014/main" id="{202384E5-08E1-414E-BA66-7351D01F9B86}"/>
              </a:ext>
            </a:extLst>
          </p:cNvPr>
          <p:cNvSpPr txBox="1"/>
          <p:nvPr/>
        </p:nvSpPr>
        <p:spPr>
          <a:xfrm>
            <a:off x="-63485" y="6432234"/>
            <a:ext cx="3477821" cy="369332"/>
          </a:xfrm>
          <a:prstGeom prst="rect">
            <a:avLst/>
          </a:prstGeom>
          <a:noFill/>
        </p:spPr>
        <p:txBody>
          <a:bodyPr wrap="square" rtlCol="0">
            <a:spAutoFit/>
          </a:bodyPr>
          <a:lstStyle/>
          <a:p>
            <a:pPr algn="ctr"/>
            <a:r>
              <a:rPr lang="en-US" b="1" dirty="0">
                <a:latin typeface="Garamond" panose="02020404030301010803" pitchFamily="18" charset="0"/>
              </a:rPr>
              <a:t>(filled represents occupied site)</a:t>
            </a:r>
          </a:p>
        </p:txBody>
      </p:sp>
    </p:spTree>
    <p:extLst>
      <p:ext uri="{BB962C8B-B14F-4D97-AF65-F5344CB8AC3E}">
        <p14:creationId xmlns:p14="http://schemas.microsoft.com/office/powerpoint/2010/main" val="374179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Multi-Season Occupancy</a:t>
            </a:r>
            <a:endParaRPr lang="en-US" sz="5400" b="1" dirty="0"/>
          </a:p>
        </p:txBody>
      </p:sp>
      <p:sp>
        <p:nvSpPr>
          <p:cNvPr id="3" name="Content Placeholder 2"/>
          <p:cNvSpPr>
            <a:spLocks noGrp="1"/>
          </p:cNvSpPr>
          <p:nvPr>
            <p:ph idx="1"/>
          </p:nvPr>
        </p:nvSpPr>
        <p:spPr>
          <a:xfrm>
            <a:off x="1097279" y="2065282"/>
            <a:ext cx="10058401" cy="3803811"/>
          </a:xfrm>
        </p:spPr>
        <p:txBody>
          <a:bodyPr>
            <a:normAutofit/>
          </a:bodyPr>
          <a:lstStyle/>
          <a:p>
            <a:pPr marL="0" indent="0">
              <a:buNone/>
            </a:pPr>
            <a:r>
              <a:rPr lang="en-US" sz="2800" u="sng" dirty="0" smtClean="0"/>
              <a:t>Major differences between the structure of a SS and MS model: </a:t>
            </a:r>
            <a:endParaRPr lang="en-US" sz="2800" dirty="0" smtClean="0"/>
          </a:p>
          <a:p>
            <a:r>
              <a:rPr lang="en-US" sz="2800" dirty="0" smtClean="0"/>
              <a:t>1) Detection histories</a:t>
            </a:r>
          </a:p>
          <a:p>
            <a:r>
              <a:rPr lang="en-US" sz="2800" dirty="0" smtClean="0"/>
              <a:t>2) Addition of 2 new parameters, </a:t>
            </a:r>
            <a:r>
              <a:rPr lang="en-US" sz="2800" dirty="0" smtClean="0">
                <a:sym typeface="Symbol" panose="05050102010706020507" pitchFamily="18" charset="2"/>
              </a:rPr>
              <a:t> (colonization probability) and  (extinction probability)</a:t>
            </a:r>
            <a:endParaRPr lang="en-US" sz="2800" dirty="0" smtClean="0"/>
          </a:p>
        </p:txBody>
      </p:sp>
      <p:sp>
        <p:nvSpPr>
          <p:cNvPr id="4" name="Slide Number Placeholder 3"/>
          <p:cNvSpPr>
            <a:spLocks noGrp="1"/>
          </p:cNvSpPr>
          <p:nvPr>
            <p:ph type="sldNum" sz="quarter" idx="12"/>
          </p:nvPr>
        </p:nvSpPr>
        <p:spPr/>
        <p:txBody>
          <a:bodyPr/>
          <a:lstStyle/>
          <a:p>
            <a:fld id="{2C83EE6F-2328-4F0F-95BF-93A6F3C8E746}" type="slidenum">
              <a:rPr lang="en-US" smtClean="0"/>
              <a:pPr/>
              <a:t>6</a:t>
            </a:fld>
            <a:endParaRPr lang="en-US"/>
          </a:p>
        </p:txBody>
      </p:sp>
      <p:pic>
        <p:nvPicPr>
          <p:cNvPr id="5" name="Content Placeholder 4"/>
          <p:cNvPicPr>
            <a:picLocks noChangeAspect="1"/>
          </p:cNvPicPr>
          <p:nvPr/>
        </p:nvPicPr>
        <p:blipFill>
          <a:blip r:embed="rId2"/>
          <a:stretch>
            <a:fillRect/>
          </a:stretch>
        </p:blipFill>
        <p:spPr>
          <a:xfrm>
            <a:off x="7954189" y="4272455"/>
            <a:ext cx="4237811" cy="2552457"/>
          </a:xfrm>
          <a:prstGeom prst="rect">
            <a:avLst/>
          </a:prstGeom>
        </p:spPr>
      </p:pic>
    </p:spTree>
    <p:extLst>
      <p:ext uri="{BB962C8B-B14F-4D97-AF65-F5344CB8AC3E}">
        <p14:creationId xmlns:p14="http://schemas.microsoft.com/office/powerpoint/2010/main" val="199755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How to Model Multi-Season </a:t>
            </a:r>
            <a:r>
              <a:rPr lang="en-US" sz="5400" b="1" dirty="0"/>
              <a:t>D</a:t>
            </a:r>
            <a:r>
              <a:rPr lang="en-US" sz="5400" b="1" dirty="0" smtClean="0"/>
              <a:t>ata?</a:t>
            </a:r>
            <a:endParaRPr lang="en-US" sz="5400" b="1" dirty="0"/>
          </a:p>
        </p:txBody>
      </p:sp>
      <p:sp>
        <p:nvSpPr>
          <p:cNvPr id="3" name="Content Placeholder 2"/>
          <p:cNvSpPr>
            <a:spLocks noGrp="1"/>
          </p:cNvSpPr>
          <p:nvPr>
            <p:ph idx="1"/>
          </p:nvPr>
        </p:nvSpPr>
        <p:spPr>
          <a:xfrm>
            <a:off x="1097279" y="1845733"/>
            <a:ext cx="10058401" cy="4444707"/>
          </a:xfrm>
        </p:spPr>
        <p:txBody>
          <a:bodyPr>
            <a:normAutofit/>
          </a:bodyPr>
          <a:lstStyle/>
          <a:p>
            <a:pPr marL="0" indent="0">
              <a:buNone/>
            </a:pPr>
            <a:r>
              <a:rPr lang="en-US" sz="2800" b="1" dirty="0" smtClean="0">
                <a:latin typeface="Garamond" panose="02020404030301010803" pitchFamily="18" charset="0"/>
              </a:rPr>
              <a:t> </a:t>
            </a:r>
            <a:r>
              <a:rPr lang="en-US" sz="2800" b="1" dirty="0" smtClean="0"/>
              <a:t>1) Fit </a:t>
            </a:r>
            <a:r>
              <a:rPr lang="en-US" sz="2800" b="1" dirty="0"/>
              <a:t>a single-season occupancy model to each season’s data</a:t>
            </a:r>
          </a:p>
          <a:p>
            <a:pPr marL="685800" lvl="1" indent="-228600">
              <a:buFont typeface="Arial" panose="020B0604020202020204" pitchFamily="34" charset="0"/>
              <a:buChar char="•"/>
            </a:pPr>
            <a:endParaRPr lang="en-US" sz="800" dirty="0"/>
          </a:p>
          <a:p>
            <a:pPr marL="800100" lvl="1" indent="-342900">
              <a:buFont typeface="Wingdings" panose="05000000000000000000" pitchFamily="2" charset="2"/>
              <a:buChar char="§"/>
            </a:pPr>
            <a:r>
              <a:rPr lang="en-US" sz="2600" dirty="0"/>
              <a:t>Ignores dynamic structure and potential information when same units are surveyed over time</a:t>
            </a:r>
          </a:p>
          <a:p>
            <a:pPr marL="685800" lvl="1" indent="-228600">
              <a:buFont typeface="Wingdings" panose="05000000000000000000" pitchFamily="2" charset="2"/>
              <a:buChar char="§"/>
            </a:pPr>
            <a:endParaRPr lang="en-US" sz="1300" dirty="0"/>
          </a:p>
          <a:p>
            <a:pPr marL="800100" lvl="1" indent="-342900">
              <a:buFont typeface="Wingdings" panose="05000000000000000000" pitchFamily="2" charset="2"/>
              <a:buChar char="§"/>
            </a:pPr>
            <a:r>
              <a:rPr lang="en-US" sz="2600" dirty="0"/>
              <a:t>Potential for temporal autocorrelation, which violates the independence assumption</a:t>
            </a:r>
          </a:p>
          <a:p>
            <a:pPr>
              <a:buNone/>
            </a:pPr>
            <a:endParaRPr lang="en-US" b="1" i="1" dirty="0"/>
          </a:p>
          <a:p>
            <a:r>
              <a:rPr lang="en-US" sz="2800" b="1" dirty="0">
                <a:solidFill>
                  <a:schemeClr val="bg1">
                    <a:lumMod val="85000"/>
                  </a:schemeClr>
                </a:solidFill>
              </a:rPr>
              <a:t>2) </a:t>
            </a:r>
            <a:r>
              <a:rPr lang="en-US" sz="2800" b="1" dirty="0" smtClean="0">
                <a:solidFill>
                  <a:schemeClr val="bg1">
                    <a:lumMod val="85000"/>
                  </a:schemeClr>
                </a:solidFill>
              </a:rPr>
              <a:t>Fit </a:t>
            </a:r>
            <a:r>
              <a:rPr lang="en-US" sz="2800" b="1" dirty="0">
                <a:solidFill>
                  <a:schemeClr val="bg1">
                    <a:lumMod val="85000"/>
                  </a:schemeClr>
                </a:solidFill>
              </a:rPr>
              <a:t>a multi-season (dynamic) occupancy model where the     </a:t>
            </a:r>
            <a:r>
              <a:rPr lang="en-US" sz="2800" b="1" dirty="0" smtClean="0">
                <a:solidFill>
                  <a:schemeClr val="bg1">
                    <a:lumMod val="85000"/>
                  </a:schemeClr>
                </a:solidFill>
              </a:rPr>
              <a:t>dynamic </a:t>
            </a:r>
            <a:r>
              <a:rPr lang="en-US" sz="2800" b="1" dirty="0">
                <a:solidFill>
                  <a:schemeClr val="bg1">
                    <a:lumMod val="85000"/>
                  </a:schemeClr>
                </a:solidFill>
              </a:rPr>
              <a:t>processes of occupancy are explicitly considered</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7</a:t>
            </a:fld>
            <a:endParaRPr lang="en-US"/>
          </a:p>
        </p:txBody>
      </p:sp>
    </p:spTree>
    <p:extLst>
      <p:ext uri="{BB962C8B-B14F-4D97-AF65-F5344CB8AC3E}">
        <p14:creationId xmlns:p14="http://schemas.microsoft.com/office/powerpoint/2010/main" val="265703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Option 1</a:t>
            </a:r>
            <a:endParaRPr lang="en-US" sz="5400" b="1"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US" sz="2800" dirty="0"/>
              <a:t>Can introduce structure to model systematic changes in occupancy, i.e., trends in occupancy</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457200" indent="-457200">
              <a:buFont typeface="Wingdings" panose="05000000000000000000" pitchFamily="2" charset="2"/>
              <a:buChar char="§"/>
            </a:pPr>
            <a:r>
              <a:rPr lang="en-US" sz="2800" dirty="0"/>
              <a:t>Does not model the dynamic processes of occupancy; local-extinctions and </a:t>
            </a:r>
            <a:r>
              <a:rPr lang="en-US" sz="2800" dirty="0" err="1" smtClean="0"/>
              <a:t>colonizations</a:t>
            </a:r>
            <a:endParaRPr lang="en-US" sz="2800" dirty="0"/>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B37580-EA55-43CB-9427-E7592F64EF56}"/>
                  </a:ext>
                </a:extLst>
              </p:cNvPr>
              <p:cNvSpPr txBox="1"/>
              <p:nvPr/>
            </p:nvSpPr>
            <p:spPr>
              <a:xfrm>
                <a:off x="4618234" y="2982678"/>
                <a:ext cx="2676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a:rPr>
                        <m:t>logit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l-GR" sz="2400" i="1">
                                  <a:latin typeface="Cambria Math"/>
                                </a:rPr>
                                <m:t>𝜓</m:t>
                              </m:r>
                            </m:e>
                            <m:sub>
                              <m:r>
                                <a:rPr lang="en-US" sz="2400" i="1">
                                  <a:latin typeface="Cambria Math"/>
                                </a:rPr>
                                <m:t>𝑡</m:t>
                              </m:r>
                            </m:sub>
                          </m:sSub>
                        </m:e>
                      </m:d>
                      <m:r>
                        <a:rPr lang="en-US" sz="2400" i="1">
                          <a:latin typeface="Cambria Math"/>
                        </a:rPr>
                        <m:t>=</m:t>
                      </m:r>
                      <m:r>
                        <a:rPr lang="en-US" sz="2400" i="1">
                          <a:latin typeface="Cambria Math"/>
                          <a:ea typeface="Cambria Math"/>
                        </a:rPr>
                        <m:t>𝛼</m:t>
                      </m:r>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sub>
                      </m:sSub>
                    </m:oMath>
                  </m:oMathPara>
                </a14:m>
                <a:endParaRPr lang="en-US" sz="2400" dirty="0"/>
              </a:p>
            </p:txBody>
          </p:sp>
        </mc:Choice>
        <mc:Fallback xmlns="">
          <p:sp>
            <p:nvSpPr>
              <p:cNvPr id="5" name="TextBox 4">
                <a:extLst>
                  <a:ext uri="{FF2B5EF4-FFF2-40B4-BE49-F238E27FC236}">
                    <a16:creationId xmlns:a16="http://schemas.microsoft.com/office/drawing/2014/main" id="{D4B37580-EA55-43CB-9427-E7592F64EF56}"/>
                  </a:ext>
                </a:extLst>
              </p:cNvPr>
              <p:cNvSpPr txBox="1">
                <a:spLocks noRot="1" noChangeAspect="1" noMove="1" noResize="1" noEditPoints="1" noAdjustHandles="1" noChangeArrowheads="1" noChangeShapeType="1" noTextEdit="1"/>
              </p:cNvSpPr>
              <p:nvPr/>
            </p:nvSpPr>
            <p:spPr>
              <a:xfrm>
                <a:off x="4618234" y="2982678"/>
                <a:ext cx="2676374" cy="461665"/>
              </a:xfrm>
              <a:prstGeom prst="rect">
                <a:avLst/>
              </a:prstGeom>
              <a:blipFill>
                <a:blip r:embed="rId3"/>
                <a:stretch>
                  <a:fillRect l="-228" b="-1710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9275359" y="2418172"/>
            <a:ext cx="2562225" cy="1590675"/>
          </a:xfrm>
          <a:prstGeom prst="rect">
            <a:avLst/>
          </a:prstGeom>
        </p:spPr>
      </p:pic>
    </p:spTree>
    <p:extLst>
      <p:ext uri="{BB962C8B-B14F-4D97-AF65-F5344CB8AC3E}">
        <p14:creationId xmlns:p14="http://schemas.microsoft.com/office/powerpoint/2010/main" val="2400221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How to Model Multi-Season </a:t>
            </a:r>
            <a:r>
              <a:rPr lang="en-US" sz="5400" b="1" dirty="0"/>
              <a:t>D</a:t>
            </a:r>
            <a:r>
              <a:rPr lang="en-US" sz="5400" b="1" dirty="0" smtClean="0"/>
              <a:t>ata?</a:t>
            </a:r>
            <a:endParaRPr lang="en-US" sz="5400" b="1" dirty="0"/>
          </a:p>
        </p:txBody>
      </p:sp>
      <p:sp>
        <p:nvSpPr>
          <p:cNvPr id="3" name="Content Placeholder 2"/>
          <p:cNvSpPr>
            <a:spLocks noGrp="1"/>
          </p:cNvSpPr>
          <p:nvPr>
            <p:ph idx="1"/>
          </p:nvPr>
        </p:nvSpPr>
        <p:spPr>
          <a:xfrm>
            <a:off x="1097279" y="1845733"/>
            <a:ext cx="10316955" cy="4444707"/>
          </a:xfrm>
        </p:spPr>
        <p:txBody>
          <a:bodyPr>
            <a:normAutofit/>
          </a:bodyPr>
          <a:lstStyle/>
          <a:p>
            <a:pPr marL="0" indent="0">
              <a:buNone/>
            </a:pPr>
            <a:r>
              <a:rPr lang="en-US" sz="2600" b="1" dirty="0" smtClean="0">
                <a:solidFill>
                  <a:schemeClr val="bg1">
                    <a:lumMod val="85000"/>
                  </a:schemeClr>
                </a:solidFill>
                <a:latin typeface="Garamond" panose="02020404030301010803" pitchFamily="18" charset="0"/>
              </a:rPr>
              <a:t> </a:t>
            </a:r>
            <a:r>
              <a:rPr lang="en-US" sz="2600" b="1" dirty="0" smtClean="0">
                <a:solidFill>
                  <a:schemeClr val="bg1">
                    <a:lumMod val="85000"/>
                  </a:schemeClr>
                </a:solidFill>
              </a:rPr>
              <a:t>1) Fit </a:t>
            </a:r>
            <a:r>
              <a:rPr lang="en-US" sz="2600" b="1" dirty="0">
                <a:solidFill>
                  <a:schemeClr val="bg1">
                    <a:lumMod val="85000"/>
                  </a:schemeClr>
                </a:solidFill>
              </a:rPr>
              <a:t>a single-season occupancy model to each season’s data</a:t>
            </a:r>
          </a:p>
          <a:p>
            <a:pPr marL="685800" lvl="1" indent="-228600">
              <a:buFont typeface="Arial" panose="020B0604020202020204" pitchFamily="34" charset="0"/>
              <a:buChar char="•"/>
            </a:pPr>
            <a:endParaRPr lang="en-US" sz="800" dirty="0"/>
          </a:p>
          <a:p>
            <a:pPr>
              <a:buNone/>
            </a:pPr>
            <a:endParaRPr lang="en-US" b="1" i="1" dirty="0"/>
          </a:p>
          <a:p>
            <a:pPr marL="0" indent="0" defTabSz="348854">
              <a:buNone/>
            </a:pPr>
            <a:r>
              <a:rPr lang="en-US" sz="2800" b="1" dirty="0"/>
              <a:t>2) 	Fit a multi-season (dynamic) occupancy model where the </a:t>
            </a:r>
            <a:r>
              <a:rPr lang="en-US" sz="2800" b="1" dirty="0" smtClean="0"/>
              <a:t>   			    dynamic </a:t>
            </a:r>
            <a:r>
              <a:rPr lang="en-US" sz="2800" b="1" dirty="0"/>
              <a:t>processes of occupancy are explicitly considered</a:t>
            </a:r>
          </a:p>
          <a:p>
            <a:pPr marL="685800" lvl="1" indent="-165100">
              <a:buClr>
                <a:schemeClr val="tx1"/>
              </a:buClr>
              <a:buFont typeface="Arial" panose="020B0604020202020204" pitchFamily="34" charset="0"/>
              <a:buChar char="•"/>
            </a:pPr>
            <a:endParaRPr lang="en-US" sz="800" dirty="0"/>
          </a:p>
          <a:p>
            <a:pPr marL="863600" lvl="1" indent="-342900">
              <a:buClr>
                <a:schemeClr val="tx1"/>
              </a:buClr>
              <a:buFont typeface="Wingdings" panose="05000000000000000000" pitchFamily="2" charset="2"/>
              <a:buChar char="§"/>
            </a:pPr>
            <a:r>
              <a:rPr lang="en-US" sz="2600" dirty="0"/>
              <a:t>Incorporates a form of temporal autocorrelation in occupancy status of units</a:t>
            </a:r>
          </a:p>
          <a:p>
            <a:endParaRPr lang="en-US" dirty="0"/>
          </a:p>
        </p:txBody>
      </p:sp>
      <p:sp>
        <p:nvSpPr>
          <p:cNvPr id="4" name="Slide Number Placeholder 3"/>
          <p:cNvSpPr>
            <a:spLocks noGrp="1"/>
          </p:cNvSpPr>
          <p:nvPr>
            <p:ph type="sldNum" sz="quarter" idx="12"/>
          </p:nvPr>
        </p:nvSpPr>
        <p:spPr/>
        <p:txBody>
          <a:bodyPr/>
          <a:lstStyle/>
          <a:p>
            <a:fld id="{2C83EE6F-2328-4F0F-95BF-93A6F3C8E746}" type="slidenum">
              <a:rPr lang="en-US" smtClean="0"/>
              <a:pPr/>
              <a:t>9</a:t>
            </a:fld>
            <a:endParaRPr lang="en-US"/>
          </a:p>
        </p:txBody>
      </p:sp>
    </p:spTree>
    <p:extLst>
      <p:ext uri="{BB962C8B-B14F-4D97-AF65-F5344CB8AC3E}">
        <p14:creationId xmlns:p14="http://schemas.microsoft.com/office/powerpoint/2010/main" val="995686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1416</TotalTime>
  <Words>1640</Words>
  <Application>Microsoft Office PowerPoint</Application>
  <PresentationFormat>Widescreen</PresentationFormat>
  <Paragraphs>229</Paragraphs>
  <Slides>26</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Arial</vt:lpstr>
      <vt:lpstr>Calibri</vt:lpstr>
      <vt:lpstr>Calibri Light</vt:lpstr>
      <vt:lpstr>Cambria Math</vt:lpstr>
      <vt:lpstr>Garamond</vt:lpstr>
      <vt:lpstr>Symbol</vt:lpstr>
      <vt:lpstr>Times New Roman</vt:lpstr>
      <vt:lpstr>Trebuchet MS</vt:lpstr>
      <vt:lpstr>Wingdings</vt:lpstr>
      <vt:lpstr>Retrospect</vt:lpstr>
      <vt:lpstr>Equation</vt:lpstr>
      <vt:lpstr>Occupancy Modelling CSP4141</vt:lpstr>
      <vt:lpstr>Occupancy Review</vt:lpstr>
      <vt:lpstr>Multi-season</vt:lpstr>
      <vt:lpstr>Dynamics of Occupancy</vt:lpstr>
      <vt:lpstr>Dynamics of Occupancy</vt:lpstr>
      <vt:lpstr>Multi-Season Occupancy</vt:lpstr>
      <vt:lpstr>How to Model Multi-Season Data?</vt:lpstr>
      <vt:lpstr>Option 1</vt:lpstr>
      <vt:lpstr>How to Model Multi-Season Data?</vt:lpstr>
      <vt:lpstr>Option 2</vt:lpstr>
      <vt:lpstr>Survey Data Structure</vt:lpstr>
      <vt:lpstr>Survey Data Structure</vt:lpstr>
      <vt:lpstr>Multi-season Model Parameters</vt:lpstr>
      <vt:lpstr>Multi-season Model Parameters</vt:lpstr>
      <vt:lpstr>Multi-season Model</vt:lpstr>
      <vt:lpstr>Multi-season Model</vt:lpstr>
      <vt:lpstr>Multi-season Model</vt:lpstr>
      <vt:lpstr>Hierarchical Structure</vt:lpstr>
      <vt:lpstr>Hierarchical Structure</vt:lpstr>
      <vt:lpstr>Hierarchical Structure</vt:lpstr>
      <vt:lpstr>Hierarchical Structure</vt:lpstr>
      <vt:lpstr>Hierarchical Structure</vt:lpstr>
      <vt:lpstr>Multi-season Model</vt:lpstr>
      <vt:lpstr>Summary</vt:lpstr>
      <vt:lpstr>Summary </vt:lpstr>
      <vt:lpstr>Follow-along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Reilly</dc:creator>
  <cp:lastModifiedBy>Reilly, Michelle L</cp:lastModifiedBy>
  <cp:revision>35</cp:revision>
  <dcterms:created xsi:type="dcterms:W3CDTF">2018-04-03T13:56:51Z</dcterms:created>
  <dcterms:modified xsi:type="dcterms:W3CDTF">2018-05-01T23:52:22Z</dcterms:modified>
</cp:coreProperties>
</file>