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4A567-4499-4963-93D8-49E0044276F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A99F9-022E-49AA-A263-D83C840C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May 08,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z="1000" smtClean="0">
                <a:solidFill>
                  <a:srgbClr val="000000"/>
                </a:solidFill>
              </a:rPr>
              <a:pPr/>
              <a:t>‹#›</a:t>
            </a:fld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1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May 08,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z="1000" smtClean="0">
                <a:solidFill>
                  <a:srgbClr val="000000"/>
                </a:solidFill>
              </a:rPr>
              <a:pPr/>
              <a:t>‹#›</a:t>
            </a:fld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8"/>
            <a:ext cx="5800725" cy="5757423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May 08,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z="1000" smtClean="0">
                <a:solidFill>
                  <a:srgbClr val="000000"/>
                </a:solidFill>
              </a:rPr>
              <a:pPr/>
              <a:t>‹#›</a:t>
            </a:fld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5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322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5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May 08,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9504-7D20-4DC9-AF5C-343307A37D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0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May 08,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z="1000" smtClean="0">
                <a:solidFill>
                  <a:srgbClr val="000000"/>
                </a:solidFill>
              </a:rPr>
              <a:pPr/>
              <a:t>‹#›</a:t>
            </a:fld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6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May 08,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z="1000" smtClean="0">
                <a:solidFill>
                  <a:srgbClr val="000000"/>
                </a:solidFill>
              </a:rPr>
              <a:pPr/>
              <a:t>‹#›</a:t>
            </a:fld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6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5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May 08,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z="1000" smtClean="0">
                <a:solidFill>
                  <a:srgbClr val="000000"/>
                </a:solidFill>
              </a:rPr>
              <a:pPr/>
              <a:t>‹#›</a:t>
            </a:fld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0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May 08,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z="1000" smtClean="0">
                <a:solidFill>
                  <a:srgbClr val="000000"/>
                </a:solidFill>
              </a:rPr>
              <a:pPr/>
              <a:t>‹#›</a:t>
            </a:fld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9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May 08,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Tuesday, May 08,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GB" sz="1000" smtClean="0">
                <a:solidFill>
                  <a:srgbClr val="000000"/>
                </a:solidFill>
              </a:rPr>
              <a:pPr/>
              <a:t>‹#›</a:t>
            </a:fld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1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1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May 08,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z="1000" smtClean="0">
                <a:solidFill>
                  <a:srgbClr val="000000"/>
                </a:solidFill>
              </a:rPr>
              <a:pPr/>
              <a:t>‹#›</a:t>
            </a:fld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7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pPr defTabSz="457200"/>
            <a:r>
              <a:rPr lang="en-US" smtClean="0"/>
              <a:t>Tuesday, May 08,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algn="r"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defTabSz="457200"/>
            <a:fld id="{00000000-1234-1234-1234-123412341234}" type="slidenum">
              <a:rPr lang="en-GB" sz="1000" smtClean="0">
                <a:solidFill>
                  <a:srgbClr val="000000"/>
                </a:solidFill>
              </a:rPr>
              <a:pPr defTabSz="457200"/>
              <a:t>‹#›</a:t>
            </a:fld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45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1</a:t>
            </a:fld>
            <a:endParaRPr lang="en-GB"/>
          </a:p>
        </p:txBody>
      </p:sp>
      <p:sp>
        <p:nvSpPr>
          <p:cNvPr id="55" name="Shape 55"/>
          <p:cNvSpPr txBox="1"/>
          <p:nvPr/>
        </p:nvSpPr>
        <p:spPr>
          <a:xfrm>
            <a:off x="225663" y="279400"/>
            <a:ext cx="8183700" cy="345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 defTabSz="457200">
              <a:lnSpc>
                <a:spcPct val="120000"/>
              </a:lnSpc>
            </a:pPr>
            <a:r>
              <a:rPr lang="en-GB" sz="5200" dirty="0">
                <a:solidFill>
                  <a:prstClr val="black"/>
                </a:solidFill>
              </a:rPr>
              <a:t>Occupancy Modelling</a:t>
            </a:r>
          </a:p>
          <a:p>
            <a:pPr algn="ctr" defTabSz="457200"/>
            <a:r>
              <a:rPr lang="en-GB" sz="5200" dirty="0" smtClean="0">
                <a:solidFill>
                  <a:prstClr val="black"/>
                </a:solidFill>
              </a:rPr>
              <a:t>CSP4141</a:t>
            </a:r>
          </a:p>
          <a:p>
            <a:pPr algn="ctr" defTabSz="457200"/>
            <a:endParaRPr lang="en-GB" sz="5200" dirty="0">
              <a:solidFill>
                <a:prstClr val="black"/>
              </a:solidFill>
            </a:endParaRPr>
          </a:p>
          <a:p>
            <a:pPr algn="ctr" defTabSz="457200"/>
            <a:r>
              <a:rPr lang="en-GB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T</a:t>
            </a:r>
            <a:r>
              <a:rPr lang="en-GB" sz="2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hursday</a:t>
            </a:r>
            <a:r>
              <a:rPr lang="en-GB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, May </a:t>
            </a:r>
            <a:r>
              <a:rPr lang="en-GB" sz="2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24</a:t>
            </a:r>
            <a:r>
              <a:rPr lang="en-GB" sz="22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th</a:t>
            </a:r>
            <a:r>
              <a:rPr lang="en-GB" sz="2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, </a:t>
            </a:r>
            <a:r>
              <a:rPr lang="en-GB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2018</a:t>
            </a:r>
          </a:p>
          <a:p>
            <a:pPr algn="ctr" defTabSz="457200"/>
            <a:r>
              <a:rPr lang="en-GB" sz="2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Final Group Exercise</a:t>
            </a:r>
            <a:endParaRPr lang="en-GB" sz="2200" dirty="0">
              <a:solidFill>
                <a:prstClr val="black">
                  <a:lumMod val="65000"/>
                  <a:lumOff val="35000"/>
                </a:prstClr>
              </a:solidFill>
              <a:latin typeface="Calibri Light" panose="020F0302020204030204"/>
            </a:endParaRPr>
          </a:p>
        </p:txBody>
      </p:sp>
      <p:sp>
        <p:nvSpPr>
          <p:cNvPr id="6" name="Shape 54"/>
          <p:cNvSpPr txBox="1">
            <a:spLocks/>
          </p:cNvSpPr>
          <p:nvPr/>
        </p:nvSpPr>
        <p:spPr>
          <a:xfrm>
            <a:off x="304800" y="4546600"/>
            <a:ext cx="8520600" cy="10568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prstClr val="black"/>
              </a:buClr>
              <a:buSzPct val="115789"/>
              <a:buFont typeface="Arial"/>
              <a:buNone/>
            </a:pPr>
            <a:r>
              <a:rPr lang="en-GB" sz="950" dirty="0" smtClean="0">
                <a:solidFill>
                  <a:prstClr val="black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National Conservation Training Center Course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prstClr val="black"/>
              </a:buClr>
              <a:buSzPct val="115789"/>
              <a:buFont typeface="Arial"/>
              <a:buNone/>
            </a:pPr>
            <a:r>
              <a:rPr lang="en-GB" sz="950" dirty="0" smtClean="0">
                <a:solidFill>
                  <a:prstClr val="black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May 21st - 25th, 2018</a:t>
            </a:r>
          </a:p>
          <a:p>
            <a:pPr>
              <a:spcBef>
                <a:spcPts val="0"/>
              </a:spcBef>
            </a:pPr>
            <a:r>
              <a:rPr lang="en-GB" sz="950" dirty="0" smtClean="0">
                <a:solidFill>
                  <a:prstClr val="black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Columbia River Fisheries Program Office</a:t>
            </a:r>
            <a:endParaRPr lang="en-GB" sz="950" dirty="0">
              <a:solidFill>
                <a:prstClr val="black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68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Final Group Project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Work in your assigned groups to complete the </a:t>
            </a:r>
            <a:r>
              <a:rPr lang="en-US" sz="2800" dirty="0" smtClean="0"/>
              <a:t>final project.</a:t>
            </a:r>
          </a:p>
          <a:p>
            <a:r>
              <a:rPr lang="en-US" sz="2800" u="sng" dirty="0" smtClean="0"/>
              <a:t>Two day project </a:t>
            </a:r>
            <a:r>
              <a:rPr lang="en-US" sz="2800" dirty="0" smtClean="0"/>
              <a:t>– </a:t>
            </a:r>
          </a:p>
          <a:p>
            <a:pPr lvl="1"/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day will be the project analysis, etc., </a:t>
            </a:r>
          </a:p>
          <a:p>
            <a:pPr lvl="1"/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day will be a group presentations to the class.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9504-7D20-4DC9-AF5C-343307A37D7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129396"/>
            <a:ext cx="3415145" cy="254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5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1450757"/>
          </a:xfrm>
        </p:spPr>
        <p:txBody>
          <a:bodyPr>
            <a:normAutofit/>
          </a:bodyPr>
          <a:lstStyle/>
          <a:p>
            <a:r>
              <a:rPr lang="en-US" sz="4800" b="1" dirty="0"/>
              <a:t>Final Group Project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38160" cy="4326465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Thursday, May 24</a:t>
            </a:r>
            <a:r>
              <a:rPr lang="en-US" sz="2400" u="sng" baseline="30000" dirty="0" smtClean="0"/>
              <a:t>th</a:t>
            </a:r>
            <a:endParaRPr lang="en-US" sz="2400" u="sng" dirty="0" smtClean="0"/>
          </a:p>
          <a:p>
            <a:r>
              <a:rPr lang="en-US" sz="2400" dirty="0" smtClean="0"/>
              <a:t>Each group will be given a unique scenario that describes a situation for which you must work through an analysis</a:t>
            </a:r>
          </a:p>
          <a:p>
            <a:r>
              <a:rPr lang="en-US" sz="2400" dirty="0" smtClean="0"/>
              <a:t>You’ll need to:</a:t>
            </a:r>
          </a:p>
          <a:p>
            <a:pPr lvl="1"/>
            <a:r>
              <a:rPr lang="en-US" sz="2000" dirty="0" smtClean="0"/>
              <a:t>Determine what the research question is;</a:t>
            </a:r>
          </a:p>
          <a:p>
            <a:pPr lvl="1"/>
            <a:r>
              <a:rPr lang="en-US" sz="2000" dirty="0" smtClean="0"/>
              <a:t>Determine what type of model to use (SS or MS);</a:t>
            </a:r>
          </a:p>
          <a:p>
            <a:pPr lvl="1"/>
            <a:r>
              <a:rPr lang="en-US" sz="2000" dirty="0" smtClean="0"/>
              <a:t>Decide what covariates to use in your model</a:t>
            </a:r>
          </a:p>
          <a:p>
            <a:pPr lvl="1"/>
            <a:endParaRPr lang="en-US" sz="1800" dirty="0"/>
          </a:p>
          <a:p>
            <a:pPr marL="150876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9504-7D20-4DC9-AF5C-343307A37D7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92" y="4191000"/>
            <a:ext cx="2996816" cy="219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04100" y="6402059"/>
            <a:ext cx="26670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Data science process flowchart from "Doing Data Science", Cathy O'Neil and Rachel </a:t>
            </a:r>
            <a:r>
              <a:rPr lang="en-US" sz="500" dirty="0" err="1"/>
              <a:t>Schutt</a:t>
            </a:r>
            <a:r>
              <a:rPr lang="en-US" sz="500" dirty="0"/>
              <a:t>, 2013</a:t>
            </a:r>
          </a:p>
        </p:txBody>
      </p:sp>
    </p:spTree>
    <p:extLst>
      <p:ext uri="{BB962C8B-B14F-4D97-AF65-F5344CB8AC3E}">
        <p14:creationId xmlns:p14="http://schemas.microsoft.com/office/powerpoint/2010/main" val="128955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1450757"/>
          </a:xfrm>
        </p:spPr>
        <p:txBody>
          <a:bodyPr>
            <a:normAutofit/>
          </a:bodyPr>
          <a:lstStyle/>
          <a:p>
            <a:r>
              <a:rPr lang="en-US" sz="4800" b="1" dirty="0"/>
              <a:t>Final Group Project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38160" cy="4326465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Thursday, May 24</a:t>
            </a:r>
            <a:r>
              <a:rPr lang="en-US" sz="2400" u="sng" baseline="30000" dirty="0" smtClean="0"/>
              <a:t>th</a:t>
            </a:r>
            <a:endParaRPr lang="en-US" sz="2400" u="sng" dirty="0" smtClean="0"/>
          </a:p>
          <a:p>
            <a:pPr lvl="1"/>
            <a:endParaRPr lang="en-US" sz="2000" dirty="0"/>
          </a:p>
          <a:p>
            <a:pPr marL="150876" lvl="1" indent="0">
              <a:buNone/>
            </a:pPr>
            <a:r>
              <a:rPr lang="en-US" sz="2000" dirty="0" smtClean="0"/>
              <a:t>After those initial steps, you’ll go through the </a:t>
            </a:r>
            <a:r>
              <a:rPr lang="en-US" sz="2000" b="1" dirty="0" smtClean="0"/>
              <a:t>unmarked workflow </a:t>
            </a:r>
            <a:r>
              <a:rPr lang="en-US" sz="2000" dirty="0" smtClean="0"/>
              <a:t>described in class:</a:t>
            </a:r>
          </a:p>
          <a:p>
            <a:pPr lvl="1"/>
            <a:r>
              <a:rPr lang="en-US" sz="2000" dirty="0" smtClean="0"/>
              <a:t>Work the data- Import data, format data, create </a:t>
            </a:r>
            <a:r>
              <a:rPr lang="en-US" sz="2000" dirty="0" err="1" smtClean="0"/>
              <a:t>unmarkedFrame</a:t>
            </a:r>
            <a:endParaRPr lang="en-US" sz="2000" dirty="0" smtClean="0"/>
          </a:p>
          <a:p>
            <a:pPr lvl="1"/>
            <a:r>
              <a:rPr lang="en-US" sz="2000" dirty="0" smtClean="0"/>
              <a:t>Fit models</a:t>
            </a:r>
          </a:p>
          <a:p>
            <a:pPr lvl="1"/>
            <a:r>
              <a:rPr lang="en-US" sz="2000" dirty="0" smtClean="0"/>
              <a:t>Analyze results- model fit, prediction, maps, etc. </a:t>
            </a:r>
          </a:p>
          <a:p>
            <a:pPr marL="150876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9504-7D20-4DC9-AF5C-343307A37D7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91000"/>
            <a:ext cx="20764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46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Final Group Project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/>
              <a:t>Friday</a:t>
            </a:r>
            <a:r>
              <a:rPr lang="en-US" sz="2400" u="sng" dirty="0"/>
              <a:t>, May </a:t>
            </a:r>
            <a:r>
              <a:rPr lang="en-US" sz="2400" u="sng" dirty="0" smtClean="0"/>
              <a:t>25</a:t>
            </a:r>
            <a:r>
              <a:rPr lang="en-US" sz="2400" u="sng" baseline="30000" dirty="0" smtClean="0"/>
              <a:t>th</a:t>
            </a:r>
            <a:endParaRPr lang="en-US" sz="2400" u="sng" dirty="0"/>
          </a:p>
          <a:p>
            <a:r>
              <a:rPr lang="en-US" sz="2000" dirty="0"/>
              <a:t>P</a:t>
            </a:r>
            <a:r>
              <a:rPr lang="en-US" sz="2000" dirty="0" smtClean="0"/>
              <a:t>resent </a:t>
            </a:r>
            <a:r>
              <a:rPr lang="en-US" sz="2000" dirty="0"/>
              <a:t>the scenario, model selection and analysis, and results to the class. </a:t>
            </a:r>
            <a:endParaRPr lang="en-US" sz="2000" dirty="0" smtClean="0"/>
          </a:p>
          <a:p>
            <a:r>
              <a:rPr lang="en-US" sz="2000" dirty="0" smtClean="0"/>
              <a:t>Provide </a:t>
            </a:r>
            <a:r>
              <a:rPr lang="en-US" sz="2000" dirty="0"/>
              <a:t>rationale for why you made each decision (model used, covariates used, models fit, model selection, etc.). </a:t>
            </a:r>
            <a:endParaRPr lang="en-US" sz="2000" dirty="0" smtClean="0"/>
          </a:p>
          <a:p>
            <a:r>
              <a:rPr lang="en-US" sz="2000" dirty="0" smtClean="0"/>
              <a:t>Finally</a:t>
            </a:r>
            <a:r>
              <a:rPr lang="en-US" sz="2000" dirty="0"/>
              <a:t>, you should provide a final recommendation or interpretation of your results as they relate to the original question presented in the scenario.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9504-7D20-4DC9-AF5C-343307A37D7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24400"/>
            <a:ext cx="2579464" cy="199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57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Final Group Project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 you read your scenario and start working, Michelle and Colin will be available for you as a resource if you have questions or get stuck. </a:t>
            </a:r>
          </a:p>
          <a:p>
            <a:endParaRPr lang="en-US" sz="2400" dirty="0"/>
          </a:p>
          <a:p>
            <a:r>
              <a:rPr lang="en-US" sz="2800" b="1" smtClean="0"/>
              <a:t>ANY </a:t>
            </a:r>
            <a:r>
              <a:rPr lang="en-US" sz="2800" b="1" smtClean="0"/>
              <a:t>QUESTIONS? 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9504-7D20-4DC9-AF5C-343307A37D7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73936"/>
            <a:ext cx="3762926" cy="278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1200" y="665830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http://naturali.i-learn.unito.it/course/index.php?categoryid=64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45054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301</Words>
  <Application>Microsoft Office PowerPoint</Application>
  <PresentationFormat>On-screen Show (4:3)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Retrospect</vt:lpstr>
      <vt:lpstr>PowerPoint Presentation</vt:lpstr>
      <vt:lpstr>Final Group Project</vt:lpstr>
      <vt:lpstr>Final Group Project</vt:lpstr>
      <vt:lpstr>Final Group Project</vt:lpstr>
      <vt:lpstr>Final Group Project</vt:lpstr>
      <vt:lpstr>Final Group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MLR</dc:creator>
  <cp:lastModifiedBy>Reilly, Michelle L</cp:lastModifiedBy>
  <cp:revision>7</cp:revision>
  <dcterms:created xsi:type="dcterms:W3CDTF">2018-05-08T21:18:54Z</dcterms:created>
  <dcterms:modified xsi:type="dcterms:W3CDTF">2018-05-09T16:25:25Z</dcterms:modified>
</cp:coreProperties>
</file>