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9" r:id="rId5"/>
    <p:sldId id="270" r:id="rId6"/>
    <p:sldId id="263" r:id="rId7"/>
    <p:sldId id="260" r:id="rId8"/>
    <p:sldId id="262" r:id="rId9"/>
    <p:sldId id="261" r:id="rId10"/>
    <p:sldId id="264" r:id="rId11"/>
    <p:sldId id="265" r:id="rId12"/>
    <p:sldId id="266" r:id="rId13"/>
    <p:sldId id="25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4D74-B8E3-4D88-97F4-138EBBBB6E4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F94275B-2CB6-4D50-BAFD-46B2F2383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05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4D74-B8E3-4D88-97F4-138EBBBB6E4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F94275B-2CB6-4D50-BAFD-46B2F2383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9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4D74-B8E3-4D88-97F4-138EBBBB6E4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F94275B-2CB6-4D50-BAFD-46B2F238397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812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4D74-B8E3-4D88-97F4-138EBBBB6E4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94275B-2CB6-4D50-BAFD-46B2F2383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59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4D74-B8E3-4D88-97F4-138EBBBB6E4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94275B-2CB6-4D50-BAFD-46B2F238397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4103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4D74-B8E3-4D88-97F4-138EBBBB6E4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94275B-2CB6-4D50-BAFD-46B2F2383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61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4D74-B8E3-4D88-97F4-138EBBBB6E4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275B-2CB6-4D50-BAFD-46B2F2383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89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4D74-B8E3-4D88-97F4-138EBBBB6E4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275B-2CB6-4D50-BAFD-46B2F2383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6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4D74-B8E3-4D88-97F4-138EBBBB6E4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275B-2CB6-4D50-BAFD-46B2F2383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24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4D74-B8E3-4D88-97F4-138EBBBB6E4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F94275B-2CB6-4D50-BAFD-46B2F2383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1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4D74-B8E3-4D88-97F4-138EBBBB6E4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F94275B-2CB6-4D50-BAFD-46B2F2383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0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4D74-B8E3-4D88-97F4-138EBBBB6E4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F94275B-2CB6-4D50-BAFD-46B2F2383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99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4D74-B8E3-4D88-97F4-138EBBBB6E4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275B-2CB6-4D50-BAFD-46B2F2383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60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4D74-B8E3-4D88-97F4-138EBBBB6E4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275B-2CB6-4D50-BAFD-46B2F2383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50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4D74-B8E3-4D88-97F4-138EBBBB6E4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275B-2CB6-4D50-BAFD-46B2F2383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0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4D74-B8E3-4D88-97F4-138EBBBB6E4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94275B-2CB6-4D50-BAFD-46B2F2383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7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54D74-B8E3-4D88-97F4-138EBBBB6E4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F94275B-2CB6-4D50-BAFD-46B2F2383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45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eb.cs.dal.ca/~hawkey/3130/srs_template-ieee.doc" TargetMode="External"/><Relationship Id="rId3" Type="http://schemas.openxmlformats.org/officeDocument/2006/relationships/hyperlink" Target="https://uagc.instructure.com/courses/116471/modules/items/5922958" TargetMode="External"/><Relationship Id="rId7" Type="http://schemas.openxmlformats.org/officeDocument/2006/relationships/hyperlink" Target="https://uagc.instructure.com/courses/122857/modules/items/6249130" TargetMode="External"/><Relationship Id="rId2" Type="http://schemas.openxmlformats.org/officeDocument/2006/relationships/hyperlink" Target="https://codeshack.io/how-to-sort-table-columns-php-mysq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erforce.com/blog/alm/how-write-software-requirements-specification-srs-document" TargetMode="External"/><Relationship Id="rId5" Type="http://schemas.openxmlformats.org/officeDocument/2006/relationships/hyperlink" Target="https://social.technet.microsoft.com/wiki/contents/articles/34477.sql-server-commands-dml-ddl-dcl-tcl.aspx" TargetMode="External"/><Relationship Id="rId4" Type="http://schemas.openxmlformats.org/officeDocument/2006/relationships/hyperlink" Target="https://www.uml-diagrams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A1FB3-6E1C-E85E-9F88-5111F660FE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166219"/>
            <a:ext cx="8915399" cy="2262781"/>
          </a:xfrm>
        </p:spPr>
        <p:txBody>
          <a:bodyPr/>
          <a:lstStyle/>
          <a:p>
            <a:r>
              <a:rPr lang="en-US" dirty="0"/>
              <a:t>CST 499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9FD153-3812-B6D5-3341-A20408D4E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3595784"/>
            <a:ext cx="8915399" cy="1126283"/>
          </a:xfrm>
        </p:spPr>
        <p:txBody>
          <a:bodyPr>
            <a:noAutofit/>
          </a:bodyPr>
          <a:lstStyle/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Corey Schultz</a:t>
            </a:r>
            <a:endParaRPr lang="en-US" sz="1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University of Arizona Global Campus</a:t>
            </a:r>
            <a:endParaRPr lang="en-US" sz="1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CST499: Capstone for Computer Software Technology</a:t>
            </a:r>
            <a:endParaRPr lang="en-US" sz="1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Dr. Charmelia Butler</a:t>
            </a:r>
            <a:endParaRPr lang="en-US" sz="1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Octo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 23, 2023</a:t>
            </a:r>
            <a:endParaRPr lang="en-US" sz="1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6141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3903C-DE34-F8D8-E465-B800FBD10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Portal Design:</a:t>
            </a:r>
            <a:br>
              <a:rPr lang="en-US" dirty="0"/>
            </a:br>
            <a:r>
              <a:rPr lang="en-US" dirty="0"/>
              <a:t>Course Registration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16DBC-0144-A734-95B3-FE7909778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329" y="2608195"/>
            <a:ext cx="4165661" cy="2895600"/>
          </a:xfrm>
        </p:spPr>
        <p:txBody>
          <a:bodyPr/>
          <a:lstStyle/>
          <a:p>
            <a:r>
              <a:rPr lang="en-US" dirty="0"/>
              <a:t>Greets the user and shows an HTML table of all available courses</a:t>
            </a:r>
          </a:p>
          <a:p>
            <a:r>
              <a:rPr lang="en-US" dirty="0"/>
              <a:t>Can refresh the page to see the “Number of Enrolled Students” field increment or decrement when a course is added or dropped, respectively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94E2F1-5421-DD88-E935-07C634CE1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11" y="2133600"/>
            <a:ext cx="6614556" cy="384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934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3903C-DE34-F8D8-E465-B800FBD10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Portal Design:</a:t>
            </a:r>
            <a:br>
              <a:rPr lang="en-US" dirty="0"/>
            </a:br>
            <a:r>
              <a:rPr lang="en-US" dirty="0"/>
              <a:t>Student Profile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16DBC-0144-A734-95B3-FE7909778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6946" y="2587495"/>
            <a:ext cx="4593173" cy="2693719"/>
          </a:xfrm>
        </p:spPr>
        <p:txBody>
          <a:bodyPr/>
          <a:lstStyle/>
          <a:p>
            <a:r>
              <a:rPr lang="en-US" dirty="0"/>
              <a:t>One section for displaying general user information, another for all the courses in which a student has enrolled</a:t>
            </a:r>
          </a:p>
          <a:p>
            <a:r>
              <a:rPr lang="en-US" dirty="0"/>
              <a:t>Rest assured that Schultz University has strict security measures in place to protect your password, despite displaying it in plaintext 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0619F7-7CD4-5362-93EF-74EC6F031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13" y="2269494"/>
            <a:ext cx="6617786" cy="332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923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3903C-DE34-F8D8-E465-B800FBD10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Portal Design:</a:t>
            </a:r>
            <a:br>
              <a:rPr lang="en-US" dirty="0"/>
            </a:br>
            <a:r>
              <a:rPr lang="en-US" dirty="0"/>
              <a:t>Code Highlights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16DBC-0144-A734-95B3-FE7909778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3340" y="2133600"/>
            <a:ext cx="3631271" cy="3777622"/>
          </a:xfrm>
        </p:spPr>
        <p:txBody>
          <a:bodyPr/>
          <a:lstStyle/>
          <a:p>
            <a:r>
              <a:rPr lang="en-US" dirty="0"/>
              <a:t>(Top Image) Used the “INSERT IGNORE” statement to avoid creating duplicate data on page reload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(Bottom Image) Used a nested SELECT statement to gather course information where the course ID is linked with Student ID in </a:t>
            </a:r>
            <a:r>
              <a:rPr lang="en-US" dirty="0" err="1"/>
              <a:t>tblEnroll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ABA31D-9B69-0F30-2C03-0B8245EC1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382" y="1853788"/>
            <a:ext cx="5983182" cy="25345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B31FF9-E52E-29E7-40A5-1C11A6F8D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124" y="4793618"/>
            <a:ext cx="7293106" cy="128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672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40EE5-2E21-B6F7-8B28-80BDC0C52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2087E-08E0-73A6-50B8-10A9944E7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457200" marR="0" indent="-457200" fontAlgn="base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sz="1800" dirty="0">
                <a:effectLst/>
                <a:ea typeface="Times New Roman" panose="02020603050405020304" pitchFamily="18" charset="0"/>
              </a:rPr>
              <a:t>Adams, D. (2023). How to Sort Table Columns with PHP and MySQL.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CodeShack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. </a:t>
            </a:r>
            <a:r>
              <a:rPr lang="en-US" sz="1800" u="sng" dirty="0">
                <a:solidFill>
                  <a:srgbClr val="0563C1"/>
                </a:solidFill>
                <a:effectLst/>
                <a:ea typeface="Times New Roman" panose="02020603050405020304" pitchFamily="18" charset="0"/>
                <a:hlinkClick r:id="rId2"/>
              </a:rPr>
              <a:t>https://codeshack.io/how-to-sort-table-columns-php-mysql/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</a:p>
          <a:p>
            <a:pPr marL="457200" marR="0" indent="-457200" fontAlgn="base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sz="1800" dirty="0">
                <a:effectLst/>
                <a:ea typeface="Times New Roman" panose="02020603050405020304" pitchFamily="18" charset="0"/>
              </a:rPr>
              <a:t>Connolly, R., &amp; Hoar, R. (2018). </a:t>
            </a:r>
            <a:r>
              <a:rPr lang="en-US" sz="1800" i="1" u="sng" dirty="0">
                <a:solidFill>
                  <a:srgbClr val="0000FF"/>
                </a:solidFill>
                <a:effectLst/>
                <a:ea typeface="Times New Roman" panose="02020603050405020304" pitchFamily="18" charset="0"/>
                <a:hlinkClick r:id="rId3"/>
              </a:rPr>
              <a:t>Fundamentals of web development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 (2nd ed.). Pearson.</a:t>
            </a:r>
            <a:endParaRPr lang="en-US" sz="1800" dirty="0">
              <a:ea typeface="Times New Roman" panose="02020603050405020304" pitchFamily="18" charset="0"/>
            </a:endParaRPr>
          </a:p>
          <a:p>
            <a:pPr marL="457200" marR="0" indent="-457200" fontAlgn="base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dirty="0" err="1">
                <a:effectLst/>
              </a:rPr>
              <a:t>Fakhroutdinov</a:t>
            </a:r>
            <a:r>
              <a:rPr lang="en-US" dirty="0">
                <a:effectLst/>
              </a:rPr>
              <a:t>, K. (n.d.). </a:t>
            </a:r>
            <a:r>
              <a:rPr lang="en-US" i="1" dirty="0">
                <a:effectLst/>
              </a:rPr>
              <a:t>The Unified Modeling Language</a:t>
            </a:r>
            <a:r>
              <a:rPr lang="en-US" dirty="0">
                <a:effectLst/>
              </a:rPr>
              <a:t>. UML Diagrams - overview, reference, and examples. Retrieved from </a:t>
            </a:r>
            <a:r>
              <a:rPr lang="en-US" dirty="0">
                <a:effectLst/>
                <a:hlinkClick r:id="rId4"/>
              </a:rPr>
              <a:t>https://www.uml-diagrams.org/</a:t>
            </a:r>
            <a:r>
              <a:rPr lang="en-US" dirty="0">
                <a:effectLst/>
              </a:rPr>
              <a:t>  </a:t>
            </a:r>
          </a:p>
          <a:p>
            <a:pPr marL="457200" indent="-457200" fontAlgn="base">
              <a:lnSpc>
                <a:spcPct val="200000"/>
              </a:lnSpc>
              <a:spcBef>
                <a:spcPts val="500"/>
              </a:spcBef>
            </a:pPr>
            <a:r>
              <a:rPr lang="en-US" sz="1800" dirty="0" err="1">
                <a:effectLst/>
                <a:ea typeface="Times New Roman" panose="02020603050405020304" pitchFamily="18" charset="0"/>
              </a:rPr>
              <a:t>Geelen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, P. &amp;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Vuk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, A. (2018). SQL Server commands - DML, DDL, DCL, TCL. TechNet. Retrieved from </a:t>
            </a:r>
            <a:r>
              <a:rPr lang="en-US" sz="1800" u="sng" dirty="0">
                <a:solidFill>
                  <a:srgbClr val="0563C1"/>
                </a:solidFill>
                <a:effectLst/>
                <a:ea typeface="Times New Roman" panose="02020603050405020304" pitchFamily="18" charset="0"/>
                <a:hlinkClick r:id="rId5"/>
              </a:rPr>
              <a:t>https://social.technet.microsoft.com/wiki/contents/articles/34477.sql-server-commands-dml-ddl-dcl-tcl.aspx</a:t>
            </a:r>
            <a:endParaRPr lang="en-US" dirty="0">
              <a:effectLst/>
            </a:endParaRPr>
          </a:p>
          <a:p>
            <a:pPr marL="457200" marR="0" indent="-457200" fontAlgn="base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sz="1800" dirty="0" err="1">
                <a:effectLst/>
                <a:ea typeface="Times New Roman" panose="02020603050405020304" pitchFamily="18" charset="0"/>
              </a:rPr>
              <a:t>Krüger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, G., &amp; Lane, C. (2023, January 17). </a:t>
            </a:r>
            <a:r>
              <a:rPr lang="en-US" sz="1800" i="1" dirty="0">
                <a:effectLst/>
                <a:ea typeface="Times New Roman" panose="02020603050405020304" pitchFamily="18" charset="0"/>
              </a:rPr>
              <a:t>How to Write a Software Requirements Specification (SRS Document)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. Perforce Software. </a:t>
            </a:r>
            <a:r>
              <a:rPr lang="en-US" sz="1800" u="sng" dirty="0">
                <a:solidFill>
                  <a:srgbClr val="0563C1"/>
                </a:solidFill>
                <a:effectLst/>
                <a:ea typeface="Times New Roman" panose="02020603050405020304" pitchFamily="18" charset="0"/>
                <a:hlinkClick r:id="rId6"/>
              </a:rPr>
              <a:t>https://www.perforce.com/blog/alm/how-write-software-requirements-specification-srs-document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</a:p>
          <a:p>
            <a:pPr marL="457200" marR="0" indent="-457200" fontAlgn="base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sz="1800" dirty="0">
                <a:effectLst/>
                <a:ea typeface="Times New Roman" panose="02020603050405020304" pitchFamily="18" charset="0"/>
              </a:rPr>
              <a:t>Tsui, F., Karam, O., &amp; Bernal, B. (2018). </a:t>
            </a:r>
            <a:r>
              <a:rPr lang="en-US" sz="1800" i="1" u="sng" dirty="0">
                <a:solidFill>
                  <a:srgbClr val="0000FF"/>
                </a:solidFill>
                <a:effectLst/>
                <a:ea typeface="Times New Roman" panose="02020603050405020304" pitchFamily="18" charset="0"/>
                <a:hlinkClick r:id="rId7" tooltip="Course Material"/>
              </a:rPr>
              <a:t>Essentials of software engineering</a:t>
            </a:r>
            <a:r>
              <a:rPr lang="en-US" sz="1800" u="sng" dirty="0">
                <a:solidFill>
                  <a:srgbClr val="0563C1"/>
                </a:solidFill>
                <a:effectLst/>
                <a:ea typeface="Times New Roman" panose="02020603050405020304" pitchFamily="18" charset="0"/>
                <a:hlinkClick r:id="rId7" tooltip="Course Material"/>
              </a:rPr>
              <a:t> 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(4th ed.). Jones &amp; Bartlett Learning.</a:t>
            </a:r>
          </a:p>
          <a:p>
            <a:pPr marL="457200" marR="0" indent="-457200" fontAlgn="base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sz="1800" dirty="0" err="1">
                <a:effectLst/>
                <a:ea typeface="Times New Roman" panose="02020603050405020304" pitchFamily="18" charset="0"/>
              </a:rPr>
              <a:t>Wiegers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, K. E. (1999). </a:t>
            </a:r>
            <a:r>
              <a:rPr lang="en-US" sz="1800" i="1" u="sng" dirty="0">
                <a:solidFill>
                  <a:srgbClr val="0000FF"/>
                </a:solidFill>
                <a:effectLst/>
                <a:ea typeface="Times New Roman" panose="02020603050405020304" pitchFamily="18" charset="0"/>
                <a:hlinkClick r:id="rId8"/>
              </a:rPr>
              <a:t>Software requirement specifications for &lt;project&gt;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[Template]. </a:t>
            </a:r>
            <a:r>
              <a:rPr lang="en-US" sz="1800" u="sng" dirty="0">
                <a:solidFill>
                  <a:srgbClr val="0563C1"/>
                </a:solidFill>
                <a:effectLst/>
                <a:ea typeface="Times New Roman" panose="02020603050405020304" pitchFamily="18" charset="0"/>
                <a:hlinkClick r:id="rId8"/>
              </a:rPr>
              <a:t>https://web.cs.dal.ca/~hawkey/3130/srs_template-ieee.doc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161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15042-7A6E-AFCD-75A2-548552428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Requirements Specification Key Aspects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710C82-A7AD-7890-61DC-14AC31CD8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18" y="2027201"/>
            <a:ext cx="5978505" cy="15522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402E1A-5283-17B8-1A55-E3662EEBA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18" y="3828216"/>
            <a:ext cx="5978505" cy="27694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A0F6D6-0396-1785-12EC-ECCD5215B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4859" y="3890544"/>
            <a:ext cx="5005895" cy="26527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5D3F1E0-4513-26C0-D673-371B420474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4859" y="2027201"/>
            <a:ext cx="5462616" cy="102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71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CCB15-2C44-6F9E-C99F-E51F7210E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Designs (1/3)</a:t>
            </a:r>
          </a:p>
        </p:txBody>
      </p:sp>
      <p:pic>
        <p:nvPicPr>
          <p:cNvPr id="5" name="Content Placeholder 4" descr="A diagram of a student portal&#10;&#10;Description automatically generated">
            <a:extLst>
              <a:ext uri="{FF2B5EF4-FFF2-40B4-BE49-F238E27FC236}">
                <a16:creationId xmlns:a16="http://schemas.microsoft.com/office/drawing/2014/main" id="{62538972-C015-4FAD-19A7-05EAB69C9F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32" y="1825864"/>
            <a:ext cx="5474343" cy="4034607"/>
          </a:xfrm>
        </p:spPr>
      </p:pic>
      <p:pic>
        <p:nvPicPr>
          <p:cNvPr id="9" name="Picture 8" descr="A diagram of a student&#10;&#10;Description automatically generated">
            <a:extLst>
              <a:ext uri="{FF2B5EF4-FFF2-40B4-BE49-F238E27FC236}">
                <a16:creationId xmlns:a16="http://schemas.microsoft.com/office/drawing/2014/main" id="{05A570EB-0E23-E38F-B879-ABD732D34B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181" y="1223955"/>
            <a:ext cx="4280545" cy="46365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A6880A-A0C9-BC63-730E-EFB51702320A}"/>
              </a:ext>
            </a:extLst>
          </p:cNvPr>
          <p:cNvSpPr txBox="1"/>
          <p:nvPr/>
        </p:nvSpPr>
        <p:spPr>
          <a:xfrm>
            <a:off x="1972811" y="5998420"/>
            <a:ext cx="32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 Case Diagram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1A945D-D63F-7AE6-0BC8-09ECF0310AA7}"/>
              </a:ext>
            </a:extLst>
          </p:cNvPr>
          <p:cNvSpPr txBox="1"/>
          <p:nvPr/>
        </p:nvSpPr>
        <p:spPr>
          <a:xfrm>
            <a:off x="7846061" y="5971310"/>
            <a:ext cx="32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419765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CCB15-2C44-6F9E-C99F-E51F7210E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Designs (2/3)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C865BD-45B7-2A94-3436-6AC7740B8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01" y="1856818"/>
            <a:ext cx="5201191" cy="3445515"/>
          </a:xfrm>
          <a:prstGeom prst="rect">
            <a:avLst/>
          </a:prstGeom>
        </p:spPr>
      </p:pic>
      <p:pic>
        <p:nvPicPr>
          <p:cNvPr id="7" name="Picture 6" descr="A diagram of a course&#10;&#10;Description automatically generated">
            <a:extLst>
              <a:ext uri="{FF2B5EF4-FFF2-40B4-BE49-F238E27FC236}">
                <a16:creationId xmlns:a16="http://schemas.microsoft.com/office/drawing/2014/main" id="{7121AA74-2759-D705-A6EE-D590A2AEC6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686" y="1602241"/>
            <a:ext cx="4534607" cy="37000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7FBDAD-7542-1AF3-9A01-C75D20975050}"/>
              </a:ext>
            </a:extLst>
          </p:cNvPr>
          <p:cNvSpPr txBox="1"/>
          <p:nvPr/>
        </p:nvSpPr>
        <p:spPr>
          <a:xfrm>
            <a:off x="1435504" y="5469968"/>
            <a:ext cx="32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Activity Diagram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87EA79-D1A6-E2C9-4447-96F1656C97B3}"/>
              </a:ext>
            </a:extLst>
          </p:cNvPr>
          <p:cNvSpPr txBox="1"/>
          <p:nvPr/>
        </p:nvSpPr>
        <p:spPr>
          <a:xfrm>
            <a:off x="7280597" y="5469968"/>
            <a:ext cx="32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Diagram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C743EA3-F2C3-AED4-7E0F-A3A11AB429C4}"/>
              </a:ext>
            </a:extLst>
          </p:cNvPr>
          <p:cNvCxnSpPr>
            <a:cxnSpLocks/>
          </p:cNvCxnSpPr>
          <p:nvPr/>
        </p:nvCxnSpPr>
        <p:spPr>
          <a:xfrm>
            <a:off x="1270660" y="3859481"/>
            <a:ext cx="439387" cy="433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BB3F87-F165-08A8-0358-E66C623135AF}"/>
              </a:ext>
            </a:extLst>
          </p:cNvPr>
          <p:cNvCxnSpPr>
            <a:cxnSpLocks/>
          </p:cNvCxnSpPr>
          <p:nvPr/>
        </p:nvCxnSpPr>
        <p:spPr>
          <a:xfrm>
            <a:off x="2592925" y="4251366"/>
            <a:ext cx="58372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903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CCB15-2C44-6F9E-C99F-E51F7210E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Designs (3/3)</a:t>
            </a:r>
          </a:p>
        </p:txBody>
      </p:sp>
      <p:pic>
        <p:nvPicPr>
          <p:cNvPr id="5" name="Content Placeholder 4" descr="A diagram of course registration&#10;&#10;Description automatically generated">
            <a:extLst>
              <a:ext uri="{FF2B5EF4-FFF2-40B4-BE49-F238E27FC236}">
                <a16:creationId xmlns:a16="http://schemas.microsoft.com/office/drawing/2014/main" id="{A51E733E-49CA-0CB8-31D9-4D78F8C79E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572" y="1874079"/>
            <a:ext cx="6718856" cy="312163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242E7D-3523-6225-C2F4-515FFBD5FA84}"/>
              </a:ext>
            </a:extLst>
          </p:cNvPr>
          <p:cNvSpPr txBox="1"/>
          <p:nvPr/>
        </p:nvSpPr>
        <p:spPr>
          <a:xfrm>
            <a:off x="4453608" y="5351212"/>
            <a:ext cx="32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State Diagram</a:t>
            </a:r>
          </a:p>
        </p:txBody>
      </p:sp>
    </p:spTree>
    <p:extLst>
      <p:ext uri="{BB962C8B-B14F-4D97-AF65-F5344CB8AC3E}">
        <p14:creationId xmlns:p14="http://schemas.microsoft.com/office/powerpoint/2010/main" val="2909636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3903C-DE34-F8D8-E465-B800FBD10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Student Portal Design:</a:t>
            </a:r>
            <a:br>
              <a:rPr lang="en-US" dirty="0"/>
            </a:br>
            <a:r>
              <a:rPr lang="en-US" dirty="0"/>
              <a:t>Database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0A3495-1D93-5A0F-1375-08033E5C4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93" y="1860719"/>
            <a:ext cx="5179022" cy="20726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0535FD-A38B-9DA3-92B1-CCAC26D34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786" y="1860719"/>
            <a:ext cx="4911825" cy="22475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7D1AB0-66EB-552C-A620-B8AD2BEED6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5609"/>
          <a:stretch/>
        </p:blipFill>
        <p:spPr>
          <a:xfrm>
            <a:off x="8871267" y="4268523"/>
            <a:ext cx="2904698" cy="20726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0894B-C2E9-922D-9B51-3325600F5D9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0" r="34105"/>
          <a:stretch/>
        </p:blipFill>
        <p:spPr>
          <a:xfrm>
            <a:off x="6197725" y="4268523"/>
            <a:ext cx="2501301" cy="22952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31A830-4C6E-FAFB-F817-DCDB6EDB00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495" y="3994994"/>
            <a:ext cx="5681781" cy="261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284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3903C-DE34-F8D8-E465-B800FBD10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Portal Design:</a:t>
            </a:r>
            <a:br>
              <a:rPr lang="en-US" dirty="0"/>
            </a:br>
            <a:r>
              <a:rPr lang="en-US" dirty="0"/>
              <a:t>Landing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16DBC-0144-A734-95B3-FE7909778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769" y="3166754"/>
            <a:ext cx="4539734" cy="10192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Modern, sleek, minimalist style</a:t>
            </a:r>
          </a:p>
          <a:p>
            <a:r>
              <a:rPr lang="en-US" dirty="0"/>
              <a:t>The “Home” link in the footer redirects to this page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5267B0-45AD-397B-926A-8B94FC096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14" y="2618509"/>
            <a:ext cx="6984128" cy="216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906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3903C-DE34-F8D8-E465-B800FBD10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Portal Design:</a:t>
            </a:r>
            <a:br>
              <a:rPr lang="en-US" dirty="0"/>
            </a:br>
            <a:r>
              <a:rPr lang="en-US" dirty="0"/>
              <a:t>Enrollment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16DBC-0144-A734-95B3-FE7909778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499" y="3305968"/>
            <a:ext cx="4979121" cy="1933699"/>
          </a:xfrm>
        </p:spPr>
        <p:txBody>
          <a:bodyPr/>
          <a:lstStyle/>
          <a:p>
            <a:r>
              <a:rPr lang="en-US" dirty="0"/>
              <a:t>ID number is the primary key to avoid students using the same ID</a:t>
            </a:r>
          </a:p>
          <a:p>
            <a:r>
              <a:rPr lang="en-US" dirty="0"/>
              <a:t>All fields except for ID and password are VARCHARs, even phone number, since it won’t be used for any calculations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59423C-3FB6-042D-E05B-3C0DFB232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594" y="2035296"/>
            <a:ext cx="4346369" cy="447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801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3903C-DE34-F8D8-E465-B800FBD10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Portal Design:</a:t>
            </a:r>
            <a:br>
              <a:rPr lang="en-US" dirty="0"/>
            </a:br>
            <a:r>
              <a:rPr lang="en-US" dirty="0"/>
              <a:t>Login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16DBC-0144-A734-95B3-FE7909778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1142" y="2561320"/>
            <a:ext cx="4230976" cy="2105891"/>
          </a:xfrm>
        </p:spPr>
        <p:txBody>
          <a:bodyPr/>
          <a:lstStyle/>
          <a:p>
            <a:r>
              <a:rPr lang="en-US" dirty="0"/>
              <a:t>HTML form with two entry fields</a:t>
            </a:r>
          </a:p>
          <a:p>
            <a:pPr lvl="1"/>
            <a:r>
              <a:rPr lang="en-US" dirty="0"/>
              <a:t>First is of type “number”</a:t>
            </a:r>
          </a:p>
          <a:p>
            <a:pPr lvl="1"/>
            <a:r>
              <a:rPr lang="en-US" dirty="0"/>
              <a:t>Second is of type “password”</a:t>
            </a:r>
          </a:p>
          <a:p>
            <a:r>
              <a:rPr lang="en-US" dirty="0"/>
              <a:t>“Submit” button checks value against </a:t>
            </a:r>
            <a:r>
              <a:rPr lang="en-US" dirty="0" err="1"/>
              <a:t>tblLogin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AE3FFE-FEF4-2A1F-36F0-D3BA91BA5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593" y="2080161"/>
            <a:ext cx="5327464" cy="325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57924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311</TotalTime>
  <Words>553</Words>
  <Application>Microsoft Office PowerPoint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Times</vt:lpstr>
      <vt:lpstr>Times New Roman</vt:lpstr>
      <vt:lpstr>Wingdings 3</vt:lpstr>
      <vt:lpstr>Wisp</vt:lpstr>
      <vt:lpstr>CST 499 Final Project</vt:lpstr>
      <vt:lpstr>Software Requirements Specification Key Aspects</vt:lpstr>
      <vt:lpstr>UML Designs (1/3)</vt:lpstr>
      <vt:lpstr>UML Designs (2/3)</vt:lpstr>
      <vt:lpstr>UML Designs (3/3)</vt:lpstr>
      <vt:lpstr>Student Portal Design: Database </vt:lpstr>
      <vt:lpstr>Student Portal Design: Landing Page</vt:lpstr>
      <vt:lpstr>Student Portal Design: Enrollment Page</vt:lpstr>
      <vt:lpstr>Student Portal Design: Login Page</vt:lpstr>
      <vt:lpstr>Student Portal Design: Course Registration Page</vt:lpstr>
      <vt:lpstr>Student Portal Design: Student Profile Page</vt:lpstr>
      <vt:lpstr>Student Portal Design: Code Highlights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CST 499 Final Project</dc:title>
  <dc:creator>Corey Schultz</dc:creator>
  <cp:lastModifiedBy>Corey Schultz</cp:lastModifiedBy>
  <cp:revision>21</cp:revision>
  <dcterms:created xsi:type="dcterms:W3CDTF">2023-10-23T22:28:50Z</dcterms:created>
  <dcterms:modified xsi:type="dcterms:W3CDTF">2023-10-24T03:48:10Z</dcterms:modified>
</cp:coreProperties>
</file>