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96" r:id="rId2"/>
    <p:sldId id="256" r:id="rId3"/>
    <p:sldId id="257" r:id="rId4"/>
    <p:sldId id="298" r:id="rId5"/>
    <p:sldId id="299" r:id="rId6"/>
    <p:sldId id="300" r:id="rId7"/>
    <p:sldId id="258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63" r:id="rId23"/>
    <p:sldId id="323" r:id="rId24"/>
    <p:sldId id="266" r:id="rId25"/>
    <p:sldId id="324" r:id="rId26"/>
    <p:sldId id="267" r:id="rId27"/>
    <p:sldId id="268" r:id="rId28"/>
    <p:sldId id="269" r:id="rId29"/>
    <p:sldId id="270" r:id="rId30"/>
    <p:sldId id="322" r:id="rId31"/>
    <p:sldId id="321" r:id="rId32"/>
    <p:sldId id="319" r:id="rId33"/>
    <p:sldId id="320" r:id="rId34"/>
    <p:sldId id="315" r:id="rId35"/>
    <p:sldId id="318" r:id="rId36"/>
    <p:sldId id="326" r:id="rId37"/>
    <p:sldId id="290" r:id="rId38"/>
    <p:sldId id="297" r:id="rId39"/>
    <p:sldId id="286" r:id="rId40"/>
    <p:sldId id="317" r:id="rId41"/>
    <p:sldId id="325" r:id="rId42"/>
    <p:sldId id="291" r:id="rId43"/>
    <p:sldId id="292" r:id="rId44"/>
    <p:sldId id="293" r:id="rId45"/>
    <p:sldId id="294" r:id="rId46"/>
    <p:sldId id="316" r:id="rId47"/>
    <p:sldId id="295" r:id="rId48"/>
    <p:sldId id="327" r:id="rId4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43"/>
    <a:srgbClr val="001409"/>
    <a:srgbClr val="FAA523"/>
    <a:srgbClr val="FFC830"/>
    <a:srgbClr val="FF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green.template_graphics3.wmf"/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5883275"/>
            <a:ext cx="73660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green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0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63572-D47A-B948-9532-A9EBA5A0FDD0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3AA59-61F4-BF42-8D4B-678D2BC86E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5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56B30-DD1A-414B-BF4F-F98FEDC524A0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27770-A543-0248-864D-1066C895BE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4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A2601-7FD5-6A4F-A49E-A46CEB55E3C0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F8CB7-E356-2E47-9236-3A07EB1D6D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green.template_graphics2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732088"/>
            <a:ext cx="7366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green.template_graphics3.wmf"/>
          <p:cNvPicPr>
            <a:picLocks noChangeAspect="1"/>
          </p:cNvPicPr>
          <p:nvPr/>
        </p:nvPicPr>
        <p:blipFill>
          <a:blip r:embed="rId3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5883275"/>
            <a:ext cx="73660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04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8E3AE-0742-9F48-B67D-AF6BBB5DD93C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0DC0F-CA37-8B4B-9614-6754108EA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3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63029-B9C8-6645-8DFE-B9101264DDEA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17FE-FADC-DD43-B305-F0AD66032B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282-3507-EF45-92F6-C260C190250D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FB3D-74D4-2D41-8CAD-A66577C467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5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8523E-9C4E-634D-84D5-05AF431ADC04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940CD-94FF-3A45-B07F-7BBE0A4310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8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7B670-8D6D-8240-AF48-50F8B9B86FB0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90F9B-118B-3A44-9FBB-6525D0E9C2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0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3FED-E7F0-374A-8945-498088DB323B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AD3B8-17B2-5140-99FC-BBB7B5DC9F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9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A894A-A85E-5A45-9059-F525828AAFBC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FB420-7864-4749-AE65-8B8EC645F7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4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F4E6-576B-2143-A417-8561E038C444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E21D5-6CE2-834A-BAFE-C9D34525BE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A1D5CA51-7C9E-2B4A-B1B4-F269E8CCC834}" type="datetime1">
              <a:rPr lang="en-US"/>
              <a:pPr>
                <a:defRPr/>
              </a:pPr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2D5E307-B1CA-E040-9297-9C23FCD0F8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103" name="Picture 6" descr="white.slide.wm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6135688"/>
            <a:ext cx="25146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7" r:id="rId1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5643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7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Rugged Conditions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6. </a:t>
            </a:r>
            <a:r>
              <a:rPr lang="en-US" sz="2800" b="1" dirty="0">
                <a:solidFill>
                  <a:srgbClr val="005643"/>
                </a:solidFill>
              </a:rPr>
              <a:t>Unit able to withstand various amounts </a:t>
            </a:r>
            <a:r>
              <a:rPr lang="en-US" sz="2800" b="1" dirty="0" smtClean="0">
                <a:solidFill>
                  <a:srgbClr val="005643"/>
                </a:solidFill>
              </a:rPr>
              <a:t>of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force </a:t>
            </a:r>
            <a:r>
              <a:rPr lang="en-US" sz="2800" b="1" dirty="0">
                <a:solidFill>
                  <a:srgbClr val="005643"/>
                </a:solidFill>
              </a:rPr>
              <a:t>due to children and </a:t>
            </a:r>
            <a:r>
              <a:rPr lang="en-US" sz="2800" b="1" dirty="0" smtClean="0">
                <a:solidFill>
                  <a:srgbClr val="005643"/>
                </a:solidFill>
              </a:rPr>
              <a:t>humans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interacting </a:t>
            </a:r>
            <a:r>
              <a:rPr lang="en-US" sz="2800" b="1" dirty="0">
                <a:solidFill>
                  <a:srgbClr val="005643"/>
                </a:solidFill>
              </a:rPr>
              <a:t>on display</a:t>
            </a:r>
            <a:r>
              <a:rPr lang="en-US" sz="2800" b="1" dirty="0" smtClean="0">
                <a:solidFill>
                  <a:srgbClr val="005643"/>
                </a:solidFill>
              </a:rPr>
              <a:t>.</a:t>
            </a:r>
          </a:p>
          <a:p>
            <a:pPr marL="0" lvl="0" indent="0">
              <a:buNone/>
            </a:pPr>
            <a:endParaRPr lang="en-US" dirty="0">
              <a:solidFill>
                <a:srgbClr val="005643"/>
              </a:solidFill>
            </a:endParaRPr>
          </a:p>
          <a:p>
            <a:r>
              <a:rPr lang="en-US" sz="2400" dirty="0" smtClean="0">
                <a:solidFill>
                  <a:srgbClr val="005643"/>
                </a:solidFill>
              </a:rPr>
              <a:t>Due to the protective enclosure, the </a:t>
            </a:r>
            <a:r>
              <a:rPr lang="en-US" sz="2400" dirty="0">
                <a:solidFill>
                  <a:srgbClr val="005643"/>
                </a:solidFill>
              </a:rPr>
              <a:t>unit is able to withstand normal amounts of user force</a:t>
            </a:r>
            <a:r>
              <a:rPr lang="en-US" sz="2400" dirty="0" smtClean="0">
                <a:solidFill>
                  <a:srgbClr val="005643"/>
                </a:solidFill>
              </a:rPr>
              <a:t>. </a:t>
            </a:r>
            <a:r>
              <a:rPr lang="en-US" sz="2400" dirty="0">
                <a:solidFill>
                  <a:srgbClr val="005643"/>
                </a:solidFill>
              </a:rPr>
              <a:t>The unit could be damaged if direct attempts were made to do so.  Preventing these attempts was not the desire of our requirements or our project.</a:t>
            </a:r>
          </a:p>
          <a:p>
            <a:pPr marL="0" indent="0">
              <a:buNone/>
            </a:pPr>
            <a:endParaRPr lang="en-US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7. 120 </a:t>
            </a:r>
            <a:r>
              <a:rPr lang="en-US" sz="2800" b="1" dirty="0" err="1">
                <a:solidFill>
                  <a:srgbClr val="005643"/>
                </a:solidFill>
              </a:rPr>
              <a:t>V</a:t>
            </a:r>
            <a:r>
              <a:rPr lang="en-US" sz="2800" b="1" baseline="-25000" dirty="0" err="1">
                <a:solidFill>
                  <a:srgbClr val="005643"/>
                </a:solidFill>
              </a:rPr>
              <a:t>rms</a:t>
            </a:r>
            <a:r>
              <a:rPr lang="en-US" sz="2800" b="1" dirty="0">
                <a:solidFill>
                  <a:srgbClr val="005643"/>
                </a:solidFill>
              </a:rPr>
              <a:t> AC </a:t>
            </a:r>
            <a:r>
              <a:rPr lang="en-US" sz="2800" b="1" dirty="0" smtClean="0">
                <a:solidFill>
                  <a:srgbClr val="005643"/>
                </a:solidFill>
              </a:rPr>
              <a:t>Input </a:t>
            </a:r>
            <a:r>
              <a:rPr lang="en-US" sz="2800" b="1" dirty="0">
                <a:solidFill>
                  <a:srgbClr val="005643"/>
                </a:solidFill>
              </a:rPr>
              <a:t>Voltage </a:t>
            </a:r>
          </a:p>
          <a:p>
            <a:pPr marL="0" indent="0">
              <a:buNone/>
            </a:pPr>
            <a:endParaRPr lang="en-US" dirty="0" smtClean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The unit’s power comes from a wall outlet</a:t>
            </a:r>
            <a:r>
              <a:rPr lang="en-US" sz="2400" dirty="0" smtClean="0">
                <a:solidFill>
                  <a:srgbClr val="005643"/>
                </a:solidFill>
              </a:rPr>
              <a:t>. </a:t>
            </a:r>
            <a:r>
              <a:rPr lang="en-US" sz="2400" dirty="0">
                <a:solidFill>
                  <a:srgbClr val="005643"/>
                </a:solidFill>
              </a:rPr>
              <a:t>A basic wall outlet provides 120 </a:t>
            </a:r>
            <a:r>
              <a:rPr lang="en-US" sz="2400" dirty="0" err="1">
                <a:solidFill>
                  <a:srgbClr val="005643"/>
                </a:solidFill>
              </a:rPr>
              <a:t>V</a:t>
            </a:r>
            <a:r>
              <a:rPr lang="en-US" sz="2400" baseline="-25000" dirty="0" err="1">
                <a:solidFill>
                  <a:srgbClr val="005643"/>
                </a:solidFill>
              </a:rPr>
              <a:t>rms</a:t>
            </a:r>
            <a:r>
              <a:rPr lang="en-US" sz="2400" dirty="0">
                <a:solidFill>
                  <a:srgbClr val="005643"/>
                </a:solidFill>
              </a:rPr>
              <a:t> AC input voltage</a:t>
            </a:r>
            <a:r>
              <a:rPr lang="en-US" sz="2400" dirty="0" smtClean="0">
                <a:solidFill>
                  <a:srgbClr val="005643"/>
                </a:solidFill>
              </a:rPr>
              <a:t>. </a:t>
            </a:r>
            <a:r>
              <a:rPr lang="en-US" sz="2400" dirty="0">
                <a:solidFill>
                  <a:srgbClr val="005643"/>
                </a:solidFill>
              </a:rPr>
              <a:t>The unit uses a 120 </a:t>
            </a:r>
            <a:r>
              <a:rPr lang="en-US" sz="2400" dirty="0" err="1">
                <a:solidFill>
                  <a:srgbClr val="005643"/>
                </a:solidFill>
              </a:rPr>
              <a:t>V</a:t>
            </a:r>
            <a:r>
              <a:rPr lang="en-US" sz="2400" baseline="-25000" dirty="0" err="1">
                <a:solidFill>
                  <a:srgbClr val="005643"/>
                </a:solidFill>
              </a:rPr>
              <a:t>rms</a:t>
            </a:r>
            <a:r>
              <a:rPr lang="en-US" sz="2400" dirty="0">
                <a:solidFill>
                  <a:srgbClr val="005643"/>
                </a:solidFill>
              </a:rPr>
              <a:t> AC voltage to 12V DC wall inverter to power the Product Control Board. </a:t>
            </a:r>
          </a:p>
          <a:p>
            <a:pPr marL="0" indent="0">
              <a:buNone/>
            </a:pPr>
            <a:endParaRPr lang="en-US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8. </a:t>
            </a:r>
            <a:r>
              <a:rPr lang="en-US" sz="2800" b="1" dirty="0">
                <a:solidFill>
                  <a:srgbClr val="005643"/>
                </a:solidFill>
              </a:rPr>
              <a:t>Average power consumption of </a:t>
            </a:r>
            <a:r>
              <a:rPr lang="en-US" sz="2800" b="1" dirty="0" smtClean="0">
                <a:solidFill>
                  <a:srgbClr val="005643"/>
                </a:solidFill>
              </a:rPr>
              <a:t>unit,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maximum </a:t>
            </a:r>
            <a:r>
              <a:rPr lang="en-US" sz="2800" b="1" dirty="0">
                <a:solidFill>
                  <a:srgbClr val="005643"/>
                </a:solidFill>
              </a:rPr>
              <a:t>of </a:t>
            </a:r>
            <a:r>
              <a:rPr lang="en-US" sz="2800" b="1" dirty="0" smtClean="0">
                <a:solidFill>
                  <a:srgbClr val="005643"/>
                </a:solidFill>
              </a:rPr>
              <a:t>15W</a:t>
            </a:r>
          </a:p>
          <a:p>
            <a:pPr marL="0" lvl="0" indent="0">
              <a:buNone/>
            </a:pPr>
            <a:endParaRPr lang="en-US" sz="2800" b="1" dirty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The unit does not use more than 15W of power</a:t>
            </a:r>
            <a:r>
              <a:rPr lang="en-US" sz="2400" dirty="0" smtClean="0">
                <a:solidFill>
                  <a:srgbClr val="005643"/>
                </a:solidFill>
              </a:rPr>
              <a:t>. </a:t>
            </a:r>
            <a:r>
              <a:rPr lang="en-US" sz="2400" dirty="0">
                <a:solidFill>
                  <a:srgbClr val="005643"/>
                </a:solidFill>
              </a:rPr>
              <a:t>The adapter is rated to provide a maximum of 12 W</a:t>
            </a:r>
            <a:r>
              <a:rPr lang="en-US" sz="2400" dirty="0" smtClean="0">
                <a:solidFill>
                  <a:srgbClr val="005643"/>
                </a:solidFill>
              </a:rPr>
              <a:t>. </a:t>
            </a:r>
            <a:r>
              <a:rPr lang="en-US" sz="2400" dirty="0">
                <a:solidFill>
                  <a:srgbClr val="005643"/>
                </a:solidFill>
              </a:rPr>
              <a:t>The individual components of our </a:t>
            </a:r>
            <a:r>
              <a:rPr lang="en-US" sz="2400" dirty="0" smtClean="0">
                <a:solidFill>
                  <a:srgbClr val="005643"/>
                </a:solidFill>
              </a:rPr>
              <a:t>PCB </a:t>
            </a:r>
            <a:r>
              <a:rPr lang="en-US" sz="2400" dirty="0">
                <a:solidFill>
                  <a:srgbClr val="005643"/>
                </a:solidFill>
              </a:rPr>
              <a:t>do not use more than 15W.</a:t>
            </a:r>
          </a:p>
          <a:p>
            <a:endParaRPr lang="en-US" sz="2400" b="1" dirty="0">
              <a:solidFill>
                <a:srgbClr val="005643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9. </a:t>
            </a:r>
            <a:r>
              <a:rPr lang="en-US" sz="2800" b="1" dirty="0">
                <a:solidFill>
                  <a:srgbClr val="005643"/>
                </a:solidFill>
              </a:rPr>
              <a:t>From a marketing point of view, </a:t>
            </a:r>
            <a:r>
              <a:rPr lang="en-US" sz="2800" b="1" dirty="0" smtClean="0">
                <a:solidFill>
                  <a:srgbClr val="005643"/>
                </a:solidFill>
              </a:rPr>
              <a:t>aesthetically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pleasing </a:t>
            </a:r>
            <a:r>
              <a:rPr lang="en-US" sz="2800" b="1" dirty="0">
                <a:solidFill>
                  <a:srgbClr val="005643"/>
                </a:solidFill>
              </a:rPr>
              <a:t>so as to attract initial interest.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We believe the poster that was designed is aesthetically pleasing and relatively attractive to the product’s application.</a:t>
            </a:r>
          </a:p>
          <a:p>
            <a:pPr marL="0" indent="0">
              <a:buNone/>
            </a:pPr>
            <a:endParaRPr lang="en-US" sz="2400" b="1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10. </a:t>
            </a:r>
            <a:r>
              <a:rPr lang="en-US" sz="2800" b="1" dirty="0">
                <a:solidFill>
                  <a:srgbClr val="005643"/>
                </a:solidFill>
              </a:rPr>
              <a:t>Width and length of a minimum of 50cm </a:t>
            </a:r>
            <a:r>
              <a:rPr lang="en-US" sz="2800" b="1" dirty="0" smtClean="0">
                <a:solidFill>
                  <a:srgbClr val="005643"/>
                </a:solidFill>
              </a:rPr>
              <a:t>by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50cm </a:t>
            </a:r>
            <a:r>
              <a:rPr lang="en-US" sz="2800" b="1" dirty="0">
                <a:solidFill>
                  <a:srgbClr val="005643"/>
                </a:solidFill>
              </a:rPr>
              <a:t>to a maximum of 180 cm by 180cm</a:t>
            </a:r>
            <a:r>
              <a:rPr lang="en-US" sz="2800" b="1" dirty="0" smtClean="0">
                <a:solidFill>
                  <a:srgbClr val="005643"/>
                </a:solidFill>
              </a:rPr>
              <a:t>.</a:t>
            </a:r>
          </a:p>
          <a:p>
            <a:pPr marL="0" lvl="0" indent="0">
              <a:buNone/>
            </a:pPr>
            <a:endParaRPr lang="en-US" sz="2800" b="1" dirty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The dimensions of the unit are 75cm width by 43 cm height by 12 cm depth. </a:t>
            </a:r>
            <a:r>
              <a:rPr lang="en-US" sz="2400" dirty="0" smtClean="0">
                <a:solidFill>
                  <a:srgbClr val="005643"/>
                </a:solidFill>
              </a:rPr>
              <a:t>These </a:t>
            </a:r>
            <a:r>
              <a:rPr lang="en-US" sz="2400" dirty="0">
                <a:solidFill>
                  <a:srgbClr val="005643"/>
                </a:solidFill>
              </a:rPr>
              <a:t>dimensions are suitable.  Although the height is less than 50 cm that was the necessary height used based on available enclosures.  </a:t>
            </a:r>
          </a:p>
          <a:p>
            <a:endParaRPr lang="en-US" sz="2400" dirty="0">
              <a:solidFill>
                <a:srgbClr val="005643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11. </a:t>
            </a:r>
            <a:r>
              <a:rPr lang="en-US" sz="2800" b="1" dirty="0">
                <a:solidFill>
                  <a:srgbClr val="005643"/>
                </a:solidFill>
              </a:rPr>
              <a:t>Depth of less than 30 cm</a:t>
            </a:r>
            <a:r>
              <a:rPr lang="en-US" sz="2800" b="1" dirty="0" smtClean="0">
                <a:solidFill>
                  <a:srgbClr val="005643"/>
                </a:solidFill>
              </a:rPr>
              <a:t>.</a:t>
            </a:r>
          </a:p>
          <a:p>
            <a:pPr marL="0" lvl="0" indent="0">
              <a:buNone/>
            </a:pPr>
            <a:endParaRPr lang="en-US" sz="2800" b="1" dirty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The depth is 12cm.  This is less than 30 cm.</a:t>
            </a:r>
          </a:p>
          <a:p>
            <a:endParaRPr lang="en-US" sz="2400" dirty="0">
              <a:solidFill>
                <a:srgbClr val="005643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12. </a:t>
            </a:r>
            <a:r>
              <a:rPr lang="en-US" sz="2800" b="1" dirty="0">
                <a:solidFill>
                  <a:srgbClr val="005643"/>
                </a:solidFill>
              </a:rPr>
              <a:t>Unit able to be relocated easily due to </a:t>
            </a:r>
            <a:r>
              <a:rPr lang="en-US" sz="2800" b="1" dirty="0" smtClean="0">
                <a:solidFill>
                  <a:srgbClr val="005643"/>
                </a:solidFill>
              </a:rPr>
              <a:t>a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number </a:t>
            </a:r>
            <a:r>
              <a:rPr lang="en-US" sz="2800" b="1" dirty="0">
                <a:solidFill>
                  <a:srgbClr val="005643"/>
                </a:solidFill>
              </a:rPr>
              <a:t>of zoo reasons (including </a:t>
            </a:r>
            <a:r>
              <a:rPr lang="en-US" sz="2800" b="1" dirty="0" smtClean="0">
                <a:solidFill>
                  <a:srgbClr val="005643"/>
                </a:solidFill>
              </a:rPr>
              <a:t>peak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weather </a:t>
            </a:r>
            <a:r>
              <a:rPr lang="en-US" sz="2800" b="1" dirty="0">
                <a:solidFill>
                  <a:srgbClr val="005643"/>
                </a:solidFill>
              </a:rPr>
              <a:t>conditions)</a:t>
            </a:r>
          </a:p>
          <a:p>
            <a:pPr marL="0" indent="0">
              <a:buNone/>
            </a:pPr>
            <a:endParaRPr lang="en-US" dirty="0" smtClean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The unit is not </a:t>
            </a:r>
            <a:r>
              <a:rPr lang="en-US" sz="2400" dirty="0" smtClean="0">
                <a:solidFill>
                  <a:srgbClr val="005643"/>
                </a:solidFill>
              </a:rPr>
              <a:t>heavy with a </a:t>
            </a:r>
            <a:r>
              <a:rPr lang="en-US" sz="2400" dirty="0">
                <a:solidFill>
                  <a:srgbClr val="005643"/>
                </a:solidFill>
              </a:rPr>
              <a:t>weight less than 15 kg. </a:t>
            </a:r>
            <a:r>
              <a:rPr lang="en-US" sz="2400" dirty="0" smtClean="0">
                <a:solidFill>
                  <a:srgbClr val="005643"/>
                </a:solidFill>
              </a:rPr>
              <a:t>The </a:t>
            </a:r>
            <a:r>
              <a:rPr lang="en-US" sz="2400" dirty="0">
                <a:solidFill>
                  <a:srgbClr val="005643"/>
                </a:solidFill>
              </a:rPr>
              <a:t>chord is less than 5 meters and can easily be wound up.  The unit is attached and secured well inside the enclosure so as not to be incredibly fragile. </a:t>
            </a:r>
          </a:p>
        </p:txBody>
      </p:sp>
    </p:spTree>
    <p:extLst>
      <p:ext uri="{BB962C8B-B14F-4D97-AF65-F5344CB8AC3E}">
        <p14:creationId xmlns:p14="http://schemas.microsoft.com/office/powerpoint/2010/main" val="41267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13. </a:t>
            </a:r>
            <a:r>
              <a:rPr lang="en-US" sz="2800" b="1" dirty="0">
                <a:solidFill>
                  <a:srgbClr val="005643"/>
                </a:solidFill>
              </a:rPr>
              <a:t>Unit should have some sort of </a:t>
            </a:r>
            <a:r>
              <a:rPr lang="en-US" sz="2800" b="1" dirty="0" smtClean="0">
                <a:solidFill>
                  <a:srgbClr val="005643"/>
                </a:solidFill>
              </a:rPr>
              <a:t>security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system</a:t>
            </a:r>
            <a:r>
              <a:rPr lang="en-US" sz="2800" b="1" dirty="0">
                <a:solidFill>
                  <a:srgbClr val="005643"/>
                </a:solidFill>
              </a:rPr>
              <a:t>, locking it into place, </a:t>
            </a:r>
            <a:r>
              <a:rPr lang="en-US" sz="2800" b="1" dirty="0" smtClean="0">
                <a:solidFill>
                  <a:srgbClr val="005643"/>
                </a:solidFill>
              </a:rPr>
              <a:t>preventing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unauthorized </a:t>
            </a:r>
            <a:r>
              <a:rPr lang="en-US" sz="2800" b="1" dirty="0">
                <a:solidFill>
                  <a:srgbClr val="005643"/>
                </a:solidFill>
              </a:rPr>
              <a:t>removal.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5643"/>
              </a:solidFill>
            </a:endParaRPr>
          </a:p>
          <a:p>
            <a:r>
              <a:rPr lang="en-US" sz="2400" dirty="0" smtClean="0">
                <a:solidFill>
                  <a:srgbClr val="005643"/>
                </a:solidFill>
              </a:rPr>
              <a:t>This will depend on how the zoo staff chooses to mount the unit. However, the breaker switch is inside the bolted on cover so as to prevent unauthorized power down.</a:t>
            </a:r>
            <a:endParaRPr lang="en-US" sz="2400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14. </a:t>
            </a:r>
            <a:r>
              <a:rPr lang="en-US" sz="2800" b="1" dirty="0">
                <a:solidFill>
                  <a:srgbClr val="005643"/>
                </a:solidFill>
              </a:rPr>
              <a:t>Unit should be under 70 lbs.  or 32 kg. </a:t>
            </a:r>
          </a:p>
          <a:p>
            <a:endParaRPr lang="en-US" dirty="0" smtClean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Unit weighs less than 32 kg.</a:t>
            </a:r>
          </a:p>
          <a:p>
            <a:endParaRPr lang="en-US" sz="2400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15. </a:t>
            </a:r>
            <a:r>
              <a:rPr lang="en-US" sz="2800" b="1" dirty="0">
                <a:solidFill>
                  <a:srgbClr val="005643"/>
                </a:solidFill>
              </a:rPr>
              <a:t>Should have an on and off switch </a:t>
            </a:r>
            <a:r>
              <a:rPr lang="en-US" sz="2800" b="1" dirty="0" smtClean="0">
                <a:solidFill>
                  <a:srgbClr val="005643"/>
                </a:solidFill>
              </a:rPr>
              <a:t>capability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to </a:t>
            </a:r>
            <a:r>
              <a:rPr lang="en-US" sz="2800" b="1" dirty="0">
                <a:solidFill>
                  <a:srgbClr val="005643"/>
                </a:solidFill>
              </a:rPr>
              <a:t>prevent power consumption during </a:t>
            </a:r>
            <a:r>
              <a:rPr lang="en-US" sz="2800" b="1" dirty="0" smtClean="0">
                <a:solidFill>
                  <a:srgbClr val="005643"/>
                </a:solidFill>
              </a:rPr>
              <a:t>non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business </a:t>
            </a:r>
            <a:r>
              <a:rPr lang="en-US" sz="2800" b="1" dirty="0">
                <a:solidFill>
                  <a:srgbClr val="005643"/>
                </a:solidFill>
              </a:rPr>
              <a:t>and non-operation hours.</a:t>
            </a:r>
          </a:p>
          <a:p>
            <a:pPr marL="0" indent="0">
              <a:buNone/>
            </a:pPr>
            <a:endParaRPr lang="en-US" dirty="0" smtClean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There is an on off switch, a breaker that can be used to turn the unit on or off</a:t>
            </a:r>
            <a:r>
              <a:rPr lang="en-US" sz="2400" dirty="0" smtClean="0">
                <a:solidFill>
                  <a:srgbClr val="005643"/>
                </a:solidFill>
              </a:rPr>
              <a:t>. The unit can also be unplugged to turn off, and plugged in to turn on.</a:t>
            </a:r>
            <a:endParaRPr lang="en-US" sz="2400" dirty="0">
              <a:solidFill>
                <a:srgbClr val="005643"/>
              </a:solidFill>
            </a:endParaRPr>
          </a:p>
          <a:p>
            <a:endParaRPr lang="en-US" sz="2400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0"/>
            <a:ext cx="7772400" cy="1470025"/>
          </a:xfrm>
        </p:spPr>
        <p:txBody>
          <a:bodyPr/>
          <a:lstStyle/>
          <a:p>
            <a:r>
              <a:rPr lang="en-US" b="1" dirty="0" smtClean="0"/>
              <a:t>No-Touch Bird Calls Display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rgbClr val="005643"/>
                </a:solidFill>
              </a:rPr>
              <a:t>SD1319 – Team Rocket</a:t>
            </a:r>
          </a:p>
          <a:p>
            <a:endParaRPr lang="en-US" sz="1600" b="1" dirty="0" smtClean="0">
              <a:solidFill>
                <a:srgbClr val="005643"/>
              </a:solidFill>
            </a:endParaRPr>
          </a:p>
          <a:p>
            <a:r>
              <a:rPr lang="en-US" sz="1600" dirty="0" smtClean="0">
                <a:solidFill>
                  <a:srgbClr val="005643"/>
                </a:solidFill>
              </a:rPr>
              <a:t>Advisor: Dr. Glower</a:t>
            </a:r>
          </a:p>
          <a:p>
            <a:r>
              <a:rPr lang="en-US" sz="1600" dirty="0" smtClean="0">
                <a:solidFill>
                  <a:srgbClr val="005643"/>
                </a:solidFill>
              </a:rPr>
              <a:t>Client: Red River Valley Zoo</a:t>
            </a:r>
          </a:p>
          <a:p>
            <a:endParaRPr lang="en-US" sz="1600" dirty="0" smtClean="0">
              <a:solidFill>
                <a:srgbClr val="005643"/>
              </a:solidFill>
            </a:endParaRPr>
          </a:p>
          <a:p>
            <a:r>
              <a:rPr lang="en-US" sz="1600" dirty="0" smtClean="0">
                <a:solidFill>
                  <a:srgbClr val="005643"/>
                </a:solidFill>
              </a:rPr>
              <a:t>Jacob </a:t>
            </a:r>
            <a:r>
              <a:rPr lang="en-US" sz="1600" dirty="0" err="1" smtClean="0">
                <a:solidFill>
                  <a:srgbClr val="005643"/>
                </a:solidFill>
              </a:rPr>
              <a:t>Schulzetenberg</a:t>
            </a:r>
            <a:endParaRPr lang="en-US" sz="1600" dirty="0" smtClean="0">
              <a:solidFill>
                <a:srgbClr val="005643"/>
              </a:solidFill>
            </a:endParaRPr>
          </a:p>
          <a:p>
            <a:r>
              <a:rPr lang="en-US" sz="1600" dirty="0" smtClean="0">
                <a:solidFill>
                  <a:srgbClr val="005643"/>
                </a:solidFill>
              </a:rPr>
              <a:t>Thomas </a:t>
            </a:r>
            <a:r>
              <a:rPr lang="en-US" sz="1600" dirty="0" err="1" smtClean="0">
                <a:solidFill>
                  <a:srgbClr val="005643"/>
                </a:solidFill>
              </a:rPr>
              <a:t>Schwandt</a:t>
            </a:r>
            <a:endParaRPr lang="en-US" sz="1600" dirty="0" smtClean="0">
              <a:solidFill>
                <a:srgbClr val="005643"/>
              </a:solidFill>
            </a:endParaRPr>
          </a:p>
          <a:p>
            <a:r>
              <a:rPr lang="en-US" sz="1600" dirty="0" smtClean="0">
                <a:solidFill>
                  <a:srgbClr val="005643"/>
                </a:solidFill>
              </a:rPr>
              <a:t>Andrew </a:t>
            </a:r>
            <a:r>
              <a:rPr lang="en-US" sz="1600" dirty="0" err="1" smtClean="0">
                <a:solidFill>
                  <a:srgbClr val="005643"/>
                </a:solidFill>
              </a:rPr>
              <a:t>Widmer</a:t>
            </a:r>
            <a:endParaRPr lang="en-US" sz="1600" dirty="0" smtClean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16. </a:t>
            </a:r>
            <a:r>
              <a:rPr lang="en-US" sz="2800" b="1" dirty="0">
                <a:solidFill>
                  <a:srgbClr val="005643"/>
                </a:solidFill>
              </a:rPr>
              <a:t>User interface including scrolling </a:t>
            </a:r>
            <a:r>
              <a:rPr lang="en-US" sz="2800" b="1" dirty="0" smtClean="0">
                <a:solidFill>
                  <a:srgbClr val="005643"/>
                </a:solidFill>
              </a:rPr>
              <a:t>LCD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display </a:t>
            </a:r>
            <a:r>
              <a:rPr lang="en-US" sz="2800" b="1" dirty="0">
                <a:solidFill>
                  <a:srgbClr val="005643"/>
                </a:solidFill>
              </a:rPr>
              <a:t>showing temperature, time </a:t>
            </a:r>
            <a:r>
              <a:rPr lang="en-US" sz="2800" b="1" dirty="0" smtClean="0">
                <a:solidFill>
                  <a:srgbClr val="005643"/>
                </a:solidFill>
              </a:rPr>
              <a:t>date,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humidity</a:t>
            </a:r>
            <a:r>
              <a:rPr lang="en-US" sz="2800" b="1" dirty="0">
                <a:solidFill>
                  <a:srgbClr val="005643"/>
                </a:solidFill>
              </a:rPr>
              <a:t>, etc</a:t>
            </a:r>
            <a:r>
              <a:rPr lang="en-US" sz="2800" b="1" dirty="0" smtClean="0">
                <a:solidFill>
                  <a:srgbClr val="005643"/>
                </a:solidFill>
              </a:rPr>
              <a:t>.</a:t>
            </a:r>
          </a:p>
          <a:p>
            <a:pPr marL="0" lvl="0" indent="0">
              <a:buNone/>
            </a:pPr>
            <a:endParaRPr lang="en-US" sz="2800" b="1" dirty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An LCD display was not used.  </a:t>
            </a:r>
          </a:p>
          <a:p>
            <a:pPr marL="0" indent="0">
              <a:buNone/>
            </a:pPr>
            <a:endParaRPr lang="en-US" sz="2800" b="1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17. </a:t>
            </a:r>
            <a:r>
              <a:rPr lang="en-US" sz="2800" b="1" dirty="0">
                <a:solidFill>
                  <a:srgbClr val="005643"/>
                </a:solidFill>
              </a:rPr>
              <a:t>Sensors to activate the </a:t>
            </a:r>
            <a:r>
              <a:rPr lang="en-US" sz="2800" b="1" dirty="0" smtClean="0">
                <a:solidFill>
                  <a:srgbClr val="005643"/>
                </a:solidFill>
              </a:rPr>
              <a:t>corresponding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animal </a:t>
            </a:r>
            <a:r>
              <a:rPr lang="en-US" sz="2800" b="1" dirty="0">
                <a:solidFill>
                  <a:srgbClr val="005643"/>
                </a:solidFill>
              </a:rPr>
              <a:t>display sounds (such </a:t>
            </a:r>
            <a:r>
              <a:rPr lang="en-US" sz="2800" b="1" dirty="0" smtClean="0">
                <a:solidFill>
                  <a:srgbClr val="005643"/>
                </a:solidFill>
              </a:rPr>
              <a:t>available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sensors </a:t>
            </a:r>
            <a:r>
              <a:rPr lang="en-US" sz="2800" b="1" dirty="0">
                <a:solidFill>
                  <a:srgbClr val="005643"/>
                </a:solidFill>
              </a:rPr>
              <a:t>could be: passive infrared, </a:t>
            </a:r>
            <a:r>
              <a:rPr lang="en-US" sz="2800" b="1" dirty="0" smtClean="0">
                <a:solidFill>
                  <a:srgbClr val="005643"/>
                </a:solidFill>
              </a:rPr>
              <a:t>light,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motion</a:t>
            </a:r>
            <a:r>
              <a:rPr lang="en-US" sz="2800" b="1" dirty="0">
                <a:solidFill>
                  <a:srgbClr val="005643"/>
                </a:solidFill>
              </a:rPr>
              <a:t>, or any combination of these </a:t>
            </a:r>
            <a:r>
              <a:rPr lang="en-US" sz="2800" b="1" dirty="0" smtClean="0">
                <a:solidFill>
                  <a:srgbClr val="005643"/>
                </a:solidFill>
              </a:rPr>
              <a:t>within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  the </a:t>
            </a:r>
            <a:r>
              <a:rPr lang="en-US" sz="2800" b="1" dirty="0">
                <a:solidFill>
                  <a:srgbClr val="005643"/>
                </a:solidFill>
              </a:rPr>
              <a:t>unit</a:t>
            </a:r>
            <a:r>
              <a:rPr lang="en-US" sz="2800" b="1" dirty="0" smtClean="0">
                <a:solidFill>
                  <a:srgbClr val="005643"/>
                </a:solidFill>
              </a:rPr>
              <a:t>.)</a:t>
            </a:r>
          </a:p>
          <a:p>
            <a:pPr marL="0" lvl="0" indent="0">
              <a:buNone/>
            </a:pPr>
            <a:endParaRPr lang="en-US" sz="2800" b="1" dirty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We used </a:t>
            </a:r>
            <a:r>
              <a:rPr lang="en-US" sz="2400" dirty="0" smtClean="0">
                <a:solidFill>
                  <a:srgbClr val="005643"/>
                </a:solidFill>
              </a:rPr>
              <a:t>Infrared Proximity sensors. The </a:t>
            </a:r>
            <a:r>
              <a:rPr lang="en-US" sz="2400" dirty="0">
                <a:solidFill>
                  <a:srgbClr val="005643"/>
                </a:solidFill>
              </a:rPr>
              <a:t>sensors are activated </a:t>
            </a:r>
            <a:r>
              <a:rPr lang="en-US" sz="2400" dirty="0" smtClean="0">
                <a:solidFill>
                  <a:srgbClr val="005643"/>
                </a:solidFill>
              </a:rPr>
              <a:t>by </a:t>
            </a:r>
            <a:r>
              <a:rPr lang="en-US" sz="2400" dirty="0">
                <a:solidFill>
                  <a:srgbClr val="005643"/>
                </a:solidFill>
              </a:rPr>
              <a:t>motion within approximately 15 – 25 cm from the display Plexiglas</a:t>
            </a:r>
            <a:r>
              <a:rPr lang="en-US" sz="2400" dirty="0" smtClean="0">
                <a:solidFill>
                  <a:srgbClr val="005643"/>
                </a:solidFill>
              </a:rPr>
              <a:t>. </a:t>
            </a:r>
            <a:r>
              <a:rPr lang="en-US" sz="2400" dirty="0">
                <a:solidFill>
                  <a:srgbClr val="005643"/>
                </a:solidFill>
              </a:rPr>
              <a:t>This </a:t>
            </a:r>
            <a:r>
              <a:rPr lang="en-US" sz="2400" dirty="0" smtClean="0">
                <a:solidFill>
                  <a:srgbClr val="005643"/>
                </a:solidFill>
              </a:rPr>
              <a:t>is a desired distance, as to prevent unintended activation.</a:t>
            </a:r>
            <a:endParaRPr lang="en-US" sz="2400" dirty="0">
              <a:solidFill>
                <a:srgbClr val="005643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Flowchart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1" t="18520" r="12287" b="14977"/>
          <a:stretch/>
        </p:blipFill>
        <p:spPr bwMode="auto">
          <a:xfrm>
            <a:off x="2181225" y="1394137"/>
            <a:ext cx="4781550" cy="460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33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Finalized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506474"/>
            <a:ext cx="4690864" cy="2520280"/>
          </a:xfrm>
        </p:spPr>
        <p:txBody>
          <a:bodyPr/>
          <a:lstStyle/>
          <a:p>
            <a:r>
              <a:rPr lang="en-US" dirty="0" smtClean="0">
                <a:solidFill>
                  <a:srgbClr val="005643"/>
                </a:solidFill>
              </a:rPr>
              <a:t>IR Proximity Sensor</a:t>
            </a:r>
          </a:p>
          <a:p>
            <a:pPr lvl="1"/>
            <a:endParaRPr lang="en-US" sz="1400" dirty="0" smtClean="0">
              <a:solidFill>
                <a:srgbClr val="005643"/>
              </a:solidFill>
            </a:endParaRP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Ideal range</a:t>
            </a: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+5V, GND, </a:t>
            </a:r>
            <a:r>
              <a:rPr lang="en-US" dirty="0" err="1" smtClean="0">
                <a:solidFill>
                  <a:srgbClr val="005643"/>
                </a:solidFill>
              </a:rPr>
              <a:t>V</a:t>
            </a:r>
            <a:r>
              <a:rPr lang="en-US" baseline="-25000" dirty="0" err="1" smtClean="0">
                <a:solidFill>
                  <a:srgbClr val="005643"/>
                </a:solidFill>
              </a:rPr>
              <a:t>out</a:t>
            </a:r>
            <a:endParaRPr lang="en-US" baseline="-25000" dirty="0" smtClean="0">
              <a:solidFill>
                <a:srgbClr val="005643"/>
              </a:solidFill>
            </a:endParaRP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No external control circuit</a:t>
            </a:r>
          </a:p>
          <a:p>
            <a:pPr lvl="1"/>
            <a:endParaRPr lang="en-US" dirty="0">
              <a:solidFill>
                <a:srgbClr val="00564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3" t="19177" r="12917" b="22282"/>
          <a:stretch/>
        </p:blipFill>
        <p:spPr bwMode="auto">
          <a:xfrm>
            <a:off x="899592" y="1772816"/>
            <a:ext cx="2808312" cy="223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515594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5643"/>
                </a:solidFill>
              </a:rPr>
              <a:t>Other Sensors Tested and Decided Against: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5643"/>
                </a:solidFill>
              </a:rPr>
              <a:t>Light Sensor – unpredictable due to sunlight and shadows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5643"/>
                </a:solidFill>
              </a:rPr>
              <a:t>Capacitive Touch Sensor – unable to work through Plexiglas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5643"/>
                </a:solidFill>
              </a:rPr>
              <a:t>PIR Motion Sensor – too much range, too 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5643"/>
                </a:solidFill>
              </a:rPr>
              <a:t>Digital Proximity Sensor – unnecessary to use I</a:t>
            </a:r>
            <a:r>
              <a:rPr lang="en-US" baseline="30000" dirty="0" smtClean="0">
                <a:solidFill>
                  <a:srgbClr val="005643"/>
                </a:solidFill>
              </a:rPr>
              <a:t>2</a:t>
            </a:r>
            <a:r>
              <a:rPr lang="en-US" dirty="0" smtClean="0">
                <a:solidFill>
                  <a:srgbClr val="005643"/>
                </a:solidFill>
              </a:rPr>
              <a:t>C, size</a:t>
            </a:r>
          </a:p>
          <a:p>
            <a:endParaRPr lang="en-US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PIC18F4620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5643"/>
                </a:solidFill>
              </a:rPr>
              <a:t>Monitors inputs from proximity sensors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Sends address of audio file to be played</a:t>
            </a:r>
          </a:p>
          <a:p>
            <a:endParaRPr lang="en-US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Breakout WTV020SD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334000" cy="44754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5643"/>
                </a:solidFill>
              </a:rPr>
              <a:t>Uses 2 line serial interface</a:t>
            </a: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Clock &amp; Data Input from PIC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PWM output for audio amplifier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Plays .ad4 audio files</a:t>
            </a: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32kHz mono WAV input, 4 Bit .ad4 output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Supports up to 512 files on </a:t>
            </a:r>
            <a:r>
              <a:rPr lang="en-US" dirty="0" err="1" smtClean="0">
                <a:solidFill>
                  <a:srgbClr val="005643"/>
                </a:solidFill>
              </a:rPr>
              <a:t>microSD</a:t>
            </a:r>
            <a:endParaRPr lang="en-US" dirty="0" smtClean="0">
              <a:solidFill>
                <a:srgbClr val="005643"/>
              </a:solidFill>
            </a:endParaRP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 2GB max capacity (FAT16 file format)</a:t>
            </a:r>
            <a:endParaRPr lang="en-US" dirty="0">
              <a:solidFill>
                <a:srgbClr val="005643"/>
              </a:solidFill>
            </a:endParaRPr>
          </a:p>
        </p:txBody>
      </p:sp>
      <p:pic>
        <p:nvPicPr>
          <p:cNvPr id="4099" name="Picture 3" descr="C:\Documents and Settings\j.schulzetenberg\My Documents\Downloads\IMG_20131212_14463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71"/>
          <a:stretch/>
        </p:blipFill>
        <p:spPr bwMode="auto">
          <a:xfrm>
            <a:off x="5562600" y="2286000"/>
            <a:ext cx="3146443" cy="29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Breakout Schematic</a:t>
            </a:r>
            <a:endParaRPr lang="en-US" dirty="0"/>
          </a:p>
        </p:txBody>
      </p:sp>
      <p:pic>
        <p:nvPicPr>
          <p:cNvPr id="5123" name="Picture 3" descr="E:\Senior Design\schem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97274"/>
            <a:ext cx="8726230" cy="363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0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Commands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04497"/>
              </p:ext>
            </p:extLst>
          </p:nvPr>
        </p:nvGraphicFramePr>
        <p:xfrm>
          <a:off x="1524000" y="1905000"/>
          <a:ext cx="609600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kern="1200" dirty="0" smtClean="0">
                          <a:effectLst/>
                        </a:rPr>
                        <a:t>FFF0H～FFF7H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 Adjustment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FFFEH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Play/Pause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FFFFH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47340"/>
              </p:ext>
            </p:extLst>
          </p:nvPr>
        </p:nvGraphicFramePr>
        <p:xfrm>
          <a:off x="1524000" y="381000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Filename (.ad4)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Trigger (Binary)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0000000000000000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0000000000000001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0000000111111111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00" y="476672"/>
            <a:ext cx="8229600" cy="1143000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3074" name="Picture 2" descr="E:\Senior Design\timing diagram breakout 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4" y="2609850"/>
            <a:ext cx="7877176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5643"/>
                </a:solidFill>
              </a:rPr>
              <a:t>Timing Diagram for Audio Chip</a:t>
            </a:r>
            <a:endParaRPr lang="en-US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rgbClr val="005643"/>
              </a:solidFill>
            </a:endParaRPr>
          </a:p>
          <a:p>
            <a:r>
              <a:rPr lang="en-US" dirty="0" smtClean="0">
                <a:solidFill>
                  <a:srgbClr val="005643"/>
                </a:solidFill>
              </a:rPr>
              <a:t>A </a:t>
            </a:r>
            <a:r>
              <a:rPr lang="en-US" dirty="0">
                <a:solidFill>
                  <a:srgbClr val="005643"/>
                </a:solidFill>
              </a:rPr>
              <a:t>non-touch sensor activated zoo display that activates audio files that play audibly heard bird calls correlated to a poster display of birds from the Red River Zoo and surrounding region. </a:t>
            </a:r>
          </a:p>
          <a:p>
            <a:endParaRPr lang="en-US" dirty="0" smtClean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3" t="34514" r="19358" b="26131"/>
          <a:stretch/>
        </p:blipFill>
        <p:spPr bwMode="auto">
          <a:xfrm>
            <a:off x="1466173" y="1095375"/>
            <a:ext cx="6211654" cy="311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8" t="29981" r="19297" b="39062"/>
          <a:stretch/>
        </p:blipFill>
        <p:spPr bwMode="auto">
          <a:xfrm>
            <a:off x="1445419" y="4209528"/>
            <a:ext cx="6253162" cy="246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6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Amplification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03" y="1417638"/>
            <a:ext cx="4507027" cy="375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digchip.com/datasheets/photos/2099/AN5278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77" y="1500504"/>
            <a:ext cx="1935798" cy="1935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1" t="19922" r="7344" b="31934"/>
          <a:stretch/>
        </p:blipFill>
        <p:spPr bwMode="auto">
          <a:xfrm>
            <a:off x="3562348" y="3965575"/>
            <a:ext cx="5491501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8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950" y="5275263"/>
            <a:ext cx="2028825" cy="1497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16406" r="17969" b="15039"/>
          <a:stretch/>
        </p:blipFill>
        <p:spPr bwMode="auto">
          <a:xfrm>
            <a:off x="1225550" y="1311923"/>
            <a:ext cx="6692901" cy="532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2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PIC18F4620</a:t>
            </a:r>
            <a:r>
              <a:rPr lang="en-US" dirty="0" smtClean="0"/>
              <a:t> on PCB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5643"/>
                </a:solidFill>
              </a:rPr>
              <a:t>Initially PIC damaged due to excessive noise on floating pins</a:t>
            </a: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Drop down resistors, filtering capacitors applied to I/O pins</a:t>
            </a: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PCB Added</a:t>
            </a:r>
            <a:endParaRPr lang="en-US" dirty="0">
              <a:solidFill>
                <a:srgbClr val="005643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 t="23926" r="3359" b="30274"/>
          <a:stretch/>
        </p:blipFill>
        <p:spPr bwMode="auto">
          <a:xfrm>
            <a:off x="1476376" y="4135294"/>
            <a:ext cx="6629400" cy="258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0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9" t="17678" r="17843" b="16661"/>
          <a:stretch/>
        </p:blipFill>
        <p:spPr bwMode="auto">
          <a:xfrm>
            <a:off x="3619500" y="1617662"/>
            <a:ext cx="4895850" cy="372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52082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643"/>
                </a:solidFill>
              </a:rPr>
              <a:t>Decided on two </a:t>
            </a:r>
            <a:r>
              <a:rPr lang="en-US" sz="2400" dirty="0" smtClean="0">
                <a:solidFill>
                  <a:srgbClr val="005643"/>
                </a:solidFill>
              </a:rPr>
              <a:t/>
            </a:r>
            <a:br>
              <a:rPr lang="en-US" sz="2400" dirty="0" smtClean="0">
                <a:solidFill>
                  <a:srgbClr val="005643"/>
                </a:solidFill>
              </a:rPr>
            </a:br>
            <a:r>
              <a:rPr lang="en-US" sz="2400" dirty="0" smtClean="0">
                <a:solidFill>
                  <a:srgbClr val="005643"/>
                </a:solidFill>
              </a:rPr>
              <a:t>Aluminum </a:t>
            </a:r>
            <a:r>
              <a:rPr lang="en-US" sz="2400" dirty="0">
                <a:solidFill>
                  <a:srgbClr val="005643"/>
                </a:solidFill>
              </a:rPr>
              <a:t>Chassis </a:t>
            </a:r>
            <a:r>
              <a:rPr lang="en-US" sz="2400" dirty="0" smtClean="0">
                <a:solidFill>
                  <a:srgbClr val="005643"/>
                </a:solidFill>
              </a:rPr>
              <a:t/>
            </a:r>
            <a:br>
              <a:rPr lang="en-US" sz="2400" dirty="0" smtClean="0">
                <a:solidFill>
                  <a:srgbClr val="005643"/>
                </a:solidFill>
              </a:rPr>
            </a:br>
            <a:r>
              <a:rPr lang="en-US" sz="2400" dirty="0" smtClean="0">
                <a:solidFill>
                  <a:srgbClr val="005643"/>
                </a:solidFill>
              </a:rPr>
              <a:t>from </a:t>
            </a:r>
            <a:r>
              <a:rPr lang="en-US" sz="2400" dirty="0">
                <a:solidFill>
                  <a:srgbClr val="005643"/>
                </a:solidFill>
              </a:rPr>
              <a:t>Hammond </a:t>
            </a:r>
            <a:r>
              <a:rPr lang="en-US" sz="2400" dirty="0" smtClean="0">
                <a:solidFill>
                  <a:srgbClr val="005643"/>
                </a:solidFill>
              </a:rPr>
              <a:t/>
            </a:r>
            <a:br>
              <a:rPr lang="en-US" sz="2400" dirty="0" smtClean="0">
                <a:solidFill>
                  <a:srgbClr val="005643"/>
                </a:solidFill>
              </a:rPr>
            </a:br>
            <a:r>
              <a:rPr lang="en-US" sz="2400" dirty="0" smtClean="0">
                <a:solidFill>
                  <a:srgbClr val="005643"/>
                </a:solidFill>
              </a:rPr>
              <a:t>Manufacturing</a:t>
            </a:r>
          </a:p>
          <a:p>
            <a:pPr marL="400050" lvl="1" indent="0">
              <a:buNone/>
            </a:pPr>
            <a:endParaRPr lang="en-US" sz="2000" dirty="0" smtClean="0">
              <a:solidFill>
                <a:srgbClr val="005643"/>
              </a:solidFill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5643"/>
                </a:solidFill>
              </a:rPr>
              <a:t>Durable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5643"/>
                </a:solidFill>
              </a:rPr>
              <a:t>Correct Size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5643"/>
                </a:solidFill>
              </a:rPr>
              <a:t>Price</a:t>
            </a:r>
            <a:endParaRPr lang="en-US" sz="2000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14" y="2280990"/>
            <a:ext cx="3538036" cy="26434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63" y="2280990"/>
            <a:ext cx="3536011" cy="26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 smtClean="0"/>
              <a:t>Testing &amp; Evaluation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9672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Unit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6" y="2034385"/>
            <a:ext cx="4275512" cy="320663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36484" y="1951984"/>
            <a:ext cx="4270361" cy="320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Unit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2799"/>
          <a:stretch/>
        </p:blipFill>
        <p:spPr>
          <a:xfrm>
            <a:off x="1771044" y="1756066"/>
            <a:ext cx="5601913" cy="35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5643"/>
                </a:solidFill>
              </a:rPr>
              <a:t>Part Selection</a:t>
            </a: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Audio Chip, Microcontroller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PCB</a:t>
            </a: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Ground Floating Pins, Footprints, Secondary PCB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Software Design</a:t>
            </a:r>
          </a:p>
          <a:p>
            <a:pPr lvl="1"/>
            <a:r>
              <a:rPr lang="en-US" dirty="0" err="1" smtClean="0">
                <a:solidFill>
                  <a:srgbClr val="005643"/>
                </a:solidFill>
              </a:rPr>
              <a:t>SPI_Write</a:t>
            </a:r>
            <a:r>
              <a:rPr lang="en-US" dirty="0" smtClean="0">
                <a:solidFill>
                  <a:srgbClr val="005643"/>
                </a:solidFill>
              </a:rPr>
              <a:t>(), Microprocessor, SPI, Audio Sound Length</a:t>
            </a:r>
          </a:p>
        </p:txBody>
      </p:sp>
    </p:spTree>
    <p:extLst>
      <p:ext uri="{BB962C8B-B14F-4D97-AF65-F5344CB8AC3E}">
        <p14:creationId xmlns:p14="http://schemas.microsoft.com/office/powerpoint/2010/main" val="3641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Requirements Fulfilled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4525963"/>
          </a:xfrm>
        </p:spPr>
        <p:txBody>
          <a:bodyPr/>
          <a:lstStyle/>
          <a:p>
            <a:r>
              <a:rPr lang="en-US" sz="2800" dirty="0" smtClean="0">
                <a:solidFill>
                  <a:srgbClr val="005643"/>
                </a:solidFill>
              </a:rPr>
              <a:t>Cryptic Datasheets – Audio Chip</a:t>
            </a:r>
          </a:p>
          <a:p>
            <a:r>
              <a:rPr lang="en-US" sz="2800" dirty="0" smtClean="0">
                <a:solidFill>
                  <a:srgbClr val="005643"/>
                </a:solidFill>
              </a:rPr>
              <a:t>Good Tools – Oscilloscope </a:t>
            </a:r>
          </a:p>
          <a:p>
            <a:r>
              <a:rPr lang="en-US" sz="2800" dirty="0" smtClean="0">
                <a:solidFill>
                  <a:srgbClr val="005643"/>
                </a:solidFill>
              </a:rPr>
              <a:t>Drop Down Resistors, Filtering Capacitors</a:t>
            </a:r>
          </a:p>
          <a:p>
            <a:r>
              <a:rPr lang="en-US" sz="2800" dirty="0" smtClean="0">
                <a:solidFill>
                  <a:srgbClr val="005643"/>
                </a:solidFill>
              </a:rPr>
              <a:t>Difference between Breadboard and PCB</a:t>
            </a:r>
          </a:p>
          <a:p>
            <a:r>
              <a:rPr lang="en-US" sz="2800" dirty="0" smtClean="0">
                <a:solidFill>
                  <a:srgbClr val="005643"/>
                </a:solidFill>
              </a:rPr>
              <a:t>Faulty Components – Potentiometer </a:t>
            </a:r>
          </a:p>
          <a:p>
            <a:r>
              <a:rPr lang="en-US" sz="2800" dirty="0" smtClean="0">
                <a:solidFill>
                  <a:srgbClr val="005643"/>
                </a:solidFill>
              </a:rPr>
              <a:t>Use of the Thermal Camera</a:t>
            </a:r>
          </a:p>
          <a:p>
            <a:r>
              <a:rPr lang="en-US" sz="2800" dirty="0">
                <a:solidFill>
                  <a:srgbClr val="005643"/>
                </a:solidFill>
              </a:rPr>
              <a:t>Maximize the intelligence and experience of </a:t>
            </a:r>
            <a:r>
              <a:rPr lang="en-US" sz="2800" dirty="0" smtClean="0">
                <a:solidFill>
                  <a:srgbClr val="005643"/>
                </a:solidFill>
              </a:rPr>
              <a:t>advisor </a:t>
            </a:r>
            <a:r>
              <a:rPr lang="en-US" sz="2800" dirty="0">
                <a:solidFill>
                  <a:srgbClr val="005643"/>
                </a:solidFill>
              </a:rPr>
              <a:t>and </a:t>
            </a:r>
            <a:r>
              <a:rPr lang="en-US" sz="2800" dirty="0" smtClean="0">
                <a:solidFill>
                  <a:srgbClr val="005643"/>
                </a:solidFill>
              </a:rPr>
              <a:t>faculty </a:t>
            </a:r>
            <a:r>
              <a:rPr lang="en-US" sz="2800" dirty="0">
                <a:solidFill>
                  <a:srgbClr val="005643"/>
                </a:solidFill>
              </a:rPr>
              <a:t>in the Electrical department</a:t>
            </a:r>
          </a:p>
        </p:txBody>
      </p:sp>
    </p:spTree>
    <p:extLst>
      <p:ext uri="{BB962C8B-B14F-4D97-AF65-F5344CB8AC3E}">
        <p14:creationId xmlns:p14="http://schemas.microsoft.com/office/powerpoint/2010/main" val="34083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Skills Acquired – We Learned A LOT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5643"/>
                </a:solidFill>
              </a:rPr>
              <a:t>Ability to read Datasheets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Knowledge/Experience of Hardware Integration</a:t>
            </a: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Breadboard to PCB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Embedded Systems Serial Protocol</a:t>
            </a:r>
          </a:p>
          <a:p>
            <a:pPr lvl="1"/>
            <a:r>
              <a:rPr lang="en-US" dirty="0" smtClean="0">
                <a:solidFill>
                  <a:srgbClr val="005643"/>
                </a:solidFill>
              </a:rPr>
              <a:t>(SPI)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Better Understanding of Sensors as a Whole</a:t>
            </a:r>
          </a:p>
        </p:txBody>
      </p:sp>
    </p:spTree>
    <p:extLst>
      <p:ext uri="{BB962C8B-B14F-4D97-AF65-F5344CB8AC3E}">
        <p14:creationId xmlns:p14="http://schemas.microsoft.com/office/powerpoint/2010/main" val="23892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260122"/>
              </p:ext>
            </p:extLst>
          </p:nvPr>
        </p:nvGraphicFramePr>
        <p:xfrm>
          <a:off x="352425" y="1573213"/>
          <a:ext cx="8505825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091"/>
                <a:gridCol w="870284"/>
                <a:gridCol w="4023621"/>
                <a:gridCol w="866832"/>
                <a:gridCol w="1235207"/>
                <a:gridCol w="903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Purch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Retail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Acquired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PIC18F4620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PIC18F4620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Light Sensors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3.65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PIR Motion Sensors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10.26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10.26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20.52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Proximity Sensors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4.07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4.07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8.14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Barometer Sensor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2.74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5.48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r>
                        <a:rPr lang="en-US" baseline="0" dirty="0" smtClean="0"/>
                        <a:t> Sensor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8.64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SD Interface Break</a:t>
                      </a:r>
                      <a:r>
                        <a:rPr lang="en-US" baseline="0" dirty="0" smtClean="0"/>
                        <a:t> Out Board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9.99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9.99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9.99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 Proximity</a:t>
                      </a:r>
                      <a:r>
                        <a:rPr lang="en-US" baseline="0" dirty="0" smtClean="0"/>
                        <a:t> Sensor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13.95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13.95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97.65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Weather Resistant</a:t>
                      </a:r>
                      <a:r>
                        <a:rPr lang="en-US" baseline="0" dirty="0" smtClean="0"/>
                        <a:t> Speaker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6.95</a:t>
                      </a: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 Break Out Board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19.95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19.95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39.90</a:t>
                      </a: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ISD1760 Audio</a:t>
                      </a:r>
                      <a:r>
                        <a:rPr lang="en-US" baseline="0" dirty="0" smtClean="0"/>
                        <a:t> Chip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7.90</a:t>
                      </a:r>
                      <a:endParaRPr lang="en-US" dirty="0"/>
                    </a:p>
                  </a:txBody>
                  <a:tcPr marL="86360" marR="863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2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779939"/>
              </p:ext>
            </p:extLst>
          </p:nvPr>
        </p:nvGraphicFramePr>
        <p:xfrm>
          <a:off x="314324" y="1574800"/>
          <a:ext cx="8553451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485"/>
                <a:gridCol w="870550"/>
                <a:gridCol w="4050756"/>
                <a:gridCol w="871686"/>
                <a:gridCol w="1242123"/>
                <a:gridCol w="908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Purch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Retail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Acquired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ISD3900 Audio Chip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8.46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Potentiometer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1.08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3.24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Supply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12.30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Hammond</a:t>
                      </a:r>
                      <a:r>
                        <a:rPr lang="en-US" baseline="0" dirty="0" smtClean="0"/>
                        <a:t> Chassis – 17”x15”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51.75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51.75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103.50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Hammond</a:t>
                      </a:r>
                      <a:r>
                        <a:rPr lang="en-US" baseline="0" dirty="0" smtClean="0"/>
                        <a:t> Chassis Covers – 17”x15”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15.30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15.30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30.60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Poster</a:t>
                      </a:r>
                      <a:r>
                        <a:rPr lang="en-US" baseline="0" dirty="0" smtClean="0"/>
                        <a:t> Display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19.00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19.00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19.00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In-House PCB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Order-Out-Of-House</a:t>
                      </a:r>
                      <a:r>
                        <a:rPr lang="en-US" baseline="0" dirty="0" smtClean="0"/>
                        <a:t> PCB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52.21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52.21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52.21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Down</a:t>
                      </a:r>
                      <a:r>
                        <a:rPr lang="en-US" baseline="0" dirty="0" smtClean="0"/>
                        <a:t> Buck Converter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15.00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 Amplifier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1.62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8.10</a:t>
                      </a:r>
                      <a:endParaRPr lang="en-US" dirty="0"/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Audio Break</a:t>
                      </a:r>
                      <a:r>
                        <a:rPr lang="en-US" baseline="0" dirty="0" smtClean="0"/>
                        <a:t> Out Board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19.95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19.95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39.90</a:t>
                      </a:r>
                    </a:p>
                  </a:txBody>
                  <a:tcPr marL="86360" marR="8636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2GB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microSD</a:t>
                      </a:r>
                      <a:r>
                        <a:rPr lang="en-US" baseline="0" dirty="0" smtClean="0"/>
                        <a:t> Card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3.00</a:t>
                      </a:r>
                      <a:endParaRPr lang="en-US" dirty="0"/>
                    </a:p>
                  </a:txBody>
                  <a:tcPr marL="86360" marR="863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3.00</a:t>
                      </a:r>
                      <a:endParaRPr lang="en-US" dirty="0"/>
                    </a:p>
                  </a:txBody>
                  <a:tcPr marL="86360" marR="863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9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186941"/>
              </p:ext>
            </p:extLst>
          </p:nvPr>
        </p:nvGraphicFramePr>
        <p:xfrm>
          <a:off x="299516" y="1571204"/>
          <a:ext cx="8558734" cy="44582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70439"/>
                <a:gridCol w="2488295"/>
              </a:tblGrid>
              <a:tr h="3000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$467.48</a:t>
                      </a:r>
                      <a:endParaRPr 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Unspent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$42.90</a:t>
                      </a:r>
                      <a:endParaRPr 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Grand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$510.38</a:t>
                      </a:r>
                      <a:endParaRPr 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Budget Requested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$652.33</a:t>
                      </a:r>
                      <a:endParaRPr 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 Budget 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$500.00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20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4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5643"/>
                </a:solidFill>
              </a:rPr>
              <a:t>Combine both PCBs into one, ordered from out-of-house milling</a:t>
            </a:r>
          </a:p>
          <a:p>
            <a:r>
              <a:rPr lang="en-US" sz="2800" dirty="0" smtClean="0">
                <a:solidFill>
                  <a:srgbClr val="005643"/>
                </a:solidFill>
              </a:rPr>
              <a:t>Add LED lighting behind each animal so that the currently activated animal lights up</a:t>
            </a:r>
          </a:p>
          <a:p>
            <a:r>
              <a:rPr lang="en-US" sz="2800" dirty="0" smtClean="0">
                <a:solidFill>
                  <a:srgbClr val="005643"/>
                </a:solidFill>
              </a:rPr>
              <a:t>Consider other Microcontrollers and find one that is more suitable</a:t>
            </a:r>
          </a:p>
          <a:p>
            <a:r>
              <a:rPr lang="en-US" sz="2800" dirty="0">
                <a:solidFill>
                  <a:srgbClr val="005643"/>
                </a:solidFill>
              </a:rPr>
              <a:t>More sounds could be added to increase flexibility</a:t>
            </a:r>
          </a:p>
          <a:p>
            <a:pPr marL="0" indent="0">
              <a:buNone/>
            </a:pPr>
            <a:endParaRPr lang="en-US" sz="2800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5643"/>
                </a:solidFill>
              </a:rPr>
              <a:t>LCD Interface</a:t>
            </a:r>
          </a:p>
          <a:p>
            <a:r>
              <a:rPr lang="en-US" sz="2800" dirty="0" err="1" smtClean="0">
                <a:solidFill>
                  <a:srgbClr val="005643"/>
                </a:solidFill>
              </a:rPr>
              <a:t>BlueTooth</a:t>
            </a:r>
            <a:r>
              <a:rPr lang="en-US" sz="2800" dirty="0" smtClean="0">
                <a:solidFill>
                  <a:srgbClr val="005643"/>
                </a:solidFill>
              </a:rPr>
              <a:t> Integration</a:t>
            </a:r>
          </a:p>
          <a:p>
            <a:r>
              <a:rPr lang="en-US" sz="2800" dirty="0" smtClean="0">
                <a:solidFill>
                  <a:srgbClr val="005643"/>
                </a:solidFill>
              </a:rPr>
              <a:t>Sound Recording</a:t>
            </a:r>
          </a:p>
          <a:p>
            <a:r>
              <a:rPr lang="en-US" sz="2800" dirty="0" smtClean="0">
                <a:solidFill>
                  <a:srgbClr val="005643"/>
                </a:solidFill>
              </a:rPr>
              <a:t>Random Sound Quiz</a:t>
            </a:r>
          </a:p>
          <a:p>
            <a:r>
              <a:rPr lang="en-US" sz="2800" dirty="0" smtClean="0">
                <a:solidFill>
                  <a:srgbClr val="005643"/>
                </a:solidFill>
              </a:rPr>
              <a:t>Could be modified to fit different setting such as museum, marketing purposes, etc.</a:t>
            </a:r>
          </a:p>
          <a:p>
            <a:endParaRPr lang="en-US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5643"/>
                </a:solidFill>
              </a:rPr>
              <a:t>Project completed according to timeline projections and budget projections.  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Project fulfills necessary requirements, includes desired functionality.  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Finished project is non-touch activated, and plays corresponding audio files.</a:t>
            </a:r>
          </a:p>
        </p:txBody>
      </p:sp>
    </p:spTree>
    <p:extLst>
      <p:ext uri="{BB962C8B-B14F-4D97-AF65-F5344CB8AC3E}">
        <p14:creationId xmlns:p14="http://schemas.microsoft.com/office/powerpoint/2010/main" val="39773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5643"/>
                </a:solidFill>
              </a:rPr>
              <a:t>Dr. Jacob Glower – Adviser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Jeff Erickson – Parts and Advice</a:t>
            </a:r>
          </a:p>
          <a:p>
            <a:r>
              <a:rPr lang="en-US" dirty="0" smtClean="0">
                <a:solidFill>
                  <a:srgbClr val="005643"/>
                </a:solidFill>
              </a:rPr>
              <a:t>Red River Zoo</a:t>
            </a:r>
            <a:endParaRPr lang="en-US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005643"/>
                </a:solidFill>
              </a:rPr>
              <a:t>Play </a:t>
            </a:r>
            <a:r>
              <a:rPr lang="en-US" sz="2800" b="1" dirty="0">
                <a:solidFill>
                  <a:srgbClr val="005643"/>
                </a:solidFill>
              </a:rPr>
              <a:t>a minimum of four different bird calls and have availability for expansion.</a:t>
            </a:r>
          </a:p>
          <a:p>
            <a:endParaRPr lang="en-US" sz="2400" dirty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Our display is capable of playing six different bird calls.  These bird calls are stored on a micro SD card.  Depending on the software chosen by the zoo the sounds can be changed to six new ones with the press of a button.  The Audio playback chip used has the memory capable of playing 255 different sounds.</a:t>
            </a:r>
          </a:p>
          <a:p>
            <a:endParaRPr lang="en-US" sz="2400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AutoNum type="arabicPeriod" startAt="2"/>
            </a:pPr>
            <a:r>
              <a:rPr lang="en-US" sz="2800" b="1" dirty="0" smtClean="0">
                <a:solidFill>
                  <a:srgbClr val="005643"/>
                </a:solidFill>
              </a:rPr>
              <a:t>Volume </a:t>
            </a:r>
            <a:r>
              <a:rPr lang="en-US" sz="2800" b="1" dirty="0">
                <a:solidFill>
                  <a:srgbClr val="005643"/>
                </a:solidFill>
              </a:rPr>
              <a:t>should be at a level (dB) easy </a:t>
            </a:r>
            <a:r>
              <a:rPr lang="en-US" sz="2800" b="1" dirty="0" smtClean="0">
                <a:solidFill>
                  <a:srgbClr val="005643"/>
                </a:solidFill>
              </a:rPr>
              <a:t>to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hear </a:t>
            </a:r>
            <a:r>
              <a:rPr lang="en-US" sz="2800" b="1" dirty="0">
                <a:solidFill>
                  <a:srgbClr val="005643"/>
                </a:solidFill>
              </a:rPr>
              <a:t>in outside environment</a:t>
            </a:r>
            <a:r>
              <a:rPr lang="en-US" sz="2800" b="1" dirty="0" smtClean="0">
                <a:solidFill>
                  <a:srgbClr val="005643"/>
                </a:solidFill>
              </a:rPr>
              <a:t>.</a:t>
            </a:r>
          </a:p>
          <a:p>
            <a:pPr marL="514350" lvl="0" indent="-514350">
              <a:buAutoNum type="arabicPeriod" startAt="2"/>
            </a:pPr>
            <a:endParaRPr lang="en-US" sz="2800" b="1" dirty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A power amplifier was added to increase the volume of the animal sounds.  This power amplifier greatly amplifies the signal coming from the audio playback chip.  A speaker is also used that can handle the amount of power across it with the use of this power amplifier.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Rugged Conditions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3. Unit </a:t>
            </a:r>
            <a:r>
              <a:rPr lang="en-US" sz="2800" b="1" dirty="0">
                <a:solidFill>
                  <a:srgbClr val="005643"/>
                </a:solidFill>
              </a:rPr>
              <a:t>able to withstand various levels </a:t>
            </a:r>
            <a:r>
              <a:rPr lang="en-US" sz="2800" b="1" dirty="0" smtClean="0">
                <a:solidFill>
                  <a:srgbClr val="005643"/>
                </a:solidFill>
              </a:rPr>
              <a:t>of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temperature </a:t>
            </a:r>
            <a:r>
              <a:rPr lang="en-US" sz="2800" b="1" dirty="0">
                <a:solidFill>
                  <a:srgbClr val="005643"/>
                </a:solidFill>
              </a:rPr>
              <a:t>while maintaining </a:t>
            </a:r>
            <a:r>
              <a:rPr lang="en-US" sz="2800" b="1" dirty="0" smtClean="0">
                <a:solidFill>
                  <a:srgbClr val="005643"/>
                </a:solidFill>
              </a:rPr>
              <a:t>full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functionality</a:t>
            </a:r>
            <a:r>
              <a:rPr lang="en-US" sz="2800" b="1" dirty="0">
                <a:solidFill>
                  <a:srgbClr val="005643"/>
                </a:solidFill>
              </a:rPr>
              <a:t>, temperatures ranging from </a:t>
            </a:r>
            <a:r>
              <a:rPr lang="en-US" sz="2800" b="1" dirty="0" smtClean="0">
                <a:solidFill>
                  <a:srgbClr val="005643"/>
                </a:solidFill>
              </a:rPr>
              <a:t/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25C </a:t>
            </a:r>
            <a:r>
              <a:rPr lang="en-US" sz="2800" b="1" dirty="0">
                <a:solidFill>
                  <a:srgbClr val="005643"/>
                </a:solidFill>
              </a:rPr>
              <a:t>to 50C</a:t>
            </a:r>
            <a:r>
              <a:rPr lang="en-US" sz="2800" b="1" dirty="0" smtClean="0">
                <a:solidFill>
                  <a:srgbClr val="005643"/>
                </a:solidFill>
              </a:rPr>
              <a:t>.</a:t>
            </a:r>
          </a:p>
          <a:p>
            <a:pPr marL="0" lvl="0" indent="0">
              <a:buNone/>
            </a:pPr>
            <a:endParaRPr lang="en-US" dirty="0" smtClean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All Electronic Components used in this project are rated at temperatures with larger ranges than -25C to 50C.</a:t>
            </a:r>
          </a:p>
        </p:txBody>
      </p:sp>
    </p:spTree>
    <p:extLst>
      <p:ext uri="{BB962C8B-B14F-4D97-AF65-F5344CB8AC3E}">
        <p14:creationId xmlns:p14="http://schemas.microsoft.com/office/powerpoint/2010/main" val="23502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Rugged Conditions Requirements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4. </a:t>
            </a:r>
            <a:r>
              <a:rPr lang="en-US" sz="2800" b="1" dirty="0">
                <a:solidFill>
                  <a:srgbClr val="005643"/>
                </a:solidFill>
              </a:rPr>
              <a:t>Unit able to withstand various levels </a:t>
            </a:r>
            <a:r>
              <a:rPr lang="en-US" sz="2800" b="1" dirty="0" smtClean="0">
                <a:solidFill>
                  <a:srgbClr val="005643"/>
                </a:solidFill>
              </a:rPr>
              <a:t>of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relative </a:t>
            </a:r>
            <a:r>
              <a:rPr lang="en-US" sz="2800" b="1" dirty="0">
                <a:solidFill>
                  <a:srgbClr val="005643"/>
                </a:solidFill>
              </a:rPr>
              <a:t>humidity ranging from 10% </a:t>
            </a:r>
            <a:r>
              <a:rPr lang="en-US" sz="2800" b="1" dirty="0" smtClean="0">
                <a:solidFill>
                  <a:srgbClr val="005643"/>
                </a:solidFill>
              </a:rPr>
              <a:t>to</a:t>
            </a:r>
            <a:br>
              <a:rPr lang="en-US" sz="2800" b="1" dirty="0" smtClean="0">
                <a:solidFill>
                  <a:srgbClr val="005643"/>
                </a:solidFill>
              </a:rPr>
            </a:br>
            <a:r>
              <a:rPr lang="en-US" sz="2800" b="1" dirty="0" smtClean="0">
                <a:solidFill>
                  <a:srgbClr val="005643"/>
                </a:solidFill>
              </a:rPr>
              <a:t>    100</a:t>
            </a:r>
            <a:r>
              <a:rPr lang="en-US" sz="2800" b="1" dirty="0">
                <a:solidFill>
                  <a:srgbClr val="005643"/>
                </a:solidFill>
              </a:rPr>
              <a:t>% while maintaining full functionality.  </a:t>
            </a:r>
          </a:p>
          <a:p>
            <a:pPr marL="0" indent="0">
              <a:buNone/>
            </a:pPr>
            <a:endParaRPr lang="en-US" dirty="0" smtClean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Unit will not have a problem dealing with various levels of humidity.</a:t>
            </a:r>
          </a:p>
          <a:p>
            <a:pPr marL="0" indent="0">
              <a:buNone/>
            </a:pPr>
            <a:endParaRPr lang="en-US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Rugged Conditions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5643"/>
                </a:solidFill>
              </a:rPr>
              <a:t>5. </a:t>
            </a:r>
            <a:r>
              <a:rPr lang="en-US" sz="2800" b="1" dirty="0">
                <a:solidFill>
                  <a:srgbClr val="005643"/>
                </a:solidFill>
              </a:rPr>
              <a:t>Unit should have some sort of protective enclosure so that unit functions under precipitation conditions i.e. rain or possibly snow.</a:t>
            </a:r>
          </a:p>
          <a:p>
            <a:pPr marL="0" indent="0">
              <a:buNone/>
            </a:pPr>
            <a:endParaRPr lang="en-US" dirty="0" smtClean="0">
              <a:solidFill>
                <a:srgbClr val="005643"/>
              </a:solidFill>
            </a:endParaRPr>
          </a:p>
          <a:p>
            <a:r>
              <a:rPr lang="en-US" sz="2400" dirty="0">
                <a:solidFill>
                  <a:srgbClr val="005643"/>
                </a:solidFill>
              </a:rPr>
              <a:t>Unit has protective </a:t>
            </a:r>
            <a:r>
              <a:rPr lang="en-US" sz="2400" dirty="0" smtClean="0">
                <a:solidFill>
                  <a:srgbClr val="005643"/>
                </a:solidFill>
              </a:rPr>
              <a:t>aluminum enclosure including a weatherproof speaker, weatherproof stripping around joints, and a Plexiglas cover.</a:t>
            </a:r>
            <a:endParaRPr lang="en-US" dirty="0">
              <a:solidFill>
                <a:srgbClr val="005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dsu-template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ndsu-template5</Template>
  <TotalTime>210</TotalTime>
  <Words>1079</Words>
  <Application>Microsoft Office PowerPoint</Application>
  <PresentationFormat>On-screen Show (4:3)</PresentationFormat>
  <Paragraphs>354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ＭＳ Ｐゴシック</vt:lpstr>
      <vt:lpstr>Arial</vt:lpstr>
      <vt:lpstr>Calibri</vt:lpstr>
      <vt:lpstr>ndsu-template5</vt:lpstr>
      <vt:lpstr>PowerPoint Presentation</vt:lpstr>
      <vt:lpstr>No-Touch Bird Calls Display</vt:lpstr>
      <vt:lpstr>Objective</vt:lpstr>
      <vt:lpstr>Requirements Fulfilled</vt:lpstr>
      <vt:lpstr>Requirements</vt:lpstr>
      <vt:lpstr>Requirements</vt:lpstr>
      <vt:lpstr>Rugged Conditions Requirements</vt:lpstr>
      <vt:lpstr>Rugged Conditions Requirements</vt:lpstr>
      <vt:lpstr>Rugged Conditions Requirements</vt:lpstr>
      <vt:lpstr>Rugged Conditions Requirements</vt:lpstr>
      <vt:lpstr>Power Requirements</vt:lpstr>
      <vt:lpstr>Power Requirements</vt:lpstr>
      <vt:lpstr>Size Requirements</vt:lpstr>
      <vt:lpstr>Size Requirements</vt:lpstr>
      <vt:lpstr>Size Requirements</vt:lpstr>
      <vt:lpstr>Size Requirements</vt:lpstr>
      <vt:lpstr>Size Requirements</vt:lpstr>
      <vt:lpstr>Size Requirements</vt:lpstr>
      <vt:lpstr>User Interface Requirements</vt:lpstr>
      <vt:lpstr>User Interface Requirements</vt:lpstr>
      <vt:lpstr>User Interface Requirements</vt:lpstr>
      <vt:lpstr>TECHNICAL INFORMATION</vt:lpstr>
      <vt:lpstr>Schematic Flowchart</vt:lpstr>
      <vt:lpstr>Finalized Sensor</vt:lpstr>
      <vt:lpstr>PIC18F4620</vt:lpstr>
      <vt:lpstr>Audio Breakout WTV020SD </vt:lpstr>
      <vt:lpstr>Audio Breakout Schematic</vt:lpstr>
      <vt:lpstr>Serial Commands</vt:lpstr>
      <vt:lpstr>Software</vt:lpstr>
      <vt:lpstr>Software</vt:lpstr>
      <vt:lpstr>Volume Amplification</vt:lpstr>
      <vt:lpstr>PCB</vt:lpstr>
      <vt:lpstr>PIC18F4620 on PCB</vt:lpstr>
      <vt:lpstr>Enclosure</vt:lpstr>
      <vt:lpstr>Enclosure</vt:lpstr>
      <vt:lpstr>Testing &amp; Evaluation</vt:lpstr>
      <vt:lpstr>Inside Unit</vt:lpstr>
      <vt:lpstr>Outside Unit</vt:lpstr>
      <vt:lpstr>Lessons Learned</vt:lpstr>
      <vt:lpstr>Lessons Learned</vt:lpstr>
      <vt:lpstr>Skills Acquired – We Learned A LOT</vt:lpstr>
      <vt:lpstr>Budget</vt:lpstr>
      <vt:lpstr>Budget</vt:lpstr>
      <vt:lpstr>Budget</vt:lpstr>
      <vt:lpstr>Future Work</vt:lpstr>
      <vt:lpstr>Future Work</vt:lpstr>
      <vt:lpstr>Summary</vt:lpstr>
      <vt:lpstr>Special Thanks To…</vt:lpstr>
    </vt:vector>
  </TitlesOfParts>
  <Company>North Dakota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Andrew.k.Widmer</dc:creator>
  <cp:lastModifiedBy>jake</cp:lastModifiedBy>
  <cp:revision>20</cp:revision>
  <dcterms:created xsi:type="dcterms:W3CDTF">2014-05-12T02:51:32Z</dcterms:created>
  <dcterms:modified xsi:type="dcterms:W3CDTF">2015-05-25T20:56:30Z</dcterms:modified>
</cp:coreProperties>
</file>