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86685" y="1701800"/>
            <a:ext cx="12431431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/>
              <a:t>What is                 ?</a:t>
            </a:r>
            <a:endParaRPr sz="3300"/>
          </a:p>
          <a:p>
            <a:pPr lvl="0" marL="407458" indent="-407458" algn="l">
              <a:buSzPct val="75000"/>
              <a:buChar char="-"/>
              <a:defRPr sz="1800"/>
            </a:pPr>
            <a:endParaRPr sz="3300"/>
          </a:p>
          <a:p>
            <a:pPr lvl="0" marL="407458" indent="-407458" algn="l">
              <a:buSzPct val="75000"/>
              <a:buChar char="-"/>
              <a:defRPr sz="1800"/>
            </a:pPr>
            <a:r>
              <a:rPr sz="3300"/>
              <a:t>New programming language</a:t>
            </a:r>
            <a:endParaRPr sz="3300"/>
          </a:p>
          <a:p>
            <a:pPr lvl="0" marL="407458" indent="-407458" algn="l">
              <a:buSzPct val="75000"/>
              <a:buChar char="-"/>
              <a:defRPr sz="1800"/>
            </a:pPr>
            <a:r>
              <a:rPr sz="3300"/>
              <a:t>Places emphasis on compiler code checking and testing </a:t>
            </a:r>
            <a:endParaRPr sz="3300"/>
          </a:p>
          <a:p>
            <a:pPr lvl="0" marL="407458" indent="-407458" algn="l">
              <a:buSzPct val="75000"/>
              <a:buChar char="-"/>
              <a:defRPr sz="1800"/>
            </a:pPr>
            <a:r>
              <a:rPr sz="3300"/>
              <a:t>Aspires to replace C/C++</a:t>
            </a:r>
          </a:p>
        </p:txBody>
      </p:sp>
      <p:sp>
        <p:nvSpPr>
          <p:cNvPr id="33" name="Shape 33"/>
          <p:cNvSpPr/>
          <p:nvPr/>
        </p:nvSpPr>
        <p:spPr>
          <a:xfrm>
            <a:off x="2406463" y="641350"/>
            <a:ext cx="81918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Rust Compiler (or other Rust project)</a:t>
            </a:r>
          </a:p>
        </p:txBody>
      </p:sp>
      <p:pic>
        <p:nvPicPr>
          <p:cNvPr id="34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32917" y="1447651"/>
            <a:ext cx="1829121" cy="11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Screen Shot 2015-10-27 at 9.52.2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2912" y="4352694"/>
            <a:ext cx="2175728" cy="104821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000379" y="4940300"/>
            <a:ext cx="1172437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000">
                <a:latin typeface="Helvetica"/>
                <a:ea typeface="Helvetica"/>
                <a:cs typeface="Helvetica"/>
                <a:sym typeface="Helvetica"/>
              </a:rPr>
              <a:t>Possible Rust projects:</a:t>
            </a:r>
            <a:endParaRPr b="1" sz="3000">
              <a:latin typeface="Helvetica"/>
              <a:ea typeface="Helvetica"/>
              <a:cs typeface="Helvetica"/>
              <a:sym typeface="Helvetica"/>
            </a:endParaRPr>
          </a:p>
          <a:p>
            <a:pPr lvl="0" marL="370416" indent="-370416" algn="l">
              <a:buSzPct val="75000"/>
              <a:buChar char="-"/>
              <a:defRPr sz="1800"/>
            </a:pPr>
            <a:r>
              <a:rPr sz="3000"/>
              <a:t>The Rust compiler</a:t>
            </a:r>
            <a:endParaRPr sz="3000"/>
          </a:p>
          <a:p>
            <a:pPr lvl="1" marL="814916" indent="-370416" algn="l">
              <a:buSzPct val="75000"/>
              <a:buChar char="-"/>
              <a:defRPr sz="1800"/>
            </a:pPr>
            <a:r>
              <a:rPr sz="3000"/>
              <a:t>Lots of opportunities to test (e.g. compiler verification)</a:t>
            </a:r>
            <a:endParaRPr sz="3000"/>
          </a:p>
          <a:p>
            <a:pPr lvl="1" marL="814916" indent="-370416" algn="l">
              <a:buSzPct val="75000"/>
              <a:buChar char="-"/>
              <a:defRPr sz="1800"/>
            </a:pPr>
            <a:r>
              <a:rPr sz="3000"/>
              <a:t>Probably very challenging</a:t>
            </a:r>
            <a:endParaRPr sz="3000"/>
          </a:p>
          <a:p>
            <a:pPr lvl="0" marL="370416" indent="-370416" algn="l">
              <a:buSzPct val="75000"/>
              <a:buChar char="-"/>
              <a:defRPr sz="1800"/>
            </a:pPr>
            <a:r>
              <a:rPr sz="3000"/>
              <a:t>Servo (browser engine)</a:t>
            </a:r>
            <a:endParaRPr sz="3000"/>
          </a:p>
          <a:p>
            <a:pPr lvl="0" marL="370416" indent="-370416" algn="l">
              <a:buSzPct val="75000"/>
              <a:buChar char="-"/>
              <a:defRPr sz="1800"/>
            </a:pPr>
            <a:r>
              <a:rPr sz="3000"/>
              <a:t>Piston (game engine)</a:t>
            </a:r>
            <a:endParaRPr sz="3000"/>
          </a:p>
          <a:p>
            <a:pPr lvl="0" marL="370416" indent="-370416" algn="l">
              <a:buSzPct val="75000"/>
              <a:buChar char="-"/>
              <a:defRPr sz="1800"/>
            </a:pPr>
            <a:r>
              <a:rPr sz="3000"/>
              <a:t>and many more.</a:t>
            </a:r>
          </a:p>
        </p:txBody>
      </p:sp>
      <p:sp>
        <p:nvSpPr>
          <p:cNvPr id="37" name="Shape 37"/>
          <p:cNvSpPr/>
          <p:nvPr/>
        </p:nvSpPr>
        <p:spPr>
          <a:xfrm>
            <a:off x="2749651" y="8737599"/>
            <a:ext cx="99438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Conclusion: Lots to learn + an awesome Community :)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