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7772400" cy="10515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36708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402137" y="0"/>
            <a:ext cx="3368674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77875" y="4995862"/>
            <a:ext cx="6216650" cy="4730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985375"/>
            <a:ext cx="33670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402137" y="9985375"/>
            <a:ext cx="3368674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50" rIns="104450" tIns="52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areas for improvement (GPU CSS rendering)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Endet mit dem letzten PR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Automatischer coverage report check beim PR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Schwer zu sagen bei Forschungsprojekt. Großer Meilenstein Gecko zu ersetzen noch +15 Jahre entfernt.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see 2. Wir kennen die Mozilla internals nicht, aber da sollte ein Product owner existieren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Ist bereits ein sehr standartisierter Prozess. Abgesehen von ASA nicht ohne viel Geld/Zeit-Aufwand verbesserbar.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2587" y="788987"/>
            <a:ext cx="7010400" cy="39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77875" y="4995862"/>
            <a:ext cx="6216600" cy="47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4402137" y="9985375"/>
            <a:ext cx="3368700" cy="528600"/>
          </a:xfrm>
          <a:prstGeom prst="rect">
            <a:avLst/>
          </a:prstGeom>
        </p:spPr>
        <p:txBody>
          <a:bodyPr anchorCtr="0" anchor="b" bIns="52225" lIns="104450" rIns="104450" tIns="52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7128284" y="203046"/>
            <a:ext cx="2015699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rIns="108000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7505" y="0"/>
            <a:ext cx="7380899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7632339" y="203046"/>
            <a:ext cx="1242520" cy="828347"/>
            <a:chOff x="2109" y="939"/>
            <a:chExt cx="900" cy="599"/>
          </a:xfrm>
        </p:grpSpPr>
        <p:sp>
          <p:nvSpPr>
            <p:cNvPr id="64" name="Shape 64"/>
            <p:cNvSpPr/>
            <p:nvPr/>
          </p:nvSpPr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65" name="Shape 65"/>
            <p:cNvPicPr preferRelativeResize="0"/>
            <p:nvPr/>
          </p:nvPicPr>
          <p:blipFill rotWithShape="1">
            <a:blip r:embed="rId2">
              <a:alphaModFix/>
            </a:blip>
            <a:srcRect b="234" l="0" r="0" t="0"/>
            <a:stretch/>
          </p:blipFill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Shape 66"/>
          <p:cNvSpPr/>
          <p:nvPr/>
        </p:nvSpPr>
        <p:spPr>
          <a:xfrm>
            <a:off x="179389" y="2932113"/>
            <a:ext cx="8601000" cy="205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8775" y="1058862"/>
            <a:ext cx="8605799" cy="374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389" y="2926793"/>
            <a:ext cx="8601000" cy="2057699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358772" y="2926793"/>
            <a:ext cx="8421599" cy="18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3" type="subTitle"/>
          </p:nvPr>
        </p:nvSpPr>
        <p:spPr>
          <a:xfrm>
            <a:off x="3887785" y="3958430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x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58776" y="1239837"/>
            <a:ext cx="15843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2124075" y="1239837"/>
            <a:ext cx="15857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3886985" y="1239837"/>
            <a:ext cx="15857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5649912" y="1239837"/>
            <a:ext cx="15857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x Text (Boxes)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58776" y="1671649"/>
            <a:ext cx="15843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2124075" y="1671649"/>
            <a:ext cx="15857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3886985" y="1671649"/>
            <a:ext cx="15857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5649912" y="1671649"/>
            <a:ext cx="15857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5" type="body"/>
          </p:nvPr>
        </p:nvSpPr>
        <p:spPr>
          <a:xfrm>
            <a:off x="358776" y="1239837"/>
            <a:ext cx="1584300" cy="287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6" type="body"/>
          </p:nvPr>
        </p:nvSpPr>
        <p:spPr>
          <a:xfrm>
            <a:off x="2124075" y="1239837"/>
            <a:ext cx="1584300" cy="2876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7" type="body"/>
          </p:nvPr>
        </p:nvSpPr>
        <p:spPr>
          <a:xfrm>
            <a:off x="3888573" y="1239837"/>
            <a:ext cx="1584300" cy="287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8" type="body"/>
          </p:nvPr>
        </p:nvSpPr>
        <p:spPr>
          <a:xfrm>
            <a:off x="5644192" y="1239837"/>
            <a:ext cx="1584300" cy="287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66666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+ Picture 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124075" y="1239837"/>
            <a:ext cx="51116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1" name="Shape 161"/>
          <p:cNvSpPr/>
          <p:nvPr>
            <p:ph idx="2" type="pic"/>
          </p:nvPr>
        </p:nvSpPr>
        <p:spPr>
          <a:xfrm>
            <a:off x="179388" y="1239837"/>
            <a:ext cx="17636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+ Picture L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651501" y="1239837"/>
            <a:ext cx="15843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8" name="Shape 168"/>
          <p:cNvSpPr/>
          <p:nvPr>
            <p:ph idx="2" type="pic"/>
          </p:nvPr>
        </p:nvSpPr>
        <p:spPr>
          <a:xfrm>
            <a:off x="179386" y="1239837"/>
            <a:ext cx="52925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XL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179385" y="1239837"/>
            <a:ext cx="72374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79389" y="2932113"/>
            <a:ext cx="8601000" cy="205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7504" y="0"/>
            <a:ext cx="7309199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>
            <p:ph type="ctrTitle"/>
          </p:nvPr>
        </p:nvSpPr>
        <p:spPr>
          <a:xfrm>
            <a:off x="358775" y="2932113"/>
            <a:ext cx="8421599" cy="1871699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/>
          <p:nvPr/>
        </p:nvSpPr>
        <p:spPr>
          <a:xfrm>
            <a:off x="358776" y="2751932"/>
            <a:ext cx="8605799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780464" y="2934375"/>
            <a:ext cx="184200" cy="1869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2832100" y="2571750"/>
            <a:ext cx="6013499" cy="10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2832100" y="3651647"/>
            <a:ext cx="6013499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7162" lvl="1" marL="893762" marR="0" rtl="0" algn="l">
              <a:lnSpc>
                <a:spcPct val="115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73037" lvl="2" marL="1341437" marR="0" rtl="0" algn="l">
              <a:lnSpc>
                <a:spcPct val="115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◊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1758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2237" lvl="4" marL="21669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2237" lvl="5" marL="26241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2237" lvl="6" marL="30813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2237" lvl="7" marL="35385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2237" lvl="8" marL="39957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2832100" y="4867275"/>
            <a:ext cx="6013499" cy="22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Standardfolie - Liste ab Ebene 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87400" y="0"/>
            <a:ext cx="6243599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19137" y="1295400"/>
            <a:ext cx="8174099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49225" lvl="1" marL="441325" marR="0" rtl="0" algn="l">
              <a:lnSpc>
                <a:spcPct val="115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73037" lvl="2" marL="896937" marR="0" rtl="0" algn="l">
              <a:lnSpc>
                <a:spcPct val="115000"/>
              </a:lnSpc>
              <a:spcBef>
                <a:spcPts val="538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50" lvl="3" marL="13398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◊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65100" lvl="4" marL="17907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2237" lvl="5" marL="26241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2237" lvl="6" marL="30813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2237" lvl="7" marL="35385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2237" lvl="8" marL="399573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719137" y="4919662"/>
            <a:ext cx="8174099" cy="1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-166686" y="1079896"/>
            <a:ext cx="54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8775" y="1239837"/>
            <a:ext cx="68771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9875" lvl="0" marL="3587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85500" lvl="1" marL="63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85500" lvl="2" marL="63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85500" lvl="3" marL="63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5500" lvl="4" marL="63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5500" lvl="5" marL="63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85500" lvl="6" marL="630000" marR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85500" lvl="7" marL="630000" marR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85500" lvl="8" marL="630000" marR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- Bullet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099" lvl="0" marL="17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3300" lvl="1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5500" lvl="2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81099" lvl="3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4400" lvl="4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Verdana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Orang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7128284" y="203046"/>
            <a:ext cx="2015699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rIns="108000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07505" y="0"/>
            <a:ext cx="7380899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7632339" y="203046"/>
            <a:ext cx="1242520" cy="828347"/>
            <a:chOff x="2109" y="939"/>
            <a:chExt cx="900" cy="599"/>
          </a:xfrm>
        </p:grpSpPr>
        <p:sp>
          <p:nvSpPr>
            <p:cNvPr id="92" name="Shape 92"/>
            <p:cNvSpPr/>
            <p:nvPr/>
          </p:nvSpPr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3" name="Shape 93"/>
            <p:cNvPicPr preferRelativeResize="0"/>
            <p:nvPr/>
          </p:nvPicPr>
          <p:blipFill rotWithShape="1">
            <a:blip r:embed="rId2">
              <a:alphaModFix/>
            </a:blip>
            <a:srcRect b="234" l="0" r="0" t="0"/>
            <a:stretch/>
          </p:blipFill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/>
          <p:nvPr/>
        </p:nvSpPr>
        <p:spPr>
          <a:xfrm>
            <a:off x="179388" y="2932113"/>
            <a:ext cx="8601000" cy="2052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358775" y="1058862"/>
            <a:ext cx="8605799" cy="374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9389" y="2926793"/>
            <a:ext cx="8601000" cy="2057699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358775" y="2932114"/>
            <a:ext cx="8421599" cy="18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subTitle"/>
          </p:nvPr>
        </p:nvSpPr>
        <p:spPr>
          <a:xfrm>
            <a:off x="3887785" y="3958430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Verdana"/>
              <a:buNone/>
              <a:defRPr b="0" i="0" sz="14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Orange _ Small Text Are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128284" y="203046"/>
            <a:ext cx="2015699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rIns="108000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7505" y="0"/>
            <a:ext cx="7380899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7632339" y="203046"/>
            <a:ext cx="1242520" cy="828347"/>
            <a:chOff x="2109" y="939"/>
            <a:chExt cx="900" cy="599"/>
          </a:xfrm>
        </p:grpSpPr>
        <p:sp>
          <p:nvSpPr>
            <p:cNvPr id="104" name="Shape 104"/>
            <p:cNvSpPr/>
            <p:nvPr/>
          </p:nvSpPr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5" name="Shape 105"/>
            <p:cNvPicPr preferRelativeResize="0"/>
            <p:nvPr/>
          </p:nvPicPr>
          <p:blipFill rotWithShape="1">
            <a:blip r:embed="rId2">
              <a:alphaModFix/>
            </a:blip>
            <a:srcRect b="234" l="0" r="0" t="0"/>
            <a:stretch/>
          </p:blipFill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Shape 106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358775" y="1058862"/>
            <a:ext cx="8605799" cy="374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358775" y="3604260"/>
            <a:ext cx="84215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x 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58775" y="1239837"/>
            <a:ext cx="33495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3886201" y="1239837"/>
            <a:ext cx="33495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+ Picture 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87789" y="1239837"/>
            <a:ext cx="33480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179389" y="1239837"/>
            <a:ext cx="3528900" cy="35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_ Small Text Area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7128284" y="203046"/>
            <a:ext cx="2015699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rIns="108000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07505" y="0"/>
            <a:ext cx="7380899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8" name="Shape 128"/>
          <p:cNvGrpSpPr/>
          <p:nvPr/>
        </p:nvGrpSpPr>
        <p:grpSpPr>
          <a:xfrm>
            <a:off x="7632339" y="203046"/>
            <a:ext cx="1242520" cy="828347"/>
            <a:chOff x="2109" y="939"/>
            <a:chExt cx="900" cy="599"/>
          </a:xfrm>
        </p:grpSpPr>
        <p:sp>
          <p:nvSpPr>
            <p:cNvPr id="129" name="Shape 129"/>
            <p:cNvSpPr/>
            <p:nvPr/>
          </p:nvSpPr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0" name="Shape 130"/>
            <p:cNvPicPr preferRelativeResize="0"/>
            <p:nvPr/>
          </p:nvPicPr>
          <p:blipFill rotWithShape="1">
            <a:blip r:embed="rId2">
              <a:alphaModFix/>
            </a:blip>
            <a:srcRect b="234" l="0" r="0" t="0"/>
            <a:stretch/>
          </p:blipFill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Shape 131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58775" y="1058862"/>
            <a:ext cx="8605799" cy="3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4" name="Shape 134"/>
          <p:cNvSpPr txBox="1"/>
          <p:nvPr>
            <p:ph type="ctrTitle"/>
          </p:nvPr>
        </p:nvSpPr>
        <p:spPr>
          <a:xfrm>
            <a:off x="358775" y="3604260"/>
            <a:ext cx="84215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77169" y="0"/>
            <a:ext cx="7238699" cy="10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58776" y="108001"/>
            <a:ext cx="6877199" cy="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2075" lvl="1" marL="180975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3300" lvl="2" marL="36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3662" lvl="3" marL="538162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81099" lvl="4" marL="269999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84400" lvl="5" marL="5400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416800" y="4155928"/>
            <a:ext cx="15477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7416800" y="3562453"/>
            <a:ext cx="1547700" cy="52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416800" y="4623194"/>
            <a:ext cx="1547700" cy="18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b="0" i="0" lang="en-US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-101695" y="1055849"/>
            <a:ext cx="99454" cy="3924293"/>
            <a:chOff x="-101696" y="1055849"/>
            <a:chExt cx="99454" cy="3924293"/>
          </a:xfrm>
        </p:grpSpPr>
        <p:cxnSp>
          <p:nvCxnSpPr>
            <p:cNvPr id="17" name="Shape 17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-101696" y="123602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-101696" y="292830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-74241" y="479996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-74241" y="498014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" name="Shape 23"/>
          <p:cNvGrpSpPr/>
          <p:nvPr/>
        </p:nvGrpSpPr>
        <p:grpSpPr>
          <a:xfrm>
            <a:off x="9156604" y="1055849"/>
            <a:ext cx="99454" cy="3924293"/>
            <a:chOff x="-101696" y="1055849"/>
            <a:chExt cx="99454" cy="3924293"/>
          </a:xfrm>
        </p:grpSpPr>
        <p:cxnSp>
          <p:nvCxnSpPr>
            <p:cNvPr id="24" name="Shape 24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-101696" y="123602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-101696" y="292830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-74241" y="479996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-74241" y="498014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" name="Shape 30"/>
          <p:cNvGrpSpPr/>
          <p:nvPr/>
        </p:nvGrpSpPr>
        <p:grpSpPr>
          <a:xfrm rot="5400000">
            <a:off x="4520765" y="-4456716"/>
            <a:ext cx="99454" cy="8786646"/>
            <a:chOff x="-101696" y="-3806503"/>
            <a:chExt cx="99454" cy="8786646"/>
          </a:xfrm>
        </p:grpSpPr>
        <p:cxnSp>
          <p:nvCxnSpPr>
            <p:cNvPr id="31" name="Shape 31"/>
            <p:cNvCxnSpPr/>
            <p:nvPr/>
          </p:nvCxnSpPr>
          <p:spPr>
            <a:xfrm>
              <a:off x="-101696" y="127143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-101696" y="1451608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-101696" y="303323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-74241" y="479996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-74241" y="498014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-101696" y="-49497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" name="Shape 42"/>
          <p:cNvGrpSpPr/>
          <p:nvPr/>
        </p:nvGrpSpPr>
        <p:grpSpPr>
          <a:xfrm rot="5400000">
            <a:off x="4520765" y="826437"/>
            <a:ext cx="99454" cy="8786646"/>
            <a:chOff x="-101696" y="-3806503"/>
            <a:chExt cx="99454" cy="8786646"/>
          </a:xfrm>
        </p:grpSpPr>
        <p:cxnSp>
          <p:nvCxnSpPr>
            <p:cNvPr id="43" name="Shape 43"/>
            <p:cNvCxnSpPr/>
            <p:nvPr/>
          </p:nvCxnSpPr>
          <p:spPr>
            <a:xfrm>
              <a:off x="-101696" y="127143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-101696" y="1451608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-101696" y="303323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-74241" y="479996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-74241" y="4980142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-101696" y="-49497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Shape 54"/>
          <p:cNvSpPr/>
          <p:nvPr/>
        </p:nvSpPr>
        <p:spPr>
          <a:xfrm>
            <a:off x="7308303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77169" y="1031579"/>
            <a:ext cx="7238699" cy="25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7632339" y="203046"/>
            <a:ext cx="1242520" cy="828347"/>
            <a:chOff x="2109" y="939"/>
            <a:chExt cx="900" cy="599"/>
          </a:xfrm>
        </p:grpSpPr>
        <p:sp>
          <p:nvSpPr>
            <p:cNvPr id="57" name="Shape 57"/>
            <p:cNvSpPr/>
            <p:nvPr/>
          </p:nvSpPr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58" name="Shape 58"/>
            <p:cNvPicPr preferRelativeResize="0"/>
            <p:nvPr/>
          </p:nvPicPr>
          <p:blipFill rotWithShape="1">
            <a:blip r:embed="rId1">
              <a:alphaModFix/>
            </a:blip>
            <a:srcRect b="234" l="0" r="0" t="0"/>
            <a:stretch/>
          </p:blipFill>
          <p:spPr>
            <a:xfrm>
              <a:off x="2109" y="939"/>
              <a:ext cx="900" cy="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Shape 59"/>
          <p:cNvSpPr/>
          <p:nvPr/>
        </p:nvSpPr>
        <p:spPr>
          <a:xfrm>
            <a:off x="7596335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358772" y="2926793"/>
            <a:ext cx="8421599" cy="187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79389" y="2926793"/>
            <a:ext cx="8601000" cy="205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1000"/>
              </a:spcBef>
              <a:buNone/>
            </a:pPr>
            <a:r>
              <a:rPr lang="en-US"/>
              <a:t>  Testing Servo, the Parallel Browser Engine Project</a:t>
            </a:r>
          </a:p>
        </p:txBody>
      </p:sp>
      <p:sp>
        <p:nvSpPr>
          <p:cNvPr id="201" name="Shape 201"/>
          <p:cNvSpPr txBox="1"/>
          <p:nvPr>
            <p:ph idx="3" type="subTitle"/>
          </p:nvPr>
        </p:nvSpPr>
        <p:spPr>
          <a:xfrm>
            <a:off x="3887785" y="3958430"/>
            <a:ext cx="4892700" cy="8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David Schumann, Johannes Linke  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Test Automation - gcov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5" y="1198825"/>
            <a:ext cx="7085999" cy="3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Test Automation - kcov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Works on all binaries with debug symbols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Inserts breakpoints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Dead slow (30s per test)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Broken accumulation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Test Automation - afl.rs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American Fuzzy Lop in Rust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Feeds input data over stdin to program under test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Mutates input data to get branch coverage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Tries to crash the program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Test Automation - doctests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1239825"/>
            <a:ext cx="6633549" cy="14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75" y="2765100"/>
            <a:ext cx="6633549" cy="190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Automatic Static Analysis: Ownership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00" y="1408775"/>
            <a:ext cx="5627723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0" y="3099270"/>
            <a:ext cx="5627723" cy="1406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/>
          <p:nvPr/>
        </p:nvCxnSpPr>
        <p:spPr>
          <a:xfrm flipH="1">
            <a:off x="1682774" y="1676075"/>
            <a:ext cx="702900" cy="20279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 txBox="1"/>
          <p:nvPr/>
        </p:nvSpPr>
        <p:spPr>
          <a:xfrm>
            <a:off x="2315325" y="1442575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variable binding</a:t>
            </a:r>
          </a:p>
        </p:txBody>
      </p:sp>
      <p:cxnSp>
        <p:nvCxnSpPr>
          <p:cNvPr id="315" name="Shape 315"/>
          <p:cNvCxnSpPr/>
          <p:nvPr/>
        </p:nvCxnSpPr>
        <p:spPr>
          <a:xfrm rot="10800000">
            <a:off x="831374" y="2196450"/>
            <a:ext cx="810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x="1554100" y="1981125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‘owned’ by a scope</a:t>
            </a:r>
          </a:p>
        </p:txBody>
      </p:sp>
      <p:cxnSp>
        <p:nvCxnSpPr>
          <p:cNvPr id="317" name="Shape 317"/>
          <p:cNvCxnSpPr/>
          <p:nvPr/>
        </p:nvCxnSpPr>
        <p:spPr>
          <a:xfrm rot="10800000">
            <a:off x="1324500" y="4332050"/>
            <a:ext cx="635399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1884775" y="4104950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‘move’ v into take</a:t>
            </a:r>
          </a:p>
        </p:txBody>
      </p:sp>
      <p:cxnSp>
        <p:nvCxnSpPr>
          <p:cNvPr id="319" name="Shape 319"/>
          <p:cNvCxnSpPr/>
          <p:nvPr/>
        </p:nvCxnSpPr>
        <p:spPr>
          <a:xfrm flipH="1">
            <a:off x="1649100" y="2953375"/>
            <a:ext cx="540599" cy="28379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0" name="Shape 320"/>
          <p:cNvSpPr txBox="1"/>
          <p:nvPr/>
        </p:nvSpPr>
        <p:spPr>
          <a:xfrm>
            <a:off x="2128875" y="2730375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takes ownership of v</a:t>
            </a:r>
          </a:p>
        </p:txBody>
      </p:sp>
    </p:spTree>
  </p:cSld>
  <p:clrMapOvr>
    <a:masterClrMapping/>
  </p:clrMapOvr>
  <p:transition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00" y="1513299"/>
            <a:ext cx="5544725" cy="20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Automatic Static Analysis: Borrowing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cxnSp>
        <p:nvCxnSpPr>
          <p:cNvPr id="329" name="Shape 329"/>
          <p:cNvCxnSpPr/>
          <p:nvPr/>
        </p:nvCxnSpPr>
        <p:spPr>
          <a:xfrm flipH="1">
            <a:off x="2149250" y="1459800"/>
            <a:ext cx="567599" cy="229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2659400" y="1239825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take v by reference</a:t>
            </a:r>
          </a:p>
        </p:txBody>
      </p:sp>
      <p:cxnSp>
        <p:nvCxnSpPr>
          <p:cNvPr id="331" name="Shape 331"/>
          <p:cNvCxnSpPr/>
          <p:nvPr/>
        </p:nvCxnSpPr>
        <p:spPr>
          <a:xfrm rot="10800000">
            <a:off x="1642150" y="3250750"/>
            <a:ext cx="763799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2331600" y="3023650"/>
            <a:ext cx="38928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‘borrow’ v to method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Automatic Static Analysis: Prevented Bugs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accesses to uninitialized memory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double frees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use after free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null pointers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data races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iterator invalidation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memory leaks (kinda)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No garbage collector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800"/>
              <a:t>Project Overview</a:t>
            </a:r>
          </a:p>
          <a:p>
            <a:pPr indent="-3429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800"/>
              <a:t>5 V&amp;V Questions</a:t>
            </a:r>
          </a:p>
          <a:p>
            <a:pPr indent="-3429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800"/>
              <a:t>Current Testing Status</a:t>
            </a:r>
          </a:p>
          <a:p>
            <a:pPr indent="-3429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800"/>
              <a:t>Test Automation</a:t>
            </a:r>
          </a:p>
          <a:p>
            <a:pPr indent="-3429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800"/>
              <a:t>Automatic Static Analysis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Project Overview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New browser engine by Mozilla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Long Term: Replace Firefox’s current engine Gecko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Goals in 2016: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Ship one Rust component in Firefox Nightly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Windows port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Explore new areas for performance improvements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Continue adding web platform features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5 V&amp;V Questions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When does V &amp; V start? When is it complete?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Began with 6th commit, probably never ends.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What particular techniques should be applied during development?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Generating and checking coverage support on every PR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can we assess the readiness of a product?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Hard to say for a research project. Main goal is still far away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can we control the quality of successive releases?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See 2. V&amp;V Question. Mozillas internal processes are not known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can the development process itself be improved?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process is already solid. Hard to improve without investing significant amount of time and money.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Current Testing Status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~110,000 LOC, ~11,000 tests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Called by "./mach test"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./mach test-wpt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./mach test-unit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./mach test-jquery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./mach test-tidy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Currently about 70-80 intermittently failing tests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Test suite is focused on validation testing</a:t>
            </a:r>
          </a:p>
          <a:p>
            <a:pPr indent="-342900" lvl="0" marL="457200" marR="0" rtl="0" algn="l">
              <a:lnSpc>
                <a:spcPct val="142857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1800"/>
              <a:t>Some scattered defect testing (e.g. acid2 test)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Validation and Defect Testing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50" y="2782875"/>
            <a:ext cx="7022725" cy="177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Development, Release and User Testing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Hard to separate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Core development team combines developers, release testers and users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Outside perspective on readiness and validity might be missing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Unit-, Integration- and System-testing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Unit tests only make up a fraction of the test suite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Integration tests are used in some dependencies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&gt;95% of tests execute the servo binary and tests it's output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58776" y="312226"/>
            <a:ext cx="6877199" cy="9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Test Automation - cargo test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58776" y="1239837"/>
            <a:ext cx="6877199" cy="356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To test your Rust program: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1. Annotate method with #[test]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2. run ‘cargo test’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3. No third step required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7416800" y="3993021"/>
            <a:ext cx="1547700" cy="810900"/>
          </a:xfrm>
          <a:prstGeom prst="rect">
            <a:avLst/>
          </a:prstGeom>
        </p:spPr>
        <p:txBody>
          <a:bodyPr anchorCtr="0" anchor="b" bIns="0" lIns="108000" rIns="0" tIns="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/>
              <a:t>Testing Servo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David Schumann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Johannes Linke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</a:rPr>
              <a:t>Chart </a:t>
            </a:r>
            <a:fld id="{00000000-1234-1234-1234-123412341234}" type="slidenum">
              <a:rPr b="1" lang="en-US" sz="1050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75" y="3067200"/>
            <a:ext cx="6469800" cy="17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