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embeddedFontLst>
    <p:embeddedFont>
      <p:font typeface="Montserrat"/>
      <p:regular r:id="rId24"/>
      <p:bold r:id="rId25"/>
      <p:italic r:id="rId26"/>
      <p:boldItalic r:id="rId27"/>
    </p:embeddedFont>
    <p:embeddedFont>
      <p:font typeface="Lato"/>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Montserrat-regular.fntdata"/><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ontserrat-italic.fntdata"/><Relationship Id="rId25" Type="http://schemas.openxmlformats.org/officeDocument/2006/relationships/font" Target="fonts/Montserrat-bold.fntdata"/><Relationship Id="rId28" Type="http://schemas.openxmlformats.org/officeDocument/2006/relationships/font" Target="fonts/Lato-regular.fntdata"/><Relationship Id="rId27" Type="http://schemas.openxmlformats.org/officeDocument/2006/relationships/font" Target="fonts/Montserrat-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ato-boldItalic.fntdata"/><Relationship Id="rId30" Type="http://schemas.openxmlformats.org/officeDocument/2006/relationships/font" Target="fonts/Lato-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2624a410da6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2624a410da6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2624a410da6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2624a410da6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2624a410da6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2624a410da6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2624a410da6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2624a410da6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2624a410da6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2624a410da6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2624a410da6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2624a410da6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2624a410da6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2624a410da6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Varying Task Complexity: Financial NLP Tasks vary considerably in their level of complexity and specificity.</a:t>
            </a:r>
            <a:endParaRPr/>
          </a:p>
          <a:p>
            <a:pPr indent="0" lvl="0" marL="0" rtl="0" algn="l">
              <a:spcBef>
                <a:spcPts val="0"/>
              </a:spcBef>
              <a:spcAft>
                <a:spcPts val="0"/>
              </a:spcAft>
              <a:buNone/>
            </a:pPr>
            <a:r>
              <a:rPr lang="en"/>
              <a:t>Quality of financial Datasets: Quality and Reliability of financial datasets used for task specific </a:t>
            </a:r>
            <a:r>
              <a:rPr lang="en"/>
              <a:t>instruction</a:t>
            </a:r>
            <a:r>
              <a:rPr lang="en"/>
              <a:t> tuning directly impact the effectiveness of the tuning process. </a:t>
            </a:r>
            <a:endParaRPr/>
          </a:p>
          <a:p>
            <a:pPr indent="0" lvl="0" marL="0" rtl="0" algn="l">
              <a:spcBef>
                <a:spcPts val="0"/>
              </a:spcBef>
              <a:spcAft>
                <a:spcPts val="0"/>
              </a:spcAft>
              <a:buNone/>
            </a:pPr>
            <a:r>
              <a:rPr lang="en"/>
              <a:t>Performance Measurement: Establishing </a:t>
            </a:r>
            <a:r>
              <a:rPr lang="en"/>
              <a:t>appropriate</a:t>
            </a:r>
            <a:r>
              <a:rPr lang="en"/>
              <a:t> metrics and benchmarks to accurately </a:t>
            </a:r>
            <a:r>
              <a:rPr lang="en"/>
              <a:t>measure</a:t>
            </a:r>
            <a:r>
              <a:rPr lang="en"/>
              <a:t> and </a:t>
            </a:r>
            <a:r>
              <a:rPr lang="en"/>
              <a:t>compare</a:t>
            </a:r>
            <a:r>
              <a:rPr lang="en"/>
              <a:t> the performance of LLMs across various task-specific scenarios can be </a:t>
            </a:r>
            <a:r>
              <a:rPr lang="en"/>
              <a:t>challenging, given unique characteristics of each task within the financial domain.</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2624a410da6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2624a410da6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1. Dynamic Instruction Tuning:</a:t>
            </a:r>
            <a:endParaRPr/>
          </a:p>
          <a:p>
            <a:pPr indent="0" lvl="0" marL="0" rtl="0" algn="l">
              <a:spcBef>
                <a:spcPts val="0"/>
              </a:spcBef>
              <a:spcAft>
                <a:spcPts val="0"/>
              </a:spcAft>
              <a:buClr>
                <a:schemeClr val="dk1"/>
              </a:buClr>
              <a:buSzPts val="1100"/>
              <a:buFont typeface="Arial"/>
              <a:buNone/>
            </a:pPr>
            <a:r>
              <a:rPr lang="en"/>
              <a:t>   - Implement a dynamic Instruction Tuning approach that adapts the depth and breadth of tuning based on the complexity of financial NLP tasks, ensuring optimal performance across tasks of varying difficulty and specificity.</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2. Data Validation and Verification:</a:t>
            </a:r>
            <a:endParaRPr/>
          </a:p>
          <a:p>
            <a:pPr indent="0" lvl="0" marL="0" rtl="0" algn="l">
              <a:spcBef>
                <a:spcPts val="0"/>
              </a:spcBef>
              <a:spcAft>
                <a:spcPts val="0"/>
              </a:spcAft>
              <a:buClr>
                <a:schemeClr val="dk1"/>
              </a:buClr>
              <a:buSzPts val="1100"/>
              <a:buFont typeface="Arial"/>
              <a:buNone/>
            </a:pPr>
            <a:r>
              <a:rPr lang="en"/>
              <a:t>   - Institute rigorous data validation and verification processes to verify the accuracy, completeness, and relevance of financial datasets used in the tuning process, establishing a reliable foundation for task-specific Instruction Tuning.</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3. Task-Appropriate Performance Metrics:</a:t>
            </a:r>
            <a:endParaRPr/>
          </a:p>
          <a:p>
            <a:pPr indent="0" lvl="0" marL="0" rtl="0" algn="l">
              <a:spcBef>
                <a:spcPts val="0"/>
              </a:spcBef>
              <a:spcAft>
                <a:spcPts val="0"/>
              </a:spcAft>
              <a:buClr>
                <a:schemeClr val="dk1"/>
              </a:buClr>
              <a:buSzPts val="1100"/>
              <a:buFont typeface="Arial"/>
              <a:buNone/>
            </a:pPr>
            <a:r>
              <a:rPr lang="en"/>
              <a:t>   - Develop comprehensive, task-appropriate performance metrics and benchmarks, continuously refining and validating them to ensure they remain relevant and reflective of the unique characteristics and requirements of each financial NLP task.</a:t>
            </a:r>
            <a:endParaRPr/>
          </a:p>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2624a410da6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2624a410da6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1. Versatility and Adaptability Assessment:</a:t>
            </a:r>
            <a:endParaRPr/>
          </a:p>
          <a:p>
            <a:pPr indent="0" lvl="0" marL="0" rtl="0" algn="l">
              <a:spcBef>
                <a:spcPts val="0"/>
              </a:spcBef>
              <a:spcAft>
                <a:spcPts val="0"/>
              </a:spcAft>
              <a:buClr>
                <a:schemeClr val="dk1"/>
              </a:buClr>
              <a:buSzPts val="1100"/>
              <a:buFont typeface="Arial"/>
              <a:buNone/>
            </a:pPr>
            <a:r>
              <a:rPr lang="en"/>
              <a:t>   - The Multi-Task Instruction Tuning phase assesses the versatility and adaptability of Large Language Models (LLMs) when handling multiple concurrent NLP tasks within the finance domain.</a:t>
            </a:r>
            <a:endParaRPr/>
          </a:p>
          <a:p>
            <a:pPr indent="0" lvl="0" marL="0" rtl="0" algn="l">
              <a:spcBef>
                <a:spcPts val="0"/>
              </a:spcBef>
              <a:spcAft>
                <a:spcPts val="0"/>
              </a:spcAft>
              <a:buClr>
                <a:schemeClr val="dk1"/>
              </a:buClr>
              <a:buSzPts val="1100"/>
              <a:buFont typeface="Arial"/>
              <a:buNone/>
            </a:pPr>
            <a:r>
              <a:rPr lang="en"/>
              <a:t>   </a:t>
            </a:r>
            <a:endParaRPr/>
          </a:p>
          <a:p>
            <a:pPr indent="0" lvl="0" marL="0" rtl="0" algn="l">
              <a:spcBef>
                <a:spcPts val="0"/>
              </a:spcBef>
              <a:spcAft>
                <a:spcPts val="0"/>
              </a:spcAft>
              <a:buClr>
                <a:schemeClr val="dk1"/>
              </a:buClr>
              <a:buSzPts val="1100"/>
              <a:buFont typeface="Arial"/>
              <a:buNone/>
            </a:pPr>
            <a:r>
              <a:rPr lang="en"/>
              <a:t>2. Simultaneous Task Performance:</a:t>
            </a:r>
            <a:endParaRPr/>
          </a:p>
          <a:p>
            <a:pPr indent="0" lvl="0" marL="0" rtl="0" algn="l">
              <a:spcBef>
                <a:spcPts val="0"/>
              </a:spcBef>
              <a:spcAft>
                <a:spcPts val="0"/>
              </a:spcAft>
              <a:buClr>
                <a:schemeClr val="dk1"/>
              </a:buClr>
              <a:buSzPts val="1100"/>
              <a:buFont typeface="Arial"/>
              <a:buNone/>
            </a:pPr>
            <a:r>
              <a:rPr lang="en"/>
              <a:t>   - This phase integrates various instructional tunings, enabling LLMs to perform multiple financial tasks simultaneously. It provides insights into their multitasking capabilities, mimicking the complexity of the financial sector's multitasking environment.</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3. Real-World Utility Evaluation:</a:t>
            </a:r>
            <a:endParaRPr/>
          </a:p>
          <a:p>
            <a:pPr indent="0" lvl="0" marL="0" rtl="0" algn="l">
              <a:spcBef>
                <a:spcPts val="0"/>
              </a:spcBef>
              <a:spcAft>
                <a:spcPts val="0"/>
              </a:spcAft>
              <a:buClr>
                <a:schemeClr val="dk1"/>
              </a:buClr>
              <a:buSzPts val="1100"/>
              <a:buFont typeface="Arial"/>
              <a:buNone/>
            </a:pPr>
            <a:r>
              <a:rPr lang="en"/>
              <a:t>   - By replicating the demands of real-world financial scenarios, this phase critically evaluates the practical utility and efficiency of deploying LLMs in the financial sector. It helps determine how well LLMs can concurrently process and analyze diverse data types, which is crucial in finance.</a:t>
            </a:r>
            <a:endParaRPr/>
          </a:p>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6248ec98df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6248ec98df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6248ec98df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6248ec98df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6248ec98df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6248ec98df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6248ec98df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6248ec98df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6248ec98df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26248ec98df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6248ec98df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26248ec98df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6248ec98df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26248ec98df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2624a410da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2624a410da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arxiv.org/pdf/2310.04793.pdf"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FinGPT: Instruction Tuning for Financial Language Models</a:t>
            </a:r>
            <a:endParaRPr/>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By Shawn Chumbar</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Related Works</a:t>
            </a:r>
            <a:endParaRPr/>
          </a:p>
        </p:txBody>
      </p:sp>
      <p:sp>
        <p:nvSpPr>
          <p:cNvPr id="189" name="Google Shape;189;p22"/>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Surge in research focused on financial datasets with GPT based models</a:t>
            </a:r>
            <a:endParaRPr/>
          </a:p>
          <a:p>
            <a:pPr indent="-311150" lvl="0" marL="457200" rtl="0" algn="l">
              <a:spcBef>
                <a:spcPts val="0"/>
              </a:spcBef>
              <a:spcAft>
                <a:spcPts val="0"/>
              </a:spcAft>
              <a:buSzPts val="1300"/>
              <a:buChar char="●"/>
            </a:pPr>
            <a:r>
              <a:rPr lang="en"/>
              <a:t>Two prevailing methodologies:</a:t>
            </a:r>
            <a:endParaRPr/>
          </a:p>
          <a:p>
            <a:pPr indent="-298450" lvl="1" marL="914400" rtl="0" algn="l">
              <a:spcBef>
                <a:spcPts val="0"/>
              </a:spcBef>
              <a:spcAft>
                <a:spcPts val="0"/>
              </a:spcAft>
              <a:buSzPts val="1100"/>
              <a:buChar char="○"/>
            </a:pPr>
            <a:r>
              <a:rPr lang="en"/>
              <a:t>1. Using prompt engineering with open-source LLMs</a:t>
            </a:r>
            <a:endParaRPr/>
          </a:p>
          <a:p>
            <a:pPr indent="-298450" lvl="2" marL="1371600" rtl="0" algn="l">
              <a:spcBef>
                <a:spcPts val="0"/>
              </a:spcBef>
              <a:spcAft>
                <a:spcPts val="0"/>
              </a:spcAft>
              <a:buSzPts val="1100"/>
              <a:buChar char="■"/>
            </a:pPr>
            <a:r>
              <a:rPr lang="en"/>
              <a:t>Keeping parameters intact</a:t>
            </a:r>
            <a:endParaRPr/>
          </a:p>
          <a:p>
            <a:pPr indent="-298450" lvl="1" marL="914400" rtl="0" algn="l">
              <a:spcBef>
                <a:spcPts val="0"/>
              </a:spcBef>
              <a:spcAft>
                <a:spcPts val="0"/>
              </a:spcAft>
              <a:buSzPts val="1100"/>
              <a:buChar char="○"/>
            </a:pPr>
            <a:r>
              <a:rPr lang="en"/>
              <a:t>2. Supervised fine-tuning methods such as Instruction Tuning</a:t>
            </a:r>
            <a:endParaRPr/>
          </a:p>
          <a:p>
            <a:pPr indent="-298450" lvl="2" marL="1371600" rtl="0" algn="l">
              <a:spcBef>
                <a:spcPts val="0"/>
              </a:spcBef>
              <a:spcAft>
                <a:spcPts val="0"/>
              </a:spcAft>
              <a:buSzPts val="1100"/>
              <a:buChar char="■"/>
            </a:pPr>
            <a:r>
              <a:rPr lang="en"/>
              <a:t>Craft domain-centric LLMs </a:t>
            </a:r>
            <a:endParaRPr/>
          </a:p>
          <a:p>
            <a:pPr indent="-298450" lvl="2" marL="1371600" rtl="0" algn="l">
              <a:spcBef>
                <a:spcPts val="0"/>
              </a:spcBef>
              <a:spcAft>
                <a:spcPts val="0"/>
              </a:spcAft>
              <a:buSzPts val="1100"/>
              <a:buChar char="■"/>
            </a:pPr>
            <a:r>
              <a:rPr lang="en"/>
              <a:t>Specifically designed for financial tasks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General Large Language Models</a:t>
            </a:r>
            <a:endParaRPr/>
          </a:p>
        </p:txBody>
      </p:sp>
      <p:sp>
        <p:nvSpPr>
          <p:cNvPr id="195" name="Google Shape;195;p23"/>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Llama2: LLM developed by Meta with support for 20 languages. It is open-source.</a:t>
            </a:r>
            <a:endParaRPr/>
          </a:p>
          <a:p>
            <a:pPr indent="-311150" lvl="0" marL="457200" rtl="0" algn="l">
              <a:spcBef>
                <a:spcPts val="0"/>
              </a:spcBef>
              <a:spcAft>
                <a:spcPts val="0"/>
              </a:spcAft>
              <a:buSzPts val="1300"/>
              <a:buChar char="●"/>
            </a:pPr>
            <a:r>
              <a:rPr lang="en"/>
              <a:t>ChatGLM2: Bilingual model based on General Language Model (GLM) framework. Supports English and Chinese.</a:t>
            </a:r>
            <a:endParaRPr/>
          </a:p>
          <a:p>
            <a:pPr indent="-311150" lvl="0" marL="457200" rtl="0" algn="l">
              <a:spcBef>
                <a:spcPts val="0"/>
              </a:spcBef>
              <a:spcAft>
                <a:spcPts val="0"/>
              </a:spcAft>
              <a:buSzPts val="1300"/>
              <a:buChar char="●"/>
            </a:pPr>
            <a:r>
              <a:rPr lang="en"/>
              <a:t>BLOOM: World’s largest open multilingual language model; supports 46 natural languages and 13 programming languages.</a:t>
            </a:r>
            <a:endParaRPr/>
          </a:p>
          <a:p>
            <a:pPr indent="-311150" lvl="0" marL="457200" rtl="0" algn="l">
              <a:spcBef>
                <a:spcPts val="0"/>
              </a:spcBef>
              <a:spcAft>
                <a:spcPts val="0"/>
              </a:spcAft>
              <a:buSzPts val="1300"/>
              <a:buChar char="●"/>
            </a:pPr>
            <a:r>
              <a:rPr lang="en"/>
              <a:t>Falcon: multilingual support, computationally efficient, and diverse quality training data.</a:t>
            </a:r>
            <a:endParaRPr/>
          </a:p>
          <a:p>
            <a:pPr indent="-311150" lvl="0" marL="457200" rtl="0" algn="l">
              <a:spcBef>
                <a:spcPts val="0"/>
              </a:spcBef>
              <a:spcAft>
                <a:spcPts val="0"/>
              </a:spcAft>
              <a:buSzPts val="1300"/>
              <a:buChar char="●"/>
            </a:pPr>
            <a:r>
              <a:rPr lang="en"/>
              <a:t>MPT: pre-trained on English text and code. Optimized architecture. Useful for </a:t>
            </a:r>
            <a:r>
              <a:rPr lang="en"/>
              <a:t>training</a:t>
            </a:r>
            <a:r>
              <a:rPr lang="en"/>
              <a:t> and inference tasks</a:t>
            </a:r>
            <a:endParaRPr/>
          </a:p>
          <a:p>
            <a:pPr indent="-311150" lvl="0" marL="457200" rtl="0" algn="l">
              <a:spcBef>
                <a:spcPts val="0"/>
              </a:spcBef>
              <a:spcAft>
                <a:spcPts val="0"/>
              </a:spcAft>
              <a:buSzPts val="1300"/>
              <a:buChar char="●"/>
            </a:pPr>
            <a:r>
              <a:rPr lang="en"/>
              <a:t>Qwen: From alibaba, </a:t>
            </a:r>
            <a:r>
              <a:rPr lang="en"/>
              <a:t>known</a:t>
            </a:r>
            <a:r>
              <a:rPr lang="en"/>
              <a:t> for prowess in Chinese and English.</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Financial Large Language Models</a:t>
            </a:r>
            <a:endParaRPr/>
          </a:p>
        </p:txBody>
      </p:sp>
      <p:sp>
        <p:nvSpPr>
          <p:cNvPr id="201" name="Google Shape;201;p2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FinBert: Dedicated model for financial sentiment analysis with under one billion </a:t>
            </a:r>
            <a:r>
              <a:rPr lang="en"/>
              <a:t>parameters</a:t>
            </a:r>
            <a:r>
              <a:rPr lang="en"/>
              <a:t>; Fine-tuned on rich financial corpus to excel in finance specific tasks.</a:t>
            </a:r>
            <a:endParaRPr/>
          </a:p>
          <a:p>
            <a:pPr indent="-311150" lvl="0" marL="457200" rtl="0" algn="l">
              <a:spcBef>
                <a:spcPts val="0"/>
              </a:spcBef>
              <a:spcAft>
                <a:spcPts val="0"/>
              </a:spcAft>
              <a:buSzPts val="1300"/>
              <a:buChar char="●"/>
            </a:pPr>
            <a:r>
              <a:rPr lang="en"/>
              <a:t>FLUE: Acts as </a:t>
            </a:r>
            <a:r>
              <a:rPr lang="en"/>
              <a:t>exhaustive</a:t>
            </a:r>
            <a:r>
              <a:rPr lang="en"/>
              <a:t> evaluation tool for financial language understanding. </a:t>
            </a:r>
            <a:endParaRPr/>
          </a:p>
          <a:p>
            <a:pPr indent="-311150" lvl="0" marL="457200" rtl="0" algn="l">
              <a:spcBef>
                <a:spcPts val="0"/>
              </a:spcBef>
              <a:spcAft>
                <a:spcPts val="0"/>
              </a:spcAft>
              <a:buSzPts val="1300"/>
              <a:buChar char="●"/>
            </a:pPr>
            <a:r>
              <a:rPr lang="en"/>
              <a:t>BloombergGPT</a:t>
            </a:r>
            <a:r>
              <a:rPr lang="en"/>
              <a:t>: Closed-source model based on BLOOM, trained on diverse financial datasets.</a:t>
            </a:r>
            <a:endParaRPr/>
          </a:p>
          <a:p>
            <a:pPr indent="-311150" lvl="0" marL="457200" rtl="0" algn="l">
              <a:spcBef>
                <a:spcPts val="0"/>
              </a:spcBef>
              <a:spcAft>
                <a:spcPts val="0"/>
              </a:spcAft>
              <a:buSzPts val="1300"/>
              <a:buChar char="●"/>
            </a:pPr>
            <a:r>
              <a:rPr lang="en"/>
              <a:t>FinGPT: Open-source LLm, fine-tuned from general LLM.</a:t>
            </a:r>
            <a:endParaRPr/>
          </a:p>
          <a:p>
            <a:pPr indent="-311150" lvl="0" marL="457200" rtl="0" algn="l">
              <a:spcBef>
                <a:spcPts val="0"/>
              </a:spcBef>
              <a:spcAft>
                <a:spcPts val="0"/>
              </a:spcAft>
              <a:buSzPts val="1300"/>
              <a:buChar char="●"/>
            </a:pPr>
            <a:r>
              <a:rPr lang="en"/>
              <a:t>PIXIU: Functions as evaluation benchmark and instruction dataset. </a:t>
            </a:r>
            <a:endParaRPr/>
          </a:p>
          <a:p>
            <a:pPr indent="0" lvl="0" marL="0" rtl="0" algn="l">
              <a:spcBef>
                <a:spcPts val="1200"/>
              </a:spcBef>
              <a:spcAft>
                <a:spcPts val="12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2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Current State</a:t>
            </a:r>
            <a:endParaRPr/>
          </a:p>
        </p:txBody>
      </p:sp>
      <p:sp>
        <p:nvSpPr>
          <p:cNvPr id="207" name="Google Shape;207;p25"/>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Currently, research mainly uses Llama models as base models for financial tasks. </a:t>
            </a:r>
            <a:endParaRPr/>
          </a:p>
          <a:p>
            <a:pPr indent="-298450" lvl="1" marL="914400" rtl="0" algn="l">
              <a:spcBef>
                <a:spcPts val="0"/>
              </a:spcBef>
              <a:spcAft>
                <a:spcPts val="0"/>
              </a:spcAft>
              <a:buSzPts val="1100"/>
              <a:buChar char="○"/>
            </a:pPr>
            <a:r>
              <a:rPr lang="en"/>
              <a:t>Limits understanding</a:t>
            </a:r>
            <a:endParaRPr/>
          </a:p>
          <a:p>
            <a:pPr indent="-298450" lvl="1" marL="914400" rtl="0" algn="l">
              <a:spcBef>
                <a:spcPts val="0"/>
              </a:spcBef>
              <a:spcAft>
                <a:spcPts val="0"/>
              </a:spcAft>
              <a:buSzPts val="1100"/>
              <a:buChar char="○"/>
            </a:pPr>
            <a:r>
              <a:rPr lang="en"/>
              <a:t>Difference open source models may excel in different tasks</a:t>
            </a:r>
            <a:endParaRPr/>
          </a:p>
          <a:p>
            <a:pPr indent="-311150" lvl="0" marL="457200" rtl="0" algn="l">
              <a:spcBef>
                <a:spcPts val="0"/>
              </a:spcBef>
              <a:spcAft>
                <a:spcPts val="0"/>
              </a:spcAft>
              <a:buSzPts val="1300"/>
              <a:buChar char="●"/>
            </a:pPr>
            <a:r>
              <a:rPr lang="en"/>
              <a:t>There are many gaps to bridge </a:t>
            </a:r>
            <a:r>
              <a:rPr lang="en"/>
              <a:t>the gap between LLMs and specific financial applications.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2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Proposed Paradigm</a:t>
            </a:r>
            <a:endParaRPr/>
          </a:p>
        </p:txBody>
      </p:sp>
      <p:sp>
        <p:nvSpPr>
          <p:cNvPr id="213" name="Google Shape;213;p26"/>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Conducted </a:t>
            </a:r>
            <a:r>
              <a:rPr lang="en"/>
              <a:t>continuous</a:t>
            </a:r>
            <a:r>
              <a:rPr lang="en"/>
              <a:t> evaluation of financial tasks while constructing instructions for each task</a:t>
            </a:r>
            <a:endParaRPr/>
          </a:p>
          <a:p>
            <a:pPr indent="-298450" lvl="1" marL="914400" rtl="0" algn="l">
              <a:spcBef>
                <a:spcPts val="0"/>
              </a:spcBef>
              <a:spcAft>
                <a:spcPts val="0"/>
              </a:spcAft>
              <a:buSzPts val="1100"/>
              <a:buChar char="○"/>
            </a:pPr>
            <a:r>
              <a:rPr lang="en"/>
              <a:t>Followed by selection of base model</a:t>
            </a:r>
            <a:endParaRPr/>
          </a:p>
          <a:p>
            <a:pPr indent="-298450" lvl="1" marL="914400" rtl="0" algn="l">
              <a:spcBef>
                <a:spcPts val="0"/>
              </a:spcBef>
              <a:spcAft>
                <a:spcPts val="0"/>
              </a:spcAft>
              <a:buSzPts val="1100"/>
              <a:buChar char="○"/>
            </a:pPr>
            <a:r>
              <a:rPr lang="en"/>
              <a:t>Further followed by evaluation of the base model.</a:t>
            </a:r>
            <a:endParaRPr/>
          </a:p>
          <a:p>
            <a:pPr indent="-311150" lvl="0" marL="457200" rtl="0" algn="l">
              <a:spcBef>
                <a:spcPts val="0"/>
              </a:spcBef>
              <a:spcAft>
                <a:spcPts val="0"/>
              </a:spcAft>
              <a:buSzPts val="1300"/>
              <a:buChar char="●"/>
            </a:pPr>
            <a:r>
              <a:rPr lang="en"/>
              <a:t>Three interconnected Instruction Tuning paradigm phases. </a:t>
            </a:r>
            <a:endParaRPr/>
          </a:p>
          <a:p>
            <a:pPr indent="-298450" lvl="1" marL="914400" rtl="0" algn="l">
              <a:spcBef>
                <a:spcPts val="0"/>
              </a:spcBef>
              <a:spcAft>
                <a:spcPts val="0"/>
              </a:spcAft>
              <a:buSzPts val="1100"/>
              <a:buChar char="○"/>
            </a:pPr>
            <a:r>
              <a:rPr lang="en"/>
              <a:t>Each plays critical role in integration and thorough analysis</a:t>
            </a:r>
            <a:endParaRPr/>
          </a:p>
          <a:p>
            <a:pPr indent="-298450" lvl="2" marL="1371600" rtl="0" algn="l">
              <a:spcBef>
                <a:spcPts val="0"/>
              </a:spcBef>
              <a:spcAft>
                <a:spcPts val="0"/>
              </a:spcAft>
              <a:buSzPts val="1100"/>
              <a:buChar char="■"/>
            </a:pPr>
            <a:r>
              <a:rPr lang="en"/>
              <a:t>Specific to financial NLP dataset</a:t>
            </a:r>
            <a:endParaRPr/>
          </a:p>
          <a:p>
            <a:pPr indent="0" lvl="0" marL="0" rtl="0" algn="l">
              <a:spcBef>
                <a:spcPts val="1200"/>
              </a:spcBef>
              <a:spcAft>
                <a:spcPts val="12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2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Task-Specific Instruction Tuning</a:t>
            </a:r>
            <a:endParaRPr/>
          </a:p>
        </p:txBody>
      </p:sp>
      <p:sp>
        <p:nvSpPr>
          <p:cNvPr id="219" name="Google Shape;219;p27"/>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SzPts val="2000"/>
              <a:buChar char="●"/>
            </a:pPr>
            <a:r>
              <a:rPr lang="en" sz="2000"/>
              <a:t>Initial Phase: Analyzed the foundational competencies of LLMs for individual NLP tasks in finance sector</a:t>
            </a:r>
            <a:endParaRPr sz="2000"/>
          </a:p>
          <a:p>
            <a:pPr indent="-355600" lvl="0" marL="457200" rtl="0" algn="l">
              <a:spcBef>
                <a:spcPts val="0"/>
              </a:spcBef>
              <a:spcAft>
                <a:spcPts val="0"/>
              </a:spcAft>
              <a:buSzPts val="2000"/>
              <a:buChar char="●"/>
            </a:pPr>
            <a:r>
              <a:rPr lang="en" sz="2000"/>
              <a:t>Tasks are examined in isolation</a:t>
            </a:r>
            <a:endParaRPr sz="2000"/>
          </a:p>
          <a:p>
            <a:pPr indent="-342900" lvl="1" marL="914400" rtl="0" algn="l">
              <a:spcBef>
                <a:spcPts val="0"/>
              </a:spcBef>
              <a:spcAft>
                <a:spcPts val="0"/>
              </a:spcAft>
              <a:buSzPts val="1800"/>
              <a:buChar char="○"/>
            </a:pPr>
            <a:r>
              <a:rPr lang="en" sz="1800"/>
              <a:t>Allows for detailed evaluation of LLM’s capabilities and performances</a:t>
            </a:r>
            <a:endParaRPr sz="1800"/>
          </a:p>
          <a:p>
            <a:pPr indent="-355600" lvl="0" marL="457200" rtl="0" algn="l">
              <a:spcBef>
                <a:spcPts val="0"/>
              </a:spcBef>
              <a:spcAft>
                <a:spcPts val="0"/>
              </a:spcAft>
              <a:buSzPts val="2000"/>
              <a:buChar char="●"/>
            </a:pPr>
            <a:r>
              <a:rPr lang="en" sz="2000"/>
              <a:t>Focused approach generates in-depth insights into strengths and efficacy</a:t>
            </a:r>
            <a:endParaRPr sz="20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28"/>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Challenges in Task-Specific Instruction Tuning</a:t>
            </a:r>
            <a:endParaRPr/>
          </a:p>
        </p:txBody>
      </p:sp>
      <p:sp>
        <p:nvSpPr>
          <p:cNvPr id="225" name="Google Shape;225;p28"/>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sz="2400">
                <a:latin typeface="Montserrat"/>
                <a:ea typeface="Montserrat"/>
                <a:cs typeface="Montserrat"/>
                <a:sym typeface="Montserrat"/>
              </a:rPr>
              <a:t>Varying Task Complexity</a:t>
            </a:r>
            <a:endParaRPr sz="2400">
              <a:latin typeface="Montserrat"/>
              <a:ea typeface="Montserrat"/>
              <a:cs typeface="Montserrat"/>
              <a:sym typeface="Montserrat"/>
            </a:endParaRPr>
          </a:p>
          <a:p>
            <a:pPr indent="-381000" lvl="0" marL="457200" rtl="0" algn="l">
              <a:spcBef>
                <a:spcPts val="0"/>
              </a:spcBef>
              <a:spcAft>
                <a:spcPts val="0"/>
              </a:spcAft>
              <a:buSzPts val="2400"/>
              <a:buFont typeface="Montserrat"/>
              <a:buChar char="●"/>
            </a:pPr>
            <a:r>
              <a:rPr lang="en" sz="2400">
                <a:latin typeface="Montserrat"/>
                <a:ea typeface="Montserrat"/>
                <a:cs typeface="Montserrat"/>
                <a:sym typeface="Montserrat"/>
              </a:rPr>
              <a:t>Quality of Financial Datasets</a:t>
            </a:r>
            <a:endParaRPr sz="2400">
              <a:latin typeface="Montserrat"/>
              <a:ea typeface="Montserrat"/>
              <a:cs typeface="Montserrat"/>
              <a:sym typeface="Montserrat"/>
            </a:endParaRPr>
          </a:p>
          <a:p>
            <a:pPr indent="-381000" lvl="0" marL="457200" rtl="0" algn="l">
              <a:spcBef>
                <a:spcPts val="0"/>
              </a:spcBef>
              <a:spcAft>
                <a:spcPts val="0"/>
              </a:spcAft>
              <a:buSzPts val="2400"/>
              <a:buFont typeface="Montserrat"/>
              <a:buChar char="●"/>
            </a:pPr>
            <a:r>
              <a:rPr lang="en" sz="2400">
                <a:latin typeface="Montserrat"/>
                <a:ea typeface="Montserrat"/>
                <a:cs typeface="Montserrat"/>
                <a:sym typeface="Montserrat"/>
              </a:rPr>
              <a:t>Performance Measurement</a:t>
            </a:r>
            <a:endParaRPr sz="2400">
              <a:latin typeface="Montserrat"/>
              <a:ea typeface="Montserrat"/>
              <a:cs typeface="Montserrat"/>
              <a:sym typeface="Montserrat"/>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29"/>
          <p:cNvSpPr txBox="1"/>
          <p:nvPr>
            <p:ph idx="1" type="body"/>
          </p:nvPr>
        </p:nvSpPr>
        <p:spPr>
          <a:xfrm>
            <a:off x="1297500" y="1200175"/>
            <a:ext cx="7038900" cy="36255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440"/>
              <a:buNone/>
            </a:pPr>
            <a:r>
              <a:rPr lang="en" sz="1520">
                <a:latin typeface="Times New Roman"/>
                <a:ea typeface="Times New Roman"/>
                <a:cs typeface="Times New Roman"/>
                <a:sym typeface="Times New Roman"/>
              </a:rPr>
              <a:t>1. Dynamic Instruction Tuning:</a:t>
            </a:r>
            <a:endParaRPr sz="1520">
              <a:latin typeface="Times New Roman"/>
              <a:ea typeface="Times New Roman"/>
              <a:cs typeface="Times New Roman"/>
              <a:sym typeface="Times New Roman"/>
            </a:endParaRPr>
          </a:p>
          <a:p>
            <a:pPr indent="-325120" lvl="0" marL="457200" rtl="0" algn="l">
              <a:lnSpc>
                <a:spcPct val="100000"/>
              </a:lnSpc>
              <a:spcBef>
                <a:spcPts val="1200"/>
              </a:spcBef>
              <a:spcAft>
                <a:spcPts val="0"/>
              </a:spcAft>
              <a:buSzPts val="1520"/>
              <a:buFont typeface="Times New Roman"/>
              <a:buChar char="●"/>
            </a:pPr>
            <a:r>
              <a:rPr lang="en" sz="1520">
                <a:latin typeface="Times New Roman"/>
                <a:ea typeface="Times New Roman"/>
                <a:cs typeface="Times New Roman"/>
                <a:sym typeface="Times New Roman"/>
              </a:rPr>
              <a:t>Implement dynamic Instruction Tuning approach that adapts the depth and breadth of tuning based on complexity of financial NLP tasks.</a:t>
            </a:r>
            <a:endParaRPr sz="1520">
              <a:latin typeface="Times New Roman"/>
              <a:ea typeface="Times New Roman"/>
              <a:cs typeface="Times New Roman"/>
              <a:sym typeface="Times New Roman"/>
            </a:endParaRPr>
          </a:p>
          <a:p>
            <a:pPr indent="0" lvl="0" marL="0" rtl="0" algn="l">
              <a:lnSpc>
                <a:spcPct val="100000"/>
              </a:lnSpc>
              <a:spcBef>
                <a:spcPts val="1200"/>
              </a:spcBef>
              <a:spcAft>
                <a:spcPts val="0"/>
              </a:spcAft>
              <a:buSzPts val="440"/>
              <a:buNone/>
            </a:pPr>
            <a:r>
              <a:rPr lang="en" sz="1520">
                <a:latin typeface="Times New Roman"/>
                <a:ea typeface="Times New Roman"/>
                <a:cs typeface="Times New Roman"/>
                <a:sym typeface="Times New Roman"/>
              </a:rPr>
              <a:t>2. Data Validation and Verification:</a:t>
            </a:r>
            <a:endParaRPr sz="1520">
              <a:latin typeface="Times New Roman"/>
              <a:ea typeface="Times New Roman"/>
              <a:cs typeface="Times New Roman"/>
              <a:sym typeface="Times New Roman"/>
            </a:endParaRPr>
          </a:p>
          <a:p>
            <a:pPr indent="-325120" lvl="0" marL="457200" rtl="0" algn="l">
              <a:lnSpc>
                <a:spcPct val="100000"/>
              </a:lnSpc>
              <a:spcBef>
                <a:spcPts val="1200"/>
              </a:spcBef>
              <a:spcAft>
                <a:spcPts val="0"/>
              </a:spcAft>
              <a:buSzPts val="1520"/>
              <a:buFont typeface="Times New Roman"/>
              <a:buChar char="●"/>
            </a:pPr>
            <a:r>
              <a:rPr lang="en" sz="1520">
                <a:latin typeface="Times New Roman"/>
                <a:ea typeface="Times New Roman"/>
                <a:cs typeface="Times New Roman"/>
                <a:sym typeface="Times New Roman"/>
              </a:rPr>
              <a:t>Institute rigorous data validation and verification processes to verify accuracy, completeness, and relevance of financial datasets used in tuning process.</a:t>
            </a:r>
            <a:endParaRPr sz="1520">
              <a:latin typeface="Times New Roman"/>
              <a:ea typeface="Times New Roman"/>
              <a:cs typeface="Times New Roman"/>
              <a:sym typeface="Times New Roman"/>
            </a:endParaRPr>
          </a:p>
          <a:p>
            <a:pPr indent="0" lvl="0" marL="0" rtl="0" algn="l">
              <a:lnSpc>
                <a:spcPct val="100000"/>
              </a:lnSpc>
              <a:spcBef>
                <a:spcPts val="1200"/>
              </a:spcBef>
              <a:spcAft>
                <a:spcPts val="0"/>
              </a:spcAft>
              <a:buSzPts val="440"/>
              <a:buNone/>
            </a:pPr>
            <a:r>
              <a:rPr lang="en" sz="1520">
                <a:latin typeface="Times New Roman"/>
                <a:ea typeface="Times New Roman"/>
                <a:cs typeface="Times New Roman"/>
                <a:sym typeface="Times New Roman"/>
              </a:rPr>
              <a:t>3. Task-Appropriate Performance Metrics:</a:t>
            </a:r>
            <a:endParaRPr sz="1520">
              <a:latin typeface="Times New Roman"/>
              <a:ea typeface="Times New Roman"/>
              <a:cs typeface="Times New Roman"/>
              <a:sym typeface="Times New Roman"/>
            </a:endParaRPr>
          </a:p>
          <a:p>
            <a:pPr indent="-325120" lvl="0" marL="457200" rtl="0" algn="l">
              <a:lnSpc>
                <a:spcPct val="100000"/>
              </a:lnSpc>
              <a:spcBef>
                <a:spcPts val="1200"/>
              </a:spcBef>
              <a:spcAft>
                <a:spcPts val="0"/>
              </a:spcAft>
              <a:buSzPts val="1520"/>
              <a:buFont typeface="Times New Roman"/>
              <a:buChar char="●"/>
            </a:pPr>
            <a:r>
              <a:rPr lang="en" sz="1520">
                <a:latin typeface="Times New Roman"/>
                <a:ea typeface="Times New Roman"/>
                <a:cs typeface="Times New Roman"/>
                <a:sym typeface="Times New Roman"/>
              </a:rPr>
              <a:t>Develop comprehensive, task-appropriate performance metrics and benchmarks with </a:t>
            </a:r>
            <a:r>
              <a:rPr lang="en" sz="1520">
                <a:latin typeface="Times New Roman"/>
                <a:ea typeface="Times New Roman"/>
                <a:cs typeface="Times New Roman"/>
                <a:sym typeface="Times New Roman"/>
              </a:rPr>
              <a:t>continuous</a:t>
            </a:r>
            <a:r>
              <a:rPr lang="en" sz="1520">
                <a:latin typeface="Times New Roman"/>
                <a:ea typeface="Times New Roman"/>
                <a:cs typeface="Times New Roman"/>
                <a:sym typeface="Times New Roman"/>
              </a:rPr>
              <a:t> refining and validation.</a:t>
            </a:r>
            <a:endParaRPr sz="1520">
              <a:latin typeface="Times New Roman"/>
              <a:ea typeface="Times New Roman"/>
              <a:cs typeface="Times New Roman"/>
              <a:sym typeface="Times New Roman"/>
            </a:endParaRPr>
          </a:p>
          <a:p>
            <a:pPr indent="0" lvl="0" marL="0" rtl="0" algn="l">
              <a:lnSpc>
                <a:spcPct val="100000"/>
              </a:lnSpc>
              <a:spcBef>
                <a:spcPts val="1200"/>
              </a:spcBef>
              <a:spcAft>
                <a:spcPts val="1200"/>
              </a:spcAft>
              <a:buSzPts val="440"/>
              <a:buNone/>
            </a:pPr>
            <a:r>
              <a:t/>
            </a:r>
            <a:endParaRPr sz="820">
              <a:latin typeface="Times New Roman"/>
              <a:ea typeface="Times New Roman"/>
              <a:cs typeface="Times New Roman"/>
              <a:sym typeface="Times New Roman"/>
            </a:endParaRPr>
          </a:p>
        </p:txBody>
      </p:sp>
      <p:sp>
        <p:nvSpPr>
          <p:cNvPr id="231" name="Google Shape;231;p2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Addressing Challenges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3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Multi-Task Instruction Tuning</a:t>
            </a:r>
            <a:endParaRPr/>
          </a:p>
        </p:txBody>
      </p:sp>
      <p:sp>
        <p:nvSpPr>
          <p:cNvPr id="237" name="Google Shape;237;p30"/>
          <p:cNvSpPr txBox="1"/>
          <p:nvPr>
            <p:ph idx="1" type="body"/>
          </p:nvPr>
        </p:nvSpPr>
        <p:spPr>
          <a:xfrm>
            <a:off x="1297500" y="1388750"/>
            <a:ext cx="7038900" cy="30900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852"/>
              <a:buNone/>
            </a:pPr>
            <a:r>
              <a:rPr lang="en" sz="1507">
                <a:latin typeface="Times New Roman"/>
                <a:ea typeface="Times New Roman"/>
                <a:cs typeface="Times New Roman"/>
                <a:sym typeface="Times New Roman"/>
              </a:rPr>
              <a:t>1. Versatility Assessment:</a:t>
            </a:r>
            <a:endParaRPr sz="1507">
              <a:latin typeface="Times New Roman"/>
              <a:ea typeface="Times New Roman"/>
              <a:cs typeface="Times New Roman"/>
              <a:sym typeface="Times New Roman"/>
            </a:endParaRPr>
          </a:p>
          <a:p>
            <a:pPr indent="-324326" lvl="0" marL="457200" rtl="0" algn="l">
              <a:lnSpc>
                <a:spcPct val="100000"/>
              </a:lnSpc>
              <a:spcBef>
                <a:spcPts val="1200"/>
              </a:spcBef>
              <a:spcAft>
                <a:spcPts val="0"/>
              </a:spcAft>
              <a:buSzPts val="1508"/>
              <a:buFont typeface="Times New Roman"/>
              <a:buChar char="●"/>
            </a:pPr>
            <a:r>
              <a:rPr lang="en" sz="1507">
                <a:latin typeface="Times New Roman"/>
                <a:ea typeface="Times New Roman"/>
                <a:cs typeface="Times New Roman"/>
                <a:sym typeface="Times New Roman"/>
              </a:rPr>
              <a:t>Assess the adaptability of Large Language Models (LLMs) in handling multiple NLP tasks in finance.</a:t>
            </a:r>
            <a:endParaRPr sz="1507">
              <a:latin typeface="Times New Roman"/>
              <a:ea typeface="Times New Roman"/>
              <a:cs typeface="Times New Roman"/>
              <a:sym typeface="Times New Roman"/>
            </a:endParaRPr>
          </a:p>
          <a:p>
            <a:pPr indent="0" lvl="0" marL="0" rtl="0" algn="l">
              <a:lnSpc>
                <a:spcPct val="100000"/>
              </a:lnSpc>
              <a:spcBef>
                <a:spcPts val="1200"/>
              </a:spcBef>
              <a:spcAft>
                <a:spcPts val="0"/>
              </a:spcAft>
              <a:buSzPts val="852"/>
              <a:buNone/>
            </a:pPr>
            <a:r>
              <a:rPr lang="en" sz="1507">
                <a:latin typeface="Times New Roman"/>
                <a:ea typeface="Times New Roman"/>
                <a:cs typeface="Times New Roman"/>
                <a:sym typeface="Times New Roman"/>
              </a:rPr>
              <a:t>2. Multitasking Capability:</a:t>
            </a:r>
            <a:endParaRPr sz="1507">
              <a:latin typeface="Times New Roman"/>
              <a:ea typeface="Times New Roman"/>
              <a:cs typeface="Times New Roman"/>
              <a:sym typeface="Times New Roman"/>
            </a:endParaRPr>
          </a:p>
          <a:p>
            <a:pPr indent="-324326" lvl="0" marL="457200" rtl="0" algn="l">
              <a:lnSpc>
                <a:spcPct val="100000"/>
              </a:lnSpc>
              <a:spcBef>
                <a:spcPts val="1200"/>
              </a:spcBef>
              <a:spcAft>
                <a:spcPts val="0"/>
              </a:spcAft>
              <a:buSzPts val="1508"/>
              <a:buFont typeface="Times New Roman"/>
              <a:buChar char="●"/>
            </a:pPr>
            <a:r>
              <a:rPr lang="en" sz="1507">
                <a:latin typeface="Times New Roman"/>
                <a:ea typeface="Times New Roman"/>
                <a:cs typeface="Times New Roman"/>
                <a:sym typeface="Times New Roman"/>
              </a:rPr>
              <a:t>Evaluate LLMs' ability to perform various financial tasks concurrently, reflecting the complexity of the financial sector.</a:t>
            </a:r>
            <a:endParaRPr sz="1507">
              <a:latin typeface="Times New Roman"/>
              <a:ea typeface="Times New Roman"/>
              <a:cs typeface="Times New Roman"/>
              <a:sym typeface="Times New Roman"/>
            </a:endParaRPr>
          </a:p>
          <a:p>
            <a:pPr indent="0" lvl="0" marL="0" rtl="0" algn="l">
              <a:lnSpc>
                <a:spcPct val="100000"/>
              </a:lnSpc>
              <a:spcBef>
                <a:spcPts val="1200"/>
              </a:spcBef>
              <a:spcAft>
                <a:spcPts val="0"/>
              </a:spcAft>
              <a:buSzPts val="852"/>
              <a:buNone/>
            </a:pPr>
            <a:r>
              <a:rPr lang="en" sz="1507">
                <a:latin typeface="Times New Roman"/>
                <a:ea typeface="Times New Roman"/>
                <a:cs typeface="Times New Roman"/>
                <a:sym typeface="Times New Roman"/>
              </a:rPr>
              <a:t>3. Real-World Efficiency Check:</a:t>
            </a:r>
            <a:endParaRPr sz="1507">
              <a:latin typeface="Times New Roman"/>
              <a:ea typeface="Times New Roman"/>
              <a:cs typeface="Times New Roman"/>
              <a:sym typeface="Times New Roman"/>
            </a:endParaRPr>
          </a:p>
          <a:p>
            <a:pPr indent="-324326" lvl="0" marL="457200" rtl="0" algn="l">
              <a:lnSpc>
                <a:spcPct val="100000"/>
              </a:lnSpc>
              <a:spcBef>
                <a:spcPts val="1200"/>
              </a:spcBef>
              <a:spcAft>
                <a:spcPts val="0"/>
              </a:spcAft>
              <a:buSzPts val="1508"/>
              <a:buFont typeface="Times New Roman"/>
              <a:buChar char="●"/>
            </a:pPr>
            <a:r>
              <a:rPr lang="en" sz="1507">
                <a:latin typeface="Times New Roman"/>
                <a:ea typeface="Times New Roman"/>
                <a:cs typeface="Times New Roman"/>
                <a:sym typeface="Times New Roman"/>
              </a:rPr>
              <a:t>Critically assess LLMs' practicality and efficiency in real-world financial scenarios, focusing on concurrent data processing and analysis, vital in finance.</a:t>
            </a:r>
            <a:endParaRPr sz="1507">
              <a:latin typeface="Times New Roman"/>
              <a:ea typeface="Times New Roman"/>
              <a:cs typeface="Times New Roman"/>
              <a:sym typeface="Times New Roman"/>
            </a:endParaRPr>
          </a:p>
          <a:p>
            <a:pPr indent="0" lvl="0" marL="0" rtl="0" algn="l">
              <a:lnSpc>
                <a:spcPct val="100000"/>
              </a:lnSpc>
              <a:spcBef>
                <a:spcPts val="1200"/>
              </a:spcBef>
              <a:spcAft>
                <a:spcPts val="1200"/>
              </a:spcAft>
              <a:buSzPts val="852"/>
              <a:buNone/>
            </a:pPr>
            <a:r>
              <a:t/>
            </a:r>
            <a:endParaRPr sz="1507">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Research Paper Information</a:t>
            </a:r>
            <a:endParaRPr/>
          </a:p>
        </p:txBody>
      </p:sp>
      <p:sp>
        <p:nvSpPr>
          <p:cNvPr id="141" name="Google Shape;141;p1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Research Paper: </a:t>
            </a:r>
            <a:endParaRPr/>
          </a:p>
          <a:p>
            <a:pPr indent="-311150" lvl="0" marL="457200" rtl="0" algn="l">
              <a:spcBef>
                <a:spcPts val="1200"/>
              </a:spcBef>
              <a:spcAft>
                <a:spcPts val="0"/>
              </a:spcAft>
              <a:buSzPts val="1300"/>
              <a:buChar char="●"/>
            </a:pPr>
            <a:r>
              <a:rPr lang="en" u="sng">
                <a:solidFill>
                  <a:schemeClr val="hlink"/>
                </a:solidFill>
                <a:hlinkClick r:id="rId3"/>
              </a:rPr>
              <a:t>FinGPT: Instruction Tuning Benchmark for Open-Source Large Language Models in Financial Datasets</a:t>
            </a:r>
            <a:endParaRPr/>
          </a:p>
          <a:p>
            <a:pPr indent="0" lvl="0" marL="0" rtl="0" algn="l">
              <a:spcBef>
                <a:spcPts val="1200"/>
              </a:spcBef>
              <a:spcAft>
                <a:spcPts val="0"/>
              </a:spcAft>
              <a:buNone/>
            </a:pPr>
            <a:r>
              <a:rPr lang="en"/>
              <a:t>Authors:</a:t>
            </a:r>
            <a:endParaRPr/>
          </a:p>
          <a:p>
            <a:pPr indent="-311150" lvl="0" marL="457200" rtl="0" algn="l">
              <a:spcBef>
                <a:spcPts val="1200"/>
              </a:spcBef>
              <a:spcAft>
                <a:spcPts val="0"/>
              </a:spcAft>
              <a:buSzPts val="1300"/>
              <a:buChar char="●"/>
            </a:pPr>
            <a:r>
              <a:rPr lang="en"/>
              <a:t>Neng Wang, Hongyang (Bruce) Yang, Christina Dan Wang</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Paper Abstract</a:t>
            </a:r>
            <a:endParaRPr/>
          </a:p>
        </p:txBody>
      </p:sp>
      <p:sp>
        <p:nvSpPr>
          <p:cNvPr id="147" name="Google Shape;147;p15"/>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Potential of GPT models in finance is increasing.</a:t>
            </a:r>
            <a:endParaRPr/>
          </a:p>
          <a:p>
            <a:pPr indent="-311150" lvl="0" marL="457200" rtl="0" algn="l">
              <a:spcBef>
                <a:spcPts val="0"/>
              </a:spcBef>
              <a:spcAft>
                <a:spcPts val="0"/>
              </a:spcAft>
              <a:buSzPts val="1300"/>
              <a:buChar char="●"/>
            </a:pPr>
            <a:r>
              <a:rPr lang="en"/>
              <a:t>Challenges in integrating GPT models with financial datasets.</a:t>
            </a:r>
            <a:endParaRPr/>
          </a:p>
          <a:p>
            <a:pPr indent="-311150" lvl="0" marL="457200" rtl="0" algn="l">
              <a:spcBef>
                <a:spcPts val="0"/>
              </a:spcBef>
              <a:spcAft>
                <a:spcPts val="0"/>
              </a:spcAft>
              <a:buSzPts val="1300"/>
              <a:buChar char="●"/>
            </a:pPr>
            <a:r>
              <a:rPr lang="en"/>
              <a:t>Introduction to Instruction Tuning for financial applications.</a:t>
            </a:r>
            <a:endParaRPr/>
          </a:p>
          <a:p>
            <a:pPr indent="0" lvl="0" marL="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Introduction</a:t>
            </a:r>
            <a:endParaRPr/>
          </a:p>
        </p:txBody>
      </p:sp>
      <p:sp>
        <p:nvSpPr>
          <p:cNvPr id="153" name="Google Shape;153;p16"/>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Natural Language Processing (NLP) stands as a beacon for the financial sector.</a:t>
            </a:r>
            <a:endParaRPr/>
          </a:p>
          <a:p>
            <a:pPr indent="-311150" lvl="0" marL="457200" rtl="0" algn="l">
              <a:spcBef>
                <a:spcPts val="0"/>
              </a:spcBef>
              <a:spcAft>
                <a:spcPts val="0"/>
              </a:spcAft>
              <a:buSzPts val="1300"/>
              <a:buChar char="●"/>
            </a:pPr>
            <a:r>
              <a:rPr lang="en"/>
              <a:t>LLMs are of interest, and are a promising solution to enhance financial data </a:t>
            </a:r>
            <a:r>
              <a:rPr lang="en"/>
              <a:t>interpretation</a:t>
            </a:r>
            <a:r>
              <a:rPr lang="en"/>
              <a:t> and utilization.</a:t>
            </a:r>
            <a:endParaRPr/>
          </a:p>
          <a:p>
            <a:pPr indent="-311150" lvl="0" marL="457200" rtl="0" algn="l">
              <a:spcBef>
                <a:spcPts val="0"/>
              </a:spcBef>
              <a:spcAft>
                <a:spcPts val="0"/>
              </a:spcAft>
              <a:buSzPts val="1300"/>
              <a:buChar char="●"/>
            </a:pPr>
            <a:r>
              <a:rPr lang="en"/>
              <a:t>Instruction Tuning adaps pre-trained LLMs to specific tasks</a:t>
            </a:r>
            <a:endParaRPr/>
          </a:p>
          <a:p>
            <a:pPr indent="-298450" lvl="1" marL="914400" rtl="0" algn="l">
              <a:spcBef>
                <a:spcPts val="0"/>
              </a:spcBef>
              <a:spcAft>
                <a:spcPts val="0"/>
              </a:spcAft>
              <a:buSzPts val="1100"/>
              <a:buChar char="○"/>
            </a:pPr>
            <a:r>
              <a:rPr lang="en"/>
              <a:t>Saves time and computation resources without starting training from scratch</a:t>
            </a:r>
            <a:endParaRPr/>
          </a:p>
          <a:p>
            <a:pPr indent="-298450" lvl="1" marL="914400" rtl="0" algn="l">
              <a:spcBef>
                <a:spcPts val="0"/>
              </a:spcBef>
              <a:spcAft>
                <a:spcPts val="0"/>
              </a:spcAft>
              <a:buSzPts val="1100"/>
              <a:buChar char="○"/>
            </a:pPr>
            <a:r>
              <a:rPr lang="en"/>
              <a:t>Utilizes open-source models through an Instruction Tuning pipeline</a:t>
            </a:r>
            <a:endParaRPr/>
          </a:p>
          <a:p>
            <a:pPr indent="-311150" lvl="0" marL="457200" rtl="0" algn="l">
              <a:spcBef>
                <a:spcPts val="0"/>
              </a:spcBef>
              <a:spcAft>
                <a:spcPts val="0"/>
              </a:spcAft>
              <a:buSzPts val="1300"/>
              <a:buChar char="●"/>
            </a:pPr>
            <a:r>
              <a:rPr lang="en"/>
              <a:t>Challenge remains in adeptly integrating these models, maintaining transparency, and ensuring adaptability to difference financial tasks.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Contributions</a:t>
            </a:r>
            <a:endParaRPr/>
          </a:p>
        </p:txBody>
      </p:sp>
      <p:sp>
        <p:nvSpPr>
          <p:cNvPr id="159" name="Google Shape;159;p17"/>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Instruction tuning paradigm</a:t>
            </a:r>
            <a:endParaRPr/>
          </a:p>
          <a:p>
            <a:pPr indent="-311150" lvl="0" marL="457200" rtl="0" algn="l">
              <a:spcBef>
                <a:spcPts val="0"/>
              </a:spcBef>
              <a:spcAft>
                <a:spcPts val="0"/>
              </a:spcAft>
              <a:buSzPts val="1300"/>
              <a:buChar char="●"/>
            </a:pPr>
            <a:r>
              <a:rPr lang="en"/>
              <a:t>Cost-effective </a:t>
            </a:r>
            <a:r>
              <a:rPr lang="en"/>
              <a:t>benchmarking</a:t>
            </a:r>
            <a:r>
              <a:rPr lang="en"/>
              <a:t> scheme</a:t>
            </a:r>
            <a:endParaRPr/>
          </a:p>
          <a:p>
            <a:pPr indent="-311150" lvl="0" marL="457200" rtl="0" algn="l">
              <a:spcBef>
                <a:spcPts val="0"/>
              </a:spcBef>
              <a:spcAft>
                <a:spcPts val="0"/>
              </a:spcAft>
              <a:buSzPts val="1300"/>
              <a:buChar char="●"/>
            </a:pPr>
            <a:r>
              <a:rPr lang="en"/>
              <a:t>Deep insights into various base models</a:t>
            </a:r>
            <a:endParaRPr/>
          </a:p>
          <a:p>
            <a:pPr indent="-311150" lvl="0" marL="457200" rtl="0" algn="l">
              <a:spcBef>
                <a:spcPts val="0"/>
              </a:spcBef>
              <a:spcAft>
                <a:spcPts val="0"/>
              </a:spcAft>
              <a:buSzPts val="1300"/>
              <a:buChar char="●"/>
            </a:pPr>
            <a:r>
              <a:rPr lang="en"/>
              <a:t>Promotion of openness and reproducibility</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Instruction Tuning Paradigm</a:t>
            </a:r>
            <a:endParaRPr/>
          </a:p>
        </p:txBody>
      </p:sp>
      <p:sp>
        <p:nvSpPr>
          <p:cNvPr id="165" name="Google Shape;165;p18"/>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Authors present an Instruction Tuning paradigm</a:t>
            </a:r>
            <a:endParaRPr/>
          </a:p>
          <a:p>
            <a:pPr indent="-298450" lvl="1" marL="914400" rtl="0" algn="l">
              <a:spcBef>
                <a:spcPts val="0"/>
              </a:spcBef>
              <a:spcAft>
                <a:spcPts val="0"/>
              </a:spcAft>
              <a:buSzPts val="1100"/>
              <a:buChar char="○"/>
            </a:pPr>
            <a:r>
              <a:rPr lang="en"/>
              <a:t>Tailored for open-source LLMs in financial sector</a:t>
            </a:r>
            <a:endParaRPr/>
          </a:p>
          <a:p>
            <a:pPr indent="-311150" lvl="0" marL="457200" rtl="0" algn="l">
              <a:spcBef>
                <a:spcPts val="0"/>
              </a:spcBef>
              <a:spcAft>
                <a:spcPts val="0"/>
              </a:spcAft>
              <a:buSzPts val="1300"/>
              <a:buChar char="●"/>
            </a:pPr>
            <a:r>
              <a:rPr lang="en"/>
              <a:t>Address integration challenges</a:t>
            </a:r>
            <a:endParaRPr/>
          </a:p>
          <a:p>
            <a:pPr indent="-311150" lvl="0" marL="457200" rtl="0" algn="l">
              <a:spcBef>
                <a:spcPts val="0"/>
              </a:spcBef>
              <a:spcAft>
                <a:spcPts val="0"/>
              </a:spcAft>
              <a:buSzPts val="1300"/>
              <a:buChar char="●"/>
            </a:pPr>
            <a:r>
              <a:rPr lang="en"/>
              <a:t>Enhances adaptability and relevance of transformer-based models for various finance datasets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Cost-effective benchmarking scheme</a:t>
            </a:r>
            <a:endParaRPr/>
          </a:p>
        </p:txBody>
      </p:sp>
      <p:sp>
        <p:nvSpPr>
          <p:cNvPr id="171" name="Google Shape;171;p19"/>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sz="1800"/>
              <a:t>Benchmarking process designed with cost-</a:t>
            </a:r>
            <a:r>
              <a:rPr lang="en" sz="1800"/>
              <a:t>effective</a:t>
            </a:r>
            <a:r>
              <a:rPr lang="en" sz="1800"/>
              <a:t> and end-to-end training </a:t>
            </a:r>
            <a:endParaRPr sz="1800"/>
          </a:p>
          <a:p>
            <a:pPr indent="-330200" lvl="1" marL="914400" rtl="0" algn="l">
              <a:spcBef>
                <a:spcPts val="0"/>
              </a:spcBef>
              <a:spcAft>
                <a:spcPts val="0"/>
              </a:spcAft>
              <a:buSzPts val="1600"/>
              <a:buChar char="○"/>
            </a:pPr>
            <a:r>
              <a:rPr lang="en" sz="1600"/>
              <a:t>Includes testing strategy</a:t>
            </a:r>
            <a:endParaRPr sz="1600"/>
          </a:p>
          <a:p>
            <a:pPr indent="-342900" lvl="0" marL="457200" rtl="0" algn="l">
              <a:spcBef>
                <a:spcPts val="0"/>
              </a:spcBef>
              <a:spcAft>
                <a:spcPts val="0"/>
              </a:spcAft>
              <a:buSzPts val="1800"/>
              <a:buChar char="●"/>
            </a:pPr>
            <a:r>
              <a:rPr lang="en" sz="1800"/>
              <a:t>Scheme is tailored for financial contexts</a:t>
            </a:r>
            <a:endParaRPr sz="1800"/>
          </a:p>
          <a:p>
            <a:pPr indent="-330200" lvl="1" marL="914400" rtl="0" algn="l">
              <a:spcBef>
                <a:spcPts val="0"/>
              </a:spcBef>
              <a:spcAft>
                <a:spcPts val="0"/>
              </a:spcAft>
              <a:buSzPts val="1600"/>
              <a:buChar char="○"/>
            </a:pPr>
            <a:r>
              <a:rPr lang="en" sz="1600"/>
              <a:t>Also tailored for comprehensive and systemic evaluation of LLMs</a:t>
            </a:r>
            <a:endParaRPr sz="16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Deep insights into various Base Models</a:t>
            </a:r>
            <a:endParaRPr/>
          </a:p>
        </p:txBody>
      </p:sp>
      <p:sp>
        <p:nvSpPr>
          <p:cNvPr id="177" name="Google Shape;177;p20"/>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Work offers detailed exploration and clarification of </a:t>
            </a:r>
            <a:r>
              <a:rPr lang="en"/>
              <a:t>various open source base models</a:t>
            </a:r>
            <a:endParaRPr/>
          </a:p>
          <a:p>
            <a:pPr indent="-311150" lvl="0" marL="457200" rtl="0" algn="l">
              <a:spcBef>
                <a:spcPts val="0"/>
              </a:spcBef>
              <a:spcAft>
                <a:spcPts val="0"/>
              </a:spcAft>
              <a:buSzPts val="1300"/>
              <a:buChar char="●"/>
            </a:pPr>
            <a:r>
              <a:rPr lang="en"/>
              <a:t>This includes but is not limited to the following:</a:t>
            </a:r>
            <a:endParaRPr/>
          </a:p>
          <a:p>
            <a:pPr indent="-298450" lvl="1" marL="914400" rtl="0" algn="l">
              <a:spcBef>
                <a:spcPts val="0"/>
              </a:spcBef>
              <a:spcAft>
                <a:spcPts val="0"/>
              </a:spcAft>
              <a:buSzPts val="1100"/>
              <a:buChar char="○"/>
            </a:pPr>
            <a:r>
              <a:rPr lang="en"/>
              <a:t>Llama2</a:t>
            </a:r>
            <a:endParaRPr/>
          </a:p>
          <a:p>
            <a:pPr indent="-298450" lvl="1" marL="914400" rtl="0" algn="l">
              <a:spcBef>
                <a:spcPts val="0"/>
              </a:spcBef>
              <a:spcAft>
                <a:spcPts val="0"/>
              </a:spcAft>
              <a:buSzPts val="1100"/>
              <a:buChar char="○"/>
            </a:pPr>
            <a:r>
              <a:rPr lang="en"/>
              <a:t>Falcon</a:t>
            </a:r>
            <a:endParaRPr/>
          </a:p>
          <a:p>
            <a:pPr indent="-298450" lvl="1" marL="914400" rtl="0" algn="l">
              <a:spcBef>
                <a:spcPts val="0"/>
              </a:spcBef>
              <a:spcAft>
                <a:spcPts val="0"/>
              </a:spcAft>
              <a:buSzPts val="1100"/>
              <a:buChar char="○"/>
            </a:pPr>
            <a:r>
              <a:rPr lang="en"/>
              <a:t>ChatGLM2</a:t>
            </a:r>
            <a:endParaRPr/>
          </a:p>
          <a:p>
            <a:pPr indent="-311150" lvl="0" marL="457200" rtl="0" algn="l">
              <a:spcBef>
                <a:spcPts val="0"/>
              </a:spcBef>
              <a:spcAft>
                <a:spcPts val="0"/>
              </a:spcAft>
              <a:buSzPts val="1300"/>
              <a:buChar char="●"/>
            </a:pPr>
            <a:r>
              <a:rPr lang="en"/>
              <a:t>Provide plug-and-play guidance for researchers and practitioners working in finance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Openness</a:t>
            </a:r>
            <a:r>
              <a:rPr lang="en"/>
              <a:t> and Reproducibility</a:t>
            </a:r>
            <a:endParaRPr/>
          </a:p>
        </p:txBody>
      </p:sp>
      <p:sp>
        <p:nvSpPr>
          <p:cNvPr id="183" name="Google Shape;183;p21"/>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Tech adheres to and advocates for principles of openness and reproducibility in research/development of open-source FinLLMs.</a:t>
            </a:r>
            <a:endParaRPr/>
          </a:p>
          <a:p>
            <a:pPr indent="-311150" lvl="0" marL="457200" rtl="0" algn="l">
              <a:spcBef>
                <a:spcPts val="0"/>
              </a:spcBef>
              <a:spcAft>
                <a:spcPts val="0"/>
              </a:spcAft>
              <a:buSzPts val="1300"/>
              <a:buChar char="●"/>
            </a:pPr>
            <a:r>
              <a:rPr lang="en"/>
              <a:t>Lays solid foundation for future research</a:t>
            </a:r>
            <a:endParaRPr/>
          </a:p>
          <a:p>
            <a:pPr indent="-311150" lvl="0" marL="457200" rtl="0" algn="l">
              <a:spcBef>
                <a:spcPts val="0"/>
              </a:spcBef>
              <a:spcAft>
                <a:spcPts val="0"/>
              </a:spcAft>
              <a:buSzPts val="1300"/>
              <a:buChar char="●"/>
            </a:pPr>
            <a:r>
              <a:rPr lang="en"/>
              <a:t>Facilitates</a:t>
            </a:r>
            <a:r>
              <a:rPr lang="en"/>
              <a:t> further investigation/development in field.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