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17" r:id="rId2"/>
    <p:sldId id="375" r:id="rId3"/>
    <p:sldId id="376" r:id="rId4"/>
    <p:sldId id="380" r:id="rId5"/>
    <p:sldId id="377" r:id="rId6"/>
    <p:sldId id="378" r:id="rId7"/>
    <p:sldId id="381" r:id="rId8"/>
    <p:sldId id="392" r:id="rId9"/>
    <p:sldId id="386" r:id="rId10"/>
    <p:sldId id="384" r:id="rId11"/>
    <p:sldId id="385" r:id="rId12"/>
    <p:sldId id="382" r:id="rId13"/>
    <p:sldId id="383" r:id="rId14"/>
    <p:sldId id="387" r:id="rId15"/>
    <p:sldId id="388" r:id="rId16"/>
    <p:sldId id="389" r:id="rId17"/>
    <p:sldId id="390" r:id="rId18"/>
    <p:sldId id="391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7F"/>
    <a:srgbClr val="FFFFCC"/>
    <a:srgbClr val="20367C"/>
    <a:srgbClr val="E5434B"/>
    <a:srgbClr val="E33139"/>
    <a:srgbClr val="FFCC66"/>
    <a:srgbClr val="FFFF66"/>
    <a:srgbClr val="ED4713"/>
    <a:srgbClr val="11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53970" autoAdjust="0"/>
  </p:normalViewPr>
  <p:slideViewPr>
    <p:cSldViewPr>
      <p:cViewPr varScale="1">
        <p:scale>
          <a:sx n="40" d="100"/>
          <a:sy n="40" d="100"/>
        </p:scale>
        <p:origin x="22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5F32-C950-48EB-9ECC-CC776BA30095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86E66-310E-4EBF-97C0-25C925CF3CB1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8880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FC1B-7C21-4544-95FF-2518BF56D246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E43D-6379-44F5-9B9A-1642BEFC79F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76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%C3%81hkk%C3%A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manifesto.org/" TargetMode="External"/><Relationship Id="rId7" Type="http://schemas.openxmlformats.org/officeDocument/2006/relationships/hyperlink" Target="http://jonasboner.com/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jonasboner.com/interviews/" TargetMode="External"/><Relationship Id="rId5" Type="http://schemas.openxmlformats.org/officeDocument/2006/relationships/hyperlink" Target="http://computersweden.idg.se/2.2683/1.475388/jonas-ar-sveriges-basta-utvecklare" TargetMode="External"/><Relationship Id="rId4" Type="http://schemas.openxmlformats.org/officeDocument/2006/relationships/hyperlink" Target="http://java.net/website/java-champions/bios.html#Bone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Maga a szó a </a:t>
            </a:r>
            <a:r>
              <a:rPr lang="hu-HU" dirty="0" err="1" smtClean="0"/>
              <a:t>shámi</a:t>
            </a:r>
            <a:r>
              <a:rPr lang="hu-HU" dirty="0" smtClean="0"/>
              <a:t> mitológiából származik. (Skandináv</a:t>
            </a:r>
            <a:r>
              <a:rPr lang="hu-HU" baseline="0" dirty="0" smtClean="0"/>
              <a:t> népség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shami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mitológia egyik női 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istenség formája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finn mitológiában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Ukko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felesége és a termékenység istennője.</a:t>
            </a:r>
          </a:p>
          <a:p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Amúgy a kiejtés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szerintt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Áhkká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pedig egy hegyvonulat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Sédországban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aminek a neve az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Oreg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Holgy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lényeg a lényeg, hogy valami Isteni jó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dolg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Valami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Olumposzi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magasságok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eléreése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volt ezzel a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runtimmal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célja a megalkotójának :D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961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Minden </a:t>
            </a:r>
            <a:r>
              <a:rPr lang="hu-HU" dirty="0" err="1" smtClean="0"/>
              <a:t>actornak</a:t>
            </a:r>
            <a:r>
              <a:rPr lang="hu-HU" baseline="0" dirty="0" smtClean="0"/>
              <a:t> van pontosan egy </a:t>
            </a:r>
            <a:r>
              <a:rPr lang="hu-HU" baseline="0" dirty="0" err="1" smtClean="0"/>
              <a:t>mailboxa</a:t>
            </a:r>
            <a:r>
              <a:rPr lang="hu-H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Erkezesi</a:t>
            </a:r>
            <a:r>
              <a:rPr lang="hu-HU" baseline="0" dirty="0" smtClean="0"/>
              <a:t> idő alapján sorban jönnek befele az üzenetek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564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Immutablségre</a:t>
            </a:r>
            <a:r>
              <a:rPr lang="hu-HU" dirty="0" smtClean="0"/>
              <a:t> törekedni, ha ez sérül akkor az </a:t>
            </a:r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Legalább, legfeljebb, pontosan egy kézbesítés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at-most-once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means that for each message handed to the mechanism, that message is delivered zero or one times; in more casual terms it means that messages may be lost.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at-least-once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means that for each message handed to the mechanism potentially multiple attempts are made at delivering it, such that at least one succeeds; again, in more casual terms this means that messages may be duplicated but not lost.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exactly-once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means that for each message handed to the mechanism exactly one delivery is made to the recipient; the message can neither be lost nor duplicated.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65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Es akkor úgy indul az egész hogy az </a:t>
            </a:r>
            <a:r>
              <a:rPr lang="hu-HU" dirty="0" err="1" smtClean="0"/>
              <a:t>Aktorok</a:t>
            </a:r>
            <a:r>
              <a:rPr lang="hu-HU" baseline="0" dirty="0" smtClean="0"/>
              <a:t> elkezdenek </a:t>
            </a:r>
            <a:r>
              <a:rPr lang="hu-HU" baseline="0" dirty="0" err="1" smtClean="0"/>
              <a:t>Messegek</a:t>
            </a:r>
            <a:r>
              <a:rPr lang="hu-HU" baseline="0" dirty="0" smtClean="0"/>
              <a:t> hatására kommunikálni, változtatják az </a:t>
            </a:r>
            <a:r>
              <a:rPr lang="hu-HU" baseline="0" dirty="0" err="1" smtClean="0"/>
              <a:t>állpotukat</a:t>
            </a:r>
            <a:r>
              <a:rPr lang="hu-HU" baseline="0" dirty="0" smtClean="0"/>
              <a:t>…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03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Saját szálban futó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lightweight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6391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Routing</a:t>
            </a:r>
            <a:r>
              <a:rPr lang="hu-HU" dirty="0" smtClean="0"/>
              <a:t>: Sok </a:t>
            </a:r>
            <a:r>
              <a:rPr lang="hu-HU" dirty="0" err="1" smtClean="0"/>
              <a:t>aktor</a:t>
            </a:r>
            <a:r>
              <a:rPr lang="hu-HU" dirty="0" smtClean="0"/>
              <a:t> </a:t>
            </a:r>
            <a:r>
              <a:rPr lang="hu-HU" dirty="0" err="1" smtClean="0"/>
              <a:t>elkezde</a:t>
            </a:r>
            <a:r>
              <a:rPr lang="hu-HU" dirty="0" smtClean="0"/>
              <a:t> </a:t>
            </a:r>
            <a:r>
              <a:rPr lang="hu-HU" dirty="0" err="1" smtClean="0"/>
              <a:t>parhuzamosan</a:t>
            </a:r>
            <a:r>
              <a:rPr lang="hu-HU" dirty="0" smtClean="0"/>
              <a:t> ténykedni, akkor hogy a megfelelő üzenetek a megfelelő</a:t>
            </a:r>
            <a:r>
              <a:rPr lang="hu-HU" baseline="0" dirty="0" smtClean="0"/>
              <a:t> helyeken legyenek ezt az </a:t>
            </a:r>
            <a:r>
              <a:rPr lang="hu-HU" baseline="0" dirty="0" err="1" smtClean="0"/>
              <a:t>Akka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Routingja</a:t>
            </a:r>
            <a:r>
              <a:rPr lang="hu-HU" baseline="0" dirty="0" smtClean="0"/>
              <a:t> biztosítja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Maga a </a:t>
            </a:r>
            <a:r>
              <a:rPr lang="hu-HU" baseline="0" dirty="0" err="1" smtClean="0"/>
              <a:t>Router</a:t>
            </a:r>
            <a:r>
              <a:rPr lang="hu-HU" baseline="0" dirty="0" smtClean="0"/>
              <a:t> is egy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, a bejövő üzeneteket dobálja szét </a:t>
            </a:r>
            <a:r>
              <a:rPr lang="hu-HU" baseline="0" dirty="0" err="1" smtClean="0"/>
              <a:t>valamilyyen</a:t>
            </a:r>
            <a:r>
              <a:rPr lang="hu-HU" baseline="0" dirty="0" smtClean="0"/>
              <a:t> algoritmus,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random,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smallest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mailbox</a:t>
            </a:r>
            <a:r>
              <a:rPr lang="hu-HU" baseline="0" dirty="0" smtClean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round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robin</a:t>
            </a:r>
            <a:r>
              <a:rPr lang="hu-HU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Broadcast</a:t>
            </a:r>
            <a:r>
              <a:rPr lang="hu-HU" baseline="0" dirty="0" smtClean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Balanced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pool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alapján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Lehet készíteni saját </a:t>
            </a:r>
            <a:r>
              <a:rPr lang="hu-HU" baseline="0" dirty="0" err="1" smtClean="0"/>
              <a:t>Routert</a:t>
            </a:r>
            <a:r>
              <a:rPr lang="hu-HU" baseline="0" dirty="0" smtClean="0"/>
              <a:t>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Lehet </a:t>
            </a:r>
            <a:r>
              <a:rPr lang="hu-HU" baseline="0" dirty="0" err="1" smtClean="0"/>
              <a:t>konfigolni</a:t>
            </a:r>
            <a:r>
              <a:rPr lang="hu-HU" baseline="0" dirty="0" smtClean="0"/>
              <a:t> java kódból, vagy 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ból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215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r>
              <a:rPr lang="hu-HU" dirty="0" smtClean="0"/>
              <a:t>: van egy </a:t>
            </a:r>
            <a:r>
              <a:rPr lang="hu-HU" dirty="0" err="1" smtClean="0"/>
              <a:t>actorunk</a:t>
            </a:r>
            <a:r>
              <a:rPr lang="hu-HU" dirty="0" smtClean="0"/>
              <a:t> es ugye az </a:t>
            </a:r>
            <a:r>
              <a:rPr lang="hu-HU" dirty="0" err="1" smtClean="0"/>
              <a:t>lecrashel</a:t>
            </a:r>
            <a:r>
              <a:rPr lang="hu-HU" dirty="0" smtClean="0"/>
              <a:t>,</a:t>
            </a:r>
            <a:r>
              <a:rPr lang="hu-HU" baseline="0" dirty="0" smtClean="0"/>
              <a:t> amúgy az </a:t>
            </a:r>
            <a:r>
              <a:rPr lang="hu-HU" baseline="0" dirty="0" err="1" smtClean="0"/>
              <a:t>akkanak</a:t>
            </a:r>
            <a:r>
              <a:rPr lang="hu-HU" baseline="0" dirty="0" smtClean="0"/>
              <a:t> ez a </a:t>
            </a:r>
            <a:r>
              <a:rPr lang="hu-HU" baseline="0" dirty="0" err="1" smtClean="0"/>
              <a:t>filozofiaja</a:t>
            </a:r>
            <a:r>
              <a:rPr lang="hu-HU" baseline="0" dirty="0" smtClean="0"/>
              <a:t> is hogy hagyjuk lerohadni  (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crash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Na d mondjuk ennek az </a:t>
            </a:r>
            <a:r>
              <a:rPr lang="hu-HU" baseline="0" dirty="0" err="1" smtClean="0"/>
              <a:t>aktornak</a:t>
            </a:r>
            <a:r>
              <a:rPr lang="hu-HU" baseline="0" dirty="0" smtClean="0"/>
              <a:t> van egy </a:t>
            </a:r>
            <a:r>
              <a:rPr lang="hu-HU" baseline="0" dirty="0" err="1" smtClean="0"/>
              <a:t>allapota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ugyebar</a:t>
            </a:r>
            <a:r>
              <a:rPr lang="hu-HU" baseline="0" dirty="0" smtClean="0"/>
              <a:t>, akkor jó lenne ha </a:t>
            </a:r>
            <a:r>
              <a:rPr lang="hu-HU" baseline="0" dirty="0" err="1" smtClean="0"/>
              <a:t>restrat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utan</a:t>
            </a:r>
            <a:r>
              <a:rPr lang="hu-HU" baseline="0" dirty="0" smtClean="0"/>
              <a:t> ide </a:t>
            </a:r>
            <a:r>
              <a:rPr lang="hu-HU" baseline="0" dirty="0" err="1" smtClean="0"/>
              <a:t>ternenk</a:t>
            </a:r>
            <a:r>
              <a:rPr lang="hu-HU" baseline="0" dirty="0" smtClean="0"/>
              <a:t> vissza</a:t>
            </a:r>
          </a:p>
          <a:p>
            <a:endParaRPr lang="hu-HU" baseline="0" dirty="0" smtClean="0"/>
          </a:p>
          <a:p>
            <a:r>
              <a:rPr lang="hu-HU" baseline="0" dirty="0" smtClean="0"/>
              <a:t>Teljes cha1nge </a:t>
            </a:r>
            <a:r>
              <a:rPr lang="hu-HU" baseline="0" dirty="0" err="1" smtClean="0"/>
              <a:t>history</a:t>
            </a:r>
            <a:r>
              <a:rPr lang="hu-HU" baseline="0" dirty="0" smtClean="0"/>
              <a:t> vagy ha már ez ugye </a:t>
            </a:r>
            <a:r>
              <a:rPr lang="hu-HU" baseline="0" dirty="0" err="1" smtClean="0"/>
              <a:t>hosszadamas</a:t>
            </a:r>
            <a:r>
              <a:rPr lang="hu-HU" baseline="0" dirty="0" smtClean="0"/>
              <a:t>, akkor a </a:t>
            </a:r>
            <a:r>
              <a:rPr lang="hu-HU" baseline="0" dirty="0" err="1" smtClean="0"/>
              <a:t>restore</a:t>
            </a:r>
            <a:r>
              <a:rPr lang="hu-HU" baseline="0" dirty="0" smtClean="0"/>
              <a:t> időt csökkenve használhatunk </a:t>
            </a:r>
            <a:r>
              <a:rPr lang="hu-HU" baseline="0" dirty="0" err="1" smtClean="0"/>
              <a:t>snapshotokat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perzisztens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kap egy </a:t>
            </a:r>
            <a:r>
              <a:rPr lang="hu-HU" baseline="0" dirty="0" err="1" smtClean="0"/>
              <a:t>commandot</a:t>
            </a:r>
            <a:r>
              <a:rPr lang="hu-HU" baseline="0" dirty="0" smtClean="0"/>
              <a:t>, amit először </a:t>
            </a:r>
            <a:r>
              <a:rPr lang="hu-HU" baseline="0" dirty="0" err="1" smtClean="0"/>
              <a:t>validál</a:t>
            </a:r>
            <a:r>
              <a:rPr lang="hu-HU" baseline="0" dirty="0" smtClean="0"/>
              <a:t>, aztán ha végre hajtható az adott </a:t>
            </a:r>
            <a:r>
              <a:rPr lang="hu-HU" baseline="0" dirty="0" err="1" smtClean="0"/>
              <a:t>állpotára</a:t>
            </a:r>
            <a:r>
              <a:rPr lang="hu-HU" baseline="0" dirty="0" smtClean="0"/>
              <a:t>, akkor egy </a:t>
            </a:r>
            <a:r>
              <a:rPr lang="hu-HU" baseline="0" dirty="0" err="1" smtClean="0"/>
              <a:t>Event</a:t>
            </a:r>
            <a:r>
              <a:rPr lang="hu-HU" baseline="0" dirty="0" smtClean="0"/>
              <a:t> generálódik a </a:t>
            </a:r>
            <a:r>
              <a:rPr lang="hu-HU" baseline="0" dirty="0" err="1" smtClean="0"/>
              <a:t>commandból</a:t>
            </a:r>
            <a:r>
              <a:rPr lang="hu-HU" baseline="0" dirty="0" smtClean="0"/>
              <a:t>, ez az evet </a:t>
            </a:r>
            <a:r>
              <a:rPr lang="hu-HU" baseline="0" dirty="0" err="1" smtClean="0"/>
              <a:t>perzisztálódik</a:t>
            </a:r>
            <a:r>
              <a:rPr lang="hu-HU" baseline="0" dirty="0" smtClean="0"/>
              <a:t>, majd az </a:t>
            </a:r>
            <a:r>
              <a:rPr lang="hu-HU" baseline="0" dirty="0" err="1" smtClean="0"/>
              <a:t>event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ereménye</a:t>
            </a:r>
            <a:r>
              <a:rPr lang="hu-HU" baseline="0" dirty="0" smtClean="0"/>
              <a:t> végbemegy az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Állapotán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Recovery</a:t>
            </a:r>
            <a:r>
              <a:rPr lang="hu-HU" baseline="0" dirty="0" smtClean="0"/>
              <a:t> során ez az </a:t>
            </a:r>
            <a:r>
              <a:rPr lang="hu-HU" baseline="0" dirty="0" err="1" smtClean="0"/>
              <a:t>Event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gorgetődik</a:t>
            </a:r>
            <a:r>
              <a:rPr lang="hu-HU" baseline="0" dirty="0" smtClean="0"/>
              <a:t> vissza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0732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Transactions</a:t>
            </a:r>
            <a:r>
              <a:rPr lang="hu-HU" dirty="0" smtClean="0"/>
              <a:t>: 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Transactional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–t használja amely elvileg az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ACIDból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első 3t 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lefedi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Utemezhető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maga az üzenetküldés és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feladatvégrehajtás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(functions or Runnable)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50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6930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46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előadásabn</a:t>
            </a:r>
            <a:r>
              <a:rPr lang="hu-HU" baseline="0" dirty="0" smtClean="0"/>
              <a:t> egy áttekintést/betekintést szeretnék adni ebbe a </a:t>
            </a:r>
            <a:r>
              <a:rPr lang="hu-HU" baseline="0" dirty="0" err="1" smtClean="0"/>
              <a:t>concurrancy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frameworkbe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41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Rendszertervezés (</a:t>
            </a:r>
            <a:r>
              <a:rPr lang="hu-HU" dirty="0" err="1" smtClean="0"/>
              <a:t>absztarkciós</a:t>
            </a:r>
            <a:r>
              <a:rPr lang="hu-HU" dirty="0" smtClean="0"/>
              <a:t> szintek)</a:t>
            </a:r>
          </a:p>
          <a:p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Szerverkörnyezet – jön</a:t>
            </a:r>
            <a:r>
              <a:rPr lang="hu-HU" baseline="0" dirty="0" smtClean="0"/>
              <a:t> a menő dolog az internet, felhő </a:t>
            </a:r>
            <a:r>
              <a:rPr lang="hu-HU" baseline="0" dirty="0" err="1" smtClean="0"/>
              <a:t>stb</a:t>
            </a:r>
            <a:r>
              <a:rPr lang="hu-HU" baseline="0" dirty="0" smtClean="0"/>
              <a:t>…., kurva </a:t>
            </a:r>
            <a:r>
              <a:rPr lang="hu-HU" baseline="0" dirty="0" err="1" smtClean="0"/>
              <a:t>jóóó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Konkurens alkalmazások –</a:t>
            </a:r>
            <a:r>
              <a:rPr lang="hu-HU" baseline="0" dirty="0" smtClean="0"/>
              <a:t> olyan teljesítményt szeretne a végfelhasználó mintha asztali erős gép mellett ülni, ugyanaz az élmény, adatok mennyisége exponenciálisan nő </a:t>
            </a:r>
            <a:endParaRPr lang="hu-HU" dirty="0" smtClean="0"/>
          </a:p>
          <a:p>
            <a:r>
              <a:rPr lang="hu-HU" dirty="0" smtClean="0"/>
              <a:t>Skálázhatóság </a:t>
            </a:r>
          </a:p>
          <a:p>
            <a:r>
              <a:rPr lang="hu-HU" dirty="0" smtClean="0"/>
              <a:t>Hibatűrés – Álljon </a:t>
            </a:r>
            <a:r>
              <a:rPr lang="hu-HU" dirty="0" err="1" smtClean="0"/>
              <a:t>rednelkezsére</a:t>
            </a:r>
            <a:r>
              <a:rPr lang="hu-HU" dirty="0" smtClean="0"/>
              <a:t>,</a:t>
            </a:r>
            <a:r>
              <a:rPr lang="hu-HU" baseline="0" dirty="0" smtClean="0"/>
              <a:t> business is </a:t>
            </a:r>
            <a:r>
              <a:rPr lang="hu-HU" baseline="0" dirty="0" err="1" smtClean="0"/>
              <a:t>money</a:t>
            </a:r>
            <a:endParaRPr lang="hu-HU" dirty="0" smtClean="0"/>
          </a:p>
          <a:p>
            <a:r>
              <a:rPr lang="hu-HU" dirty="0" smtClean="0"/>
              <a:t> mi a közös bennük, nehéz őket lefejleszteni, </a:t>
            </a:r>
            <a:r>
              <a:rPr lang="hu-HU" dirty="0" err="1" smtClean="0"/>
              <a:t>mindeannyian</a:t>
            </a:r>
            <a:r>
              <a:rPr lang="hu-HU" dirty="0" smtClean="0"/>
              <a:t> </a:t>
            </a:r>
            <a:r>
              <a:rPr lang="hu-HU" dirty="0" err="1" smtClean="0"/>
              <a:t>ismerjuk</a:t>
            </a:r>
            <a:r>
              <a:rPr lang="hu-HU" dirty="0" smtClean="0"/>
              <a:t>, ne is beszéljünk a </a:t>
            </a:r>
            <a:r>
              <a:rPr lang="hu-HU" dirty="0" err="1" smtClean="0"/>
              <a:t>TDDről</a:t>
            </a:r>
            <a:r>
              <a:rPr lang="hu-HU" baseline="0" dirty="0" smtClean="0"/>
              <a:t> , hibakeresésről </a:t>
            </a:r>
            <a:r>
              <a:rPr lang="hu-HU" baseline="0" dirty="0" err="1" smtClean="0"/>
              <a:t>stb</a:t>
            </a:r>
            <a:r>
              <a:rPr lang="hu-HU" baseline="0" dirty="0" smtClean="0"/>
              <a:t>…</a:t>
            </a:r>
          </a:p>
          <a:p>
            <a:endParaRPr lang="hu-HU" baseline="0" dirty="0" smtClean="0"/>
          </a:p>
          <a:p>
            <a:r>
              <a:rPr lang="hu-HU" baseline="0" dirty="0" smtClean="0"/>
              <a:t>Annyira, nem szeretünk szálakat, zárakat és egyéb </a:t>
            </a:r>
            <a:r>
              <a:rPr lang="hu-HU" baseline="0" dirty="0" err="1" smtClean="0"/>
              <a:t>concurrencyvel</a:t>
            </a:r>
            <a:r>
              <a:rPr lang="hu-HU" baseline="0" dirty="0" smtClean="0"/>
              <a:t> kapcsolatos fogalmakat látni. Az ördög a részletekben rejtőzik :D</a:t>
            </a:r>
          </a:p>
          <a:p>
            <a:endParaRPr lang="hu-HU" baseline="0" dirty="0" smtClean="0"/>
          </a:p>
          <a:p>
            <a:r>
              <a:rPr lang="hu-HU" dirty="0" smtClean="0"/>
              <a:t>Konkurens feladatok</a:t>
            </a:r>
          </a:p>
          <a:p>
            <a:r>
              <a:rPr lang="hu-HU" dirty="0" err="1" smtClean="0"/>
              <a:t>Blokkolo</a:t>
            </a:r>
            <a:r>
              <a:rPr lang="hu-HU" dirty="0" smtClean="0"/>
              <a:t> IO, </a:t>
            </a:r>
            <a:r>
              <a:rPr lang="hu-HU" dirty="0" err="1" smtClean="0"/>
              <a:t>Synchronizing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az </a:t>
            </a:r>
            <a:r>
              <a:rPr lang="hu-HU" baseline="0" dirty="0" err="1" smtClean="0"/>
              <a:t>ExecutorService</a:t>
            </a:r>
            <a:r>
              <a:rPr lang="hu-HU" baseline="0" dirty="0" smtClean="0"/>
              <a:t> nagyon jó dolog de még az se elég </a:t>
            </a:r>
            <a:r>
              <a:rPr lang="hu-HU" baseline="0" dirty="0" err="1" smtClean="0"/>
              <a:t>abstract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520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Tanuljunk</a:t>
            </a:r>
            <a:r>
              <a:rPr lang="hu-HU" baseline="0" dirty="0" smtClean="0"/>
              <a:t> valami újat is, elvégre programozók vagyunk. Majd iszunk a síelésen. :D</a:t>
            </a:r>
          </a:p>
          <a:p>
            <a:endParaRPr lang="hu-HU" baseline="0" dirty="0" smtClean="0"/>
          </a:p>
          <a:p>
            <a:r>
              <a:rPr lang="hu-HU" baseline="0" dirty="0" smtClean="0"/>
              <a:t>Ja és a pálinka az tényleg nem kutya, vagyis nem játék :D :</a:t>
            </a:r>
            <a:r>
              <a:rPr lang="hu-HU" baseline="0" dirty="0" err="1" smtClean="0"/>
              <a:t>D</a:t>
            </a:r>
            <a:endParaRPr lang="hu-HU" baseline="0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765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Skálázható : horizontálisan is és vertikálisan 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27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Scala 2004ben megjelenik, 2006magasságá egész használható,</a:t>
            </a:r>
            <a:r>
              <a:rPr lang="hu-HU" baseline="0" dirty="0" smtClean="0"/>
              <a:t> használják is, de valahogy a </a:t>
            </a:r>
            <a:r>
              <a:rPr lang="hu-HU" baseline="0" dirty="0" err="1" smtClean="0"/>
              <a:t>concurrency</a:t>
            </a:r>
            <a:r>
              <a:rPr lang="hu-HU" baseline="0" dirty="0" smtClean="0"/>
              <a:t> még mindig nagy </a:t>
            </a:r>
            <a:r>
              <a:rPr lang="hu-HU" baseline="0" dirty="0" err="1" smtClean="0"/>
              <a:t>overhead</a:t>
            </a:r>
            <a:r>
              <a:rPr lang="hu-HU" baseline="0" dirty="0" smtClean="0"/>
              <a:t>, valamit kezdeni kell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Ekkor jön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Jonas Bonér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fontAlgn="t"/>
            <a:r>
              <a:rPr lang="hu-HU" dirty="0" smtClean="0"/>
              <a:t>(</a:t>
            </a:r>
            <a:r>
              <a:rPr lang="en-US" dirty="0" smtClean="0">
                <a:effectLst/>
              </a:rPr>
              <a:t>building a platform for </a:t>
            </a:r>
            <a:r>
              <a:rPr lang="en-US" dirty="0" err="1" smtClean="0">
                <a:effectLst/>
              </a:rPr>
              <a:t>Microservices</a:t>
            </a:r>
            <a:r>
              <a:rPr lang="en-US" dirty="0" smtClean="0">
                <a:effectLst/>
              </a:rPr>
              <a:t> and Fast Data on the JVM—implementing the principles of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reactive manifesto</a:t>
            </a:r>
            <a:r>
              <a:rPr lang="en-US" dirty="0" smtClean="0">
                <a:effectLst/>
              </a:rPr>
              <a:t>, a manifesto that I initiated and co-authored.</a:t>
            </a:r>
          </a:p>
          <a:p>
            <a:pPr fontAlgn="t"/>
            <a:r>
              <a:rPr lang="en-US" dirty="0" smtClean="0">
                <a:effectLst/>
              </a:rPr>
              <a:t>In 2011 I became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java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champion</a:t>
            </a:r>
            <a:r>
              <a:rPr lang="en-US" dirty="0" err="1" smtClean="0">
                <a:effectLst/>
              </a:rPr>
              <a:t>and</a:t>
            </a:r>
            <a:r>
              <a:rPr lang="en-US" dirty="0" smtClean="0">
                <a:effectLst/>
              </a:rPr>
              <a:t> in 2012 I was voted as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number one developer</a:t>
            </a:r>
            <a:r>
              <a:rPr lang="en-US" dirty="0" smtClean="0">
                <a:effectLst/>
              </a:rPr>
              <a:t> in Sweden. See my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interviews</a:t>
            </a:r>
            <a:r>
              <a:rPr lang="en-US" dirty="0" smtClean="0">
                <a:effectLst/>
              </a:rPr>
              <a:t> and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resumé</a:t>
            </a:r>
            <a:r>
              <a:rPr lang="en-US" dirty="0" smtClean="0">
                <a:effectLst/>
              </a:rPr>
              <a:t> pages for more info.</a:t>
            </a:r>
            <a:r>
              <a:rPr lang="hu-HU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, 2009 megalkotja az </a:t>
            </a:r>
            <a:r>
              <a:rPr lang="hu-HU" dirty="0" err="1" smtClean="0"/>
              <a:t>Akkat</a:t>
            </a:r>
            <a:r>
              <a:rPr lang="hu-HU" dirty="0" smtClean="0"/>
              <a:t> egyfajta </a:t>
            </a:r>
            <a:r>
              <a:rPr lang="hu-HU" dirty="0" err="1" smtClean="0"/>
              <a:t>toolkit</a:t>
            </a:r>
            <a:r>
              <a:rPr lang="hu-HU" dirty="0" smtClean="0"/>
              <a:t> és </a:t>
            </a:r>
            <a:r>
              <a:rPr lang="hu-HU" dirty="0" err="1" smtClean="0"/>
              <a:t>runtime</a:t>
            </a:r>
            <a:r>
              <a:rPr lang="hu-HU" dirty="0" smtClean="0"/>
              <a:t> </a:t>
            </a:r>
            <a:r>
              <a:rPr lang="hu-HU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Tesztelhetőség: </a:t>
            </a:r>
            <a:r>
              <a:rPr lang="hu-HU" dirty="0" err="1" smtClean="0"/>
              <a:t>TestKit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395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Mindennek</a:t>
            </a:r>
            <a:r>
              <a:rPr lang="hu-HU" baseline="0" dirty="0" smtClean="0"/>
              <a:t> az alapja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, Ő valósítja meg tulajdon </a:t>
            </a:r>
            <a:r>
              <a:rPr lang="hu-HU" baseline="0" dirty="0" err="1" smtClean="0"/>
              <a:t>képpen</a:t>
            </a:r>
            <a:r>
              <a:rPr lang="hu-HU" baseline="0" dirty="0" smtClean="0"/>
              <a:t> legközelebbi értelemben a SZÁL fogalmát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ACTOR: Egy kód szervezési blokk, életciklusos, állapot leírását szolgálja, tartozik minden </a:t>
            </a:r>
            <a:r>
              <a:rPr lang="hu-HU" baseline="0" dirty="0" err="1" smtClean="0"/>
              <a:t>Actorhoz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MailBox</a:t>
            </a:r>
            <a:r>
              <a:rPr lang="hu-HU" baseline="0" dirty="0" smtClean="0"/>
              <a:t>, ő tulajdonkeppen egy FIFO adatszerkezetet valósít meg, szépen ide fognak érkezni a </a:t>
            </a:r>
            <a:r>
              <a:rPr lang="hu-HU" baseline="0" dirty="0" err="1" smtClean="0"/>
              <a:t>Messagek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amelyekt</a:t>
            </a:r>
            <a:r>
              <a:rPr lang="hu-HU" baseline="0" dirty="0" smtClean="0"/>
              <a:t> feldolgoz, ezáltal lesz az egész egy FSM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</a:t>
            </a:r>
            <a:r>
              <a:rPr lang="hu-HU" dirty="0" smtClean="0"/>
              <a:t> Systemben helyezkednek el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ActorSystem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= </a:t>
            </a:r>
            <a:r>
              <a:rPr lang="hu-HU" dirty="0" err="1" smtClean="0"/>
              <a:t>ActorSystem.</a:t>
            </a:r>
            <a:r>
              <a:rPr lang="hu-HU" i="1" dirty="0" err="1" smtClean="0">
                <a:effectLst/>
              </a:rPr>
              <a:t>create</a:t>
            </a:r>
            <a:r>
              <a:rPr lang="hu-HU" dirty="0" smtClean="0"/>
              <a:t>(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actorLfcycleHookSystem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dirty="0" smtClean="0"/>
              <a:t>)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4 </a:t>
            </a:r>
            <a:r>
              <a:rPr lang="hu-HU" baseline="0" dirty="0" err="1" smtClean="0"/>
              <a:t>kozponti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</a:t>
            </a:r>
            <a:r>
              <a:rPr lang="hu-H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DEFINE,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CREATE,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START/STOP – </a:t>
            </a:r>
            <a:r>
              <a:rPr lang="hu-HU" baseline="0" dirty="0" err="1" smtClean="0"/>
              <a:t>stop</a:t>
            </a:r>
            <a:r>
              <a:rPr lang="hu-HU" baseline="0" dirty="0" smtClean="0"/>
              <a:t> rekurzívan stoppolja az összes gyereket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BECOME,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SUPERVISE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Életciklus objektum: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postStop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Local, </a:t>
            </a:r>
            <a:r>
              <a:rPr lang="hu-HU" dirty="0" err="1" smtClean="0"/>
              <a:t>Remote</a:t>
            </a:r>
            <a:r>
              <a:rPr lang="hu-HU" dirty="0" smtClean="0"/>
              <a:t> (</a:t>
            </a:r>
            <a:r>
              <a:rPr lang="hu-HU" dirty="0" err="1" smtClean="0"/>
              <a:t>akka</a:t>
            </a:r>
            <a:r>
              <a:rPr lang="hu-HU" dirty="0" smtClean="0"/>
              <a:t>://)  DNS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hierarcy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err="1" smtClean="0"/>
              <a:t>tell</a:t>
            </a:r>
            <a:r>
              <a:rPr lang="hu-HU" dirty="0" smtClean="0"/>
              <a:t> operator: ezzel szólítunk meg egy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kuldunk</a:t>
            </a:r>
            <a:r>
              <a:rPr lang="hu-HU" baseline="0" dirty="0" smtClean="0"/>
              <a:t> neki </a:t>
            </a:r>
            <a:r>
              <a:rPr lang="hu-HU" baseline="0" dirty="0" err="1" smtClean="0"/>
              <a:t>uzenetet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Forward</a:t>
            </a:r>
            <a:r>
              <a:rPr lang="hu-HU" baseline="0" dirty="0" smtClean="0"/>
              <a:t> </a:t>
            </a:r>
            <a:r>
              <a:rPr lang="hu-HU" dirty="0" smtClean="0"/>
              <a:t>operator: ugyanaz  mint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tell</a:t>
            </a:r>
            <a:r>
              <a:rPr lang="hu-HU" baseline="0" dirty="0" smtClean="0"/>
              <a:t> csak az eredeti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nevében üzen, ahogy a neve is sejteti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smtClean="0"/>
              <a:t>Hierarchiába szerveződnek: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Parent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child</a:t>
            </a:r>
            <a:r>
              <a:rPr lang="hu-HU" baseline="0" dirty="0" smtClean="0"/>
              <a:t>, maga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system</a:t>
            </a:r>
            <a:r>
              <a:rPr lang="hu-HU" baseline="0" dirty="0" smtClean="0"/>
              <a:t> adja az un „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guardiant</a:t>
            </a:r>
            <a:r>
              <a:rPr lang="hu-HU" baseline="0" dirty="0" smtClean="0"/>
              <a:t>”, ő lesz a </a:t>
            </a:r>
            <a:r>
              <a:rPr lang="hu-HU" baseline="0" dirty="0" err="1" smtClean="0"/>
              <a:t>root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Szupervising</a:t>
            </a:r>
            <a:r>
              <a:rPr lang="hu-HU" dirty="0" smtClean="0"/>
              <a:t> szupport: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Minden </a:t>
            </a:r>
            <a:r>
              <a:rPr lang="hu-HU" baseline="0" dirty="0" err="1" smtClean="0"/>
              <a:t>szulő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gyerekenek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szuervisora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ha hiba lép fel a gyerekben akkor az neki propagálódik fel, ő tudja/tudhatja kezelni, ha akarja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MESSGAE:Ezek az üzenetek, </a:t>
            </a:r>
            <a:r>
              <a:rPr lang="hu-HU" baseline="0" dirty="0" err="1" smtClean="0"/>
              <a:t>asszinkronok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>Támogatja a hot </a:t>
            </a:r>
            <a:r>
              <a:rPr lang="hu-HU" baseline="0" dirty="0" err="1" smtClean="0"/>
              <a:t>deployt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became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unbacema</a:t>
            </a:r>
            <a:r>
              <a:rPr lang="hu-HU" baseline="0" dirty="0" smtClean="0"/>
              <a:t> metódusok. Ezzel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tudja megváltoztatni a viselkedését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82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Mindennek</a:t>
            </a:r>
            <a:r>
              <a:rPr lang="hu-HU" baseline="0" dirty="0" smtClean="0"/>
              <a:t> az alapja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, Ő valósítja meg tulajdon </a:t>
            </a:r>
            <a:r>
              <a:rPr lang="hu-HU" baseline="0" dirty="0" err="1" smtClean="0"/>
              <a:t>képpen</a:t>
            </a:r>
            <a:r>
              <a:rPr lang="hu-HU" baseline="0" dirty="0" smtClean="0"/>
              <a:t> legközelebbi értelemben a SZÁL fogalmát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ACTOR: Egy kód szervezési blokk, életciklusos, állapot leírását szolgálja, tartozik minden </a:t>
            </a:r>
            <a:r>
              <a:rPr lang="hu-HU" baseline="0" dirty="0" err="1" smtClean="0"/>
              <a:t>Actorhoz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MailBox</a:t>
            </a:r>
            <a:r>
              <a:rPr lang="hu-HU" baseline="0" dirty="0" smtClean="0"/>
              <a:t>, ő tulajdonkeppen egy FIFO adatszerkezetet valósít meg, szépen ide fognak érkezni a </a:t>
            </a:r>
            <a:r>
              <a:rPr lang="hu-HU" baseline="0" dirty="0" err="1" smtClean="0"/>
              <a:t>Messagek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amelyekt</a:t>
            </a:r>
            <a:r>
              <a:rPr lang="hu-HU" baseline="0" dirty="0" smtClean="0"/>
              <a:t> feldolgoz, ezáltal lesz az egész egy FSM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</a:t>
            </a:r>
            <a:r>
              <a:rPr lang="hu-HU" dirty="0" smtClean="0"/>
              <a:t> Systemben helyezkednek el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ActorSystem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= </a:t>
            </a:r>
            <a:r>
              <a:rPr lang="hu-HU" dirty="0" err="1" smtClean="0"/>
              <a:t>ActorSystem.</a:t>
            </a:r>
            <a:r>
              <a:rPr lang="hu-HU" i="1" dirty="0" err="1" smtClean="0">
                <a:effectLst/>
              </a:rPr>
              <a:t>create</a:t>
            </a:r>
            <a:r>
              <a:rPr lang="hu-HU" dirty="0" smtClean="0"/>
              <a:t>(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actorLfcycleHookSystem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dirty="0" smtClean="0"/>
              <a:t>)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4 </a:t>
            </a:r>
            <a:r>
              <a:rPr lang="hu-HU" baseline="0" dirty="0" err="1" smtClean="0"/>
              <a:t>kozponti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</a:t>
            </a:r>
            <a:r>
              <a:rPr lang="hu-H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DEFINE,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CREATE,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START/STOP – </a:t>
            </a:r>
            <a:r>
              <a:rPr lang="hu-HU" baseline="0" dirty="0" err="1" smtClean="0"/>
              <a:t>stop</a:t>
            </a:r>
            <a:r>
              <a:rPr lang="hu-HU" baseline="0" dirty="0" smtClean="0"/>
              <a:t> rekurzívan stoppolja az összes gyereket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BECOME,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SUPERVISE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Életciklus objektum: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postStop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Local, </a:t>
            </a:r>
            <a:r>
              <a:rPr lang="hu-HU" dirty="0" err="1" smtClean="0"/>
              <a:t>Remote</a:t>
            </a:r>
            <a:r>
              <a:rPr lang="hu-HU" dirty="0" smtClean="0"/>
              <a:t> (</a:t>
            </a:r>
            <a:r>
              <a:rPr lang="hu-HU" dirty="0" err="1" smtClean="0"/>
              <a:t>akka</a:t>
            </a:r>
            <a:r>
              <a:rPr lang="hu-HU" dirty="0" smtClean="0"/>
              <a:t>://)  DNS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hierarcy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err="1" smtClean="0"/>
              <a:t>tell</a:t>
            </a:r>
            <a:r>
              <a:rPr lang="hu-HU" dirty="0" smtClean="0"/>
              <a:t> operator: ezzel szólítunk meg egy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kuldunk</a:t>
            </a:r>
            <a:r>
              <a:rPr lang="hu-HU" baseline="0" dirty="0" smtClean="0"/>
              <a:t> neki </a:t>
            </a:r>
            <a:r>
              <a:rPr lang="hu-HU" baseline="0" dirty="0" err="1" smtClean="0"/>
              <a:t>uzenetet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Forward</a:t>
            </a:r>
            <a:r>
              <a:rPr lang="hu-HU" baseline="0" dirty="0" smtClean="0"/>
              <a:t> </a:t>
            </a:r>
            <a:r>
              <a:rPr lang="hu-HU" dirty="0" smtClean="0"/>
              <a:t>operator: ugyanaz  mint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tell</a:t>
            </a:r>
            <a:r>
              <a:rPr lang="hu-HU" baseline="0" dirty="0" smtClean="0"/>
              <a:t> csak az eredeti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nevében üzen, ahogy a neve is sejteti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smtClean="0"/>
              <a:t>Hierarchiába szerveződnek: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Parent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child</a:t>
            </a:r>
            <a:r>
              <a:rPr lang="hu-HU" baseline="0" dirty="0" smtClean="0"/>
              <a:t>, maga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system</a:t>
            </a:r>
            <a:r>
              <a:rPr lang="hu-HU" baseline="0" dirty="0" smtClean="0"/>
              <a:t> adja az un „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guardiant</a:t>
            </a:r>
            <a:r>
              <a:rPr lang="hu-HU" baseline="0" dirty="0" smtClean="0"/>
              <a:t>”, ő lesz a </a:t>
            </a:r>
            <a:r>
              <a:rPr lang="hu-HU" baseline="0" dirty="0" err="1" smtClean="0"/>
              <a:t>root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Szupervising</a:t>
            </a:r>
            <a:r>
              <a:rPr lang="hu-HU" dirty="0" smtClean="0"/>
              <a:t> szupport: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Minden </a:t>
            </a:r>
            <a:r>
              <a:rPr lang="hu-HU" baseline="0" dirty="0" err="1" smtClean="0"/>
              <a:t>szulő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gyerekenek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szuervisora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ha hiba lép fel a gyerekben akkor az neki propagálódik fel, ő tudja/tudhatja kezelni, ha akarja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MESSGAE:Ezek az üzenetek, </a:t>
            </a:r>
            <a:r>
              <a:rPr lang="hu-HU" baseline="0" dirty="0" err="1" smtClean="0"/>
              <a:t>asszinkronok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>Támogatja a hot </a:t>
            </a:r>
            <a:r>
              <a:rPr lang="hu-HU" baseline="0" dirty="0" err="1" smtClean="0"/>
              <a:t>deployt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became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unbacema</a:t>
            </a:r>
            <a:r>
              <a:rPr lang="hu-HU" baseline="0" dirty="0" smtClean="0"/>
              <a:t> metódusok. Ezzel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tudja megváltoztatni a viselkedését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280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Ha</a:t>
            </a:r>
            <a:r>
              <a:rPr lang="hu-HU" baseline="0" dirty="0" smtClean="0"/>
              <a:t> létrehozunk egy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 akkor egy </a:t>
            </a:r>
            <a:r>
              <a:rPr lang="hu-HU" baseline="0" dirty="0" err="1" smtClean="0"/>
              <a:t>ActorRef</a:t>
            </a:r>
            <a:r>
              <a:rPr lang="hu-HU" baseline="0" dirty="0" smtClean="0"/>
              <a:t> képződik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/: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guardian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maga az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systesmm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őse, mindennek az alapja</a:t>
            </a:r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/system: The System Guardian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funkciók mint 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beéített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logolás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(amit nyilván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aktorokkal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végez), mindenképp később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áljanak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le, mint a bormál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aktorok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u-HU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/user: The Guardian Actor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 furcsa lehet mert itt nincs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szülű-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gyerek viszony. De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akkában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lehetősg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exlipcit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watch-ok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beregisztrálásrára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Igy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nem csak szülő-gyerek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sznteken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lehet reagálni eseményekre. PL amikor Terminal a megfigyelt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aktor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akkor arra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reagéljunk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valamit stb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supervising</a:t>
            </a:r>
            <a:r>
              <a:rPr lang="hu-HU" baseline="0" dirty="0" smtClean="0"/>
              <a:t> az a </a:t>
            </a:r>
            <a:r>
              <a:rPr lang="hu-HU" baseline="0" dirty="0" err="1" smtClean="0"/>
              <a:t>StopAndRestart</a:t>
            </a:r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fogad egy hibajelzést a gyerektől akkor dönthet: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Resumeolja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gyereket (gyerek állapota megmarad)</a:t>
            </a:r>
          </a:p>
          <a:p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Restartolja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gyereket (gyerek állapota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clearelődik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Stoppolja a gyereket</a:t>
            </a: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Propagálja a hibát felfele az Önmaga kilövésével 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Szupervising</a:t>
            </a:r>
            <a:r>
              <a:rPr lang="hu-HU" dirty="0" smtClean="0"/>
              <a:t> szupport (a hibakezelésre fókuszál)</a:t>
            </a:r>
            <a:br>
              <a:rPr lang="hu-HU" dirty="0" smtClean="0"/>
            </a:br>
            <a:r>
              <a:rPr lang="hu-HU" dirty="0" smtClean="0"/>
              <a:t>kevésbé</a:t>
            </a:r>
            <a:r>
              <a:rPr lang="hu-HU" baseline="0" dirty="0" smtClean="0"/>
              <a:t> defenzív </a:t>
            </a:r>
            <a:r>
              <a:rPr lang="hu-HU" baseline="0" dirty="0" err="1" smtClean="0"/>
              <a:t>küdolási</a:t>
            </a:r>
            <a:r>
              <a:rPr lang="hu-HU" baseline="0" dirty="0" smtClean="0"/>
              <a:t> hibakezelés, </a:t>
            </a:r>
            <a:r>
              <a:rPr lang="hu-HU" baseline="0" dirty="0" err="1" smtClean="0"/>
              <a:t>ErrorKernel</a:t>
            </a:r>
            <a:r>
              <a:rPr lang="hu-HU" baseline="0" dirty="0" smtClean="0"/>
              <a:t> hagymaszerkezet modell,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fontos, alkalmazás specifikus dolgokat az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hiererchya</a:t>
            </a:r>
            <a:r>
              <a:rPr lang="hu-HU" baseline="0" dirty="0" smtClean="0"/>
              <a:t> gyökerében tartjuk, ott helyezzük el, a kevésbé kritikus dolgokat ledelegáljuk a gyerekeknek.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Ezeken a </a:t>
            </a:r>
            <a:r>
              <a:rPr lang="hu-HU" baseline="0" dirty="0" err="1" smtClean="0"/>
              <a:t>kozbulső</a:t>
            </a:r>
            <a:r>
              <a:rPr lang="hu-HU" baseline="0" dirty="0" smtClean="0"/>
              <a:t> szinteken tetszőleges </a:t>
            </a:r>
            <a:r>
              <a:rPr lang="hu-HU" baseline="0" dirty="0" err="1" smtClean="0"/>
              <a:t>finomságu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 definiálunk, amik létrejönnek újraindulnak 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Ezzel próbáljuk elérni, hogy a fejét az </a:t>
            </a:r>
            <a:r>
              <a:rPr lang="hu-HU" baseline="0" dirty="0" err="1" smtClean="0"/>
              <a:t>alkalmzasnak</a:t>
            </a:r>
            <a:r>
              <a:rPr lang="hu-HU" baseline="0" dirty="0" smtClean="0"/>
              <a:t> nehéz elpusztítani.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Szuperviziós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statégiák</a:t>
            </a:r>
            <a:r>
              <a:rPr lang="hu-H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OneForOneStartegy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): </a:t>
            </a:r>
            <a:r>
              <a:rPr lang="hu-HU" baseline="0" dirty="0" err="1" smtClean="0"/>
              <a:t>parent</a:t>
            </a:r>
            <a:r>
              <a:rPr lang="hu-HU" baseline="0" dirty="0" smtClean="0"/>
              <a:t> csak a bukó gyerekre </a:t>
            </a:r>
            <a:r>
              <a:rPr lang="hu-HU" baseline="0" dirty="0" err="1" smtClean="0"/>
              <a:t>alalmazza</a:t>
            </a:r>
            <a:r>
              <a:rPr lang="hu-HU" baseline="0" dirty="0" smtClean="0"/>
              <a:t> a hibaelhárítást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OneForAllStartegy</a:t>
            </a:r>
            <a:r>
              <a:rPr lang="hu-HU" baseline="0" dirty="0" smtClean="0"/>
              <a:t>:</a:t>
            </a:r>
            <a:r>
              <a:rPr lang="hu-HU" baseline="0" dirty="0" err="1" smtClean="0"/>
              <a:t>parent</a:t>
            </a:r>
            <a:r>
              <a:rPr lang="hu-HU" baseline="0" dirty="0" smtClean="0"/>
              <a:t> az összes gyerekére </a:t>
            </a:r>
            <a:r>
              <a:rPr lang="hu-HU" baseline="0" dirty="0" err="1" smtClean="0"/>
              <a:t>alalmazza</a:t>
            </a:r>
            <a:r>
              <a:rPr lang="hu-HU" baseline="0" dirty="0" smtClean="0"/>
              <a:t> a hibaelhárítást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Monitoring a </a:t>
            </a:r>
            <a:r>
              <a:rPr lang="hu-HU" dirty="0" err="1" smtClean="0"/>
              <a:t>hibazelésssel</a:t>
            </a:r>
            <a:r>
              <a:rPr lang="hu-HU" dirty="0" smtClean="0"/>
              <a:t> szemben nem csak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r>
              <a:rPr lang="hu-HU" dirty="0" smtClean="0"/>
              <a:t> </a:t>
            </a:r>
            <a:r>
              <a:rPr lang="hu-HU" dirty="0" err="1" smtClean="0"/>
              <a:t>aktorok</a:t>
            </a:r>
            <a:r>
              <a:rPr lang="hu-HU" baseline="0" dirty="0" smtClean="0"/>
              <a:t> között van hanem bármelyik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megfigyelhet egy másikat, a </a:t>
            </a:r>
            <a:r>
              <a:rPr lang="hu-HU" baseline="0" dirty="0" err="1" smtClean="0"/>
              <a:t>watch</a:t>
            </a:r>
            <a:r>
              <a:rPr lang="hu-HU" baseline="0" dirty="0" smtClean="0"/>
              <a:t>/</a:t>
            </a:r>
            <a:r>
              <a:rPr lang="hu-HU" baseline="0" dirty="0" err="1" smtClean="0"/>
              <a:t>unwatch</a:t>
            </a:r>
            <a:r>
              <a:rPr lang="hu-HU" baseline="0" dirty="0" smtClean="0"/>
              <a:t> operátorral ekkor a megfigyelő értesül a megfigyelt </a:t>
            </a:r>
            <a:r>
              <a:rPr lang="hu-HU" baseline="0" dirty="0" err="1" smtClean="0"/>
              <a:t>terminálásáról</a:t>
            </a:r>
            <a:r>
              <a:rPr lang="hu-HU" baseline="0" dirty="0" smtClean="0"/>
              <a:t>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11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 baseline="0">
                <a:solidFill>
                  <a:srgbClr val="1D537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86412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buFont typeface="Wingdings" pitchFamily="2" charset="2"/>
              <a:buChar char="§"/>
              <a:defRPr/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8358214" cy="642918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2800" b="1" i="0" kern="1200" cap="small" baseline="0" dirty="0">
                <a:solidFill>
                  <a:srgbClr val="1C5DA3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lv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3A7A"/>
              </a:buClr>
              <a:buSzPct val="68000"/>
              <a:buFont typeface="Wingdings 3"/>
              <a:buNone/>
            </a:pPr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000108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3438" y="1000108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4040188" cy="442915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buFont typeface="Wingdings" pitchFamily="2" charset="2"/>
              <a:buChar char="§"/>
              <a:defRPr sz="2000"/>
            </a:lvl2pPr>
            <a:lvl3pPr>
              <a:buClr>
                <a:srgbClr val="C00000"/>
              </a:buClr>
              <a:buFont typeface="Arial" pitchFamily="34" charset="0"/>
              <a:buChar char="•"/>
              <a:defRPr sz="1800"/>
            </a:lvl3pPr>
            <a:lvl4pPr>
              <a:buClr>
                <a:srgbClr val="C00000"/>
              </a:buClr>
              <a:buFont typeface="Courier New" pitchFamily="49" charset="0"/>
              <a:buChar char="o"/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42915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0"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0"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600"/>
            </a:lvl5pPr>
            <a:extLst/>
          </a:lstStyle>
          <a:p>
            <a:pPr marL="365760" lvl="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marL="621792" lvl="1" indent="-228600" algn="l" rtl="0" eaLnBrk="1" latinLnBrk="0" hangingPunct="1">
              <a:spcBef>
                <a:spcPts val="324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859536" lvl="2" indent="-228600" algn="l" rtl="0" eaLnBrk="1" latinLnBrk="0" hangingPunct="1">
              <a:spcBef>
                <a:spcPts val="350"/>
              </a:spcBef>
              <a:buClr>
                <a:srgbClr val="C0000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43000" lvl="3" indent="-228600" algn="l" rtl="0" eaLnBrk="1" latinLnBrk="0" hangingPunct="1">
              <a:spcBef>
                <a:spcPts val="350"/>
              </a:spcBef>
              <a:buClr>
                <a:srgbClr val="C00000"/>
              </a:buClr>
              <a:buFont typeface="Courier New" pitchFamily="49" charset="0"/>
              <a:buChar char="o"/>
            </a:pPr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42844" y="-24"/>
            <a:ext cx="7500990" cy="64291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0071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5" name="Picture 1" descr="D:\Documents\_IP Systems\10_Cegugyek\04_ArculatMarketing\IP_Systems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1"/>
            <a:ext cx="1428728" cy="6359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5" r:id="rId4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2800" b="1" i="0" kern="1200" cap="small" baseline="0">
          <a:solidFill>
            <a:srgbClr val="1C5DA3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rgbClr val="C00000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rgbClr val="C00000"/>
        </a:buClr>
        <a:buFont typeface="Wingdings" pitchFamily="2" charset="2"/>
        <a:buChar char="§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rgbClr val="C00000"/>
        </a:buClr>
        <a:buSzPct val="120000"/>
        <a:buFont typeface="Arial" pitchFamily="34" charset="0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rgbClr val="C00000"/>
        </a:buClr>
        <a:buFont typeface="Courier New" pitchFamily="49" charset="0"/>
        <a:buChar char="o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learning-akk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nasboner.com/reactive-manifesto-1-0/" TargetMode="External"/><Relationship Id="rId5" Type="http://schemas.openxmlformats.org/officeDocument/2006/relationships/hyperlink" Target="https://www.amazon.de/Akka-Action-Raymond-Roestenburg/dp/1617291013" TargetMode="External"/><Relationship Id="rId4" Type="http://schemas.openxmlformats.org/officeDocument/2006/relationships/hyperlink" Target="https://akka.io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56484" y="4101297"/>
            <a:ext cx="8712968" cy="1470025"/>
          </a:xfrm>
        </p:spPr>
        <p:txBody>
          <a:bodyPr>
            <a:normAutofit/>
          </a:bodyPr>
          <a:lstStyle/>
          <a:p>
            <a:r>
              <a:rPr lang="hu-HU" sz="8000" b="1" cap="small" dirty="0" smtClean="0">
                <a:solidFill>
                  <a:srgbClr val="1C5DA3"/>
                </a:solidFill>
              </a:rPr>
              <a:t> </a:t>
            </a:r>
            <a:endParaRPr lang="hu-HU" sz="8000" b="1" cap="small" dirty="0">
              <a:solidFill>
                <a:srgbClr val="1C5DA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355" y="5291642"/>
            <a:ext cx="4320480" cy="113823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Pistár Zoltán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19415" y="4595653"/>
            <a:ext cx="642942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hu-H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2017.10.19</a:t>
            </a:r>
          </a:p>
          <a:p>
            <a:pPr lvl="0" algn="r">
              <a:spcBef>
                <a:spcPct val="20000"/>
              </a:spcBef>
              <a:defRPr/>
            </a:pPr>
            <a:endParaRPr lang="hu-HU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55" y="1539175"/>
            <a:ext cx="2506057" cy="19628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MailBox</a:t>
            </a:r>
            <a:endParaRPr lang="hu-HU" dirty="0" smtClean="0"/>
          </a:p>
          <a:p>
            <a:r>
              <a:rPr lang="hu-HU" dirty="0" smtClean="0"/>
              <a:t>Minden </a:t>
            </a:r>
            <a:r>
              <a:rPr lang="hu-HU" dirty="0" err="1" smtClean="0"/>
              <a:t>Aktorhoz</a:t>
            </a:r>
            <a:r>
              <a:rPr lang="hu-HU" dirty="0" smtClean="0"/>
              <a:t> egy tartozik</a:t>
            </a:r>
            <a:endParaRPr lang="hu-HU" dirty="0"/>
          </a:p>
          <a:p>
            <a:r>
              <a:rPr lang="hu-HU" dirty="0" smtClean="0"/>
              <a:t>Különböző </a:t>
            </a:r>
            <a:r>
              <a:rPr lang="hu-HU" dirty="0" err="1" smtClean="0"/>
              <a:t>implementaciok</a:t>
            </a:r>
            <a:r>
              <a:rPr lang="hu-HU" dirty="0" smtClean="0"/>
              <a:t> használhatóak(FIFO, </a:t>
            </a:r>
            <a:r>
              <a:rPr lang="hu-HU" dirty="0" err="1" smtClean="0"/>
              <a:t>Priority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)</a:t>
            </a:r>
          </a:p>
          <a:p>
            <a:r>
              <a:rPr lang="hu-HU" dirty="0" smtClean="0"/>
              <a:t>Lehet definiálni saját </a:t>
            </a:r>
            <a:r>
              <a:rPr lang="hu-HU" dirty="0" err="1" smtClean="0"/>
              <a:t>mailbox</a:t>
            </a:r>
            <a:r>
              <a:rPr lang="hu-HU" dirty="0" smtClean="0"/>
              <a:t> </a:t>
            </a:r>
            <a:r>
              <a:rPr lang="hu-HU" dirty="0" err="1" smtClean="0"/>
              <a:t>tipust</a:t>
            </a:r>
            <a:endParaRPr lang="hu-HU" dirty="0" smtClean="0"/>
          </a:p>
          <a:p>
            <a:r>
              <a:rPr lang="hu-HU" altLang="hu-HU" dirty="0">
                <a:solidFill>
                  <a:srgbClr val="666600"/>
                </a:solidFill>
                <a:latin typeface="SourceCodePro"/>
                <a:cs typeface="Courier New" panose="02070309020205020404" pitchFamily="49" charset="0"/>
              </a:rPr>
              <a:t>.</a:t>
            </a:r>
            <a:r>
              <a:rPr lang="hu-HU" altLang="hu-HU" dirty="0" err="1">
                <a:solidFill>
                  <a:srgbClr val="000000"/>
                </a:solidFill>
                <a:latin typeface="SourceCodePro"/>
                <a:cs typeface="Courier New" panose="02070309020205020404" pitchFamily="49" charset="0"/>
              </a:rPr>
              <a:t>withMailbox</a:t>
            </a:r>
            <a:r>
              <a:rPr lang="hu-HU" altLang="hu-HU" dirty="0" smtClean="0">
                <a:solidFill>
                  <a:srgbClr val="666600"/>
                </a:solidFill>
                <a:latin typeface="SourceCodePro"/>
                <a:cs typeface="Courier New" panose="02070309020205020404" pitchFamily="49" charset="0"/>
              </a:rPr>
              <a:t>(</a:t>
            </a:r>
            <a:r>
              <a:rPr lang="hu-HU" altLang="hu-HU" dirty="0" smtClean="0">
                <a:solidFill>
                  <a:srgbClr val="008800"/>
                </a:solidFill>
                <a:latin typeface="SourceCodePro"/>
                <a:cs typeface="Courier New" panose="02070309020205020404" pitchFamily="49" charset="0"/>
              </a:rPr>
              <a:t>”</a:t>
            </a:r>
            <a:r>
              <a:rPr lang="hu-HU" altLang="hu-HU" dirty="0" err="1" smtClean="0">
                <a:solidFill>
                  <a:srgbClr val="008800"/>
                </a:solidFill>
                <a:latin typeface="SourceCodePro"/>
                <a:cs typeface="Courier New" panose="02070309020205020404" pitchFamily="49" charset="0"/>
              </a:rPr>
              <a:t>MailboxConfName</a:t>
            </a:r>
            <a:r>
              <a:rPr lang="hu-HU" altLang="hu-HU" dirty="0" smtClean="0">
                <a:solidFill>
                  <a:srgbClr val="008800"/>
                </a:solidFill>
                <a:latin typeface="SourceCodePro"/>
                <a:cs typeface="Courier New" panose="02070309020205020404" pitchFamily="49" charset="0"/>
              </a:rPr>
              <a:t>”</a:t>
            </a:r>
            <a:r>
              <a:rPr lang="hu-HU" altLang="hu-HU" dirty="0" smtClean="0">
                <a:solidFill>
                  <a:srgbClr val="666600"/>
                </a:solidFill>
                <a:latin typeface="SourceCodePro"/>
                <a:cs typeface="Courier New" panose="02070309020205020404" pitchFamily="49" charset="0"/>
              </a:rPr>
              <a:t>))</a:t>
            </a:r>
            <a:r>
              <a:rPr lang="hu-HU" altLang="hu-HU" sz="800" dirty="0" smtClean="0"/>
              <a:t> </a:t>
            </a:r>
            <a:endParaRPr lang="hu-HU" altLang="hu-HU" sz="2800" dirty="0">
              <a:latin typeface="Arial" panose="020B0604020202020204" pitchFamily="34" charset="0"/>
            </a:endParaRPr>
          </a:p>
          <a:p>
            <a:pPr marL="109728" indent="0">
              <a:buNone/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5157192"/>
            <a:ext cx="1543050" cy="7048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29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Message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Immutablségre</a:t>
            </a:r>
            <a:r>
              <a:rPr lang="hu-HU" dirty="0" smtClean="0"/>
              <a:t> törekedni</a:t>
            </a:r>
            <a:br>
              <a:rPr lang="hu-HU" dirty="0" smtClean="0"/>
            </a:br>
            <a:r>
              <a:rPr lang="hu-HU" dirty="0" smtClean="0"/>
              <a:t>Legalább, legfeljebb, pontosan egy kézbesítés</a:t>
            </a:r>
            <a:br>
              <a:rPr lang="hu-HU" dirty="0" smtClean="0"/>
            </a:br>
            <a:endParaRPr lang="hu-HU" dirty="0"/>
          </a:p>
          <a:p>
            <a:r>
              <a:rPr lang="hu-HU" dirty="0" smtClean="0"/>
              <a:t>Millió egyéb dolog</a:t>
            </a:r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43314"/>
            <a:ext cx="828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5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836712"/>
            <a:ext cx="66865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4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szálban futó</a:t>
            </a:r>
          </a:p>
          <a:p>
            <a:r>
              <a:rPr lang="hu-HU" dirty="0" smtClean="0"/>
              <a:t>Kis komponens</a:t>
            </a:r>
          </a:p>
          <a:p>
            <a:r>
              <a:rPr lang="hu-HU" dirty="0" smtClean="0"/>
              <a:t>Állapot</a:t>
            </a:r>
          </a:p>
          <a:p>
            <a:r>
              <a:rPr lang="hu-HU" dirty="0" smtClean="0"/>
              <a:t>Viselkedés</a:t>
            </a:r>
          </a:p>
          <a:p>
            <a:r>
              <a:rPr lang="hu-HU" dirty="0" smtClean="0"/>
              <a:t>Milyen üzeneteket dolgoz fel</a:t>
            </a:r>
          </a:p>
          <a:p>
            <a:r>
              <a:rPr lang="hu-HU" dirty="0" err="1" smtClean="0"/>
              <a:t>Actornak</a:t>
            </a:r>
            <a:r>
              <a:rPr lang="hu-HU" dirty="0" smtClean="0"/>
              <a:t> van egy </a:t>
            </a:r>
            <a:r>
              <a:rPr lang="hu-HU" dirty="0" err="1" smtClean="0"/>
              <a:t>mailboxa</a:t>
            </a:r>
            <a:endParaRPr lang="hu-HU" dirty="0" smtClean="0"/>
          </a:p>
          <a:p>
            <a:r>
              <a:rPr lang="hu-HU" dirty="0" err="1" smtClean="0"/>
              <a:t>Mailboxban</a:t>
            </a:r>
            <a:r>
              <a:rPr lang="hu-HU" dirty="0" smtClean="0"/>
              <a:t> </a:t>
            </a: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 err="1" smtClean="0"/>
              <a:t>messagek</a:t>
            </a:r>
            <a:endParaRPr lang="hu-HU" dirty="0" smtClean="0"/>
          </a:p>
          <a:p>
            <a:r>
              <a:rPr lang="hu-HU" dirty="0" smtClean="0"/>
              <a:t>Sorosan feldolgozza</a:t>
            </a:r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Actor</a:t>
            </a:r>
            <a:r>
              <a:rPr lang="hu-HU" dirty="0" smtClean="0"/>
              <a:t> – </a:t>
            </a:r>
            <a:r>
              <a:rPr lang="hu-HU" dirty="0" err="1" smtClean="0"/>
              <a:t>Mailbox</a:t>
            </a:r>
            <a:r>
              <a:rPr lang="hu-HU" dirty="0" smtClean="0"/>
              <a:t> - </a:t>
            </a:r>
            <a:r>
              <a:rPr lang="hu-HU" dirty="0" err="1" smtClean="0"/>
              <a:t>Message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87678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Routing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019300"/>
            <a:ext cx="5438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44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Külön függőségként kell behúzni</a:t>
            </a:r>
          </a:p>
          <a:p>
            <a:pPr marL="109728" indent="0">
              <a:buNone/>
            </a:pPr>
            <a:r>
              <a:rPr lang="hu-HU" dirty="0" smtClean="0"/>
              <a:t>Db vagy fájl vagy ….</a:t>
            </a:r>
          </a:p>
          <a:p>
            <a:pPr marL="109728" indent="0">
              <a:buNone/>
            </a:pPr>
            <a:r>
              <a:rPr lang="hu-HU" dirty="0"/>
              <a:t>C</a:t>
            </a:r>
            <a:r>
              <a:rPr lang="hu-HU" dirty="0" smtClean="0"/>
              <a:t>sak </a:t>
            </a:r>
            <a:r>
              <a:rPr lang="hu-HU" dirty="0" smtClean="0"/>
              <a:t>a </a:t>
            </a:r>
            <a:r>
              <a:rPr lang="hu-HU" dirty="0" err="1" smtClean="0"/>
              <a:t>changek</a:t>
            </a:r>
            <a:r>
              <a:rPr lang="hu-HU" dirty="0" smtClean="0"/>
              <a:t> </a:t>
            </a:r>
            <a:r>
              <a:rPr lang="hu-HU" dirty="0" err="1" smtClean="0"/>
              <a:t>tárolodnak</a:t>
            </a:r>
            <a:r>
              <a:rPr lang="hu-HU" dirty="0" smtClean="0"/>
              <a:t>, </a:t>
            </a:r>
            <a:r>
              <a:rPr lang="hu-HU" dirty="0" err="1" smtClean="0"/>
              <a:t>EventSourcing</a:t>
            </a:r>
            <a:r>
              <a:rPr lang="hu-HU" dirty="0" smtClean="0"/>
              <a:t> , </a:t>
            </a:r>
            <a:r>
              <a:rPr lang="hu-HU" dirty="0" err="1" smtClean="0"/>
              <a:t>Eventek</a:t>
            </a:r>
            <a:r>
              <a:rPr lang="hu-HU" dirty="0" smtClean="0"/>
              <a:t> mint </a:t>
            </a:r>
            <a:r>
              <a:rPr lang="hu-HU" dirty="0" err="1" smtClean="0"/>
              <a:t>commandok</a:t>
            </a:r>
            <a:r>
              <a:rPr lang="hu-HU" dirty="0" smtClean="0"/>
              <a:t>, visszagörgeti</a:t>
            </a:r>
          </a:p>
          <a:p>
            <a:pPr marL="109728" indent="0">
              <a:buNone/>
            </a:pPr>
            <a:r>
              <a:rPr lang="hu-HU" dirty="0" err="1" smtClean="0"/>
              <a:t>Snapshot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67684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Logging</a:t>
            </a:r>
            <a:endParaRPr lang="hu-HU" dirty="0" smtClean="0"/>
          </a:p>
          <a:p>
            <a:r>
              <a:rPr lang="hu-HU" dirty="0" err="1" smtClean="0"/>
              <a:t>Scheduling</a:t>
            </a:r>
            <a:endParaRPr lang="hu-HU" dirty="0" smtClean="0"/>
          </a:p>
          <a:p>
            <a:r>
              <a:rPr lang="hu-HU" dirty="0" err="1" smtClean="0"/>
              <a:t>Transactions</a:t>
            </a:r>
            <a:endParaRPr lang="hu-HU" dirty="0" smtClean="0"/>
          </a:p>
          <a:p>
            <a:r>
              <a:rPr lang="hu-HU" dirty="0" err="1" smtClean="0"/>
              <a:t>Clastering</a:t>
            </a:r>
            <a:endParaRPr lang="hu-HU" dirty="0" smtClean="0"/>
          </a:p>
          <a:p>
            <a:r>
              <a:rPr lang="hu-HU" dirty="0" err="1" smtClean="0"/>
              <a:t>Networking</a:t>
            </a:r>
            <a:r>
              <a:rPr lang="hu-HU" dirty="0" smtClean="0"/>
              <a:t> </a:t>
            </a:r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5375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Testing</a:t>
            </a:r>
            <a:br>
              <a:rPr lang="hu-HU" dirty="0" smtClean="0"/>
            </a:br>
            <a:r>
              <a:rPr lang="hu-HU" dirty="0" err="1" smtClean="0"/>
              <a:t>TestKit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Külön kis </a:t>
            </a:r>
            <a:r>
              <a:rPr lang="hu-HU" dirty="0" err="1" smtClean="0"/>
              <a:t>dependencia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30672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https://www.udemy.com/learning-akka</a:t>
            </a:r>
            <a:r>
              <a:rPr lang="hu-HU" dirty="0" smtClean="0">
                <a:hlinkClick r:id="rId3"/>
              </a:rPr>
              <a:t>/</a:t>
            </a:r>
            <a:endParaRPr lang="hu-HU" dirty="0"/>
          </a:p>
          <a:p>
            <a:r>
              <a:rPr lang="hu-HU" dirty="0">
                <a:hlinkClick r:id="rId4"/>
              </a:rPr>
              <a:t>https://akka.io/docs</a:t>
            </a:r>
            <a:r>
              <a:rPr lang="hu-HU" dirty="0" smtClean="0">
                <a:hlinkClick r:id="rId4"/>
              </a:rPr>
              <a:t>/</a:t>
            </a:r>
            <a:endParaRPr lang="hu-HU" dirty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www.amazon.de/Akka-Action-Raymond-Roestenburg/dp/1617291013</a:t>
            </a:r>
            <a:endParaRPr lang="hu-HU" dirty="0" smtClean="0"/>
          </a:p>
          <a:p>
            <a:r>
              <a:rPr lang="hu-HU" dirty="0">
                <a:hlinkClick r:id="rId6"/>
              </a:rPr>
              <a:t>http://jonasboner.com/reactive-manifesto-1-0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/>
              <a:t>https://github.com/schumi-z/akka.git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Források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9299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Előzmények</a:t>
            </a:r>
          </a:p>
          <a:p>
            <a:r>
              <a:rPr lang="hu-HU" dirty="0" smtClean="0"/>
              <a:t>Mire, miért, mi a cél?</a:t>
            </a:r>
          </a:p>
          <a:p>
            <a:r>
              <a:rPr lang="hu-HU" dirty="0" smtClean="0"/>
              <a:t>Mi is </a:t>
            </a:r>
            <a:r>
              <a:rPr lang="hu-HU" dirty="0" smtClean="0"/>
              <a:t>az AKKA</a:t>
            </a:r>
            <a:endParaRPr lang="hu-HU" dirty="0" smtClean="0"/>
          </a:p>
          <a:p>
            <a:r>
              <a:rPr lang="hu-HU" dirty="0" smtClean="0"/>
              <a:t>Hogyan épül fel.</a:t>
            </a:r>
          </a:p>
          <a:p>
            <a:r>
              <a:rPr lang="hu-HU" dirty="0" smtClean="0"/>
              <a:t>Eszköztár </a:t>
            </a:r>
          </a:p>
          <a:p>
            <a:r>
              <a:rPr lang="hu-HU" dirty="0" smtClean="0"/>
              <a:t>Demó példák a </a:t>
            </a:r>
            <a:r>
              <a:rPr lang="hu-HU" dirty="0" err="1" smtClean="0"/>
              <a:t>slideok</a:t>
            </a:r>
            <a:r>
              <a:rPr lang="hu-HU" dirty="0" smtClean="0"/>
              <a:t> </a:t>
            </a:r>
            <a:r>
              <a:rPr lang="hu-HU" dirty="0" smtClean="0"/>
              <a:t>között</a:t>
            </a:r>
          </a:p>
          <a:p>
            <a:r>
              <a:rPr lang="hu-HU" dirty="0" smtClean="0"/>
              <a:t>Összegzés, Q&amp;A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Miről is lesz szó?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Rendszertervezés, alacsonyabb szintek is</a:t>
            </a:r>
          </a:p>
          <a:p>
            <a:r>
              <a:rPr lang="hu-HU" dirty="0" smtClean="0"/>
              <a:t>Konkurens </a:t>
            </a:r>
            <a:r>
              <a:rPr lang="hu-HU" dirty="0" smtClean="0"/>
              <a:t>feladatok</a:t>
            </a:r>
          </a:p>
          <a:p>
            <a:r>
              <a:rPr lang="hu-HU" dirty="0" smtClean="0"/>
              <a:t>Szálak, </a:t>
            </a:r>
            <a:r>
              <a:rPr lang="hu-HU" dirty="0" err="1" smtClean="0"/>
              <a:t>Shared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, </a:t>
            </a:r>
            <a:r>
              <a:rPr lang="hu-HU" dirty="0" err="1" smtClean="0"/>
              <a:t>Blokkolo</a:t>
            </a:r>
            <a:r>
              <a:rPr lang="hu-HU" dirty="0" smtClean="0"/>
              <a:t> IO, </a:t>
            </a:r>
            <a:r>
              <a:rPr lang="hu-HU" dirty="0" err="1" smtClean="0"/>
              <a:t>Synchronizing</a:t>
            </a:r>
            <a:r>
              <a:rPr lang="hu-HU" dirty="0" smtClean="0"/>
              <a:t>, Zárak</a:t>
            </a:r>
          </a:p>
          <a:p>
            <a:r>
              <a:rPr lang="hu-HU" dirty="0" smtClean="0"/>
              <a:t>Vegyes </a:t>
            </a:r>
            <a:r>
              <a:rPr lang="hu-HU" dirty="0" err="1" smtClean="0"/>
              <a:t>stack</a:t>
            </a:r>
            <a:r>
              <a:rPr lang="hu-HU" dirty="0" smtClean="0"/>
              <a:t> elemek (JMS</a:t>
            </a:r>
            <a:r>
              <a:rPr lang="hu-HU" dirty="0"/>
              <a:t>, Java </a:t>
            </a:r>
            <a:r>
              <a:rPr lang="hu-HU" dirty="0" err="1"/>
              <a:t>Concurrency</a:t>
            </a:r>
            <a:r>
              <a:rPr lang="hu-HU" dirty="0"/>
              <a:t>) </a:t>
            </a:r>
            <a:endParaRPr lang="hu-HU" dirty="0" smtClean="0"/>
          </a:p>
          <a:p>
            <a:r>
              <a:rPr lang="hu-HU" dirty="0" smtClean="0"/>
              <a:t>Szerverkörnyezet</a:t>
            </a:r>
            <a:endParaRPr lang="hu-HU" dirty="0" smtClean="0"/>
          </a:p>
          <a:p>
            <a:r>
              <a:rPr lang="hu-HU" dirty="0" smtClean="0"/>
              <a:t>Skálázhatóság </a:t>
            </a:r>
            <a:endParaRPr lang="hu-HU" dirty="0" smtClean="0"/>
          </a:p>
          <a:p>
            <a:r>
              <a:rPr lang="hu-HU" dirty="0" smtClean="0"/>
              <a:t>Hibatűrés</a:t>
            </a:r>
          </a:p>
          <a:p>
            <a:r>
              <a:rPr lang="hu-HU" dirty="0" smtClean="0"/>
              <a:t>Rugalmasság</a:t>
            </a:r>
            <a:endParaRPr lang="hu-HU" dirty="0" smtClean="0"/>
          </a:p>
          <a:p>
            <a:r>
              <a:rPr lang="hu-HU" dirty="0" smtClean="0"/>
              <a:t>Hibakeresés / Tesztelhetőség nehézkes</a:t>
            </a: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Előzmények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37350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Rendszertervezés, alacsonyabb szintek is</a:t>
            </a:r>
          </a:p>
          <a:p>
            <a:r>
              <a:rPr lang="hu-HU" dirty="0" smtClean="0"/>
              <a:t>Konkurens </a:t>
            </a:r>
            <a:r>
              <a:rPr lang="hu-HU" dirty="0" smtClean="0"/>
              <a:t>feladatok</a:t>
            </a:r>
          </a:p>
          <a:p>
            <a:r>
              <a:rPr lang="hu-HU" dirty="0"/>
              <a:t>Szálak,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dirty="0" err="1"/>
              <a:t>Blokkolo</a:t>
            </a:r>
            <a:r>
              <a:rPr lang="hu-HU" dirty="0"/>
              <a:t> IO, </a:t>
            </a:r>
            <a:r>
              <a:rPr lang="hu-HU" dirty="0" err="1"/>
              <a:t>Synchronizing</a:t>
            </a:r>
            <a:r>
              <a:rPr lang="hu-HU" dirty="0"/>
              <a:t>, Zárak</a:t>
            </a:r>
          </a:p>
          <a:p>
            <a:r>
              <a:rPr lang="hu-HU" dirty="0" smtClean="0"/>
              <a:t>Vegyes </a:t>
            </a:r>
            <a:r>
              <a:rPr lang="hu-HU" dirty="0" err="1" smtClean="0"/>
              <a:t>stack</a:t>
            </a:r>
            <a:r>
              <a:rPr lang="hu-HU" dirty="0" smtClean="0"/>
              <a:t> elemek (JMS</a:t>
            </a:r>
            <a:r>
              <a:rPr lang="hu-HU" dirty="0"/>
              <a:t>, Java </a:t>
            </a:r>
            <a:r>
              <a:rPr lang="hu-HU" dirty="0" err="1"/>
              <a:t>Concurrency</a:t>
            </a:r>
            <a:r>
              <a:rPr lang="hu-HU" dirty="0"/>
              <a:t>) </a:t>
            </a:r>
            <a:endParaRPr lang="hu-HU" dirty="0" smtClean="0"/>
          </a:p>
          <a:p>
            <a:r>
              <a:rPr lang="hu-HU" dirty="0" smtClean="0"/>
              <a:t>Szerverkörnyezet</a:t>
            </a:r>
            <a:endParaRPr lang="hu-HU" dirty="0" smtClean="0"/>
          </a:p>
          <a:p>
            <a:r>
              <a:rPr lang="hu-HU" dirty="0" smtClean="0"/>
              <a:t>Skálázhatóság </a:t>
            </a:r>
            <a:endParaRPr lang="hu-HU" dirty="0" smtClean="0"/>
          </a:p>
          <a:p>
            <a:r>
              <a:rPr lang="hu-HU" dirty="0" smtClean="0"/>
              <a:t>Hibatűrés</a:t>
            </a:r>
          </a:p>
          <a:p>
            <a:r>
              <a:rPr lang="hu-HU" dirty="0" smtClean="0"/>
              <a:t>Tesztelhetőség nehézkes</a:t>
            </a:r>
            <a:r>
              <a:rPr lang="hu-HU" dirty="0" smtClean="0"/>
              <a:t>	</a:t>
            </a:r>
            <a:endParaRPr lang="hu-HU" dirty="0" smtClean="0"/>
          </a:p>
          <a:p>
            <a:r>
              <a:rPr lang="hu-HU" dirty="0"/>
              <a:t>Hibakeresés / Tesztelhetőség nehézkes</a:t>
            </a:r>
          </a:p>
          <a:p>
            <a:pPr marL="109728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Előzmények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642894"/>
            <a:ext cx="5472608" cy="59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6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Magasabb absztrakciós szint</a:t>
            </a:r>
          </a:p>
          <a:p>
            <a:r>
              <a:rPr lang="hu-HU" dirty="0" err="1" smtClean="0"/>
              <a:t>Minnél</a:t>
            </a:r>
            <a:r>
              <a:rPr lang="hu-HU" dirty="0" smtClean="0"/>
              <a:t> </a:t>
            </a:r>
            <a:r>
              <a:rPr lang="hu-HU" dirty="0" err="1" smtClean="0"/>
              <a:t>Statelessebb</a:t>
            </a:r>
            <a:endParaRPr lang="hu-HU" dirty="0" smtClean="0"/>
          </a:p>
          <a:p>
            <a:r>
              <a:rPr lang="hu-HU" dirty="0" err="1" smtClean="0"/>
              <a:t>Non-blocking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Message</a:t>
            </a:r>
            <a:r>
              <a:rPr lang="hu-HU" dirty="0" smtClean="0"/>
              <a:t> flow </a:t>
            </a:r>
            <a:r>
              <a:rPr lang="hu-HU" dirty="0" err="1" smtClean="0"/>
              <a:t>based</a:t>
            </a:r>
            <a:endParaRPr lang="hu-HU" dirty="0" smtClean="0"/>
          </a:p>
          <a:p>
            <a:r>
              <a:rPr lang="hu-HU" dirty="0" smtClean="0"/>
              <a:t>Konkurens</a:t>
            </a:r>
          </a:p>
          <a:p>
            <a:r>
              <a:rPr lang="hu-HU" dirty="0" smtClean="0"/>
              <a:t>Skálázható </a:t>
            </a:r>
          </a:p>
          <a:p>
            <a:r>
              <a:rPr lang="hu-HU" dirty="0" smtClean="0"/>
              <a:t>„Öngyógyító”</a:t>
            </a:r>
          </a:p>
          <a:p>
            <a:r>
              <a:rPr lang="hu-HU" dirty="0" smtClean="0"/>
              <a:t>Programozási </a:t>
            </a:r>
            <a:r>
              <a:rPr lang="hu-HU" dirty="0" smtClean="0"/>
              <a:t>modell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Mire, miért, mi a cél?</a:t>
            </a:r>
          </a:p>
        </p:txBody>
      </p:sp>
    </p:spTree>
    <p:extLst>
      <p:ext uri="{BB962C8B-B14F-4D97-AF65-F5344CB8AC3E}">
        <p14:creationId xmlns:p14="http://schemas.microsoft.com/office/powerpoint/2010/main" val="22617720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Jonas </a:t>
            </a:r>
            <a:r>
              <a:rPr lang="hu-HU" dirty="0" smtClean="0"/>
              <a:t>Bonér, </a:t>
            </a:r>
            <a:r>
              <a:rPr lang="hu-HU" dirty="0" err="1" smtClean="0"/>
              <a:t>reactive</a:t>
            </a:r>
            <a:r>
              <a:rPr lang="hu-HU" dirty="0" smtClean="0"/>
              <a:t> </a:t>
            </a:r>
            <a:r>
              <a:rPr lang="hu-HU" dirty="0" err="1" smtClean="0"/>
              <a:t>manifesto</a:t>
            </a:r>
            <a:endParaRPr lang="hu-HU" dirty="0" smtClean="0"/>
          </a:p>
          <a:p>
            <a:r>
              <a:rPr lang="hu-HU" dirty="0" smtClean="0"/>
              <a:t>2009</a:t>
            </a:r>
            <a:endParaRPr lang="hu-HU" dirty="0" smtClean="0"/>
          </a:p>
          <a:p>
            <a:r>
              <a:rPr lang="hu-HU" dirty="0" smtClean="0"/>
              <a:t>Scala -&gt; </a:t>
            </a:r>
            <a:r>
              <a:rPr lang="hu-HU" dirty="0" err="1" smtClean="0"/>
              <a:t>Scala</a:t>
            </a:r>
            <a:r>
              <a:rPr lang="hu-HU" dirty="0" smtClean="0"/>
              <a:t> nyelven implementált</a:t>
            </a:r>
          </a:p>
          <a:p>
            <a:r>
              <a:rPr lang="hu-HU" dirty="0" smtClean="0"/>
              <a:t>JVM alapú</a:t>
            </a:r>
          </a:p>
          <a:p>
            <a:r>
              <a:rPr lang="hu-HU" dirty="0" err="1" smtClean="0"/>
              <a:t>Toolkit</a:t>
            </a:r>
            <a:r>
              <a:rPr lang="hu-HU" dirty="0" smtClean="0"/>
              <a:t> &amp; </a:t>
            </a:r>
            <a:r>
              <a:rPr lang="hu-HU" dirty="0" err="1" smtClean="0"/>
              <a:t>Runtime</a:t>
            </a:r>
            <a:endParaRPr lang="hu-HU" dirty="0" smtClean="0"/>
          </a:p>
          <a:p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Async</a:t>
            </a:r>
            <a:r>
              <a:rPr lang="hu-HU" dirty="0" smtClean="0"/>
              <a:t> </a:t>
            </a:r>
            <a:r>
              <a:rPr lang="hu-HU" dirty="0" err="1" smtClean="0"/>
              <a:t>Non-blocking</a:t>
            </a:r>
            <a:r>
              <a:rPr lang="hu-HU" dirty="0" smtClean="0"/>
              <a:t>  </a:t>
            </a:r>
          </a:p>
          <a:p>
            <a:r>
              <a:rPr lang="hu-HU" dirty="0" smtClean="0"/>
              <a:t>Sok eszköz alapja (</a:t>
            </a:r>
            <a:r>
              <a:rPr lang="hu-HU" dirty="0" err="1" smtClean="0"/>
              <a:t>Gatling</a:t>
            </a:r>
            <a:r>
              <a:rPr lang="hu-HU" dirty="0" smtClean="0"/>
              <a:t>,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Spark</a:t>
            </a:r>
            <a:r>
              <a:rPr lang="hu-HU" dirty="0" smtClean="0"/>
              <a:t>, Play….)</a:t>
            </a:r>
          </a:p>
          <a:p>
            <a:r>
              <a:rPr lang="hu-HU" dirty="0" smtClean="0"/>
              <a:t>Aktuálisan 2.5.1 stabil </a:t>
            </a:r>
          </a:p>
          <a:p>
            <a:r>
              <a:rPr lang="hu-HU" dirty="0" smtClean="0"/>
              <a:t>Tesztelhetőség</a:t>
            </a:r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 is </a:t>
            </a:r>
            <a:r>
              <a:rPr lang="hu-HU" dirty="0" smtClean="0"/>
              <a:t>az </a:t>
            </a:r>
            <a:r>
              <a:rPr lang="hu-HU" dirty="0" err="1" smtClean="0"/>
              <a:t>Akka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60604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Actor</a:t>
            </a:r>
            <a:r>
              <a:rPr lang="hu-HU" dirty="0" smtClean="0"/>
              <a:t> Systemben helyezkednek el</a:t>
            </a:r>
            <a:br>
              <a:rPr lang="hu-HU" dirty="0" smtClean="0"/>
            </a:br>
            <a:r>
              <a:rPr lang="hu-HU" dirty="0" smtClean="0"/>
              <a:t>Viselkedés és állapot írja </a:t>
            </a:r>
            <a:r>
              <a:rPr lang="hu-HU" dirty="0" smtClean="0"/>
              <a:t>le</a:t>
            </a:r>
            <a:br>
              <a:rPr lang="hu-HU" dirty="0" smtClean="0"/>
            </a:br>
            <a:r>
              <a:rPr lang="hu-HU" dirty="0" err="1" smtClean="0"/>
              <a:t>became</a:t>
            </a:r>
            <a:r>
              <a:rPr lang="hu-HU" dirty="0" smtClean="0"/>
              <a:t>/</a:t>
            </a:r>
            <a:r>
              <a:rPr lang="hu-HU" dirty="0" err="1" smtClean="0"/>
              <a:t>unbecame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Számolási egység / JVM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FMS </a:t>
            </a:r>
            <a:r>
              <a:rPr lang="hu-HU" dirty="0" smtClean="0"/>
              <a:t>, Állapot (A) x Esemény(E) -&gt; Akció(A) </a:t>
            </a:r>
            <a:r>
              <a:rPr lang="hu-HU" dirty="0"/>
              <a:t>Á</a:t>
            </a:r>
            <a:r>
              <a:rPr lang="hu-HU" dirty="0" smtClean="0"/>
              <a:t>llapot(A</a:t>
            </a:r>
            <a:r>
              <a:rPr lang="hu-HU" dirty="0" smtClean="0"/>
              <a:t>’)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Local, </a:t>
            </a:r>
            <a:r>
              <a:rPr lang="hu-HU" dirty="0" err="1"/>
              <a:t>Remote</a:t>
            </a:r>
            <a:r>
              <a:rPr lang="hu-HU" dirty="0"/>
              <a:t> (</a:t>
            </a:r>
            <a:r>
              <a:rPr lang="hu-HU" dirty="0" err="1"/>
              <a:t>akka</a:t>
            </a:r>
            <a:r>
              <a:rPr lang="hu-HU" dirty="0" smtClean="0"/>
              <a:t>://, </a:t>
            </a:r>
            <a:r>
              <a:rPr lang="hu-HU" dirty="0" err="1" smtClean="0"/>
              <a:t>akka</a:t>
            </a:r>
            <a:r>
              <a:rPr lang="hu-HU" dirty="0" err="1" smtClean="0"/>
              <a:t>.tcp</a:t>
            </a:r>
            <a:r>
              <a:rPr lang="hu-HU" dirty="0" smtClean="0"/>
              <a:t>://</a:t>
            </a:r>
            <a:r>
              <a:rPr lang="hu-HU" dirty="0" smtClean="0"/>
              <a:t>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tell</a:t>
            </a:r>
            <a:r>
              <a:rPr lang="hu-HU" dirty="0" smtClean="0"/>
              <a:t>, </a:t>
            </a:r>
            <a:r>
              <a:rPr lang="hu-HU" dirty="0" err="1" smtClean="0"/>
              <a:t>forward</a:t>
            </a:r>
            <a:r>
              <a:rPr lang="hu-HU" dirty="0" smtClean="0"/>
              <a:t>, </a:t>
            </a:r>
            <a:r>
              <a:rPr lang="hu-HU" dirty="0" err="1" smtClean="0"/>
              <a:t>ask</a:t>
            </a:r>
            <a:r>
              <a:rPr lang="hu-HU" dirty="0" smtClean="0"/>
              <a:t> </a:t>
            </a:r>
            <a:r>
              <a:rPr lang="hu-HU" dirty="0" smtClean="0"/>
              <a:t>operator</a:t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21" y="3140968"/>
            <a:ext cx="1343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07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Életciklus </a:t>
            </a:r>
            <a:r>
              <a:rPr lang="hu-HU" dirty="0" smtClean="0"/>
              <a:t>objektum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8028384" cy="35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54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Hierarchiába szerveződnek</a:t>
            </a:r>
            <a:br>
              <a:rPr lang="hu-HU" dirty="0" smtClean="0"/>
            </a:br>
            <a:r>
              <a:rPr lang="hu-HU" dirty="0" err="1" smtClean="0"/>
              <a:t>Szupervising</a:t>
            </a:r>
            <a:r>
              <a:rPr lang="hu-HU" dirty="0" smtClean="0"/>
              <a:t> </a:t>
            </a:r>
            <a:r>
              <a:rPr lang="hu-HU" dirty="0" smtClean="0"/>
              <a:t>szupport, </a:t>
            </a:r>
            <a:r>
              <a:rPr lang="hu-HU" dirty="0" err="1" smtClean="0"/>
              <a:t>startegiák</a:t>
            </a:r>
            <a:r>
              <a:rPr lang="hu-HU" dirty="0" smtClean="0"/>
              <a:t> (</a:t>
            </a:r>
            <a:r>
              <a:rPr lang="hu-HU" dirty="0" err="1" smtClean="0"/>
              <a:t>OneForOne</a:t>
            </a:r>
            <a:r>
              <a:rPr lang="hu-HU" dirty="0" smtClean="0"/>
              <a:t>, </a:t>
            </a:r>
            <a:r>
              <a:rPr lang="hu-HU" dirty="0" err="1" smtClean="0"/>
              <a:t>OneForAll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Monitoring (</a:t>
            </a:r>
            <a:r>
              <a:rPr lang="hu-HU" dirty="0" err="1" smtClean="0"/>
              <a:t>watch</a:t>
            </a:r>
            <a:r>
              <a:rPr lang="hu-HU" dirty="0" smtClean="0"/>
              <a:t>/</a:t>
            </a:r>
            <a:r>
              <a:rPr lang="hu-HU" dirty="0" err="1" smtClean="0"/>
              <a:t>unwatch</a:t>
            </a:r>
            <a:r>
              <a:rPr lang="hu-HU" dirty="0" smtClean="0"/>
              <a:t>, non </a:t>
            </a:r>
            <a:r>
              <a:rPr lang="hu-HU" dirty="0" err="1" smtClean="0"/>
              <a:t>parent</a:t>
            </a:r>
            <a:r>
              <a:rPr lang="hu-HU" dirty="0" err="1"/>
              <a:t>-</a:t>
            </a:r>
            <a:r>
              <a:rPr lang="hu-HU" dirty="0" err="1" smtClean="0"/>
              <a:t>child</a:t>
            </a:r>
            <a:r>
              <a:rPr lang="hu-HU" dirty="0" smtClean="0"/>
              <a:t> </a:t>
            </a:r>
            <a:r>
              <a:rPr lang="hu-HU" dirty="0" err="1" smtClean="0"/>
              <a:t>relation</a:t>
            </a:r>
            <a:r>
              <a:rPr lang="hu-HU" dirty="0" smtClean="0"/>
              <a:t>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45" y="3140968"/>
            <a:ext cx="6198309" cy="33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52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IP system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1C5DA2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19811</TotalTime>
  <Words>1211</Words>
  <Application>Microsoft Office PowerPoint</Application>
  <PresentationFormat>Diavetítés a képernyőre (4:3 oldalarány)</PresentationFormat>
  <Paragraphs>304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SourceCodePro</vt:lpstr>
      <vt:lpstr>Wingdings</vt:lpstr>
      <vt:lpstr>Wingdings 2</vt:lpstr>
      <vt:lpstr>Wingdings 3</vt:lpstr>
      <vt:lpstr>Concourse</vt:lpstr>
      <vt:lpstr> </vt:lpstr>
      <vt:lpstr>Miről is lesz szó?</vt:lpstr>
      <vt:lpstr>Előzmények</vt:lpstr>
      <vt:lpstr>Előzmények</vt:lpstr>
      <vt:lpstr>Mire, miért, mi a cél?</vt:lpstr>
      <vt:lpstr>Mi is az Akka?</vt:lpstr>
      <vt:lpstr>Hogyan épül fel.</vt:lpstr>
      <vt:lpstr>Hogyan épül fel.</vt:lpstr>
      <vt:lpstr>Hogyan épül fel.</vt:lpstr>
      <vt:lpstr>Hogyan épül fel.</vt:lpstr>
      <vt:lpstr>Hogyan épül fel.</vt:lpstr>
      <vt:lpstr>Hogyan épül fel.</vt:lpstr>
      <vt:lpstr>Actor – Mailbox - Message</vt:lpstr>
      <vt:lpstr>Eszköztár</vt:lpstr>
      <vt:lpstr>Eszköztár</vt:lpstr>
      <vt:lpstr>Eszköztár</vt:lpstr>
      <vt:lpstr>Eszköztár</vt:lpstr>
      <vt:lpstr>Források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</dc:title>
  <dc:creator>varnait</dc:creator>
  <cp:lastModifiedBy>Pistár Zoltán</cp:lastModifiedBy>
  <cp:revision>1047</cp:revision>
  <dcterms:created xsi:type="dcterms:W3CDTF">2009-04-28T13:39:36Z</dcterms:created>
  <dcterms:modified xsi:type="dcterms:W3CDTF">2017-10-19T05:42:44Z</dcterms:modified>
</cp:coreProperties>
</file>