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60" r:id="rId6"/>
    <p:sldId id="265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582" autoAdjust="0"/>
  </p:normalViewPr>
  <p:slideViewPr>
    <p:cSldViewPr snapToGrid="0">
      <p:cViewPr varScale="1">
        <p:scale>
          <a:sx n="55" d="100"/>
          <a:sy n="55" d="100"/>
        </p:scale>
        <p:origin x="17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3A36-6E2F-418C-BAF7-34EA38265B7C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78F7-514C-4A58-98C8-0EC07C44EC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2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Osnova:</a:t>
            </a:r>
          </a:p>
          <a:p>
            <a:pPr marL="228600" indent="-228600">
              <a:buAutoNum type="arabicParenR"/>
            </a:pPr>
            <a:r>
              <a:rPr lang="cs-CZ" dirty="0"/>
              <a:t>Představit problém</a:t>
            </a:r>
          </a:p>
          <a:p>
            <a:pPr marL="228600" indent="-228600">
              <a:buAutoNum type="arabicParenR"/>
            </a:pPr>
            <a:r>
              <a:rPr lang="cs-CZ" dirty="0"/>
              <a:t>Analýza</a:t>
            </a:r>
          </a:p>
          <a:p>
            <a:pPr marL="228600" indent="-228600">
              <a:buAutoNum type="arabicParenR"/>
            </a:pPr>
            <a:r>
              <a:rPr lang="cs-CZ" dirty="0"/>
              <a:t>Výsledky</a:t>
            </a:r>
          </a:p>
          <a:p>
            <a:pPr marL="228600" indent="-228600">
              <a:buAutoNum type="arabicParenR"/>
            </a:pPr>
            <a:r>
              <a:rPr lang="cs-CZ" dirty="0"/>
              <a:t>Diskuze</a:t>
            </a:r>
          </a:p>
          <a:p>
            <a:pPr marL="228600" indent="-228600">
              <a:buAutoNum type="arabicParenR"/>
            </a:pPr>
            <a:r>
              <a:rPr lang="cs-CZ" dirty="0"/>
              <a:t>Závěr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878F7-514C-4A58-98C8-0EC07C44EC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21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878F7-514C-4A58-98C8-0EC07C44ECE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15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4297CA-D323-2414-8095-65A42C4B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BF47E-95FE-15DD-CC7C-2DC0A876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0C628-CE94-1CA2-C5E7-147881AC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08253E-469D-2237-3608-B4F56F49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371539-AD52-C7D4-E19F-492F761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2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5A99A7-5909-844C-5088-2D749730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66503F-41AD-036E-F073-74BDFF45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DF8F86-F338-B182-38C2-95B196CA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8DBF4F-C022-910F-83B8-C57BDE22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F4D1AB-6929-EADC-450D-7656602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06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1F1586C-3021-AFDA-8008-EE3D3D7E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02A4F0-092C-DCF1-A87C-F58D3039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8511AE-F5B8-DDFA-0165-182D597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DE7B76-DA62-C1D2-3D3E-538119B6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4D881F-AE6F-71C7-F575-D9BC0ABF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405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3D35C3-9FFC-F9FC-BCC3-F553A573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CA927-92CC-0436-EA74-1A368617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50A31B-4CA6-C35E-DB18-B176FDE3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3129F4-FD07-FB60-7E24-35FFC329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12C82-A14F-C70E-3F63-FBCC77B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0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C33B4-1A21-C4F4-9D13-4202C8FB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8B8B5E9-9F57-D0EB-28DF-47AFDE25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396EF9-F8A3-7D34-9068-D0A4AEB9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39A23C-B614-919A-D2BB-61B5362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723810-F6CC-D9BB-9BA3-71132C63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27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083B5-709E-9DAE-5A86-190A4276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AAD29-236D-F9DD-0C48-8C69A815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E19EF37-2326-B0EB-28D5-F8D7ECE5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F95F80-31C1-1E61-94C5-AA84241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2679F5-FDD5-9050-8B80-65DA6433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80833D-B872-8B69-9598-279E01EB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8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F1F3B9-6BCD-B761-193A-5AB4BA4E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634047-E8B4-4E46-EFEC-C79080FC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67E186-91E9-247D-D5CC-9C84C760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D2F5AA-4EC1-8B8B-17A3-3CF6D0A6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5EB6DE4-F787-26D3-B942-E9297736B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ABF5C6-3718-2E94-F7DA-75EF16B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065D6ED-2121-F698-A434-1315A48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5020CEA-6E3B-0532-3277-DAC64135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40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15C3AD-D37A-26F9-E489-109D66C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3E9F84F-BB1E-9C0F-C8BF-C8216D1E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773B67-CAB0-A5A0-F198-D5EE11D7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80D2E02-425A-1AE6-E9F2-BBB077FD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5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C2E88BA-2A8E-B237-A805-815C7959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61C07B8-4D13-ABE0-7876-87C9CD2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5D865-B319-4A54-FD1F-013470E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5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B289C-1C71-C318-1D50-D8119093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7E16C8-6DAE-D5A3-E0B9-41D6D492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04A764-671F-C0A0-1877-6DE4E6D0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0C7B56-6E36-B122-AA83-62E1881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A265FA-D2C7-EA88-28D2-1B0E330C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8B08F8-2E56-D8B3-3421-89CCE9A5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34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E41C3D-0362-2D6F-276C-5E32A328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E157E1-76D3-137B-9F90-B5A0B813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F385208-E405-6C43-3DC2-3A5E14AA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6CA16B-D14A-C6AA-A6C8-308D6774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1FC6D6-CC7F-E895-A82D-E812C21B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48F848C-EB36-05AA-212E-E28CC334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9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278D945-FB7C-2500-189A-43C3FAA6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EDB737-BC84-2CF6-4CD1-3A5C1E76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4E6E36-E733-1045-0D27-45A93559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1C042-798A-4B24-B303-E8B248B3E0AB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2C46B9-0B04-01CA-2847-05307D41C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71AB46-FF2E-CFFE-C431-65A3CA2A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FCCC01-B4B8-255F-FFED-570E661B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Vliv radonového indexu podloží na výskyt zhoubných nádorů plicní soustavy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5CC4C20-9E21-CFF3-A08E-3A14502E6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Adam Schuppler</a:t>
            </a:r>
          </a:p>
        </p:txBody>
      </p:sp>
    </p:spTree>
    <p:extLst>
      <p:ext uri="{BB962C8B-B14F-4D97-AF65-F5344CB8AC3E}">
        <p14:creationId xmlns:p14="http://schemas.microsoft.com/office/powerpoint/2010/main" val="303874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CE87B-090C-3C03-31DE-DDC0BB61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04BCD9-22BE-C5DA-AD80-2C5D2A7E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Sčítání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2021 -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obyvatel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obydlených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bytů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ZSJ, ZDJ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Sčítání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2021 -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obyvatel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obydlených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bytů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ZSJ, ZDJ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2021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https://data.gov.cz/datov%C3%A1-sada?iri=https%3A%2F%2Fdata.gov.cz%2Fzdroj%2Fdatov%C3%A9-sady%2F00025593%2F64124fc8f6b49a7e687e0f03e935b687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Layer: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komplexní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Rn info (ID: 0).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Layer: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komplexní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Rn info (ID: 0)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https://mapy.geology.cz/arcgis/rest/services/Geohazardy/radon_komplexni_informace/MapServer/0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NZIP.CZ.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Národní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onkologický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Datové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souhrny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Národní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onkologický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https://www.nzip.cz/kategorie/288-narodni-onkologicky-registr-datove-souhrny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CIABATTINI, Marco, Emanuele RIZZELLO, Francesca LUCARONI, Leonardo PALOMBI a Paolo A. BOFFETTA. Systematic review and meta-analysis of recent high-quality studies on exposure to particulate matter and risk of lung cancer.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Environmental Research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May 2021, </a:t>
            </a: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(196:110440) [cit. 2024-05-01]. ISSN 0013-9351.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doi:https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://doi.org/10.1016/j.envres.2020.110440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TARSHEEN K., Sethi, El-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Ghamry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MOATAZ N.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Kloecker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GOETZ H. Radon and Lung Cancer.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Clinical Advances in Hematology &amp; Oncology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March 2012, </a:t>
            </a: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(3), 157-164.</a:t>
            </a:r>
          </a:p>
        </p:txBody>
      </p:sp>
    </p:spTree>
    <p:extLst>
      <p:ext uri="{BB962C8B-B14F-4D97-AF65-F5344CB8AC3E}">
        <p14:creationId xmlns:p14="http://schemas.microsoft.com/office/powerpoint/2010/main" val="179852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0D3F6-3C2A-D0E5-6878-165C9147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E7B0D8-2969-6AC5-7DF1-1291AB89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Česká republika se vyznačuje jednou z nejvyšších koncentrací radonu v bytech</a:t>
            </a:r>
          </a:p>
          <a:p>
            <a:r>
              <a:rPr lang="cs-CZ" dirty="0"/>
              <a:t>Radon je radioaktivní plyn, který vzniká přeměnou radia v půdě</a:t>
            </a:r>
          </a:p>
          <a:p>
            <a:r>
              <a:rPr lang="cs-CZ" dirty="0"/>
              <a:t>Dále podléhá radioaktivním přeměnám (uranová a thoriová rozpadová řada)</a:t>
            </a:r>
          </a:p>
          <a:p>
            <a:r>
              <a:rPr lang="cs-CZ" dirty="0"/>
              <a:t>Váže se na prachové částečky a usazuje se v plicích – radiace pak poškozuje DNA buněk v plicích – rakovina plic</a:t>
            </a:r>
          </a:p>
          <a:p>
            <a:r>
              <a:rPr lang="cs-CZ" dirty="0"/>
              <a:t>Dále byl studován vliv koncentrace pevných v částic ovzduší na rakovině plic</a:t>
            </a:r>
          </a:p>
        </p:txBody>
      </p:sp>
    </p:spTree>
    <p:extLst>
      <p:ext uri="{BB962C8B-B14F-4D97-AF65-F5344CB8AC3E}">
        <p14:creationId xmlns:p14="http://schemas.microsoft.com/office/powerpoint/2010/main" val="5527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8963EE-93BD-2012-45F5-50203048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Hypotézy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1D3C-475E-042B-D2DD-DF503BA3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</a:t>
            </a:r>
            <a:r>
              <a:rPr lang="cs-CZ" baseline="-25000" dirty="0"/>
              <a:t>1</a:t>
            </a:r>
            <a:r>
              <a:rPr lang="cs-CZ" dirty="0"/>
              <a:t>: Radonový index má statisticky významný vliv na výskyt zhoubných nádorů plicní soustavy.</a:t>
            </a:r>
          </a:p>
          <a:p>
            <a:r>
              <a:rPr lang="cs-CZ" dirty="0"/>
              <a:t>H</a:t>
            </a:r>
            <a:r>
              <a:rPr lang="cs-CZ" baseline="-25000" dirty="0"/>
              <a:t>2</a:t>
            </a:r>
            <a:r>
              <a:rPr lang="cs-CZ" dirty="0"/>
              <a:t>: Koncentrace pevných částic v ovzduší má statisticky významný vliv na výskyt zhoubných nádorů plicní soustavy.</a:t>
            </a:r>
          </a:p>
          <a:p>
            <a:r>
              <a:rPr lang="cs-CZ" dirty="0"/>
              <a:t>H</a:t>
            </a:r>
            <a:r>
              <a:rPr lang="cs-CZ" baseline="-25000" dirty="0"/>
              <a:t>A</a:t>
            </a:r>
            <a:r>
              <a:rPr lang="cs-CZ" dirty="0"/>
              <a:t>: Studovaná proměnná (radonový index / koncentrace </a:t>
            </a:r>
            <a:r>
              <a:rPr lang="cs-CZ" dirty="0" err="1"/>
              <a:t>p.č</a:t>
            </a:r>
            <a:r>
              <a:rPr lang="cs-CZ" dirty="0"/>
              <a:t>.) nemá statisticky významný vliv na výskyt zhoubných nádorů plicní soustavy</a:t>
            </a:r>
          </a:p>
        </p:txBody>
      </p:sp>
    </p:spTree>
    <p:extLst>
      <p:ext uri="{BB962C8B-B14F-4D97-AF65-F5344CB8AC3E}">
        <p14:creationId xmlns:p14="http://schemas.microsoft.com/office/powerpoint/2010/main" val="322320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B8046-AA7F-95D5-5037-E1879E7C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1049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Výsledky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ázek 8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0E5A330-BC0B-C0E6-521F-49A25EE2B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59" y="1384412"/>
            <a:ext cx="3797536" cy="2848151"/>
          </a:xfrm>
          <a:prstGeom prst="rect">
            <a:avLst/>
          </a:prstGeom>
        </p:spPr>
      </p:pic>
      <p:pic>
        <p:nvPicPr>
          <p:cNvPr id="7" name="Obrázek 6" descr="Obsah obrázku text, řada/pruh, diagram, snímek obrazovky&#10;&#10;Popis byl vytvořen automaticky">
            <a:extLst>
              <a:ext uri="{FF2B5EF4-FFF2-40B4-BE49-F238E27FC236}">
                <a16:creationId xmlns:a16="http://schemas.microsoft.com/office/drawing/2014/main" id="{F7BB3FD4-A7FC-3F11-819E-DE354ADC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46" y="1384412"/>
            <a:ext cx="3797536" cy="2848151"/>
          </a:xfrm>
          <a:prstGeom prst="rect">
            <a:avLst/>
          </a:prstGeom>
        </p:spPr>
      </p:pic>
      <p:pic>
        <p:nvPicPr>
          <p:cNvPr id="11" name="Obrázek 10" descr="Obsah obrázku snímek obrazovky, diagram, řada/pruh, Vykreslený graf&#10;&#10;Popis byl vytvořen automaticky">
            <a:extLst>
              <a:ext uri="{FF2B5EF4-FFF2-40B4-BE49-F238E27FC236}">
                <a16:creationId xmlns:a16="http://schemas.microsoft.com/office/drawing/2014/main" id="{C9EA314B-318C-6980-34AA-38A6D0152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5" y="1384411"/>
            <a:ext cx="3797536" cy="2848151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DE10191-9F5C-80D9-4717-1F08A0545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28" y="4232562"/>
            <a:ext cx="5863122" cy="1470277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646075-CF2C-87D9-D964-22704A95F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73" y="4316361"/>
            <a:ext cx="3575555" cy="92431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3F1BAD59-1D2B-FEE7-E1FC-E98C462AB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150" y="4243142"/>
            <a:ext cx="2109971" cy="12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FE472-6ADD-59B8-A877-F02BB95C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Diskuze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F6E6F2-7C33-1271-83CE-47673FBE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Obě hypotézy byly vyvráceny ve prospěch alternativní hypotézy H</a:t>
            </a:r>
            <a:r>
              <a:rPr lang="cs-CZ" baseline="-25000" dirty="0"/>
              <a:t>A</a:t>
            </a:r>
          </a:p>
          <a:p>
            <a:r>
              <a:rPr lang="cs-CZ" dirty="0"/>
              <a:t>Vyvrácení hypotézy H</a:t>
            </a:r>
            <a:r>
              <a:rPr lang="cs-CZ" baseline="-25000" dirty="0"/>
              <a:t>1</a:t>
            </a:r>
            <a:r>
              <a:rPr lang="cs-CZ" dirty="0"/>
              <a:t> je v souladu s odbornou literaturou, viz. Prof. Drábová:</a:t>
            </a:r>
          </a:p>
          <a:p>
            <a:pPr lvl="1"/>
            <a:r>
              <a:rPr lang="cs-CZ" dirty="0"/>
              <a:t>„Vzhledem k rozmanitosti geologických podmínek v ČR a životních návyků obyvatel</a:t>
            </a:r>
            <a:r>
              <a:rPr lang="en-US" dirty="0"/>
              <a:t> </a:t>
            </a:r>
            <a:r>
              <a:rPr lang="cs-CZ" dirty="0"/>
              <a:t>nepředpokládáme, že by se dal obecně očekávat prokazatelný soulad rizikovosti podloží a výskytu zdravotních následků ve vztahu k radonu. “</a:t>
            </a:r>
          </a:p>
          <a:p>
            <a:r>
              <a:rPr lang="cs-CZ" dirty="0"/>
              <a:t>Vyvrácení hypotézy H</a:t>
            </a:r>
            <a:r>
              <a:rPr lang="cs-CZ" baseline="-25000" dirty="0"/>
              <a:t>2</a:t>
            </a:r>
            <a:r>
              <a:rPr lang="cs-CZ" dirty="0"/>
              <a:t> lze vysvětlit malou </a:t>
            </a:r>
            <a:r>
              <a:rPr lang="cs-CZ" dirty="0" err="1"/>
              <a:t>granularitou</a:t>
            </a:r>
            <a:r>
              <a:rPr lang="cs-CZ" dirty="0"/>
              <a:t> dat (pouze na úrovni krajů) a relativně nízkým rozsahem pozorovaných hodnot koncentrace v ovzduší (maximum je pouze zhruba 3krát vyšší než minimum).</a:t>
            </a:r>
          </a:p>
        </p:txBody>
      </p:sp>
    </p:spTree>
    <p:extLst>
      <p:ext uri="{BB962C8B-B14F-4D97-AF65-F5344CB8AC3E}">
        <p14:creationId xmlns:p14="http://schemas.microsoft.com/office/powerpoint/2010/main" val="249592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EE827-15A6-3667-E736-1329C5D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B5F6437-8F79-FD5C-A1DC-56BC9EFBB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Adam Schuppler</a:t>
            </a:r>
          </a:p>
        </p:txBody>
      </p:sp>
    </p:spTree>
    <p:extLst>
      <p:ext uri="{BB962C8B-B14F-4D97-AF65-F5344CB8AC3E}">
        <p14:creationId xmlns:p14="http://schemas.microsoft.com/office/powerpoint/2010/main" val="133004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B488D-ABEF-CA4A-FF46-37E82F6B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18C824-C16B-584E-1741-EC178E97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o radonovém indexu byla získána z </a:t>
            </a:r>
            <a:r>
              <a:rPr lang="cs-CZ" dirty="0" err="1"/>
              <a:t>RESTového</a:t>
            </a:r>
            <a:r>
              <a:rPr lang="cs-CZ" dirty="0"/>
              <a:t> rozhraní webu České geologické služby</a:t>
            </a:r>
          </a:p>
          <a:p>
            <a:r>
              <a:rPr lang="cs-CZ" dirty="0"/>
              <a:t>Ty se vztahovala na části obcí a pro přepočítání na okresy byl použit vážený průměr, kde váhy představovaly počty obyvatel (získáno ze sčítání lidu 2021)</a:t>
            </a:r>
          </a:p>
          <a:p>
            <a:r>
              <a:rPr lang="cs-CZ" dirty="0"/>
              <a:t>Příslušnost k okresům byla získána z ČSÚ</a:t>
            </a:r>
          </a:p>
          <a:p>
            <a:r>
              <a:rPr lang="cs-CZ" dirty="0"/>
              <a:t>Data o novotvarech plic jsem získal z Národního onkologického registru</a:t>
            </a:r>
          </a:p>
          <a:p>
            <a:r>
              <a:rPr lang="cs-CZ" dirty="0"/>
              <a:t>Data byla zpracována pomocí Pythonu a vizualizována v </a:t>
            </a:r>
            <a:r>
              <a:rPr lang="cs-CZ" dirty="0" err="1"/>
              <a:t>LaTeXu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393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600AD-C385-84AC-2182-593B6817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62CA4-E565-AB12-5022-281064F6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KELLY-REIF, Kaitlin, Dale P. SANDLER, David SHORE, Mary K. SCHUBAUER-BERIGAN, Melissa A. TROESTER, Leena NYLANDER-FRENCH a David B. RICHARDSON. Radon and cancer mortality among underground uranium miners in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Příbram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region of the Czech Republic.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Amderican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Journal of Industrial Medicine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2020,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2020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(63), 859-867 [cit. 2024-05-01].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doi:https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://doi.org/10.1002/ajim.23167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TOMÁSEK, L, T MÜLLER, E KUNZ, A HERIBANOVÁ, J MATZNER, V PLACEK, I BURIAN a J HOLECEK. Study of lung cancer and residential radon in the Czech Republic.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Central European Journal of Public Health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2001,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(3), 150-153.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SUCHÁNEK,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Vladimír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Ionizující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záření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jeho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vliv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kvalitu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životního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prostředí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člověka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Radon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jako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rizikový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faktor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lidské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zdraví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 ČR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Praha, 2018 [cit. 2024-05-01].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https://dspace.cuni.cz/bitstream/handle/20.500.11956/98919/120294732.pdf?sequence=1&amp;isAllowed=y.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Diplomová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práce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Univerzita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Karlova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Přírodovědecká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fakulta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Vedoucí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práce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Doc.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RNDr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JANA SPILKOVÁ, Ph.D.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4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459DEA-3A4B-60A0-C286-026DF3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0747CA-E2E1-0DCC-421B-D1E65C5F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Radon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Programme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National Radiation Protection Institute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https://www.suro.cz/en/prirodnioz/rnprogram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Měrné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emise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hlavních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znečišťujících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látek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(REZZO 1–3)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podle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krajů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ČESKÝ STATISTICKÝ ÚŘAD.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Statistická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ročenka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České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republiky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- 2021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2021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https://www.czso.cz/documents/10180/171475716/320198210308.xlsx/cc20c6ed-dbde-4d77-bf7e-f6f4caa339c1?version=1.3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stažení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Číselníky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stažení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Číselníky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https://eagri.cz/ssl/nosso-app/DataKeStazeni/Okresy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Obec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vojenský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újezd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Statistický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metainformační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systém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2024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https://apl2.czso.cz/iSMS/cisdata.jsp?kodcis=43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515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982</Words>
  <Application>Microsoft Office PowerPoint</Application>
  <PresentationFormat>Širokoúhlá obrazovka</PresentationFormat>
  <Paragraphs>49</Paragraphs>
  <Slides>10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Motiv Office</vt:lpstr>
      <vt:lpstr>Vliv radonového indexu podloží na výskyt zhoubných nádorů plicní soustavy</vt:lpstr>
      <vt:lpstr>Problém</vt:lpstr>
      <vt:lpstr>Hypotézy</vt:lpstr>
      <vt:lpstr>Výsledky</vt:lpstr>
      <vt:lpstr>Diskuze</vt:lpstr>
      <vt:lpstr>Děkuji za pozornost</vt:lpstr>
      <vt:lpstr>Analýza</vt:lpstr>
      <vt:lpstr>Zdroje</vt:lpstr>
      <vt:lpstr>Zdroje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Schuppler, Adam</dc:creator>
  <cp:lastModifiedBy>Schuppler, Adam</cp:lastModifiedBy>
  <cp:revision>19</cp:revision>
  <dcterms:created xsi:type="dcterms:W3CDTF">2024-05-02T10:33:01Z</dcterms:created>
  <dcterms:modified xsi:type="dcterms:W3CDTF">2024-05-15T16:54:33Z</dcterms:modified>
</cp:coreProperties>
</file>