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40233600"/>
  <p:notesSz cx="6858000" cy="9144000"/>
  <p:defaultTextStyle>
    <a:defPPr>
      <a:defRPr lang="en-US"/>
    </a:defPPr>
    <a:lvl1pPr marL="0" algn="l" defTabSz="2751787" rtl="0" eaLnBrk="1" latinLnBrk="0" hangingPunct="1">
      <a:defRPr sz="10800" kern="1200">
        <a:solidFill>
          <a:schemeClr val="tx1"/>
        </a:solidFill>
        <a:latin typeface="+mn-lt"/>
        <a:ea typeface="+mn-ea"/>
        <a:cs typeface="+mn-cs"/>
      </a:defRPr>
    </a:lvl1pPr>
    <a:lvl2pPr marL="2751787" algn="l" defTabSz="2751787" rtl="0" eaLnBrk="1" latinLnBrk="0" hangingPunct="1">
      <a:defRPr sz="10800" kern="1200">
        <a:solidFill>
          <a:schemeClr val="tx1"/>
        </a:solidFill>
        <a:latin typeface="+mn-lt"/>
        <a:ea typeface="+mn-ea"/>
        <a:cs typeface="+mn-cs"/>
      </a:defRPr>
    </a:lvl2pPr>
    <a:lvl3pPr marL="5503574" algn="l" defTabSz="2751787" rtl="0" eaLnBrk="1" latinLnBrk="0" hangingPunct="1">
      <a:defRPr sz="10800" kern="1200">
        <a:solidFill>
          <a:schemeClr val="tx1"/>
        </a:solidFill>
        <a:latin typeface="+mn-lt"/>
        <a:ea typeface="+mn-ea"/>
        <a:cs typeface="+mn-cs"/>
      </a:defRPr>
    </a:lvl3pPr>
    <a:lvl4pPr marL="8255363" algn="l" defTabSz="2751787" rtl="0" eaLnBrk="1" latinLnBrk="0" hangingPunct="1">
      <a:defRPr sz="10800" kern="1200">
        <a:solidFill>
          <a:schemeClr val="tx1"/>
        </a:solidFill>
        <a:latin typeface="+mn-lt"/>
        <a:ea typeface="+mn-ea"/>
        <a:cs typeface="+mn-cs"/>
      </a:defRPr>
    </a:lvl4pPr>
    <a:lvl5pPr marL="11007150" algn="l" defTabSz="2751787" rtl="0" eaLnBrk="1" latinLnBrk="0" hangingPunct="1">
      <a:defRPr sz="10800" kern="1200">
        <a:solidFill>
          <a:schemeClr val="tx1"/>
        </a:solidFill>
        <a:latin typeface="+mn-lt"/>
        <a:ea typeface="+mn-ea"/>
        <a:cs typeface="+mn-cs"/>
      </a:defRPr>
    </a:lvl5pPr>
    <a:lvl6pPr marL="13758937" algn="l" defTabSz="2751787" rtl="0" eaLnBrk="1" latinLnBrk="0" hangingPunct="1">
      <a:defRPr sz="10800" kern="1200">
        <a:solidFill>
          <a:schemeClr val="tx1"/>
        </a:solidFill>
        <a:latin typeface="+mn-lt"/>
        <a:ea typeface="+mn-ea"/>
        <a:cs typeface="+mn-cs"/>
      </a:defRPr>
    </a:lvl6pPr>
    <a:lvl7pPr marL="16510725" algn="l" defTabSz="2751787" rtl="0" eaLnBrk="1" latinLnBrk="0" hangingPunct="1">
      <a:defRPr sz="10800" kern="1200">
        <a:solidFill>
          <a:schemeClr val="tx1"/>
        </a:solidFill>
        <a:latin typeface="+mn-lt"/>
        <a:ea typeface="+mn-ea"/>
        <a:cs typeface="+mn-cs"/>
      </a:defRPr>
    </a:lvl7pPr>
    <a:lvl8pPr marL="19262513" algn="l" defTabSz="2751787" rtl="0" eaLnBrk="1" latinLnBrk="0" hangingPunct="1">
      <a:defRPr sz="10800" kern="1200">
        <a:solidFill>
          <a:schemeClr val="tx1"/>
        </a:solidFill>
        <a:latin typeface="+mn-lt"/>
        <a:ea typeface="+mn-ea"/>
        <a:cs typeface="+mn-cs"/>
      </a:defRPr>
    </a:lvl8pPr>
    <a:lvl9pPr marL="22014300" algn="l" defTabSz="2751787" rtl="0" eaLnBrk="1" latinLnBrk="0" hangingPunct="1">
      <a:defRPr sz="10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672"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6508" autoAdjust="0"/>
  </p:normalViewPr>
  <p:slideViewPr>
    <p:cSldViewPr snapToGrid="0" snapToObjects="1">
      <p:cViewPr>
        <p:scale>
          <a:sx n="50" d="100"/>
          <a:sy n="50" d="100"/>
        </p:scale>
        <p:origin x="856" y="6240"/>
      </p:cViewPr>
      <p:guideLst>
        <p:guide orient="horz" pos="12672"/>
        <p:guide pos="12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A3B882-2227-6E40-84C2-6E655E77D598}" type="datetimeFigureOut">
              <a:rPr lang="en-US" smtClean="0"/>
              <a:t>6/11/16</a:t>
            </a:fld>
            <a:endParaRPr lang="en-US"/>
          </a:p>
        </p:txBody>
      </p:sp>
      <p:sp>
        <p:nvSpPr>
          <p:cNvPr id="4" name="Slide Image Placeholder 3"/>
          <p:cNvSpPr>
            <a:spLocks noGrp="1" noRot="1" noChangeAspect="1"/>
          </p:cNvSpPr>
          <p:nvPr>
            <p:ph type="sldImg" idx="2"/>
          </p:nvPr>
        </p:nvSpPr>
        <p:spPr>
          <a:xfrm>
            <a:off x="1792288" y="685800"/>
            <a:ext cx="32734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C70843-8C49-3848-B185-D0541B9E5D9E}" type="slidenum">
              <a:rPr lang="en-US" smtClean="0"/>
              <a:t>‹#›</a:t>
            </a:fld>
            <a:endParaRPr lang="en-US"/>
          </a:p>
        </p:txBody>
      </p:sp>
    </p:spTree>
    <p:extLst>
      <p:ext uri="{BB962C8B-B14F-4D97-AF65-F5344CB8AC3E}">
        <p14:creationId xmlns:p14="http://schemas.microsoft.com/office/powerpoint/2010/main" val="3603567956"/>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92288" y="685800"/>
            <a:ext cx="32734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C70843-8C49-3848-B185-D0541B9E5D9E}" type="slidenum">
              <a:rPr lang="en-US" smtClean="0"/>
              <a:t>1</a:t>
            </a:fld>
            <a:endParaRPr lang="en-US"/>
          </a:p>
        </p:txBody>
      </p:sp>
    </p:spTree>
    <p:extLst>
      <p:ext uri="{BB962C8B-B14F-4D97-AF65-F5344CB8AC3E}">
        <p14:creationId xmlns:p14="http://schemas.microsoft.com/office/powerpoint/2010/main" val="424786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2498498"/>
            <a:ext cx="32644080" cy="8624147"/>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2799040"/>
            <a:ext cx="26883360" cy="10281920"/>
          </a:xfrm>
        </p:spPr>
        <p:txBody>
          <a:bodyPr/>
          <a:lstStyle>
            <a:lvl1pPr marL="0" indent="0" algn="ctr">
              <a:buNone/>
              <a:defRPr>
                <a:solidFill>
                  <a:schemeClr val="tx1">
                    <a:tint val="75000"/>
                  </a:schemeClr>
                </a:solidFill>
              </a:defRPr>
            </a:lvl1pPr>
            <a:lvl2pPr marL="2626581" indent="0" algn="ctr">
              <a:buNone/>
              <a:defRPr>
                <a:solidFill>
                  <a:schemeClr val="tx1">
                    <a:tint val="75000"/>
                  </a:schemeClr>
                </a:solidFill>
              </a:defRPr>
            </a:lvl2pPr>
            <a:lvl3pPr marL="5253161" indent="0" algn="ctr">
              <a:buNone/>
              <a:defRPr>
                <a:solidFill>
                  <a:schemeClr val="tx1">
                    <a:tint val="75000"/>
                  </a:schemeClr>
                </a:solidFill>
              </a:defRPr>
            </a:lvl3pPr>
            <a:lvl4pPr marL="7879744" indent="0" algn="ctr">
              <a:buNone/>
              <a:defRPr>
                <a:solidFill>
                  <a:schemeClr val="tx1">
                    <a:tint val="75000"/>
                  </a:schemeClr>
                </a:solidFill>
              </a:defRPr>
            </a:lvl4pPr>
            <a:lvl5pPr marL="10506325" indent="0" algn="ctr">
              <a:buNone/>
              <a:defRPr>
                <a:solidFill>
                  <a:schemeClr val="tx1">
                    <a:tint val="75000"/>
                  </a:schemeClr>
                </a:solidFill>
              </a:defRPr>
            </a:lvl5pPr>
            <a:lvl6pPr marL="13132905" indent="0" algn="ctr">
              <a:buNone/>
              <a:defRPr>
                <a:solidFill>
                  <a:schemeClr val="tx1">
                    <a:tint val="75000"/>
                  </a:schemeClr>
                </a:solidFill>
              </a:defRPr>
            </a:lvl6pPr>
            <a:lvl7pPr marL="15759487" indent="0" algn="ctr">
              <a:buNone/>
              <a:defRPr>
                <a:solidFill>
                  <a:schemeClr val="tx1">
                    <a:tint val="75000"/>
                  </a:schemeClr>
                </a:solidFill>
              </a:defRPr>
            </a:lvl7pPr>
            <a:lvl8pPr marL="18386069" indent="0" algn="ctr">
              <a:buNone/>
              <a:defRPr>
                <a:solidFill>
                  <a:schemeClr val="tx1">
                    <a:tint val="75000"/>
                  </a:schemeClr>
                </a:solidFill>
              </a:defRPr>
            </a:lvl8pPr>
            <a:lvl9pPr marL="2101264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F90BB8-7009-1142-97DC-B93B423BB3AA}" type="datetimeFigureOut">
              <a:rPr lang="en-US" smtClean="0"/>
              <a:t>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257881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90BB8-7009-1142-97DC-B93B423BB3AA}" type="datetimeFigureOut">
              <a:rPr lang="en-US" smtClean="0"/>
              <a:t>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234550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822" y="9881449"/>
            <a:ext cx="28516896" cy="2105558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34130" y="9881449"/>
            <a:ext cx="84910614" cy="2105558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90BB8-7009-1142-97DC-B93B423BB3AA}" type="datetimeFigureOut">
              <a:rPr lang="en-US" smtClean="0"/>
              <a:t>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357719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90BB8-7009-1142-97DC-B93B423BB3AA}" type="datetimeFigureOut">
              <a:rPr lang="en-US" smtClean="0"/>
              <a:t>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29055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5853817"/>
            <a:ext cx="32644080" cy="7990840"/>
          </a:xfrm>
        </p:spPr>
        <p:txBody>
          <a:bodyPr anchor="t"/>
          <a:lstStyle>
            <a:lvl1pPr algn="l">
              <a:defRPr sz="23003"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7052721"/>
            <a:ext cx="32644080" cy="8801097"/>
          </a:xfrm>
        </p:spPr>
        <p:txBody>
          <a:bodyPr anchor="b"/>
          <a:lstStyle>
            <a:lvl1pPr marL="0" indent="0">
              <a:buNone/>
              <a:defRPr sz="11454">
                <a:solidFill>
                  <a:schemeClr val="tx1">
                    <a:tint val="75000"/>
                  </a:schemeClr>
                </a:solidFill>
              </a:defRPr>
            </a:lvl1pPr>
            <a:lvl2pPr marL="2626581" indent="0">
              <a:buNone/>
              <a:defRPr sz="10309">
                <a:solidFill>
                  <a:schemeClr val="tx1">
                    <a:tint val="75000"/>
                  </a:schemeClr>
                </a:solidFill>
              </a:defRPr>
            </a:lvl2pPr>
            <a:lvl3pPr marL="5253161" indent="0">
              <a:buNone/>
              <a:defRPr sz="9163">
                <a:solidFill>
                  <a:schemeClr val="tx1">
                    <a:tint val="75000"/>
                  </a:schemeClr>
                </a:solidFill>
              </a:defRPr>
            </a:lvl3pPr>
            <a:lvl4pPr marL="7879744" indent="0">
              <a:buNone/>
              <a:defRPr sz="8018">
                <a:solidFill>
                  <a:schemeClr val="tx1">
                    <a:tint val="75000"/>
                  </a:schemeClr>
                </a:solidFill>
              </a:defRPr>
            </a:lvl4pPr>
            <a:lvl5pPr marL="10506325" indent="0">
              <a:buNone/>
              <a:defRPr sz="8018">
                <a:solidFill>
                  <a:schemeClr val="tx1">
                    <a:tint val="75000"/>
                  </a:schemeClr>
                </a:solidFill>
              </a:defRPr>
            </a:lvl5pPr>
            <a:lvl6pPr marL="13132905" indent="0">
              <a:buNone/>
              <a:defRPr sz="8018">
                <a:solidFill>
                  <a:schemeClr val="tx1">
                    <a:tint val="75000"/>
                  </a:schemeClr>
                </a:solidFill>
              </a:defRPr>
            </a:lvl6pPr>
            <a:lvl7pPr marL="15759487" indent="0">
              <a:buNone/>
              <a:defRPr sz="8018">
                <a:solidFill>
                  <a:schemeClr val="tx1">
                    <a:tint val="75000"/>
                  </a:schemeClr>
                </a:solidFill>
              </a:defRPr>
            </a:lvl7pPr>
            <a:lvl8pPr marL="18386069" indent="0">
              <a:buNone/>
              <a:defRPr sz="8018">
                <a:solidFill>
                  <a:schemeClr val="tx1">
                    <a:tint val="75000"/>
                  </a:schemeClr>
                </a:solidFill>
              </a:defRPr>
            </a:lvl8pPr>
            <a:lvl9pPr marL="21012649" indent="0">
              <a:buNone/>
              <a:defRPr sz="801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F90BB8-7009-1142-97DC-B93B423BB3AA}" type="datetimeFigureOut">
              <a:rPr lang="en-US" smtClean="0"/>
              <a:t>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239916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34128" y="57575030"/>
            <a:ext cx="56713756" cy="162862263"/>
          </a:xfrm>
        </p:spPr>
        <p:txBody>
          <a:bodyPr/>
          <a:lstStyle>
            <a:lvl1pPr>
              <a:defRPr sz="16036"/>
            </a:lvl1pPr>
            <a:lvl2pPr>
              <a:defRPr sz="13745"/>
            </a:lvl2pPr>
            <a:lvl3pPr>
              <a:defRPr sz="11454"/>
            </a:lvl3pPr>
            <a:lvl4pPr>
              <a:defRPr sz="10309"/>
            </a:lvl4pPr>
            <a:lvl5pPr>
              <a:defRPr sz="10309"/>
            </a:lvl5pPr>
            <a:lvl6pPr>
              <a:defRPr sz="10309"/>
            </a:lvl6pPr>
            <a:lvl7pPr>
              <a:defRPr sz="10309"/>
            </a:lvl7pPr>
            <a:lvl8pPr>
              <a:defRPr sz="10309"/>
            </a:lvl8pPr>
            <a:lvl9pPr>
              <a:defRPr sz="103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687962" y="57575030"/>
            <a:ext cx="56713756" cy="162862263"/>
          </a:xfrm>
        </p:spPr>
        <p:txBody>
          <a:bodyPr/>
          <a:lstStyle>
            <a:lvl1pPr>
              <a:defRPr sz="16036"/>
            </a:lvl1pPr>
            <a:lvl2pPr>
              <a:defRPr sz="13745"/>
            </a:lvl2pPr>
            <a:lvl3pPr>
              <a:defRPr sz="11454"/>
            </a:lvl3pPr>
            <a:lvl4pPr>
              <a:defRPr sz="10309"/>
            </a:lvl4pPr>
            <a:lvl5pPr>
              <a:defRPr sz="10309"/>
            </a:lvl5pPr>
            <a:lvl6pPr>
              <a:defRPr sz="10309"/>
            </a:lvl6pPr>
            <a:lvl7pPr>
              <a:defRPr sz="10309"/>
            </a:lvl7pPr>
            <a:lvl8pPr>
              <a:defRPr sz="10309"/>
            </a:lvl8pPr>
            <a:lvl9pPr>
              <a:defRPr sz="103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F90BB8-7009-1142-97DC-B93B423BB3AA}" type="datetimeFigureOut">
              <a:rPr lang="en-US" smtClean="0"/>
              <a:t>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111100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611209"/>
            <a:ext cx="34564320"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1" y="9005999"/>
            <a:ext cx="16968788" cy="3753271"/>
          </a:xfrm>
        </p:spPr>
        <p:txBody>
          <a:bodyPr anchor="b"/>
          <a:lstStyle>
            <a:lvl1pPr marL="0" indent="0">
              <a:buNone/>
              <a:defRPr sz="13745" b="1"/>
            </a:lvl1pPr>
            <a:lvl2pPr marL="2626581" indent="0">
              <a:buNone/>
              <a:defRPr sz="11454" b="1"/>
            </a:lvl2pPr>
            <a:lvl3pPr marL="5253161" indent="0">
              <a:buNone/>
              <a:defRPr sz="10309" b="1"/>
            </a:lvl3pPr>
            <a:lvl4pPr marL="7879744" indent="0">
              <a:buNone/>
              <a:defRPr sz="9163" b="1"/>
            </a:lvl4pPr>
            <a:lvl5pPr marL="10506325" indent="0">
              <a:buNone/>
              <a:defRPr sz="9163" b="1"/>
            </a:lvl5pPr>
            <a:lvl6pPr marL="13132905" indent="0">
              <a:buNone/>
              <a:defRPr sz="9163" b="1"/>
            </a:lvl6pPr>
            <a:lvl7pPr marL="15759487" indent="0">
              <a:buNone/>
              <a:defRPr sz="9163" b="1"/>
            </a:lvl7pPr>
            <a:lvl8pPr marL="18386069" indent="0">
              <a:buNone/>
              <a:defRPr sz="9163" b="1"/>
            </a:lvl8pPr>
            <a:lvl9pPr marL="21012649" indent="0">
              <a:buNone/>
              <a:defRPr sz="9163" b="1"/>
            </a:lvl9pPr>
          </a:lstStyle>
          <a:p>
            <a:pPr lvl="0"/>
            <a:r>
              <a:rPr lang="en-US" smtClean="0"/>
              <a:t>Click to edit Master text styles</a:t>
            </a:r>
          </a:p>
        </p:txBody>
      </p:sp>
      <p:sp>
        <p:nvSpPr>
          <p:cNvPr id="4" name="Content Placeholder 3"/>
          <p:cNvSpPr>
            <a:spLocks noGrp="1"/>
          </p:cNvSpPr>
          <p:nvPr>
            <p:ph sz="half" idx="2"/>
          </p:nvPr>
        </p:nvSpPr>
        <p:spPr>
          <a:xfrm>
            <a:off x="1920241" y="12759270"/>
            <a:ext cx="16968788" cy="23180889"/>
          </a:xfrm>
        </p:spPr>
        <p:txBody>
          <a:bodyPr/>
          <a:lstStyle>
            <a:lvl1pPr>
              <a:defRPr sz="13745"/>
            </a:lvl1pPr>
            <a:lvl2pPr>
              <a:defRPr sz="11454"/>
            </a:lvl2pPr>
            <a:lvl3pPr>
              <a:defRPr sz="10309"/>
            </a:lvl3pPr>
            <a:lvl4pPr>
              <a:defRPr sz="9163"/>
            </a:lvl4pPr>
            <a:lvl5pPr>
              <a:defRPr sz="9163"/>
            </a:lvl5pPr>
            <a:lvl6pPr>
              <a:defRPr sz="9163"/>
            </a:lvl6pPr>
            <a:lvl7pPr>
              <a:defRPr sz="9163"/>
            </a:lvl7pPr>
            <a:lvl8pPr>
              <a:defRPr sz="9163"/>
            </a:lvl8pPr>
            <a:lvl9pPr>
              <a:defRPr sz="916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8" y="9005999"/>
            <a:ext cx="16975456" cy="3753271"/>
          </a:xfrm>
        </p:spPr>
        <p:txBody>
          <a:bodyPr anchor="b"/>
          <a:lstStyle>
            <a:lvl1pPr marL="0" indent="0">
              <a:buNone/>
              <a:defRPr sz="13745" b="1"/>
            </a:lvl1pPr>
            <a:lvl2pPr marL="2626581" indent="0">
              <a:buNone/>
              <a:defRPr sz="11454" b="1"/>
            </a:lvl2pPr>
            <a:lvl3pPr marL="5253161" indent="0">
              <a:buNone/>
              <a:defRPr sz="10309" b="1"/>
            </a:lvl3pPr>
            <a:lvl4pPr marL="7879744" indent="0">
              <a:buNone/>
              <a:defRPr sz="9163" b="1"/>
            </a:lvl4pPr>
            <a:lvl5pPr marL="10506325" indent="0">
              <a:buNone/>
              <a:defRPr sz="9163" b="1"/>
            </a:lvl5pPr>
            <a:lvl6pPr marL="13132905" indent="0">
              <a:buNone/>
              <a:defRPr sz="9163" b="1"/>
            </a:lvl6pPr>
            <a:lvl7pPr marL="15759487" indent="0">
              <a:buNone/>
              <a:defRPr sz="9163" b="1"/>
            </a:lvl7pPr>
            <a:lvl8pPr marL="18386069" indent="0">
              <a:buNone/>
              <a:defRPr sz="9163" b="1"/>
            </a:lvl8pPr>
            <a:lvl9pPr marL="21012649" indent="0">
              <a:buNone/>
              <a:defRPr sz="9163" b="1"/>
            </a:lvl9pPr>
          </a:lstStyle>
          <a:p>
            <a:pPr lvl="0"/>
            <a:r>
              <a:rPr lang="en-US" smtClean="0"/>
              <a:t>Click to edit Master text styles</a:t>
            </a:r>
          </a:p>
        </p:txBody>
      </p:sp>
      <p:sp>
        <p:nvSpPr>
          <p:cNvPr id="6" name="Content Placeholder 5"/>
          <p:cNvSpPr>
            <a:spLocks noGrp="1"/>
          </p:cNvSpPr>
          <p:nvPr>
            <p:ph sz="quarter" idx="4"/>
          </p:nvPr>
        </p:nvSpPr>
        <p:spPr>
          <a:xfrm>
            <a:off x="19509108" y="12759270"/>
            <a:ext cx="16975456" cy="23180889"/>
          </a:xfrm>
        </p:spPr>
        <p:txBody>
          <a:bodyPr/>
          <a:lstStyle>
            <a:lvl1pPr>
              <a:defRPr sz="13745"/>
            </a:lvl1pPr>
            <a:lvl2pPr>
              <a:defRPr sz="11454"/>
            </a:lvl2pPr>
            <a:lvl3pPr>
              <a:defRPr sz="10309"/>
            </a:lvl3pPr>
            <a:lvl4pPr>
              <a:defRPr sz="9163"/>
            </a:lvl4pPr>
            <a:lvl5pPr>
              <a:defRPr sz="9163"/>
            </a:lvl5pPr>
            <a:lvl6pPr>
              <a:defRPr sz="9163"/>
            </a:lvl6pPr>
            <a:lvl7pPr>
              <a:defRPr sz="9163"/>
            </a:lvl7pPr>
            <a:lvl8pPr>
              <a:defRPr sz="9163"/>
            </a:lvl8pPr>
            <a:lvl9pPr>
              <a:defRPr sz="916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F90BB8-7009-1142-97DC-B93B423BB3AA}" type="datetimeFigureOut">
              <a:rPr lang="en-US" smtClean="0"/>
              <a:t>6/11/16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404219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F90BB8-7009-1142-97DC-B93B423BB3AA}" type="datetimeFigureOut">
              <a:rPr lang="en-US" smtClean="0"/>
              <a:t>6/11/16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409072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90BB8-7009-1142-97DC-B93B423BB3AA}" type="datetimeFigureOut">
              <a:rPr lang="en-US" smtClean="0"/>
              <a:t>6/11/16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31557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601893"/>
            <a:ext cx="12634914" cy="6817360"/>
          </a:xfrm>
        </p:spPr>
        <p:txBody>
          <a:bodyPr anchor="b"/>
          <a:lstStyle>
            <a:lvl1pPr algn="l">
              <a:defRPr sz="11454" b="1"/>
            </a:lvl1pPr>
          </a:lstStyle>
          <a:p>
            <a:r>
              <a:rPr lang="en-US" smtClean="0"/>
              <a:t>Click to edit Master title style</a:t>
            </a:r>
            <a:endParaRPr lang="en-US"/>
          </a:p>
        </p:txBody>
      </p:sp>
      <p:sp>
        <p:nvSpPr>
          <p:cNvPr id="3" name="Content Placeholder 2"/>
          <p:cNvSpPr>
            <a:spLocks noGrp="1"/>
          </p:cNvSpPr>
          <p:nvPr>
            <p:ph idx="1"/>
          </p:nvPr>
        </p:nvSpPr>
        <p:spPr>
          <a:xfrm>
            <a:off x="15015212" y="1601898"/>
            <a:ext cx="21469350" cy="34338263"/>
          </a:xfrm>
        </p:spPr>
        <p:txBody>
          <a:bodyPr/>
          <a:lstStyle>
            <a:lvl1pPr>
              <a:defRPr sz="18326"/>
            </a:lvl1pPr>
            <a:lvl2pPr>
              <a:defRPr sz="16036"/>
            </a:lvl2pPr>
            <a:lvl3pPr>
              <a:defRPr sz="13745"/>
            </a:lvl3pPr>
            <a:lvl4pPr>
              <a:defRPr sz="11454"/>
            </a:lvl4pPr>
            <a:lvl5pPr>
              <a:defRPr sz="11454"/>
            </a:lvl5pPr>
            <a:lvl6pPr>
              <a:defRPr sz="11454"/>
            </a:lvl6pPr>
            <a:lvl7pPr>
              <a:defRPr sz="11454"/>
            </a:lvl7pPr>
            <a:lvl8pPr>
              <a:defRPr sz="11454"/>
            </a:lvl8pPr>
            <a:lvl9pPr>
              <a:defRPr sz="114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8419257"/>
            <a:ext cx="12634914" cy="27520903"/>
          </a:xfrm>
        </p:spPr>
        <p:txBody>
          <a:bodyPr/>
          <a:lstStyle>
            <a:lvl1pPr marL="0" indent="0">
              <a:buNone/>
              <a:defRPr sz="8018"/>
            </a:lvl1pPr>
            <a:lvl2pPr marL="2626581" indent="0">
              <a:buNone/>
              <a:defRPr sz="6872"/>
            </a:lvl2pPr>
            <a:lvl3pPr marL="5253161" indent="0">
              <a:buNone/>
              <a:defRPr sz="5727"/>
            </a:lvl3pPr>
            <a:lvl4pPr marL="7879744" indent="0">
              <a:buNone/>
              <a:defRPr sz="5250"/>
            </a:lvl4pPr>
            <a:lvl5pPr marL="10506325" indent="0">
              <a:buNone/>
              <a:defRPr sz="5250"/>
            </a:lvl5pPr>
            <a:lvl6pPr marL="13132905" indent="0">
              <a:buNone/>
              <a:defRPr sz="5250"/>
            </a:lvl6pPr>
            <a:lvl7pPr marL="15759487" indent="0">
              <a:buNone/>
              <a:defRPr sz="5250"/>
            </a:lvl7pPr>
            <a:lvl8pPr marL="18386069" indent="0">
              <a:buNone/>
              <a:defRPr sz="5250"/>
            </a:lvl8pPr>
            <a:lvl9pPr marL="21012649" indent="0">
              <a:buNone/>
              <a:defRPr sz="52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90BB8-7009-1142-97DC-B93B423BB3AA}" type="datetimeFigureOut">
              <a:rPr lang="en-US" smtClean="0"/>
              <a:t>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374642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8" y="28163521"/>
            <a:ext cx="23042880" cy="3324863"/>
          </a:xfrm>
        </p:spPr>
        <p:txBody>
          <a:bodyPr anchor="b"/>
          <a:lstStyle>
            <a:lvl1pPr algn="l">
              <a:defRPr sz="11454" b="1"/>
            </a:lvl1pPr>
          </a:lstStyle>
          <a:p>
            <a:r>
              <a:rPr lang="en-US" smtClean="0"/>
              <a:t>Click to edit Master title style</a:t>
            </a:r>
            <a:endParaRPr lang="en-US"/>
          </a:p>
        </p:txBody>
      </p:sp>
      <p:sp>
        <p:nvSpPr>
          <p:cNvPr id="3" name="Picture Placeholder 2"/>
          <p:cNvSpPr>
            <a:spLocks noGrp="1"/>
          </p:cNvSpPr>
          <p:nvPr>
            <p:ph type="pic" idx="1"/>
          </p:nvPr>
        </p:nvSpPr>
        <p:spPr>
          <a:xfrm>
            <a:off x="7527608" y="3594947"/>
            <a:ext cx="23042880" cy="24140160"/>
          </a:xfrm>
        </p:spPr>
        <p:txBody>
          <a:bodyPr/>
          <a:lstStyle>
            <a:lvl1pPr marL="0" indent="0">
              <a:buNone/>
              <a:defRPr sz="18326"/>
            </a:lvl1pPr>
            <a:lvl2pPr marL="2626581" indent="0">
              <a:buNone/>
              <a:defRPr sz="16036"/>
            </a:lvl2pPr>
            <a:lvl3pPr marL="5253161" indent="0">
              <a:buNone/>
              <a:defRPr sz="13745"/>
            </a:lvl3pPr>
            <a:lvl4pPr marL="7879744" indent="0">
              <a:buNone/>
              <a:defRPr sz="11454"/>
            </a:lvl4pPr>
            <a:lvl5pPr marL="10506325" indent="0">
              <a:buNone/>
              <a:defRPr sz="11454"/>
            </a:lvl5pPr>
            <a:lvl6pPr marL="13132905" indent="0">
              <a:buNone/>
              <a:defRPr sz="11454"/>
            </a:lvl6pPr>
            <a:lvl7pPr marL="15759487" indent="0">
              <a:buNone/>
              <a:defRPr sz="11454"/>
            </a:lvl7pPr>
            <a:lvl8pPr marL="18386069" indent="0">
              <a:buNone/>
              <a:defRPr sz="11454"/>
            </a:lvl8pPr>
            <a:lvl9pPr marL="21012649" indent="0">
              <a:buNone/>
              <a:defRPr sz="11454"/>
            </a:lvl9pPr>
          </a:lstStyle>
          <a:p>
            <a:endParaRPr lang="en-US"/>
          </a:p>
        </p:txBody>
      </p:sp>
      <p:sp>
        <p:nvSpPr>
          <p:cNvPr id="4" name="Text Placeholder 3"/>
          <p:cNvSpPr>
            <a:spLocks noGrp="1"/>
          </p:cNvSpPr>
          <p:nvPr>
            <p:ph type="body" sz="half" idx="2"/>
          </p:nvPr>
        </p:nvSpPr>
        <p:spPr>
          <a:xfrm>
            <a:off x="7527608" y="31488384"/>
            <a:ext cx="23042880" cy="4721857"/>
          </a:xfrm>
        </p:spPr>
        <p:txBody>
          <a:bodyPr/>
          <a:lstStyle>
            <a:lvl1pPr marL="0" indent="0">
              <a:buNone/>
              <a:defRPr sz="8018"/>
            </a:lvl1pPr>
            <a:lvl2pPr marL="2626581" indent="0">
              <a:buNone/>
              <a:defRPr sz="6872"/>
            </a:lvl2pPr>
            <a:lvl3pPr marL="5253161" indent="0">
              <a:buNone/>
              <a:defRPr sz="5727"/>
            </a:lvl3pPr>
            <a:lvl4pPr marL="7879744" indent="0">
              <a:buNone/>
              <a:defRPr sz="5250"/>
            </a:lvl4pPr>
            <a:lvl5pPr marL="10506325" indent="0">
              <a:buNone/>
              <a:defRPr sz="5250"/>
            </a:lvl5pPr>
            <a:lvl6pPr marL="13132905" indent="0">
              <a:buNone/>
              <a:defRPr sz="5250"/>
            </a:lvl6pPr>
            <a:lvl7pPr marL="15759487" indent="0">
              <a:buNone/>
              <a:defRPr sz="5250"/>
            </a:lvl7pPr>
            <a:lvl8pPr marL="18386069" indent="0">
              <a:buNone/>
              <a:defRPr sz="5250"/>
            </a:lvl8pPr>
            <a:lvl9pPr marL="21012649" indent="0">
              <a:buNone/>
              <a:defRPr sz="52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90BB8-7009-1142-97DC-B93B423BB3AA}" type="datetimeFigureOut">
              <a:rPr lang="en-US" smtClean="0"/>
              <a:t>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9AC3B-D69F-E743-8BC5-47DCEF07C649}" type="slidenum">
              <a:rPr lang="en-US" smtClean="0"/>
              <a:t>‹#›</a:t>
            </a:fld>
            <a:endParaRPr lang="en-US"/>
          </a:p>
        </p:txBody>
      </p:sp>
    </p:spTree>
    <p:extLst>
      <p:ext uri="{BB962C8B-B14F-4D97-AF65-F5344CB8AC3E}">
        <p14:creationId xmlns:p14="http://schemas.microsoft.com/office/powerpoint/2010/main" val="1871308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611209"/>
            <a:ext cx="34564320" cy="6705600"/>
          </a:xfrm>
          <a:prstGeom prst="rect">
            <a:avLst/>
          </a:prstGeom>
        </p:spPr>
        <p:txBody>
          <a:bodyPr vert="horz" lIns="550357" tIns="275178" rIns="550357" bIns="27517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9387843"/>
            <a:ext cx="34564320" cy="26552317"/>
          </a:xfrm>
          <a:prstGeom prst="rect">
            <a:avLst/>
          </a:prstGeom>
        </p:spPr>
        <p:txBody>
          <a:bodyPr vert="horz" lIns="550357" tIns="275178" rIns="550357" bIns="27517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7290591"/>
            <a:ext cx="8961120" cy="2142067"/>
          </a:xfrm>
          <a:prstGeom prst="rect">
            <a:avLst/>
          </a:prstGeom>
        </p:spPr>
        <p:txBody>
          <a:bodyPr vert="horz" lIns="550357" tIns="275178" rIns="550357" bIns="275178" rtlCol="0" anchor="ctr"/>
          <a:lstStyle>
            <a:lvl1pPr algn="l">
              <a:defRPr sz="6872">
                <a:solidFill>
                  <a:schemeClr val="tx1">
                    <a:tint val="75000"/>
                  </a:schemeClr>
                </a:solidFill>
              </a:defRPr>
            </a:lvl1pPr>
          </a:lstStyle>
          <a:p>
            <a:fld id="{38F90BB8-7009-1142-97DC-B93B423BB3AA}" type="datetimeFigureOut">
              <a:rPr lang="en-US" smtClean="0"/>
              <a:t>6/11/16</a:t>
            </a:fld>
            <a:endParaRPr lang="en-US"/>
          </a:p>
        </p:txBody>
      </p:sp>
      <p:sp>
        <p:nvSpPr>
          <p:cNvPr id="5" name="Footer Placeholder 4"/>
          <p:cNvSpPr>
            <a:spLocks noGrp="1"/>
          </p:cNvSpPr>
          <p:nvPr>
            <p:ph type="ftr" sz="quarter" idx="3"/>
          </p:nvPr>
        </p:nvSpPr>
        <p:spPr>
          <a:xfrm>
            <a:off x="13121640" y="37290591"/>
            <a:ext cx="12161520" cy="2142067"/>
          </a:xfrm>
          <a:prstGeom prst="rect">
            <a:avLst/>
          </a:prstGeom>
        </p:spPr>
        <p:txBody>
          <a:bodyPr vert="horz" lIns="550357" tIns="275178" rIns="550357" bIns="275178" rtlCol="0" anchor="ctr"/>
          <a:lstStyle>
            <a:lvl1pPr algn="ctr">
              <a:defRPr sz="68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7290591"/>
            <a:ext cx="8961120" cy="2142067"/>
          </a:xfrm>
          <a:prstGeom prst="rect">
            <a:avLst/>
          </a:prstGeom>
        </p:spPr>
        <p:txBody>
          <a:bodyPr vert="horz" lIns="550357" tIns="275178" rIns="550357" bIns="275178" rtlCol="0" anchor="ctr"/>
          <a:lstStyle>
            <a:lvl1pPr algn="r">
              <a:defRPr sz="6872">
                <a:solidFill>
                  <a:schemeClr val="tx1">
                    <a:tint val="75000"/>
                  </a:schemeClr>
                </a:solidFill>
              </a:defRPr>
            </a:lvl1pPr>
          </a:lstStyle>
          <a:p>
            <a:fld id="{1AC9AC3B-D69F-E743-8BC5-47DCEF07C649}" type="slidenum">
              <a:rPr lang="en-US" smtClean="0"/>
              <a:t>‹#›</a:t>
            </a:fld>
            <a:endParaRPr lang="en-US"/>
          </a:p>
        </p:txBody>
      </p:sp>
    </p:spTree>
    <p:extLst>
      <p:ext uri="{BB962C8B-B14F-4D97-AF65-F5344CB8AC3E}">
        <p14:creationId xmlns:p14="http://schemas.microsoft.com/office/powerpoint/2010/main" val="2956645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26581" rtl="0" eaLnBrk="1" latinLnBrk="0" hangingPunct="1">
        <a:spcBef>
          <a:spcPct val="0"/>
        </a:spcBef>
        <a:buNone/>
        <a:defRPr sz="25294" kern="1200">
          <a:solidFill>
            <a:schemeClr val="tx1"/>
          </a:solidFill>
          <a:latin typeface="+mj-lt"/>
          <a:ea typeface="+mj-ea"/>
          <a:cs typeface="+mj-cs"/>
        </a:defRPr>
      </a:lvl1pPr>
    </p:titleStyle>
    <p:bodyStyle>
      <a:lvl1pPr marL="1969935" indent="-1969935" algn="l" defTabSz="2626581" rtl="0" eaLnBrk="1" latinLnBrk="0" hangingPunct="1">
        <a:spcBef>
          <a:spcPct val="20000"/>
        </a:spcBef>
        <a:buFont typeface="Arial"/>
        <a:buChar char="•"/>
        <a:defRPr sz="18326" kern="1200">
          <a:solidFill>
            <a:schemeClr val="tx1"/>
          </a:solidFill>
          <a:latin typeface="+mn-lt"/>
          <a:ea typeface="+mn-ea"/>
          <a:cs typeface="+mn-cs"/>
        </a:defRPr>
      </a:lvl1pPr>
      <a:lvl2pPr marL="4268195" indent="-1641614" algn="l" defTabSz="2626581" rtl="0" eaLnBrk="1" latinLnBrk="0" hangingPunct="1">
        <a:spcBef>
          <a:spcPct val="20000"/>
        </a:spcBef>
        <a:buFont typeface="Arial"/>
        <a:buChar char="–"/>
        <a:defRPr sz="16036" kern="1200">
          <a:solidFill>
            <a:schemeClr val="tx1"/>
          </a:solidFill>
          <a:latin typeface="+mn-lt"/>
          <a:ea typeface="+mn-ea"/>
          <a:cs typeface="+mn-cs"/>
        </a:defRPr>
      </a:lvl2pPr>
      <a:lvl3pPr marL="6566453" indent="-1313291" algn="l" defTabSz="2626581" rtl="0" eaLnBrk="1" latinLnBrk="0" hangingPunct="1">
        <a:spcBef>
          <a:spcPct val="20000"/>
        </a:spcBef>
        <a:buFont typeface="Arial"/>
        <a:buChar char="•"/>
        <a:defRPr sz="13745" kern="1200">
          <a:solidFill>
            <a:schemeClr val="tx1"/>
          </a:solidFill>
          <a:latin typeface="+mn-lt"/>
          <a:ea typeface="+mn-ea"/>
          <a:cs typeface="+mn-cs"/>
        </a:defRPr>
      </a:lvl3pPr>
      <a:lvl4pPr marL="9193035" indent="-1313291" algn="l" defTabSz="2626581" rtl="0" eaLnBrk="1" latinLnBrk="0" hangingPunct="1">
        <a:spcBef>
          <a:spcPct val="20000"/>
        </a:spcBef>
        <a:buFont typeface="Arial"/>
        <a:buChar char="–"/>
        <a:defRPr sz="11454" kern="1200">
          <a:solidFill>
            <a:schemeClr val="tx1"/>
          </a:solidFill>
          <a:latin typeface="+mn-lt"/>
          <a:ea typeface="+mn-ea"/>
          <a:cs typeface="+mn-cs"/>
        </a:defRPr>
      </a:lvl4pPr>
      <a:lvl5pPr marL="11819615" indent="-1313291" algn="l" defTabSz="2626581" rtl="0" eaLnBrk="1" latinLnBrk="0" hangingPunct="1">
        <a:spcBef>
          <a:spcPct val="20000"/>
        </a:spcBef>
        <a:buFont typeface="Arial"/>
        <a:buChar char="»"/>
        <a:defRPr sz="11454" kern="1200">
          <a:solidFill>
            <a:schemeClr val="tx1"/>
          </a:solidFill>
          <a:latin typeface="+mn-lt"/>
          <a:ea typeface="+mn-ea"/>
          <a:cs typeface="+mn-cs"/>
        </a:defRPr>
      </a:lvl5pPr>
      <a:lvl6pPr marL="14446196" indent="-1313291" algn="l" defTabSz="2626581" rtl="0" eaLnBrk="1" latinLnBrk="0" hangingPunct="1">
        <a:spcBef>
          <a:spcPct val="20000"/>
        </a:spcBef>
        <a:buFont typeface="Arial"/>
        <a:buChar char="•"/>
        <a:defRPr sz="11454" kern="1200">
          <a:solidFill>
            <a:schemeClr val="tx1"/>
          </a:solidFill>
          <a:latin typeface="+mn-lt"/>
          <a:ea typeface="+mn-ea"/>
          <a:cs typeface="+mn-cs"/>
        </a:defRPr>
      </a:lvl6pPr>
      <a:lvl7pPr marL="17072778" indent="-1313291" algn="l" defTabSz="2626581" rtl="0" eaLnBrk="1" latinLnBrk="0" hangingPunct="1">
        <a:spcBef>
          <a:spcPct val="20000"/>
        </a:spcBef>
        <a:buFont typeface="Arial"/>
        <a:buChar char="•"/>
        <a:defRPr sz="11454" kern="1200">
          <a:solidFill>
            <a:schemeClr val="tx1"/>
          </a:solidFill>
          <a:latin typeface="+mn-lt"/>
          <a:ea typeface="+mn-ea"/>
          <a:cs typeface="+mn-cs"/>
        </a:defRPr>
      </a:lvl7pPr>
      <a:lvl8pPr marL="19699359" indent="-1313291" algn="l" defTabSz="2626581" rtl="0" eaLnBrk="1" latinLnBrk="0" hangingPunct="1">
        <a:spcBef>
          <a:spcPct val="20000"/>
        </a:spcBef>
        <a:buFont typeface="Arial"/>
        <a:buChar char="•"/>
        <a:defRPr sz="11454" kern="1200">
          <a:solidFill>
            <a:schemeClr val="tx1"/>
          </a:solidFill>
          <a:latin typeface="+mn-lt"/>
          <a:ea typeface="+mn-ea"/>
          <a:cs typeface="+mn-cs"/>
        </a:defRPr>
      </a:lvl8pPr>
      <a:lvl9pPr marL="22325940" indent="-1313291" algn="l" defTabSz="2626581" rtl="0" eaLnBrk="1" latinLnBrk="0" hangingPunct="1">
        <a:spcBef>
          <a:spcPct val="20000"/>
        </a:spcBef>
        <a:buFont typeface="Arial"/>
        <a:buChar char="•"/>
        <a:defRPr sz="11454" kern="1200">
          <a:solidFill>
            <a:schemeClr val="tx1"/>
          </a:solidFill>
          <a:latin typeface="+mn-lt"/>
          <a:ea typeface="+mn-ea"/>
          <a:cs typeface="+mn-cs"/>
        </a:defRPr>
      </a:lvl9pPr>
    </p:bodyStyle>
    <p:otherStyle>
      <a:defPPr>
        <a:defRPr lang="en-US"/>
      </a:defPPr>
      <a:lvl1pPr marL="0" algn="l" defTabSz="2626581" rtl="0" eaLnBrk="1" latinLnBrk="0" hangingPunct="1">
        <a:defRPr sz="10309" kern="1200">
          <a:solidFill>
            <a:schemeClr val="tx1"/>
          </a:solidFill>
          <a:latin typeface="+mn-lt"/>
          <a:ea typeface="+mn-ea"/>
          <a:cs typeface="+mn-cs"/>
        </a:defRPr>
      </a:lvl1pPr>
      <a:lvl2pPr marL="2626581" algn="l" defTabSz="2626581" rtl="0" eaLnBrk="1" latinLnBrk="0" hangingPunct="1">
        <a:defRPr sz="10309" kern="1200">
          <a:solidFill>
            <a:schemeClr val="tx1"/>
          </a:solidFill>
          <a:latin typeface="+mn-lt"/>
          <a:ea typeface="+mn-ea"/>
          <a:cs typeface="+mn-cs"/>
        </a:defRPr>
      </a:lvl2pPr>
      <a:lvl3pPr marL="5253161" algn="l" defTabSz="2626581" rtl="0" eaLnBrk="1" latinLnBrk="0" hangingPunct="1">
        <a:defRPr sz="10309" kern="1200">
          <a:solidFill>
            <a:schemeClr val="tx1"/>
          </a:solidFill>
          <a:latin typeface="+mn-lt"/>
          <a:ea typeface="+mn-ea"/>
          <a:cs typeface="+mn-cs"/>
        </a:defRPr>
      </a:lvl3pPr>
      <a:lvl4pPr marL="7879744" algn="l" defTabSz="2626581" rtl="0" eaLnBrk="1" latinLnBrk="0" hangingPunct="1">
        <a:defRPr sz="10309" kern="1200">
          <a:solidFill>
            <a:schemeClr val="tx1"/>
          </a:solidFill>
          <a:latin typeface="+mn-lt"/>
          <a:ea typeface="+mn-ea"/>
          <a:cs typeface="+mn-cs"/>
        </a:defRPr>
      </a:lvl4pPr>
      <a:lvl5pPr marL="10506325" algn="l" defTabSz="2626581" rtl="0" eaLnBrk="1" latinLnBrk="0" hangingPunct="1">
        <a:defRPr sz="10309" kern="1200">
          <a:solidFill>
            <a:schemeClr val="tx1"/>
          </a:solidFill>
          <a:latin typeface="+mn-lt"/>
          <a:ea typeface="+mn-ea"/>
          <a:cs typeface="+mn-cs"/>
        </a:defRPr>
      </a:lvl5pPr>
      <a:lvl6pPr marL="13132905" algn="l" defTabSz="2626581" rtl="0" eaLnBrk="1" latinLnBrk="0" hangingPunct="1">
        <a:defRPr sz="10309" kern="1200">
          <a:solidFill>
            <a:schemeClr val="tx1"/>
          </a:solidFill>
          <a:latin typeface="+mn-lt"/>
          <a:ea typeface="+mn-ea"/>
          <a:cs typeface="+mn-cs"/>
        </a:defRPr>
      </a:lvl6pPr>
      <a:lvl7pPr marL="15759487" algn="l" defTabSz="2626581" rtl="0" eaLnBrk="1" latinLnBrk="0" hangingPunct="1">
        <a:defRPr sz="10309" kern="1200">
          <a:solidFill>
            <a:schemeClr val="tx1"/>
          </a:solidFill>
          <a:latin typeface="+mn-lt"/>
          <a:ea typeface="+mn-ea"/>
          <a:cs typeface="+mn-cs"/>
        </a:defRPr>
      </a:lvl7pPr>
      <a:lvl8pPr marL="18386069" algn="l" defTabSz="2626581" rtl="0" eaLnBrk="1" latinLnBrk="0" hangingPunct="1">
        <a:defRPr sz="10309" kern="1200">
          <a:solidFill>
            <a:schemeClr val="tx1"/>
          </a:solidFill>
          <a:latin typeface="+mn-lt"/>
          <a:ea typeface="+mn-ea"/>
          <a:cs typeface="+mn-cs"/>
        </a:defRPr>
      </a:lvl8pPr>
      <a:lvl9pPr marL="21012649" algn="l" defTabSz="2626581" rtl="0" eaLnBrk="1" latinLnBrk="0" hangingPunct="1">
        <a:defRPr sz="103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361935" y="16043808"/>
            <a:ext cx="12137810" cy="14536461"/>
          </a:xfrm>
          <a:prstGeom prst="rect">
            <a:avLst/>
          </a:prstGeom>
          <a:noFill/>
        </p:spPr>
        <p:txBody>
          <a:bodyPr wrap="square" lIns="116375" tIns="58187" rIns="116375" bIns="58187" rtlCol="0">
            <a:spAutoFit/>
          </a:bodyPr>
          <a:lstStyle/>
          <a:p>
            <a:pPr algn="just">
              <a:spcAft>
                <a:spcPts val="1527"/>
              </a:spcAft>
            </a:pPr>
            <a:r>
              <a:rPr lang="en-US" sz="3200" dirty="0" smtClean="0"/>
              <a:t>   Table </a:t>
            </a:r>
            <a:r>
              <a:rPr lang="en-US" sz="3200" dirty="0"/>
              <a:t>1 </a:t>
            </a:r>
            <a:r>
              <a:rPr lang="en-US" sz="3200" dirty="0" smtClean="0"/>
              <a:t>displays the </a:t>
            </a:r>
            <a:r>
              <a:rPr lang="en-US" sz="3200" dirty="0"/>
              <a:t>number and distribution of variants with at least 200 </a:t>
            </a:r>
            <a:r>
              <a:rPr lang="en-US" sz="3200" dirty="0" smtClean="0"/>
              <a:t>total reads</a:t>
            </a:r>
            <a:r>
              <a:rPr lang="en-US" sz="3200" dirty="0"/>
              <a:t>. </a:t>
            </a:r>
            <a:r>
              <a:rPr lang="en-US" sz="3200" dirty="0" smtClean="0"/>
              <a:t>Of </a:t>
            </a:r>
            <a:r>
              <a:rPr lang="en-US" sz="3200" dirty="0"/>
              <a:t>the 67K variants, nearly 63K were SNPs and 4K were </a:t>
            </a:r>
            <a:r>
              <a:rPr lang="en-US" sz="3200" dirty="0" err="1"/>
              <a:t>indels</a:t>
            </a:r>
            <a:r>
              <a:rPr lang="en-US" sz="3200" dirty="0"/>
              <a:t>. </a:t>
            </a:r>
            <a:r>
              <a:rPr lang="en-US" sz="3200" dirty="0" smtClean="0"/>
              <a:t>The vast majority of </a:t>
            </a:r>
            <a:r>
              <a:rPr lang="en-US" sz="3200" dirty="0"/>
              <a:t>the SNPs were bi-allelic, with 930 tri-allelic and 9 tetra-allelic SNPs in the dataset. </a:t>
            </a:r>
            <a:r>
              <a:rPr lang="en-US" sz="3200" dirty="0" smtClean="0"/>
              <a:t>Genome</a:t>
            </a:r>
            <a:r>
              <a:rPr lang="en-US" sz="3200" dirty="0"/>
              <a:t>-wide coverage was </a:t>
            </a:r>
            <a:r>
              <a:rPr lang="en-US" sz="3200" dirty="0" smtClean="0"/>
              <a:t>evenly distributed: </a:t>
            </a:r>
            <a:r>
              <a:rPr lang="en-US" sz="3200" dirty="0"/>
              <a:t>the fewest variants were discovered on Chromosome 12, </a:t>
            </a:r>
            <a:r>
              <a:rPr lang="en-US" sz="3200" dirty="0" smtClean="0"/>
              <a:t>with this </a:t>
            </a:r>
            <a:r>
              <a:rPr lang="en-US" sz="3200" dirty="0"/>
              <a:t>number </a:t>
            </a:r>
            <a:r>
              <a:rPr lang="en-US" sz="3200" dirty="0" smtClean="0"/>
              <a:t>still </a:t>
            </a:r>
            <a:r>
              <a:rPr lang="en-US" sz="3200" dirty="0"/>
              <a:t>over 3000</a:t>
            </a:r>
            <a:r>
              <a:rPr lang="en-US" sz="3200" dirty="0" smtClean="0"/>
              <a:t>.</a:t>
            </a:r>
          </a:p>
          <a:p>
            <a:pPr algn="just">
              <a:spcAft>
                <a:spcPts val="1527"/>
              </a:spcAft>
            </a:pPr>
            <a:endParaRPr lang="en-US" sz="3200" dirty="0" smtClean="0"/>
          </a:p>
          <a:p>
            <a:pPr algn="just">
              <a:spcAft>
                <a:spcPts val="1527"/>
              </a:spcAft>
            </a:pPr>
            <a:endParaRPr lang="en-US" sz="3200" dirty="0"/>
          </a:p>
          <a:p>
            <a:pPr algn="just">
              <a:spcAft>
                <a:spcPts val="1527"/>
              </a:spcAft>
            </a:pPr>
            <a:endParaRPr lang="en-US" sz="3200" dirty="0" smtClean="0"/>
          </a:p>
          <a:p>
            <a:pPr algn="just">
              <a:spcAft>
                <a:spcPts val="1527"/>
              </a:spcAft>
            </a:pPr>
            <a:endParaRPr lang="en-US" sz="3200" dirty="0"/>
          </a:p>
          <a:p>
            <a:pPr algn="just">
              <a:spcAft>
                <a:spcPts val="1527"/>
              </a:spcAft>
            </a:pPr>
            <a:endParaRPr lang="en-US" sz="3200" dirty="0" smtClean="0"/>
          </a:p>
          <a:p>
            <a:pPr algn="just">
              <a:spcAft>
                <a:spcPts val="1527"/>
              </a:spcAft>
            </a:pPr>
            <a:endParaRPr lang="en-US" sz="3200" dirty="0"/>
          </a:p>
          <a:p>
            <a:pPr algn="just">
              <a:spcAft>
                <a:spcPts val="1527"/>
              </a:spcAft>
            </a:pPr>
            <a:endParaRPr lang="en-US" sz="3200" dirty="0" smtClean="0"/>
          </a:p>
          <a:p>
            <a:pPr algn="just">
              <a:spcAft>
                <a:spcPts val="1527"/>
              </a:spcAft>
            </a:pPr>
            <a:r>
              <a:rPr lang="en-US" sz="3200" dirty="0"/>
              <a:t> </a:t>
            </a:r>
            <a:r>
              <a:rPr lang="en-US" sz="3200" dirty="0" smtClean="0"/>
              <a:t>  The </a:t>
            </a:r>
            <a:r>
              <a:rPr lang="en-US" sz="3200" dirty="0"/>
              <a:t>number of SNPs declined rapidly as the minimum average </a:t>
            </a:r>
            <a:r>
              <a:rPr lang="en-US" sz="3200" dirty="0" smtClean="0"/>
              <a:t>depth per sample was raised, </a:t>
            </a:r>
            <a:r>
              <a:rPr lang="en-US" sz="3200" dirty="0"/>
              <a:t>from 14K SNPs with at least 20X per sample to only 3300 SNPs with at least 50X. </a:t>
            </a:r>
            <a:r>
              <a:rPr lang="en-US" sz="3200" dirty="0" smtClean="0"/>
              <a:t>These </a:t>
            </a:r>
            <a:r>
              <a:rPr lang="en-US" sz="3200" dirty="0"/>
              <a:t>results, which correspond </a:t>
            </a:r>
            <a:r>
              <a:rPr lang="en-US" sz="3200" dirty="0" smtClean="0"/>
              <a:t>to an </a:t>
            </a:r>
            <a:r>
              <a:rPr lang="en-US" sz="3200" dirty="0"/>
              <a:t>approximately 48-</a:t>
            </a:r>
            <a:r>
              <a:rPr lang="en-US" sz="3200" dirty="0" smtClean="0"/>
              <a:t>plex run, </a:t>
            </a:r>
            <a:r>
              <a:rPr lang="en-US" sz="3200" dirty="0"/>
              <a:t>were compared against the results based on </a:t>
            </a:r>
            <a:r>
              <a:rPr lang="en-US" sz="3200" dirty="0" smtClean="0"/>
              <a:t>a single lane </a:t>
            </a:r>
            <a:r>
              <a:rPr lang="en-US" sz="3200" dirty="0"/>
              <a:t>(i.e., 96-plex)</a:t>
            </a:r>
            <a:r>
              <a:rPr lang="en-US" sz="3200" dirty="0" smtClean="0"/>
              <a:t>. With </a:t>
            </a:r>
            <a:r>
              <a:rPr lang="en-US" sz="3200" dirty="0"/>
              <a:t>only one lane, around 600 variants were discovered with an average depth per sample of at least </a:t>
            </a:r>
            <a:r>
              <a:rPr lang="en-US" sz="3200" dirty="0" smtClean="0"/>
              <a:t>50X </a:t>
            </a:r>
            <a:r>
              <a:rPr lang="en-US" sz="3200" dirty="0"/>
              <a:t>(Figure </a:t>
            </a:r>
            <a:r>
              <a:rPr lang="en-US" sz="3200" dirty="0" smtClean="0"/>
              <a:t>2)</a:t>
            </a:r>
            <a:r>
              <a:rPr lang="en-US" sz="3200" dirty="0"/>
              <a:t>. </a:t>
            </a:r>
            <a:r>
              <a:rPr lang="en-US" sz="3200" dirty="0" smtClean="0"/>
              <a:t>This </a:t>
            </a:r>
            <a:r>
              <a:rPr lang="en-US" sz="3200" dirty="0"/>
              <a:t>means that reducing the multiplex level by a factor of two increased the number of </a:t>
            </a:r>
            <a:r>
              <a:rPr lang="en-US" sz="3200" dirty="0" smtClean="0"/>
              <a:t>useful variants </a:t>
            </a:r>
            <a:r>
              <a:rPr lang="en-US" sz="3200" dirty="0"/>
              <a:t>for </a:t>
            </a:r>
            <a:r>
              <a:rPr lang="en-US" sz="3200" dirty="0" smtClean="0"/>
              <a:t>genotyping by </a:t>
            </a:r>
            <a:r>
              <a:rPr lang="en-US" sz="3200" dirty="0"/>
              <a:t>a factor of </a:t>
            </a:r>
            <a:r>
              <a:rPr lang="en-US" sz="3200" dirty="0" smtClean="0"/>
              <a:t>six. </a:t>
            </a:r>
            <a:endParaRPr lang="en-US" sz="3200" dirty="0"/>
          </a:p>
          <a:p>
            <a:pPr algn="just">
              <a:spcAft>
                <a:spcPts val="1527"/>
              </a:spcAft>
            </a:pPr>
            <a:endParaRPr lang="en-US" sz="3100" dirty="0" smtClean="0"/>
          </a:p>
          <a:p>
            <a:pPr algn="just">
              <a:spcAft>
                <a:spcPts val="1527"/>
              </a:spcAft>
            </a:pPr>
            <a:endParaRPr lang="en-US" sz="3100" dirty="0"/>
          </a:p>
          <a:p>
            <a:pPr algn="just">
              <a:spcAft>
                <a:spcPts val="1527"/>
              </a:spcAft>
            </a:pPr>
            <a:endParaRPr lang="en-US" sz="3100" dirty="0" smtClean="0"/>
          </a:p>
        </p:txBody>
      </p:sp>
      <p:sp>
        <p:nvSpPr>
          <p:cNvPr id="62" name="TextBox 61"/>
          <p:cNvSpPr txBox="1"/>
          <p:nvPr/>
        </p:nvSpPr>
        <p:spPr>
          <a:xfrm>
            <a:off x="26058304" y="6050485"/>
            <a:ext cx="11327036" cy="14501835"/>
          </a:xfrm>
          <a:prstGeom prst="rect">
            <a:avLst/>
          </a:prstGeom>
          <a:noFill/>
        </p:spPr>
        <p:txBody>
          <a:bodyPr wrap="square" lIns="116375" tIns="58187" rIns="116375" bIns="58187" rtlCol="0">
            <a:spAutoFit/>
          </a:bodyPr>
          <a:lstStyle/>
          <a:p>
            <a:pPr algn="just"/>
            <a:r>
              <a:rPr lang="en-US" sz="3200" dirty="0" smtClean="0"/>
              <a:t> </a:t>
            </a:r>
            <a:r>
              <a:rPr lang="en-US" sz="3200" dirty="0"/>
              <a:t> </a:t>
            </a:r>
            <a:r>
              <a:rPr lang="en-US" sz="3200" dirty="0" smtClean="0"/>
              <a:t>The accuracy of three marker imputation methods was compared using SNP array data: k-nearest neighbors (</a:t>
            </a:r>
            <a:r>
              <a:rPr lang="en-US" sz="3200" dirty="0" err="1" smtClean="0"/>
              <a:t>kNN</a:t>
            </a:r>
            <a:r>
              <a:rPr lang="en-US" sz="3200" dirty="0" smtClean="0"/>
              <a:t>), Random Forest (RF), and a </a:t>
            </a:r>
            <a:r>
              <a:rPr lang="en-US" sz="3200" dirty="0" err="1" smtClean="0"/>
              <a:t>polyploid</a:t>
            </a:r>
            <a:r>
              <a:rPr lang="en-US" sz="3200" dirty="0" smtClean="0"/>
              <a:t> HMM algorithm.  The first two do not rely on a genetic or physical map, while the HMM algorithm does.  For all three methods, the error rate increased with minor allele frequency, as expected (Figure 3).  The best method proved to be RF (19% error on average), followed by HMM (46%), and then </a:t>
            </a:r>
            <a:r>
              <a:rPr lang="en-US" sz="3200" dirty="0" err="1" smtClean="0"/>
              <a:t>kNN</a:t>
            </a:r>
            <a:r>
              <a:rPr lang="en-US" sz="3200" dirty="0" smtClean="0"/>
              <a:t> (54%)</a:t>
            </a:r>
            <a:r>
              <a:rPr lang="en-US" sz="3200" dirty="0"/>
              <a:t>. We had expected the HMM method to outperform the other two because it exploits map information, but further research is needed to realize this goal.</a:t>
            </a:r>
            <a:endParaRPr lang="en-US" sz="32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smtClean="0"/>
          </a:p>
          <a:p>
            <a:endParaRPr lang="en-US" sz="3100" dirty="0"/>
          </a:p>
          <a:p>
            <a:endParaRPr lang="en-US" sz="3100" dirty="0"/>
          </a:p>
          <a:p>
            <a:endParaRPr lang="en-US" sz="3100" dirty="0" smtClean="0"/>
          </a:p>
          <a:p>
            <a:endParaRPr lang="en-US" sz="3100" dirty="0"/>
          </a:p>
          <a:p>
            <a:endParaRPr lang="en-US" sz="3100" dirty="0"/>
          </a:p>
          <a:p>
            <a:pPr algn="just">
              <a:spcAft>
                <a:spcPts val="1527"/>
              </a:spcAft>
            </a:pPr>
            <a:endParaRPr lang="en-US" sz="4400" b="1" dirty="0" smtClean="0"/>
          </a:p>
          <a:p>
            <a:r>
              <a:rPr lang="en-US" sz="3100" dirty="0" smtClean="0"/>
              <a:t>   </a:t>
            </a:r>
            <a:endParaRPr lang="en-US" sz="3100" dirty="0"/>
          </a:p>
        </p:txBody>
      </p:sp>
      <p:sp>
        <p:nvSpPr>
          <p:cNvPr id="50" name="TextBox 49"/>
          <p:cNvSpPr txBox="1"/>
          <p:nvPr/>
        </p:nvSpPr>
        <p:spPr>
          <a:xfrm>
            <a:off x="1263328" y="6158465"/>
            <a:ext cx="11298783" cy="29297423"/>
          </a:xfrm>
          <a:prstGeom prst="rect">
            <a:avLst/>
          </a:prstGeom>
          <a:noFill/>
        </p:spPr>
        <p:txBody>
          <a:bodyPr wrap="square" lIns="116375" tIns="58187" rIns="116375" bIns="58187" rtlCol="0">
            <a:spAutoFit/>
          </a:bodyPr>
          <a:lstStyle/>
          <a:p>
            <a:pPr>
              <a:spcAft>
                <a:spcPts val="1527"/>
              </a:spcAft>
            </a:pPr>
            <a:r>
              <a:rPr lang="en-US" sz="4400" b="1" dirty="0" smtClean="0"/>
              <a:t>INTRODUCTION</a:t>
            </a:r>
            <a:endParaRPr lang="en-US" sz="4400" dirty="0" smtClean="0"/>
          </a:p>
          <a:p>
            <a:pPr algn="just"/>
            <a:r>
              <a:rPr lang="en-US" sz="3200" dirty="0"/>
              <a:t> </a:t>
            </a:r>
            <a:r>
              <a:rPr lang="en-US" sz="3200" dirty="0" smtClean="0"/>
              <a:t>  Genotyping</a:t>
            </a:r>
            <a:r>
              <a:rPr lang="en-US" sz="3200" dirty="0"/>
              <a:t>-by-sequencing (GBS) is being widely used in diploid crops as an efficient technology for identifying genome-wide markers to assist breeding. Both genome-wide association studies and genomic selection have benefited from the availability of GBS markers (Morris et al. 2012; Poland et al. 2012). One of the challenges with GBS is how to handle missing data, but for diploids there are many accurate and accessible options for marker imputation (</a:t>
            </a:r>
            <a:r>
              <a:rPr lang="en-US" sz="3200" dirty="0" err="1"/>
              <a:t>Rutkoski</a:t>
            </a:r>
            <a:r>
              <a:rPr lang="en-US" sz="3200" dirty="0"/>
              <a:t> et al. 2013; </a:t>
            </a:r>
            <a:r>
              <a:rPr lang="en-US" sz="3200" dirty="0" err="1"/>
              <a:t>Swarts</a:t>
            </a:r>
            <a:r>
              <a:rPr lang="en-US" sz="3200" dirty="0"/>
              <a:t> et al. 2014). </a:t>
            </a:r>
          </a:p>
          <a:p>
            <a:pPr algn="just"/>
            <a:r>
              <a:rPr lang="en-US" sz="3200" dirty="0"/>
              <a:t>   For </a:t>
            </a:r>
            <a:r>
              <a:rPr lang="en-US" sz="3200" dirty="0" err="1"/>
              <a:t>autotetraploid</a:t>
            </a:r>
            <a:r>
              <a:rPr lang="en-US" sz="3200" dirty="0"/>
              <a:t> crops, such as potato (</a:t>
            </a:r>
            <a:r>
              <a:rPr lang="en-US" sz="3200" dirty="0" err="1"/>
              <a:t>Solanum</a:t>
            </a:r>
            <a:r>
              <a:rPr lang="en-US" sz="3200" dirty="0"/>
              <a:t> </a:t>
            </a:r>
            <a:r>
              <a:rPr lang="en-US" sz="3200" dirty="0" err="1"/>
              <a:t>tuberosum</a:t>
            </a:r>
            <a:r>
              <a:rPr lang="en-US" sz="3200" dirty="0"/>
              <a:t>), the cost effectiveness of GBS is less certain due to the higher read depths (50–60X) needed to accurately differentiate the three heterozygous genotypes. There is also less information published about imputation methods and accuracy. Our objectives were to (1) develop a bioinformatics pipeline for GBS variant discovery, genotype calling, and imputation in </a:t>
            </a:r>
            <a:r>
              <a:rPr lang="en-US" sz="3200" dirty="0" err="1"/>
              <a:t>autotetraploids</a:t>
            </a:r>
            <a:r>
              <a:rPr lang="en-US" sz="3200" dirty="0"/>
              <a:t>, (2) apply the pipeline to a panel of elite potato breeding lines and varieties from across North America, and (3) interpret the results in the context of a competing marker technology: the potato </a:t>
            </a:r>
            <a:r>
              <a:rPr lang="en-US" sz="3200" dirty="0" err="1"/>
              <a:t>Infinium</a:t>
            </a:r>
            <a:r>
              <a:rPr lang="en-US" sz="3200" dirty="0"/>
              <a:t> SNP array (Douches et al. 2014)</a:t>
            </a:r>
            <a:r>
              <a:rPr lang="en-US" sz="3200" dirty="0" smtClean="0"/>
              <a:t>.</a:t>
            </a:r>
          </a:p>
          <a:p>
            <a:pPr algn="just"/>
            <a:endParaRPr lang="en-US" sz="3100" dirty="0"/>
          </a:p>
          <a:p>
            <a:pPr algn="just">
              <a:spcAft>
                <a:spcPts val="1527"/>
              </a:spcAft>
            </a:pPr>
            <a:r>
              <a:rPr lang="en-US" sz="4400" b="1" dirty="0" smtClean="0"/>
              <a:t>MATERIALS AND METHODS</a:t>
            </a:r>
          </a:p>
          <a:p>
            <a:pPr algn="just"/>
            <a:r>
              <a:rPr lang="en-US" sz="3200" dirty="0"/>
              <a:t> </a:t>
            </a:r>
            <a:r>
              <a:rPr lang="en-US" sz="3200" dirty="0" smtClean="0"/>
              <a:t>  Ninety-one elite </a:t>
            </a:r>
            <a:r>
              <a:rPr lang="en-US" sz="3200" dirty="0" err="1" smtClean="0"/>
              <a:t>tetraploid</a:t>
            </a:r>
            <a:r>
              <a:rPr lang="en-US" sz="3200" dirty="0" smtClean="0"/>
              <a:t> russet potato lines were selected from the National Fry Processing Trial (NFPT) for GBS. Based on the results of an enzyme optimization study, the methylation-insensitive, 6 </a:t>
            </a:r>
            <a:r>
              <a:rPr lang="en-US" sz="3200" dirty="0" err="1" smtClean="0"/>
              <a:t>bp</a:t>
            </a:r>
            <a:r>
              <a:rPr lang="en-US" sz="3200" dirty="0" smtClean="0"/>
              <a:t> restriction enzyme EcoT22I was used for the DNA digestion. DNA fragments were barcoded and pooled into one library at the Cornell Biotech Center, following the protocol of </a:t>
            </a:r>
            <a:r>
              <a:rPr lang="en-US" sz="3200" dirty="0" err="1" smtClean="0"/>
              <a:t>Elshire</a:t>
            </a:r>
            <a:r>
              <a:rPr lang="en-US" sz="3200" dirty="0" smtClean="0"/>
              <a:t> et al. (2011).  The library was sequenced on two lanes of an </a:t>
            </a:r>
            <a:r>
              <a:rPr lang="en-US" sz="3200" dirty="0" err="1" smtClean="0"/>
              <a:t>Illumina</a:t>
            </a:r>
            <a:r>
              <a:rPr lang="en-US" sz="3200" dirty="0" smtClean="0"/>
              <a:t> HiSeq2000, producing 100 </a:t>
            </a:r>
            <a:r>
              <a:rPr lang="en-US" sz="3200" dirty="0" err="1" smtClean="0"/>
              <a:t>bp</a:t>
            </a:r>
            <a:r>
              <a:rPr lang="en-US" sz="3200" dirty="0" smtClean="0"/>
              <a:t> single-end reads. A bioinformatics pipeline was developed to </a:t>
            </a:r>
            <a:r>
              <a:rPr lang="en-US" sz="3200" dirty="0" err="1" smtClean="0"/>
              <a:t>demultiplex</a:t>
            </a:r>
            <a:r>
              <a:rPr lang="en-US" sz="3200" dirty="0" smtClean="0"/>
              <a:t> (</a:t>
            </a:r>
            <a:r>
              <a:rPr lang="en-US" sz="3200" dirty="0" err="1" smtClean="0"/>
              <a:t>Cutadapt</a:t>
            </a:r>
            <a:r>
              <a:rPr lang="en-US" sz="3200" dirty="0" smtClean="0"/>
              <a:t>, Martin 2011) and align (BWA </a:t>
            </a:r>
            <a:r>
              <a:rPr lang="en-US" sz="3200" dirty="0" err="1" smtClean="0"/>
              <a:t>mem</a:t>
            </a:r>
            <a:r>
              <a:rPr lang="en-US" sz="3200" dirty="0" smtClean="0"/>
              <a:t>, Li 2010) reads to the potato reference genome (v4.03, Sharma et al. 2013), and then variants were called using the Genome Analysis Toolkit (</a:t>
            </a:r>
            <a:r>
              <a:rPr lang="en-US" sz="3200" dirty="0" smtClean="0"/>
              <a:t>GATK, McKenna, et al. 2010)</a:t>
            </a:r>
            <a:r>
              <a:rPr lang="en-US" sz="3200" dirty="0" smtClean="0"/>
              <a:t>, without removing duplicates. BAM and VCF files were analyzed using </a:t>
            </a:r>
            <a:r>
              <a:rPr lang="en-US" sz="3200" dirty="0" err="1" smtClean="0"/>
              <a:t>bedtools</a:t>
            </a:r>
            <a:r>
              <a:rPr lang="en-US" sz="3200" dirty="0" smtClean="0"/>
              <a:t> and </a:t>
            </a:r>
            <a:r>
              <a:rPr lang="en-US" sz="3200" dirty="0" err="1" smtClean="0"/>
              <a:t>VCFtools</a:t>
            </a:r>
            <a:r>
              <a:rPr lang="en-US" sz="3200" dirty="0" smtClean="0"/>
              <a:t>, respectively.</a:t>
            </a:r>
          </a:p>
          <a:p>
            <a:pPr algn="just"/>
            <a:r>
              <a:rPr lang="en-US" sz="3200" dirty="0" smtClean="0"/>
              <a:t>   </a:t>
            </a:r>
            <a:r>
              <a:rPr lang="en-US" sz="3200" dirty="0" err="1" smtClean="0"/>
              <a:t>Infinium</a:t>
            </a:r>
            <a:r>
              <a:rPr lang="en-US" sz="3200" dirty="0" smtClean="0"/>
              <a:t> SNP array data for 88 of the 91 lines from the GBS study, plus 73 additional NFPT lines (total N = 161), were used to test the accuracy of three imputation methods: k-Nearest Neighbors (</a:t>
            </a:r>
            <a:r>
              <a:rPr lang="en-US" sz="3200" dirty="0" err="1" smtClean="0"/>
              <a:t>kNN</a:t>
            </a:r>
            <a:r>
              <a:rPr lang="en-US" sz="3200" dirty="0" smtClean="0"/>
              <a:t>), Random Forest (RF, </a:t>
            </a:r>
            <a:r>
              <a:rPr lang="en-US" sz="3200" dirty="0" err="1" smtClean="0"/>
              <a:t>Breiman</a:t>
            </a:r>
            <a:r>
              <a:rPr lang="en-US" sz="3200" dirty="0" smtClean="0"/>
              <a:t> 2001; </a:t>
            </a:r>
            <a:r>
              <a:rPr lang="en-US" sz="3200" dirty="0" err="1" smtClean="0"/>
              <a:t>Liaw</a:t>
            </a:r>
            <a:r>
              <a:rPr lang="en-US" sz="3200" dirty="0" smtClean="0"/>
              <a:t> and Wiener 2002), and a </a:t>
            </a:r>
            <a:r>
              <a:rPr lang="en-US" sz="3200" dirty="0" err="1" smtClean="0"/>
              <a:t>polyploid</a:t>
            </a:r>
            <a:r>
              <a:rPr lang="en-US" sz="3200" dirty="0" smtClean="0"/>
              <a:t> Hidden Markov Model (HMM, Su et al. 2008). For all three methods, the imputed values were categorical rather than numeric. The SNP dataset contained 2277 markers with </a:t>
            </a:r>
            <a:r>
              <a:rPr lang="en-US" sz="3200" dirty="0" err="1" smtClean="0"/>
              <a:t>tetraploid</a:t>
            </a:r>
            <a:r>
              <a:rPr lang="en-US" sz="3200" dirty="0" smtClean="0"/>
              <a:t> genotype calls, minor allele frequency ≥ 0.1, and fraction of missing calls ≤ 0.05. For each marker tested, 30 randomly chosen samples were masked, imputed, and then compared to the true genotypes to calculate the percent error.</a:t>
            </a:r>
          </a:p>
          <a:p>
            <a:endParaRPr lang="en-US" sz="3100" dirty="0" smtClean="0"/>
          </a:p>
          <a:p>
            <a:pPr algn="just">
              <a:spcAft>
                <a:spcPts val="1527"/>
              </a:spcAft>
            </a:pPr>
            <a:r>
              <a:rPr lang="en-US" sz="4400" b="1" dirty="0" smtClean="0"/>
              <a:t>RESULTS AND DISCUSSION</a:t>
            </a:r>
          </a:p>
          <a:p>
            <a:pPr algn="just"/>
            <a:r>
              <a:rPr lang="en-US" sz="3200" dirty="0" smtClean="0"/>
              <a:t>   The number of SNPs and number of aligned base pairs were determined at progressively higher minimum depth (Figure 1). The ratio of these two quantities, which equals the genomic SNP density, declined rapidly as depth increased from one, reaching a quasi-constant value of 1 SNP per 42 </a:t>
            </a:r>
            <a:r>
              <a:rPr lang="en-US" sz="3200" dirty="0" err="1" smtClean="0"/>
              <a:t>bp</a:t>
            </a:r>
            <a:r>
              <a:rPr lang="en-US" sz="3200" dirty="0" smtClean="0"/>
              <a:t> above 100X per SNP</a:t>
            </a:r>
            <a:r>
              <a:rPr lang="en-US" sz="3200" dirty="0"/>
              <a:t>. </a:t>
            </a:r>
            <a:r>
              <a:rPr lang="en-US" sz="3200" dirty="0" smtClean="0"/>
              <a:t> Using </a:t>
            </a:r>
            <a:r>
              <a:rPr lang="en-US" sz="3200" dirty="0" err="1" smtClean="0"/>
              <a:t>exome</a:t>
            </a:r>
            <a:r>
              <a:rPr lang="en-US" sz="3200" dirty="0" smtClean="0"/>
              <a:t> capture with </a:t>
            </a:r>
            <a:r>
              <a:rPr lang="en-US" sz="3200" dirty="0"/>
              <a:t>a panel of 83 European </a:t>
            </a:r>
            <a:r>
              <a:rPr lang="en-US" sz="3200" dirty="0" err="1"/>
              <a:t>tetraploid</a:t>
            </a:r>
            <a:r>
              <a:rPr lang="en-US" sz="3200" dirty="0"/>
              <a:t> </a:t>
            </a:r>
            <a:r>
              <a:rPr lang="en-US" sz="3200" dirty="0" smtClean="0"/>
              <a:t>varieties, </a:t>
            </a:r>
            <a:r>
              <a:rPr lang="en-US" sz="3200" dirty="0" err="1" smtClean="0"/>
              <a:t>Uitdewilligen</a:t>
            </a:r>
            <a:r>
              <a:rPr lang="en-US" sz="3200" dirty="0" smtClean="0"/>
              <a:t> et al. (2013) reported intron and exon SNP densities of 1 SNP per 15 and 24 </a:t>
            </a:r>
            <a:r>
              <a:rPr lang="en-US" sz="3200" dirty="0" err="1" smtClean="0"/>
              <a:t>bp</a:t>
            </a:r>
            <a:r>
              <a:rPr lang="en-US" sz="3200" dirty="0" smtClean="0"/>
              <a:t>, respectively. </a:t>
            </a:r>
            <a:endParaRPr lang="en-US" sz="3200" dirty="0"/>
          </a:p>
        </p:txBody>
      </p:sp>
      <p:sp>
        <p:nvSpPr>
          <p:cNvPr id="9" name="Rectangle 8"/>
          <p:cNvSpPr/>
          <p:nvPr/>
        </p:nvSpPr>
        <p:spPr>
          <a:xfrm>
            <a:off x="7873621" y="3279129"/>
            <a:ext cx="21290941" cy="2132088"/>
          </a:xfrm>
          <a:prstGeom prst="rect">
            <a:avLst/>
          </a:prstGeom>
        </p:spPr>
        <p:txBody>
          <a:bodyPr wrap="square" lIns="116375" tIns="58187" rIns="116375" bIns="58187">
            <a:spAutoFit/>
          </a:bodyPr>
          <a:lstStyle/>
          <a:p>
            <a:pPr algn="ctr">
              <a:spcAft>
                <a:spcPts val="2291"/>
              </a:spcAft>
            </a:pPr>
            <a:r>
              <a:rPr lang="en-US" sz="6600" dirty="0">
                <a:latin typeface="Calibri"/>
                <a:cs typeface="Calibri"/>
              </a:rPr>
              <a:t>Schuyler </a:t>
            </a:r>
            <a:r>
              <a:rPr lang="en-US" sz="6600" dirty="0" smtClean="0">
                <a:latin typeface="Calibri"/>
                <a:cs typeface="Calibri"/>
              </a:rPr>
              <a:t>D. Smith, Jeffrey B. Endelman</a:t>
            </a:r>
            <a:endParaRPr lang="en-US" sz="6600" baseline="30000" dirty="0">
              <a:latin typeface="Calibri"/>
              <a:cs typeface="Calibri"/>
            </a:endParaRPr>
          </a:p>
          <a:p>
            <a:pPr algn="ctr"/>
            <a:r>
              <a:rPr lang="en-US" sz="4582" dirty="0">
                <a:latin typeface="Calibri"/>
                <a:cs typeface="Calibri"/>
              </a:rPr>
              <a:t>Department of Horticulture, University of Wisconsin, Madison, WI, USA</a:t>
            </a:r>
          </a:p>
        </p:txBody>
      </p:sp>
      <p:sp>
        <p:nvSpPr>
          <p:cNvPr id="10" name="Rectangle 9"/>
          <p:cNvSpPr/>
          <p:nvPr/>
        </p:nvSpPr>
        <p:spPr>
          <a:xfrm>
            <a:off x="879711" y="341488"/>
            <a:ext cx="36645381" cy="2937641"/>
          </a:xfrm>
          <a:prstGeom prst="rect">
            <a:avLst/>
          </a:prstGeom>
        </p:spPr>
        <p:txBody>
          <a:bodyPr wrap="square" lIns="116375" tIns="58187" rIns="116375" bIns="58187">
            <a:spAutoFit/>
          </a:bodyPr>
          <a:lstStyle/>
          <a:p>
            <a:pPr algn="ctr"/>
            <a:r>
              <a:rPr lang="en-US" sz="9163" b="1" dirty="0"/>
              <a:t>Development and application of a bioinformatics pipeline for </a:t>
            </a:r>
          </a:p>
          <a:p>
            <a:pPr algn="ctr"/>
            <a:r>
              <a:rPr lang="en-US" sz="9163" b="1" dirty="0"/>
              <a:t>genotyping-by-sequencing (GBS) of </a:t>
            </a:r>
            <a:r>
              <a:rPr lang="en-US" sz="9163" b="1" dirty="0" err="1"/>
              <a:t>autotetraploid</a:t>
            </a:r>
            <a:r>
              <a:rPr lang="en-US" sz="9163" b="1" dirty="0"/>
              <a:t> </a:t>
            </a:r>
            <a:r>
              <a:rPr lang="en-US" sz="9163" b="1" dirty="0" smtClean="0"/>
              <a:t>potato</a:t>
            </a:r>
            <a:endParaRPr lang="en-US" sz="9163" b="1" dirty="0"/>
          </a:p>
        </p:txBody>
      </p:sp>
      <p:sp>
        <p:nvSpPr>
          <p:cNvPr id="64" name="TextBox 63"/>
          <p:cNvSpPr txBox="1"/>
          <p:nvPr/>
        </p:nvSpPr>
        <p:spPr>
          <a:xfrm>
            <a:off x="26081797" y="33922888"/>
            <a:ext cx="10738042" cy="6242264"/>
          </a:xfrm>
          <a:prstGeom prst="rect">
            <a:avLst/>
          </a:prstGeom>
          <a:noFill/>
        </p:spPr>
        <p:txBody>
          <a:bodyPr wrap="square" lIns="116375" tIns="58187" rIns="116375" bIns="58187" rtlCol="0">
            <a:spAutoFit/>
          </a:bodyPr>
          <a:lstStyle/>
          <a:p>
            <a:pPr algn="just">
              <a:spcAft>
                <a:spcPts val="1200"/>
              </a:spcAft>
            </a:pPr>
            <a:r>
              <a:rPr lang="en-US" sz="3200" b="1" dirty="0" smtClean="0"/>
              <a:t>References</a:t>
            </a:r>
            <a:endParaRPr lang="en-US" sz="3200" b="1" dirty="0"/>
          </a:p>
          <a:p>
            <a:r>
              <a:rPr lang="en-US" sz="2000" dirty="0" err="1">
                <a:latin typeface="Times New Roman"/>
                <a:ea typeface="ＭＳ 明朝"/>
              </a:rPr>
              <a:t>Breiman</a:t>
            </a:r>
            <a:r>
              <a:rPr lang="en-US" sz="2000" dirty="0">
                <a:latin typeface="Times New Roman"/>
                <a:ea typeface="ＭＳ 明朝"/>
              </a:rPr>
              <a:t>. 2001. Machine Learning. 45:5-32.</a:t>
            </a:r>
          </a:p>
          <a:p>
            <a:r>
              <a:rPr lang="en-US" sz="2000" dirty="0">
                <a:latin typeface="Times New Roman"/>
                <a:ea typeface="ＭＳ 明朝"/>
              </a:rPr>
              <a:t>Douches et al. 2014. Potato Research.</a:t>
            </a:r>
          </a:p>
          <a:p>
            <a:r>
              <a:rPr lang="nb-NO" sz="2000" dirty="0" err="1">
                <a:latin typeface="Times New Roman"/>
                <a:ea typeface="ＭＳ 明朝"/>
              </a:rPr>
              <a:t>Elshire</a:t>
            </a:r>
            <a:r>
              <a:rPr lang="nb-NO" sz="2000" dirty="0">
                <a:latin typeface="Times New Roman"/>
                <a:ea typeface="ＭＳ 明朝"/>
              </a:rPr>
              <a:t> et al. 2011. </a:t>
            </a:r>
            <a:r>
              <a:rPr lang="nb-NO" sz="2000" dirty="0" err="1">
                <a:latin typeface="Times New Roman"/>
                <a:ea typeface="ＭＳ 明朝"/>
              </a:rPr>
              <a:t>PLoS</a:t>
            </a:r>
            <a:r>
              <a:rPr lang="nb-NO" sz="2000" dirty="0">
                <a:latin typeface="Times New Roman"/>
                <a:ea typeface="ＭＳ 明朝"/>
              </a:rPr>
              <a:t> One. (6)5.</a:t>
            </a:r>
          </a:p>
          <a:p>
            <a:r>
              <a:rPr lang="it-IT" sz="2000" dirty="0">
                <a:latin typeface="Times New Roman"/>
                <a:ea typeface="ＭＳ 明朝"/>
              </a:rPr>
              <a:t>Fragoso et al. 2016. Genetics. (203)2:</a:t>
            </a:r>
          </a:p>
          <a:p>
            <a:r>
              <a:rPr lang="nb-NO" sz="2000" dirty="0">
                <a:latin typeface="Times New Roman"/>
                <a:ea typeface="ＭＳ 明朝"/>
              </a:rPr>
              <a:t>Li et al. 2010. </a:t>
            </a:r>
            <a:r>
              <a:rPr lang="nb-NO" sz="2000" dirty="0" err="1">
                <a:latin typeface="Times New Roman"/>
                <a:ea typeface="ＭＳ 明朝"/>
              </a:rPr>
              <a:t>Bioinformatics</a:t>
            </a:r>
            <a:r>
              <a:rPr lang="nb-NO" sz="2000" dirty="0">
                <a:latin typeface="Times New Roman"/>
                <a:ea typeface="ＭＳ 明朝"/>
              </a:rPr>
              <a:t>. 26(5):589-595.</a:t>
            </a:r>
          </a:p>
          <a:p>
            <a:r>
              <a:rPr lang="en-US" sz="2000" dirty="0" err="1">
                <a:latin typeface="Times New Roman"/>
                <a:ea typeface="ＭＳ 明朝"/>
              </a:rPr>
              <a:t>Liaw</a:t>
            </a:r>
            <a:r>
              <a:rPr lang="en-US" sz="2000" dirty="0">
                <a:latin typeface="Times New Roman"/>
                <a:ea typeface="ＭＳ 明朝"/>
              </a:rPr>
              <a:t> and Wiener. 2002. R News. 2(3):18-22.</a:t>
            </a:r>
          </a:p>
          <a:p>
            <a:r>
              <a:rPr lang="nb-NO" sz="2000" dirty="0">
                <a:latin typeface="Times New Roman"/>
                <a:ea typeface="ＭＳ 明朝"/>
              </a:rPr>
              <a:t>Martin. 2011. </a:t>
            </a:r>
            <a:r>
              <a:rPr lang="nb-NO" sz="2000" dirty="0" err="1">
                <a:latin typeface="Times New Roman"/>
                <a:ea typeface="ＭＳ 明朝"/>
              </a:rPr>
              <a:t>EMBnet.journal</a:t>
            </a:r>
            <a:r>
              <a:rPr lang="nb-NO" sz="2000" dirty="0">
                <a:latin typeface="Times New Roman"/>
                <a:ea typeface="ＭＳ 明朝"/>
              </a:rPr>
              <a:t>. 17(1):10-12.</a:t>
            </a:r>
          </a:p>
          <a:p>
            <a:r>
              <a:rPr lang="it-IT" sz="2000" dirty="0" err="1">
                <a:latin typeface="Times New Roman"/>
                <a:ea typeface="ＭＳ 明朝"/>
              </a:rPr>
              <a:t>McKenna</a:t>
            </a:r>
            <a:r>
              <a:rPr lang="it-IT" sz="2000" dirty="0">
                <a:latin typeface="Times New Roman"/>
                <a:ea typeface="ＭＳ 明朝"/>
              </a:rPr>
              <a:t> et al. 2010. </a:t>
            </a:r>
            <a:r>
              <a:rPr lang="it-IT" sz="2000" dirty="0" err="1">
                <a:latin typeface="Times New Roman"/>
                <a:ea typeface="ＭＳ 明朝"/>
              </a:rPr>
              <a:t>Genome</a:t>
            </a:r>
            <a:r>
              <a:rPr lang="it-IT" sz="2000" dirty="0">
                <a:latin typeface="Times New Roman"/>
                <a:ea typeface="ＭＳ 明朝"/>
              </a:rPr>
              <a:t>. Res. 20:1297-1303.</a:t>
            </a:r>
          </a:p>
          <a:p>
            <a:r>
              <a:rPr lang="nb-NO" sz="2000" dirty="0">
                <a:latin typeface="Times New Roman"/>
                <a:ea typeface="ＭＳ 明朝"/>
              </a:rPr>
              <a:t>Morris et al. 2012. Nat. Ass. </a:t>
            </a:r>
            <a:r>
              <a:rPr lang="nb-NO" sz="2000" dirty="0" err="1">
                <a:latin typeface="Times New Roman"/>
                <a:ea typeface="ＭＳ 明朝"/>
              </a:rPr>
              <a:t>Sci</a:t>
            </a:r>
            <a:r>
              <a:rPr lang="nb-NO" sz="2000" dirty="0">
                <a:latin typeface="Times New Roman"/>
                <a:ea typeface="ＭＳ 明朝"/>
              </a:rPr>
              <a:t>. 110(2):453-458.</a:t>
            </a:r>
          </a:p>
          <a:p>
            <a:r>
              <a:rPr lang="nb-NO" sz="2000" dirty="0" err="1">
                <a:latin typeface="Times New Roman"/>
                <a:ea typeface="ＭＳ 明朝"/>
              </a:rPr>
              <a:t>Poland</a:t>
            </a:r>
            <a:r>
              <a:rPr lang="nb-NO" sz="2000" dirty="0">
                <a:latin typeface="Times New Roman"/>
                <a:ea typeface="ＭＳ 明朝"/>
              </a:rPr>
              <a:t> et al. 2012. Plant </a:t>
            </a:r>
            <a:r>
              <a:rPr lang="nb-NO" sz="2000" dirty="0" err="1">
                <a:latin typeface="Times New Roman"/>
                <a:ea typeface="ＭＳ 明朝"/>
              </a:rPr>
              <a:t>Genome</a:t>
            </a:r>
            <a:r>
              <a:rPr lang="nb-NO" sz="2000" dirty="0">
                <a:latin typeface="Times New Roman"/>
                <a:ea typeface="ＭＳ 明朝"/>
              </a:rPr>
              <a:t>. 5(3):103-113.</a:t>
            </a:r>
          </a:p>
          <a:p>
            <a:r>
              <a:rPr lang="hr-HR" sz="2000" dirty="0">
                <a:latin typeface="Times New Roman"/>
                <a:ea typeface="ＭＳ 明朝"/>
              </a:rPr>
              <a:t>Rutkoski et al. 2013. G3. (3)3:427-439.</a:t>
            </a:r>
          </a:p>
          <a:p>
            <a:r>
              <a:rPr lang="nb-NO" sz="2000" dirty="0">
                <a:latin typeface="Times New Roman"/>
                <a:ea typeface="ＭＳ 明朝"/>
              </a:rPr>
              <a:t>Sharma et al. 2013. G3. 3(11):2031-2047.</a:t>
            </a:r>
          </a:p>
          <a:p>
            <a:r>
              <a:rPr lang="nb-NO" sz="2000" dirty="0">
                <a:latin typeface="Times New Roman"/>
                <a:ea typeface="ＭＳ 明朝"/>
              </a:rPr>
              <a:t>Spindel et al. 2013. </a:t>
            </a:r>
            <a:r>
              <a:rPr lang="nb-NO" sz="2000" dirty="0" err="1">
                <a:latin typeface="Times New Roman"/>
                <a:ea typeface="ＭＳ 明朝"/>
              </a:rPr>
              <a:t>Theor</a:t>
            </a:r>
            <a:r>
              <a:rPr lang="nb-NO" sz="2000" dirty="0">
                <a:latin typeface="Times New Roman"/>
                <a:ea typeface="ＭＳ 明朝"/>
              </a:rPr>
              <a:t>. </a:t>
            </a:r>
            <a:r>
              <a:rPr lang="nb-NO" sz="2000" dirty="0" err="1">
                <a:latin typeface="Times New Roman"/>
                <a:ea typeface="ＭＳ 明朝"/>
              </a:rPr>
              <a:t>Appl</a:t>
            </a:r>
            <a:r>
              <a:rPr lang="nb-NO" sz="2000" dirty="0">
                <a:latin typeface="Times New Roman"/>
                <a:ea typeface="ＭＳ 明朝"/>
              </a:rPr>
              <a:t>. Genet. 126:2699-2716</a:t>
            </a:r>
          </a:p>
          <a:p>
            <a:r>
              <a:rPr lang="nb-NO" sz="2000" dirty="0">
                <a:latin typeface="Times New Roman"/>
                <a:ea typeface="ＭＳ 明朝"/>
              </a:rPr>
              <a:t>Su et al. 2008. </a:t>
            </a:r>
            <a:r>
              <a:rPr lang="nb-NO" sz="2000" dirty="0" err="1">
                <a:latin typeface="Times New Roman"/>
                <a:ea typeface="ＭＳ 明朝"/>
              </a:rPr>
              <a:t>Bioinformatics</a:t>
            </a:r>
            <a:r>
              <a:rPr lang="nb-NO" sz="2000" dirty="0">
                <a:latin typeface="Times New Roman"/>
                <a:ea typeface="ＭＳ 明朝"/>
              </a:rPr>
              <a:t>. 24(7):972-978.</a:t>
            </a:r>
          </a:p>
          <a:p>
            <a:r>
              <a:rPr lang="fr-FR" sz="2000" dirty="0" err="1">
                <a:latin typeface="Times New Roman"/>
                <a:ea typeface="ＭＳ 明朝"/>
              </a:rPr>
              <a:t>Swarts</a:t>
            </a:r>
            <a:r>
              <a:rPr lang="fr-FR" sz="2000" dirty="0">
                <a:latin typeface="Times New Roman"/>
                <a:ea typeface="ＭＳ 明朝"/>
              </a:rPr>
              <a:t> et al. 2014. The Plant </a:t>
            </a:r>
            <a:r>
              <a:rPr lang="fr-FR" sz="2000" dirty="0" err="1">
                <a:latin typeface="Times New Roman"/>
                <a:ea typeface="ＭＳ 明朝"/>
              </a:rPr>
              <a:t>Genome</a:t>
            </a:r>
            <a:r>
              <a:rPr lang="fr-FR" sz="2000" dirty="0">
                <a:latin typeface="Times New Roman"/>
                <a:ea typeface="ＭＳ 明朝"/>
              </a:rPr>
              <a:t>. (7)3:1-12.</a:t>
            </a:r>
          </a:p>
          <a:p>
            <a:r>
              <a:rPr lang="fr-FR" sz="2000" dirty="0" err="1">
                <a:latin typeface="Times New Roman"/>
                <a:ea typeface="ＭＳ 明朝"/>
              </a:rPr>
              <a:t>Uitdewilligen</a:t>
            </a:r>
            <a:r>
              <a:rPr lang="fr-FR" sz="2000" dirty="0">
                <a:latin typeface="Times New Roman"/>
                <a:ea typeface="ＭＳ 明朝"/>
              </a:rPr>
              <a:t> et al. 2013. </a:t>
            </a:r>
            <a:r>
              <a:rPr lang="fr-FR" sz="2000" dirty="0" err="1">
                <a:latin typeface="Times New Roman"/>
                <a:ea typeface="ＭＳ 明朝"/>
              </a:rPr>
              <a:t>PLoS</a:t>
            </a:r>
            <a:r>
              <a:rPr lang="fr-FR" sz="2000" dirty="0">
                <a:latin typeface="Times New Roman"/>
                <a:ea typeface="ＭＳ 明朝"/>
              </a:rPr>
              <a:t> One. 8(5).</a:t>
            </a:r>
          </a:p>
          <a:p>
            <a:endParaRPr lang="en-US" sz="1800" dirty="0"/>
          </a:p>
          <a:p>
            <a:endParaRPr lang="en-US" sz="1800" dirty="0"/>
          </a:p>
        </p:txBody>
      </p:sp>
      <p:sp>
        <p:nvSpPr>
          <p:cNvPr id="6" name="TextBox 5"/>
          <p:cNvSpPr txBox="1"/>
          <p:nvPr/>
        </p:nvSpPr>
        <p:spPr>
          <a:xfrm>
            <a:off x="13967760" y="14418676"/>
            <a:ext cx="10924240" cy="861774"/>
          </a:xfrm>
          <a:prstGeom prst="rect">
            <a:avLst/>
          </a:prstGeom>
          <a:noFill/>
          <a:ln>
            <a:noFill/>
          </a:ln>
        </p:spPr>
        <p:txBody>
          <a:bodyPr wrap="square" rtlCol="0">
            <a:spAutoFit/>
          </a:bodyPr>
          <a:lstStyle/>
          <a:p>
            <a:r>
              <a:rPr lang="en-US" sz="2500" dirty="0" smtClean="0"/>
              <a:t>Figure 1. Estimating genomic SNP density.  Above 100X across the population, the number of aligned base pairs per SNP is approximately constant at 42. </a:t>
            </a:r>
            <a:endParaRPr lang="en-US" sz="2500" dirty="0"/>
          </a:p>
        </p:txBody>
      </p:sp>
      <p:sp>
        <p:nvSpPr>
          <p:cNvPr id="17" name="TextBox 16"/>
          <p:cNvSpPr txBox="1"/>
          <p:nvPr/>
        </p:nvSpPr>
        <p:spPr>
          <a:xfrm>
            <a:off x="13420682" y="37588612"/>
            <a:ext cx="11548534" cy="1631216"/>
          </a:xfrm>
          <a:prstGeom prst="rect">
            <a:avLst/>
          </a:prstGeom>
          <a:noFill/>
          <a:ln>
            <a:noFill/>
          </a:ln>
        </p:spPr>
        <p:txBody>
          <a:bodyPr wrap="square" rtlCol="0">
            <a:spAutoFit/>
          </a:bodyPr>
          <a:lstStyle/>
          <a:p>
            <a:r>
              <a:rPr lang="en-US" sz="2500" dirty="0" smtClean="0"/>
              <a:t>Figure 2. Effect of GBS multiplexing on variant discovery. The red and blue curves show the number of variants vs. depth when using a single </a:t>
            </a:r>
            <a:r>
              <a:rPr lang="en-US" sz="2500" dirty="0" err="1" smtClean="0"/>
              <a:t>Illumina</a:t>
            </a:r>
            <a:r>
              <a:rPr lang="en-US" sz="2500" dirty="0" smtClean="0"/>
              <a:t> lane (i.e., 96-plex).  The purple curve is the sum of the red and blue curves, which should be compared with the combined analysis of both lanes (i.e., 48-plex) in black.</a:t>
            </a:r>
            <a:endParaRPr lang="en-US" sz="2500" dirty="0"/>
          </a:p>
        </p:txBody>
      </p:sp>
      <p:sp>
        <p:nvSpPr>
          <p:cNvPr id="20" name="TextBox 19"/>
          <p:cNvSpPr txBox="1"/>
          <p:nvPr/>
        </p:nvSpPr>
        <p:spPr>
          <a:xfrm>
            <a:off x="13699801" y="19744230"/>
            <a:ext cx="12079065" cy="886952"/>
          </a:xfrm>
          <a:prstGeom prst="rect">
            <a:avLst/>
          </a:prstGeom>
          <a:noFill/>
          <a:ln>
            <a:noFill/>
          </a:ln>
        </p:spPr>
        <p:txBody>
          <a:bodyPr wrap="square" lIns="116375" tIns="58187" rIns="116375" bIns="58187" rtlCol="0">
            <a:spAutoFit/>
          </a:bodyPr>
          <a:lstStyle/>
          <a:p>
            <a:pPr>
              <a:spcAft>
                <a:spcPts val="1527"/>
              </a:spcAft>
            </a:pPr>
            <a:r>
              <a:rPr lang="en-US" sz="2500" dirty="0" smtClean="0"/>
              <a:t>Table 1. Variant statistics and the distribution across chromosomes, with a minimum population depth of 200X.</a:t>
            </a:r>
            <a:endParaRPr lang="en-US" sz="2500" dirty="0"/>
          </a:p>
        </p:txBody>
      </p:sp>
      <p:graphicFrame>
        <p:nvGraphicFramePr>
          <p:cNvPr id="22" name="Table 21"/>
          <p:cNvGraphicFramePr>
            <a:graphicFrameLocks noGrp="1"/>
          </p:cNvGraphicFramePr>
          <p:nvPr>
            <p:extLst>
              <p:ext uri="{D42A27DB-BD31-4B8C-83A1-F6EECF244321}">
                <p14:modId xmlns:p14="http://schemas.microsoft.com/office/powerpoint/2010/main" val="28140429"/>
              </p:ext>
            </p:extLst>
          </p:nvPr>
        </p:nvGraphicFramePr>
        <p:xfrm>
          <a:off x="13552154" y="20802466"/>
          <a:ext cx="11698617" cy="2391087"/>
        </p:xfrm>
        <a:graphic>
          <a:graphicData uri="http://schemas.openxmlformats.org/drawingml/2006/table">
            <a:tbl>
              <a:tblPr>
                <a:tableStyleId>{5C22544A-7EE6-4342-B048-85BDC9FD1C3A}</a:tableStyleId>
              </a:tblPr>
              <a:tblGrid>
                <a:gridCol w="1518956"/>
                <a:gridCol w="1497315"/>
                <a:gridCol w="821090"/>
                <a:gridCol w="666208"/>
                <a:gridCol w="755036"/>
                <a:gridCol w="755036"/>
                <a:gridCol w="755036"/>
                <a:gridCol w="666208"/>
                <a:gridCol w="755036"/>
                <a:gridCol w="755036"/>
                <a:gridCol w="755036"/>
                <a:gridCol w="666208"/>
                <a:gridCol w="666208"/>
                <a:gridCol w="666208"/>
              </a:tblGrid>
              <a:tr h="404172">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Whole Genome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gridSpan="12">
                  <a:txBody>
                    <a:bodyPr/>
                    <a:lstStyle/>
                    <a:p>
                      <a:pPr algn="ctr" fontAlgn="b"/>
                      <a:r>
                        <a:rPr lang="en-US" sz="1800" b="1" u="none" strike="noStrike" dirty="0">
                          <a:effectLst/>
                        </a:rPr>
                        <a:t>Chromosome</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6700">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smtClean="0">
                          <a:effectLst/>
                        </a:rPr>
                        <a:t>Variants</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1</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2</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3</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4</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5</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6</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7</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8</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9</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10</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11</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1" u="none" strike="noStrike" dirty="0">
                          <a:effectLst/>
                        </a:rPr>
                        <a:t>12</a:t>
                      </a:r>
                      <a:endParaRPr lang="en-US" sz="1800" b="1" i="1"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r>
              <a:tr h="266700">
                <a:tc>
                  <a:txBody>
                    <a:bodyPr/>
                    <a:lstStyle/>
                    <a:p>
                      <a:pPr algn="ctr" fontAlgn="b"/>
                      <a:r>
                        <a:rPr lang="en-US" sz="1800" b="1" u="none" strike="noStrike" dirty="0">
                          <a:effectLst/>
                        </a:rPr>
                        <a:t>B</a:t>
                      </a:r>
                      <a:r>
                        <a:rPr lang="en-US" sz="1800" b="1" u="none" strike="noStrike" dirty="0" smtClean="0">
                          <a:effectLst/>
                        </a:rPr>
                        <a:t>i-Allelic </a:t>
                      </a:r>
                      <a:r>
                        <a:rPr lang="en-US" sz="1800" b="1" u="none" strike="noStrike" dirty="0">
                          <a:effectLst/>
                        </a:rPr>
                        <a:t>SNPs</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0" i="0" u="none" strike="noStrike" dirty="0" smtClean="0">
                          <a:solidFill>
                            <a:schemeClr val="dk1"/>
                          </a:solidFill>
                          <a:effectLst/>
                          <a:latin typeface="+mn-lt"/>
                        </a:rPr>
                        <a:t>61,992</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7566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4037</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5459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7143</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5654</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4054</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5812</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5321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5956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3690</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4448</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2843</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r>
              <a:tr h="266700">
                <a:tc>
                  <a:txBody>
                    <a:bodyPr/>
                    <a:lstStyle/>
                    <a:p>
                      <a:pPr algn="ctr" fontAlgn="b"/>
                      <a:r>
                        <a:rPr lang="en-US" sz="1800" b="1" u="none" strike="noStrike" dirty="0">
                          <a:effectLst/>
                        </a:rPr>
                        <a:t>Tri-</a:t>
                      </a:r>
                      <a:r>
                        <a:rPr lang="en-US" sz="1800" b="1" u="none" strike="noStrike" dirty="0" smtClean="0">
                          <a:effectLst/>
                        </a:rPr>
                        <a:t>Allelic</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930</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150</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59</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81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136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86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106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82</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98</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34</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r>
              <a:tr h="266700">
                <a:tc>
                  <a:txBody>
                    <a:bodyPr/>
                    <a:lstStyle/>
                    <a:p>
                      <a:pPr algn="ctr" fontAlgn="b"/>
                      <a:r>
                        <a:rPr lang="en-US" sz="1800" b="1" u="none" strike="noStrike" dirty="0">
                          <a:effectLst/>
                        </a:rPr>
                        <a:t>Tetra-</a:t>
                      </a:r>
                      <a:r>
                        <a:rPr lang="en-US" sz="1800" b="1" u="none" strike="noStrike" dirty="0" smtClean="0">
                          <a:effectLst/>
                        </a:rPr>
                        <a:t>Allelic</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9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 </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r>
              <a:tr h="266700">
                <a:tc>
                  <a:txBody>
                    <a:bodyPr/>
                    <a:lstStyle/>
                    <a:p>
                      <a:pPr algn="ctr" fontAlgn="b"/>
                      <a:r>
                        <a:rPr lang="en-US" sz="1800" b="1" u="none" strike="noStrike" dirty="0">
                          <a:effectLst/>
                        </a:rPr>
                        <a:t>Total SNPS</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0" i="0" u="none" strike="noStrike" dirty="0" smtClean="0">
                          <a:solidFill>
                            <a:schemeClr val="dk1"/>
                          </a:solidFill>
                          <a:effectLst/>
                          <a:latin typeface="+mn-lt"/>
                        </a:rPr>
                        <a:t>62,931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7716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4096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0" i="0" u="none" strike="noStrike" dirty="0" smtClean="0">
                          <a:solidFill>
                            <a:schemeClr val="dk1"/>
                          </a:solidFill>
                          <a:effectLst/>
                          <a:latin typeface="+mn-lt"/>
                        </a:rPr>
                        <a:t>5546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7281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5742</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4107</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5920</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5403</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6056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3724</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4454</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2886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r>
              <a:tr h="266700">
                <a:tc>
                  <a:txBody>
                    <a:bodyPr/>
                    <a:lstStyle/>
                    <a:p>
                      <a:pPr algn="ctr" fontAlgn="b"/>
                      <a:r>
                        <a:rPr lang="en-US" sz="1800" b="1" u="none" strike="noStrike" dirty="0">
                          <a:effectLst/>
                        </a:rPr>
                        <a:t>Indels</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b="0" i="0" u="none" strike="noStrike" dirty="0" smtClean="0">
                          <a:solidFill>
                            <a:schemeClr val="dk1"/>
                          </a:solidFill>
                          <a:effectLst/>
                          <a:latin typeface="+mn-lt"/>
                        </a:rPr>
                        <a:t>4,069</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499</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319</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418</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396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385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296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380</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315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335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245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305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176</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r>
              <a:tr h="266700">
                <a:tc>
                  <a:txBody>
                    <a:bodyPr/>
                    <a:lstStyle/>
                    <a:p>
                      <a:pPr algn="ctr" fontAlgn="b"/>
                      <a:r>
                        <a:rPr lang="en-US" sz="1800" b="1" u="none" strike="noStrike" dirty="0">
                          <a:effectLst/>
                        </a:rPr>
                        <a:t>Total</a:t>
                      </a:r>
                      <a:endParaRPr lang="en-US" sz="1800" b="1"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67,000</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8215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4415</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5964</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7677</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6127</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4403</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6300</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5718</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6391</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3969</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4759</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ctr" fontAlgn="b"/>
                      <a:r>
                        <a:rPr lang="en-US" sz="1800" u="none" strike="noStrike" dirty="0" smtClean="0">
                          <a:effectLst/>
                        </a:rPr>
                        <a:t>3062</a:t>
                      </a:r>
                      <a:endParaRPr lang="en-US" sz="18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r>
            </a:tbl>
          </a:graphicData>
        </a:graphic>
      </p:graphicFrame>
      <p:sp>
        <p:nvSpPr>
          <p:cNvPr id="5" name="TextBox 4"/>
          <p:cNvSpPr txBox="1"/>
          <p:nvPr/>
        </p:nvSpPr>
        <p:spPr>
          <a:xfrm>
            <a:off x="14514256" y="30298158"/>
            <a:ext cx="553998" cy="3785652"/>
          </a:xfrm>
          <a:prstGeom prst="rect">
            <a:avLst/>
          </a:prstGeom>
          <a:noFill/>
        </p:spPr>
        <p:txBody>
          <a:bodyPr vert="vert270" wrap="square" rtlCol="0">
            <a:spAutoFit/>
          </a:bodyPr>
          <a:lstStyle/>
          <a:p>
            <a:pPr algn="ctr"/>
            <a:r>
              <a:rPr lang="en-US" sz="2400" dirty="0" smtClean="0"/>
              <a:t>Thousands of Variants</a:t>
            </a:r>
            <a:endParaRPr lang="en-US" sz="2400" dirty="0"/>
          </a:p>
        </p:txBody>
      </p:sp>
      <p:sp>
        <p:nvSpPr>
          <p:cNvPr id="28" name="TextBox 27"/>
          <p:cNvSpPr txBox="1"/>
          <p:nvPr/>
        </p:nvSpPr>
        <p:spPr>
          <a:xfrm>
            <a:off x="26288874" y="13043836"/>
            <a:ext cx="615553" cy="3785652"/>
          </a:xfrm>
          <a:prstGeom prst="rect">
            <a:avLst/>
          </a:prstGeom>
          <a:noFill/>
        </p:spPr>
        <p:txBody>
          <a:bodyPr vert="vert270" wrap="square" rtlCol="0">
            <a:spAutoFit/>
          </a:bodyPr>
          <a:lstStyle/>
          <a:p>
            <a:pPr algn="ctr"/>
            <a:r>
              <a:rPr lang="en-US" sz="2800" dirty="0" smtClean="0"/>
              <a:t>Error Rate</a:t>
            </a:r>
            <a:endParaRPr lang="en-US" sz="2800" dirty="0"/>
          </a:p>
        </p:txBody>
      </p:sp>
      <p:sp>
        <p:nvSpPr>
          <p:cNvPr id="24" name="TextBox 23"/>
          <p:cNvSpPr txBox="1"/>
          <p:nvPr/>
        </p:nvSpPr>
        <p:spPr>
          <a:xfrm>
            <a:off x="28762672" y="19462141"/>
            <a:ext cx="770512" cy="461665"/>
          </a:xfrm>
          <a:prstGeom prst="rect">
            <a:avLst/>
          </a:prstGeom>
          <a:noFill/>
        </p:spPr>
        <p:txBody>
          <a:bodyPr wrap="square" rtlCol="0">
            <a:spAutoFit/>
          </a:bodyPr>
          <a:lstStyle/>
          <a:p>
            <a:r>
              <a:rPr lang="en-US" sz="2400" dirty="0" err="1" smtClean="0"/>
              <a:t>kNN</a:t>
            </a:r>
            <a:endParaRPr lang="en-US" sz="2400" dirty="0"/>
          </a:p>
        </p:txBody>
      </p:sp>
      <p:sp>
        <p:nvSpPr>
          <p:cNvPr id="25" name="TextBox 24"/>
          <p:cNvSpPr txBox="1"/>
          <p:nvPr/>
        </p:nvSpPr>
        <p:spPr>
          <a:xfrm>
            <a:off x="31328875" y="19462141"/>
            <a:ext cx="1145348" cy="461665"/>
          </a:xfrm>
          <a:prstGeom prst="rect">
            <a:avLst/>
          </a:prstGeom>
          <a:noFill/>
        </p:spPr>
        <p:txBody>
          <a:bodyPr wrap="square" rtlCol="0">
            <a:spAutoFit/>
          </a:bodyPr>
          <a:lstStyle/>
          <a:p>
            <a:r>
              <a:rPr lang="en-US" sz="2400" dirty="0" smtClean="0"/>
              <a:t>HMM</a:t>
            </a:r>
            <a:endParaRPr lang="en-US" sz="2400" dirty="0"/>
          </a:p>
        </p:txBody>
      </p:sp>
      <p:sp>
        <p:nvSpPr>
          <p:cNvPr id="26" name="TextBox 25"/>
          <p:cNvSpPr txBox="1"/>
          <p:nvPr/>
        </p:nvSpPr>
        <p:spPr>
          <a:xfrm>
            <a:off x="34072075" y="19462141"/>
            <a:ext cx="1145348" cy="461665"/>
          </a:xfrm>
          <a:prstGeom prst="rect">
            <a:avLst/>
          </a:prstGeom>
          <a:noFill/>
        </p:spPr>
        <p:txBody>
          <a:bodyPr wrap="square" rtlCol="0">
            <a:spAutoFit/>
          </a:bodyPr>
          <a:lstStyle/>
          <a:p>
            <a:r>
              <a:rPr lang="en-US" sz="2400" dirty="0" smtClean="0"/>
              <a:t>RF</a:t>
            </a:r>
            <a:endParaRPr lang="en-US" sz="2400" dirty="0"/>
          </a:p>
        </p:txBody>
      </p:sp>
      <p:sp>
        <p:nvSpPr>
          <p:cNvPr id="29" name="TextBox 28"/>
          <p:cNvSpPr txBox="1"/>
          <p:nvPr/>
        </p:nvSpPr>
        <p:spPr>
          <a:xfrm>
            <a:off x="26449810" y="20072227"/>
            <a:ext cx="10825136" cy="861774"/>
          </a:xfrm>
          <a:prstGeom prst="rect">
            <a:avLst/>
          </a:prstGeom>
          <a:noFill/>
          <a:ln>
            <a:noFill/>
          </a:ln>
        </p:spPr>
        <p:txBody>
          <a:bodyPr wrap="square" rtlCol="0">
            <a:spAutoFit/>
          </a:bodyPr>
          <a:lstStyle/>
          <a:p>
            <a:r>
              <a:rPr lang="en-US" sz="2500" dirty="0" smtClean="0"/>
              <a:t>Figure 3. Comparison of the </a:t>
            </a:r>
            <a:r>
              <a:rPr lang="en-US" sz="2500" dirty="0"/>
              <a:t>e</a:t>
            </a:r>
            <a:r>
              <a:rPr lang="en-US" sz="2500" dirty="0" smtClean="0"/>
              <a:t>rror rate for three marker imputation methods. (</a:t>
            </a:r>
            <a:r>
              <a:rPr lang="en-US" sz="2500" dirty="0" err="1" smtClean="0"/>
              <a:t>kNN</a:t>
            </a:r>
            <a:r>
              <a:rPr lang="en-US" sz="2500" dirty="0"/>
              <a:t> </a:t>
            </a:r>
            <a:r>
              <a:rPr lang="en-US" sz="2500" dirty="0" smtClean="0"/>
              <a:t>= k-Nearest Neighbors, HMM = Hidden Markov Model, RF = Random Forest)</a:t>
            </a:r>
            <a:endParaRPr lang="en-US" sz="2500" dirty="0"/>
          </a:p>
        </p:txBody>
      </p:sp>
      <p:grpSp>
        <p:nvGrpSpPr>
          <p:cNvPr id="19" name="Group 18"/>
          <p:cNvGrpSpPr/>
          <p:nvPr/>
        </p:nvGrpSpPr>
        <p:grpSpPr>
          <a:xfrm>
            <a:off x="14950901" y="28113248"/>
            <a:ext cx="8907838" cy="9022588"/>
            <a:chOff x="14187140" y="26650601"/>
            <a:chExt cx="9883261" cy="9861027"/>
          </a:xfrm>
        </p:grpSpPr>
        <p:sp>
          <p:nvSpPr>
            <p:cNvPr id="7" name="TextBox 6"/>
            <p:cNvSpPr txBox="1"/>
            <p:nvPr/>
          </p:nvSpPr>
          <p:spPr>
            <a:xfrm>
              <a:off x="16355774" y="35939787"/>
              <a:ext cx="6819571" cy="571841"/>
            </a:xfrm>
            <a:prstGeom prst="rect">
              <a:avLst/>
            </a:prstGeom>
            <a:noFill/>
          </p:spPr>
          <p:txBody>
            <a:bodyPr wrap="square" rtlCol="0">
              <a:spAutoFit/>
            </a:bodyPr>
            <a:lstStyle/>
            <a:p>
              <a:r>
                <a:rPr lang="en-US" sz="2800" dirty="0" smtClean="0"/>
                <a:t>Minimum Average Depth per Sample</a:t>
              </a:r>
              <a:endParaRPr lang="en-US" sz="2800" dirty="0"/>
            </a:p>
          </p:txBody>
        </p:sp>
        <p:pic>
          <p:nvPicPr>
            <p:cNvPr id="14" name="Picture 13" descr="Minimum_Depth_Analysis.png"/>
            <p:cNvPicPr>
              <a:picLocks noChangeAspect="1"/>
            </p:cNvPicPr>
            <p:nvPr/>
          </p:nvPicPr>
          <p:blipFill rotWithShape="1">
            <a:blip r:embed="rId3">
              <a:extLst>
                <a:ext uri="{28A0092B-C50C-407E-A947-70E740481C1C}">
                  <a14:useLocalDpi xmlns:a14="http://schemas.microsoft.com/office/drawing/2010/main" val="0"/>
                </a:ext>
              </a:extLst>
            </a:blip>
            <a:srcRect l="2417" t="8166" r="6084" b="5833"/>
            <a:stretch/>
          </p:blipFill>
          <p:spPr>
            <a:xfrm>
              <a:off x="14187140" y="26650601"/>
              <a:ext cx="9883261" cy="9289186"/>
            </a:xfrm>
            <a:prstGeom prst="rect">
              <a:avLst/>
            </a:prstGeom>
          </p:spPr>
        </p:pic>
      </p:grpSp>
      <p:pic>
        <p:nvPicPr>
          <p:cNvPr id="2" name="Picture 1" descr="UWlogo_ctr_4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328" y="2622400"/>
            <a:ext cx="3993659" cy="2682414"/>
          </a:xfrm>
          <a:prstGeom prst="rect">
            <a:avLst/>
          </a:prstGeom>
        </p:spPr>
      </p:pic>
      <p:sp>
        <p:nvSpPr>
          <p:cNvPr id="4" name="TextBox 3"/>
          <p:cNvSpPr txBox="1"/>
          <p:nvPr/>
        </p:nvSpPr>
        <p:spPr>
          <a:xfrm>
            <a:off x="26047961" y="21443929"/>
            <a:ext cx="11337380" cy="12291445"/>
          </a:xfrm>
          <a:prstGeom prst="rect">
            <a:avLst/>
          </a:prstGeom>
          <a:noFill/>
        </p:spPr>
        <p:txBody>
          <a:bodyPr wrap="square" rtlCol="0">
            <a:spAutoFit/>
          </a:bodyPr>
          <a:lstStyle/>
          <a:p>
            <a:pPr algn="just">
              <a:spcAft>
                <a:spcPts val="1527"/>
              </a:spcAft>
            </a:pPr>
            <a:r>
              <a:rPr lang="en-US" sz="4400" b="1" dirty="0" smtClean="0"/>
              <a:t>CONCLUSIONS</a:t>
            </a:r>
            <a:endParaRPr lang="en-US" sz="4400" b="1" dirty="0"/>
          </a:p>
          <a:p>
            <a:pPr algn="just"/>
            <a:r>
              <a:rPr lang="en-US" sz="3200" dirty="0"/>
              <a:t>   GBS was originally developed for inbred lines, where only a single read is needed to infer the genotype of a sample (</a:t>
            </a:r>
            <a:r>
              <a:rPr lang="en-US" sz="3200" dirty="0" err="1"/>
              <a:t>Elshire</a:t>
            </a:r>
            <a:r>
              <a:rPr lang="en-US" sz="3200" dirty="0"/>
              <a:t> et al. 2011).  For crops such as maize, barley, and rice, it is now practical to include 384 samples in one library (</a:t>
            </a:r>
            <a:r>
              <a:rPr lang="en-US" sz="3200" dirty="0" err="1"/>
              <a:t>Spindel</a:t>
            </a:r>
            <a:r>
              <a:rPr lang="en-US" sz="3200" dirty="0"/>
              <a:t> et al. 2013). </a:t>
            </a:r>
            <a:r>
              <a:rPr lang="en-US" sz="3200" dirty="0" smtClean="0"/>
              <a:t>For </a:t>
            </a:r>
            <a:r>
              <a:rPr lang="en-US" sz="3200" dirty="0" err="1"/>
              <a:t>autotetraploid</a:t>
            </a:r>
            <a:r>
              <a:rPr lang="en-US" sz="3200" dirty="0"/>
              <a:t> crops, such as potato, the optimal multiplex level is less clear</a:t>
            </a:r>
            <a:r>
              <a:rPr lang="en-US" sz="3200" dirty="0" smtClean="0"/>
              <a:t>. </a:t>
            </a:r>
            <a:r>
              <a:rPr lang="en-US" sz="3200" dirty="0"/>
              <a:t>Lower multiplexing improves the number of variants with high read depth, which is needed to accurately differentiate between the three heterozygous states, but the additional cost per sample means fewer genotyped individuals at a fixed budget.  From the binomial distribution, we expect a duplex call error rate of 10% at </a:t>
            </a:r>
            <a:r>
              <a:rPr lang="en-US" sz="3200" dirty="0" smtClean="0"/>
              <a:t>50–</a:t>
            </a:r>
            <a:r>
              <a:rPr lang="en-US" sz="3200" dirty="0"/>
              <a:t>60X. </a:t>
            </a:r>
            <a:r>
              <a:rPr lang="en-US" sz="3200" dirty="0" err="1" smtClean="0"/>
              <a:t>Uitdewilligen</a:t>
            </a:r>
            <a:r>
              <a:rPr lang="en-US" sz="3200" dirty="0" smtClean="0"/>
              <a:t> </a:t>
            </a:r>
            <a:r>
              <a:rPr lang="en-US" sz="3200" dirty="0"/>
              <a:t>et al. (2013) suggested an even higher threshold of 60–80X. </a:t>
            </a:r>
            <a:r>
              <a:rPr lang="en-US" sz="3200" dirty="0" smtClean="0"/>
              <a:t>Even </a:t>
            </a:r>
            <a:r>
              <a:rPr lang="en-US" sz="3200" dirty="0"/>
              <a:t>at 48-plex, only 3300 SNPs had an average depth per sample </a:t>
            </a:r>
            <a:r>
              <a:rPr lang="en-US" sz="3200" dirty="0" smtClean="0"/>
              <a:t>of at least </a:t>
            </a:r>
            <a:r>
              <a:rPr lang="en-US" sz="3200" dirty="0"/>
              <a:t>50X, which is less than the number of SNPs </a:t>
            </a:r>
            <a:r>
              <a:rPr lang="en-US" sz="3200" dirty="0" smtClean="0"/>
              <a:t>(≈5000</a:t>
            </a:r>
            <a:r>
              <a:rPr lang="en-US" sz="3200" dirty="0"/>
              <a:t>) with high quality tetraploid calls on the potato </a:t>
            </a:r>
            <a:r>
              <a:rPr lang="en-US" sz="3200" dirty="0" err="1"/>
              <a:t>Infinium</a:t>
            </a:r>
            <a:r>
              <a:rPr lang="en-US" sz="3200" dirty="0"/>
              <a:t> array (Douches et al. 2014; Schmitz </a:t>
            </a:r>
            <a:r>
              <a:rPr lang="en-US" sz="3200" dirty="0" err="1"/>
              <a:t>Carley</a:t>
            </a:r>
            <a:r>
              <a:rPr lang="en-US" sz="3200" dirty="0"/>
              <a:t> et al. unpublished)</a:t>
            </a:r>
            <a:r>
              <a:rPr lang="en-US" sz="3200" dirty="0" smtClean="0"/>
              <a:t>. </a:t>
            </a:r>
            <a:r>
              <a:rPr lang="en-US" sz="3200" dirty="0"/>
              <a:t>Given that our GBS cost per sample at 48-plex is comparable to the array, at present there is little incentive to use GBS for routine use in the University of Wisconsin potato breeding program</a:t>
            </a:r>
            <a:r>
              <a:rPr lang="en-US" sz="3200" dirty="0" smtClean="0"/>
              <a:t>. </a:t>
            </a:r>
            <a:r>
              <a:rPr lang="en-US" sz="3200" dirty="0"/>
              <a:t>This conclusion is predicated on our use of the EcoT22I enzyme and current sequencing technology</a:t>
            </a:r>
            <a:r>
              <a:rPr lang="en-US" sz="3200" dirty="0" smtClean="0"/>
              <a:t>. </a:t>
            </a:r>
            <a:r>
              <a:rPr lang="en-US" sz="3200" dirty="0"/>
              <a:t>Improvements in either aspect, or the availability of a </a:t>
            </a:r>
            <a:r>
              <a:rPr lang="en-US" sz="3200" dirty="0" err="1"/>
              <a:t>polyploid</a:t>
            </a:r>
            <a:r>
              <a:rPr lang="en-US" sz="3200" dirty="0"/>
              <a:t> HMM for genotype calling (analogous to the diploid method of </a:t>
            </a:r>
            <a:r>
              <a:rPr lang="en-US" sz="3200" dirty="0" err="1"/>
              <a:t>Fragoso</a:t>
            </a:r>
            <a:r>
              <a:rPr lang="en-US" sz="3200" dirty="0"/>
              <a:t> et al. 2016), could make GBS more cost-effective for </a:t>
            </a:r>
            <a:r>
              <a:rPr lang="en-US" sz="3200" dirty="0" err="1"/>
              <a:t>tetraploid</a:t>
            </a:r>
            <a:r>
              <a:rPr lang="en-US" sz="3200" dirty="0"/>
              <a:t> potato.</a:t>
            </a:r>
          </a:p>
        </p:txBody>
      </p:sp>
      <p:pic>
        <p:nvPicPr>
          <p:cNvPr id="3" name="Picture 2" descr="Minimum_Depth_Analysis.png"/>
          <p:cNvPicPr>
            <a:picLocks noChangeAspect="1"/>
          </p:cNvPicPr>
          <p:nvPr/>
        </p:nvPicPr>
        <p:blipFill rotWithShape="1">
          <a:blip r:embed="rId5">
            <a:extLst>
              <a:ext uri="{28A0092B-C50C-407E-A947-70E740481C1C}">
                <a14:useLocalDpi xmlns:a14="http://schemas.microsoft.com/office/drawing/2010/main" val="0"/>
              </a:ext>
            </a:extLst>
          </a:blip>
          <a:srcRect l="3316" t="8604" r="5785" b="6283"/>
          <a:stretch/>
        </p:blipFill>
        <p:spPr>
          <a:xfrm>
            <a:off x="14572760" y="6334954"/>
            <a:ext cx="9626473" cy="7210935"/>
          </a:xfrm>
          <a:prstGeom prst="rect">
            <a:avLst/>
          </a:prstGeom>
        </p:spPr>
      </p:pic>
      <p:sp>
        <p:nvSpPr>
          <p:cNvPr id="13" name="TextBox 12"/>
          <p:cNvSpPr txBox="1"/>
          <p:nvPr/>
        </p:nvSpPr>
        <p:spPr>
          <a:xfrm>
            <a:off x="17583128" y="13738303"/>
            <a:ext cx="3766776" cy="584776"/>
          </a:xfrm>
          <a:prstGeom prst="rect">
            <a:avLst/>
          </a:prstGeom>
          <a:noFill/>
        </p:spPr>
        <p:txBody>
          <a:bodyPr wrap="none" rtlCol="0">
            <a:spAutoFit/>
          </a:bodyPr>
          <a:lstStyle/>
          <a:p>
            <a:r>
              <a:rPr lang="en-US" sz="3200" dirty="0" smtClean="0"/>
              <a:t>Minimum total depth</a:t>
            </a:r>
            <a:endParaRPr lang="en-US" sz="3200" dirty="0"/>
          </a:p>
        </p:txBody>
      </p:sp>
      <p:pic>
        <p:nvPicPr>
          <p:cNvPr id="21" name="Picture 20" descr="Imputation_Tests.png"/>
          <p:cNvPicPr>
            <a:picLocks noChangeAspect="1"/>
          </p:cNvPicPr>
          <p:nvPr/>
        </p:nvPicPr>
        <p:blipFill rotWithShape="1">
          <a:blip r:embed="rId6">
            <a:extLst>
              <a:ext uri="{28A0092B-C50C-407E-A947-70E740481C1C}">
                <a14:useLocalDpi xmlns:a14="http://schemas.microsoft.com/office/drawing/2010/main" val="0"/>
              </a:ext>
            </a:extLst>
          </a:blip>
          <a:srcRect l="3081" t="4715" b="10219"/>
          <a:stretch/>
        </p:blipFill>
        <p:spPr>
          <a:xfrm>
            <a:off x="26904427" y="11122138"/>
            <a:ext cx="9915412" cy="8702766"/>
          </a:xfrm>
          <a:prstGeom prst="rect">
            <a:avLst/>
          </a:prstGeom>
        </p:spPr>
      </p:pic>
      <p:sp>
        <p:nvSpPr>
          <p:cNvPr id="27" name="Rectangle 26"/>
          <p:cNvSpPr/>
          <p:nvPr/>
        </p:nvSpPr>
        <p:spPr>
          <a:xfrm>
            <a:off x="1371600" y="36612616"/>
            <a:ext cx="10871200" cy="2400657"/>
          </a:xfrm>
          <a:prstGeom prst="rect">
            <a:avLst/>
          </a:prstGeom>
          <a:ln>
            <a:solidFill>
              <a:schemeClr val="tx1"/>
            </a:solidFill>
          </a:ln>
        </p:spPr>
        <p:txBody>
          <a:bodyPr wrap="square">
            <a:spAutoFit/>
          </a:bodyPr>
          <a:lstStyle/>
          <a:p>
            <a:pPr algn="just">
              <a:spcAft>
                <a:spcPts val="1200"/>
              </a:spcAft>
            </a:pPr>
            <a:r>
              <a:rPr lang="en-US" sz="2800" b="1" dirty="0"/>
              <a:t>Acknowledgments</a:t>
            </a:r>
          </a:p>
          <a:p>
            <a:pPr algn="just">
              <a:spcAft>
                <a:spcPts val="1200"/>
              </a:spcAft>
            </a:pPr>
            <a:r>
              <a:rPr lang="en-US" sz="2800" dirty="0"/>
              <a:t>We thank the breeders involved in the National Fry Processing Trial (NFPT) for contributing </a:t>
            </a:r>
            <a:r>
              <a:rPr lang="en-US" sz="2800" dirty="0" err="1"/>
              <a:t>germplasm</a:t>
            </a:r>
            <a:r>
              <a:rPr lang="en-US" sz="2800" dirty="0"/>
              <a:t>, as well as the financial sponsors of the NFPT</a:t>
            </a:r>
            <a:r>
              <a:rPr lang="en-US" sz="2800"/>
              <a:t>. </a:t>
            </a:r>
            <a:r>
              <a:rPr lang="en-US" sz="2800" smtClean="0"/>
              <a:t>Primary </a:t>
            </a:r>
            <a:r>
              <a:rPr lang="en-US" sz="2800" dirty="0"/>
              <a:t>funding for this project was provided by USDA-NIFA-AFRI Grant No. 2014-67013-22418.</a:t>
            </a:r>
          </a:p>
        </p:txBody>
      </p:sp>
    </p:spTree>
    <p:extLst>
      <p:ext uri="{BB962C8B-B14F-4D97-AF65-F5344CB8AC3E}">
        <p14:creationId xmlns:p14="http://schemas.microsoft.com/office/powerpoint/2010/main" val="39834640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20393</TotalTime>
  <Words>1914</Words>
  <Application>Microsoft Macintosh PowerPoint</Application>
  <PresentationFormat>Custom</PresentationFormat>
  <Paragraphs>176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University of Wisconsin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Jeffrey Endelman</dc:creator>
  <cp:keywords/>
  <dc:description/>
  <cp:lastModifiedBy>Schuyler Smith</cp:lastModifiedBy>
  <cp:revision>332</cp:revision>
  <cp:lastPrinted>2016-06-11T18:32:12Z</cp:lastPrinted>
  <dcterms:created xsi:type="dcterms:W3CDTF">2014-06-04T20:55:52Z</dcterms:created>
  <dcterms:modified xsi:type="dcterms:W3CDTF">2016-06-11T18:50:56Z</dcterms:modified>
  <cp:category/>
</cp:coreProperties>
</file>