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8404800" cy="32918400"/>
  <p:notesSz cx="7010400" cy="9296400"/>
  <p:defaultText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500"/>
    <a:srgbClr val="FEAB61"/>
    <a:srgbClr val="FFFFFF"/>
    <a:srgbClr val="9497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72"/>
    <p:restoredTop sz="94595"/>
  </p:normalViewPr>
  <p:slideViewPr>
    <p:cSldViewPr snapToGrid="0" snapToObjects="1">
      <p:cViewPr>
        <p:scale>
          <a:sx n="35" d="100"/>
          <a:sy n="35" d="100"/>
        </p:scale>
        <p:origin x="904" y="-296"/>
      </p:cViewPr>
      <p:guideLst>
        <p:guide orient="horz" pos="1036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160168"/>
            <a:ext cx="32644080" cy="10832032"/>
          </a:xfrm>
        </p:spPr>
        <p:txBody>
          <a:bodyPr anchor="b"/>
          <a:lstStyle>
            <a:lvl1pPr algn="ctr">
              <a:defRPr sz="26700"/>
            </a:lvl1pPr>
          </a:lstStyle>
          <a:p>
            <a:r>
              <a:rPr lang="en-US" dirty="0" smtClean="0"/>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700"/>
            </a:lvl1pPr>
            <a:lvl2pPr marL="2037786" indent="0" algn="ctr">
              <a:buNone/>
              <a:defRPr sz="8900"/>
            </a:lvl2pPr>
            <a:lvl3pPr marL="4075572" indent="0" algn="ctr">
              <a:buNone/>
              <a:defRPr sz="8000"/>
            </a:lvl3pPr>
            <a:lvl4pPr marL="6113358" indent="0" algn="ctr">
              <a:buNone/>
              <a:defRPr sz="7100"/>
            </a:lvl4pPr>
            <a:lvl5pPr marL="8151144" indent="0" algn="ctr">
              <a:buNone/>
              <a:defRPr sz="7100"/>
            </a:lvl5pPr>
            <a:lvl6pPr marL="10188931" indent="0" algn="ctr">
              <a:buNone/>
              <a:defRPr sz="7100"/>
            </a:lvl6pPr>
            <a:lvl7pPr marL="12226717" indent="0" algn="ctr">
              <a:buNone/>
              <a:defRPr sz="7100"/>
            </a:lvl7pPr>
            <a:lvl8pPr marL="14264503" indent="0" algn="ctr">
              <a:buNone/>
              <a:defRPr sz="7100"/>
            </a:lvl8pPr>
            <a:lvl9pPr marL="16302289" indent="0" algn="ctr">
              <a:buNone/>
              <a:defRPr sz="7100"/>
            </a:lvl9pPr>
          </a:lstStyle>
          <a:p>
            <a:r>
              <a:rPr lang="en-US" smtClean="0"/>
              <a:t>Click to edit Master subtitle style</a:t>
            </a:r>
            <a:endParaRPr lang="en-US" dirty="0"/>
          </a:p>
        </p:txBody>
      </p:sp>
    </p:spTree>
    <p:extLst>
      <p:ext uri="{BB962C8B-B14F-4D97-AF65-F5344CB8AC3E}">
        <p14:creationId xmlns:p14="http://schemas.microsoft.com/office/powerpoint/2010/main" val="57792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234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6662056"/>
            <a:ext cx="8281035" cy="22987366"/>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640332" y="6662056"/>
            <a:ext cx="24363045" cy="229873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74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607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6700"/>
            </a:lvl1pPr>
          </a:lstStyle>
          <a:p>
            <a:r>
              <a:rPr lang="en-US" dirty="0" smtClean="0"/>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700">
                <a:solidFill>
                  <a:schemeClr val="tx1"/>
                </a:solidFill>
              </a:defRPr>
            </a:lvl1pPr>
            <a:lvl2pPr marL="2037786" indent="0">
              <a:buNone/>
              <a:defRPr sz="8900">
                <a:solidFill>
                  <a:schemeClr val="tx1">
                    <a:tint val="75000"/>
                  </a:schemeClr>
                </a:solidFill>
              </a:defRPr>
            </a:lvl2pPr>
            <a:lvl3pPr marL="4075572" indent="0">
              <a:buNone/>
              <a:defRPr sz="8000">
                <a:solidFill>
                  <a:schemeClr val="tx1">
                    <a:tint val="75000"/>
                  </a:schemeClr>
                </a:solidFill>
              </a:defRPr>
            </a:lvl3pPr>
            <a:lvl4pPr marL="6113358" indent="0">
              <a:buNone/>
              <a:defRPr sz="7100">
                <a:solidFill>
                  <a:schemeClr val="tx1">
                    <a:tint val="75000"/>
                  </a:schemeClr>
                </a:solidFill>
              </a:defRPr>
            </a:lvl4pPr>
            <a:lvl5pPr marL="8151144" indent="0">
              <a:buNone/>
              <a:defRPr sz="7100">
                <a:solidFill>
                  <a:schemeClr val="tx1">
                    <a:tint val="75000"/>
                  </a:schemeClr>
                </a:solidFill>
              </a:defRPr>
            </a:lvl5pPr>
            <a:lvl6pPr marL="10188931" indent="0">
              <a:buNone/>
              <a:defRPr sz="7100">
                <a:solidFill>
                  <a:schemeClr val="tx1">
                    <a:tint val="75000"/>
                  </a:schemeClr>
                </a:solidFill>
              </a:defRPr>
            </a:lvl6pPr>
            <a:lvl7pPr marL="12226717" indent="0">
              <a:buNone/>
              <a:defRPr sz="7100">
                <a:solidFill>
                  <a:schemeClr val="tx1">
                    <a:tint val="75000"/>
                  </a:schemeClr>
                </a:solidFill>
              </a:defRPr>
            </a:lvl7pPr>
            <a:lvl8pPr marL="14264503" indent="0">
              <a:buNone/>
              <a:defRPr sz="7100">
                <a:solidFill>
                  <a:schemeClr val="tx1">
                    <a:tint val="75000"/>
                  </a:schemeClr>
                </a:solidFill>
              </a:defRPr>
            </a:lvl8pPr>
            <a:lvl9pPr marL="16302289" indent="0">
              <a:buNone/>
              <a:defRPr sz="71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381737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784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6466113"/>
            <a:ext cx="33124140" cy="1779823"/>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2645336" y="8621486"/>
            <a:ext cx="16247028" cy="3402874"/>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8621486"/>
            <a:ext cx="16327042" cy="3402874"/>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dirty="0" smtClean="0"/>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976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1806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45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6805748"/>
            <a:ext cx="12386548" cy="4689566"/>
          </a:xfrm>
        </p:spPr>
        <p:txBody>
          <a:bodyPr anchor="b"/>
          <a:lstStyle>
            <a:lvl1pPr>
              <a:defRPr sz="14300"/>
            </a:lvl1pPr>
          </a:lstStyle>
          <a:p>
            <a:r>
              <a:rPr lang="en-US" dirty="0" smtClean="0"/>
              <a:t>Click to edit Master title style</a:t>
            </a:r>
            <a:endParaRPr lang="en-US" dirty="0"/>
          </a:p>
        </p:txBody>
      </p:sp>
      <p:sp>
        <p:nvSpPr>
          <p:cNvPr id="3" name="Content Placeholder 2"/>
          <p:cNvSpPr>
            <a:spLocks noGrp="1"/>
          </p:cNvSpPr>
          <p:nvPr>
            <p:ph idx="1"/>
          </p:nvPr>
        </p:nvSpPr>
        <p:spPr>
          <a:xfrm>
            <a:off x="16327042" y="6792685"/>
            <a:ext cx="19442430" cy="21340361"/>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11952514"/>
            <a:ext cx="12386548" cy="16218627"/>
          </a:xfrm>
        </p:spPr>
        <p:txBody>
          <a:bodyPr/>
          <a:lstStyle>
            <a:lvl1pPr marL="0" indent="0">
              <a:buNone/>
              <a:defRPr sz="7100"/>
            </a:lvl1pPr>
            <a:lvl2pPr marL="2037786" indent="0">
              <a:buNone/>
              <a:defRPr sz="6200"/>
            </a:lvl2pPr>
            <a:lvl3pPr marL="4075572" indent="0">
              <a:buNone/>
              <a:defRPr sz="5300"/>
            </a:lvl3pPr>
            <a:lvl4pPr marL="6113358" indent="0">
              <a:buNone/>
              <a:defRPr sz="4500"/>
            </a:lvl4pPr>
            <a:lvl5pPr marL="8151144" indent="0">
              <a:buNone/>
              <a:defRPr sz="4500"/>
            </a:lvl5pPr>
            <a:lvl6pPr marL="10188931" indent="0">
              <a:buNone/>
              <a:defRPr sz="4500"/>
            </a:lvl6pPr>
            <a:lvl7pPr marL="12226717" indent="0">
              <a:buNone/>
              <a:defRPr sz="4500"/>
            </a:lvl7pPr>
            <a:lvl8pPr marL="14264503" indent="0">
              <a:buNone/>
              <a:defRPr sz="4500"/>
            </a:lvl8pPr>
            <a:lvl9pPr marL="16302289" indent="0">
              <a:buNone/>
              <a:defRPr sz="4500"/>
            </a:lvl9pPr>
          </a:lstStyle>
          <a:p>
            <a:pPr lvl="0"/>
            <a:r>
              <a:rPr lang="en-US" dirty="0" smtClean="0"/>
              <a:t>Click to edit Master text styles</a:t>
            </a:r>
          </a:p>
        </p:txBody>
      </p:sp>
    </p:spTree>
    <p:extLst>
      <p:ext uri="{BB962C8B-B14F-4D97-AF65-F5344CB8AC3E}">
        <p14:creationId xmlns:p14="http://schemas.microsoft.com/office/powerpoint/2010/main" val="210093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6466113"/>
            <a:ext cx="12386548" cy="5617029"/>
          </a:xfrm>
        </p:spPr>
        <p:txBody>
          <a:bodyPr anchor="b"/>
          <a:lstStyle>
            <a:lvl1pPr>
              <a:defRPr sz="14300"/>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16327042" y="6466113"/>
            <a:ext cx="19442430" cy="21666933"/>
          </a:xfrm>
        </p:spPr>
        <p:txBody>
          <a:bodyPr anchor="t"/>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645332" y="12932228"/>
            <a:ext cx="12386548" cy="15238913"/>
          </a:xfrm>
        </p:spPr>
        <p:txBody>
          <a:bodyPr/>
          <a:lstStyle>
            <a:lvl1pPr marL="0" indent="0">
              <a:buNone/>
              <a:defRPr sz="7100"/>
            </a:lvl1pPr>
            <a:lvl2pPr marL="2037786" indent="0">
              <a:buNone/>
              <a:defRPr sz="6200"/>
            </a:lvl2pPr>
            <a:lvl3pPr marL="4075572" indent="0">
              <a:buNone/>
              <a:defRPr sz="5300"/>
            </a:lvl3pPr>
            <a:lvl4pPr marL="6113358" indent="0">
              <a:buNone/>
              <a:defRPr sz="4500"/>
            </a:lvl4pPr>
            <a:lvl5pPr marL="8151144" indent="0">
              <a:buNone/>
              <a:defRPr sz="4500"/>
            </a:lvl5pPr>
            <a:lvl6pPr marL="10188931" indent="0">
              <a:buNone/>
              <a:defRPr sz="4500"/>
            </a:lvl6pPr>
            <a:lvl7pPr marL="12226717" indent="0">
              <a:buNone/>
              <a:defRPr sz="4500"/>
            </a:lvl7pPr>
            <a:lvl8pPr marL="14264503" indent="0">
              <a:buNone/>
              <a:defRPr sz="4500"/>
            </a:lvl8pPr>
            <a:lvl9pPr marL="16302289" indent="0">
              <a:buNone/>
              <a:defRPr sz="4500"/>
            </a:lvl9pPr>
          </a:lstStyle>
          <a:p>
            <a:pPr lvl="0"/>
            <a:r>
              <a:rPr lang="en-US" dirty="0" smtClean="0"/>
              <a:t>Click to edit Master text styles</a:t>
            </a:r>
          </a:p>
        </p:txBody>
      </p:sp>
    </p:spTree>
    <p:extLst>
      <p:ext uri="{BB962C8B-B14F-4D97-AF65-F5344CB8AC3E}">
        <p14:creationId xmlns:p14="http://schemas.microsoft.com/office/powerpoint/2010/main" val="15456732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5" Type="http://schemas.openxmlformats.org/officeDocument/2006/relationships/image" Target="../media/image3.emf"/><Relationship Id="rId16" Type="http://schemas.openxmlformats.org/officeDocument/2006/relationships/image" Target="../media/image4.jpeg"/><Relationship Id="rId17" Type="http://schemas.openxmlformats.org/officeDocument/2006/relationships/image" Target="../media/image5.emf"/><Relationship Id="rId18" Type="http://schemas.openxmlformats.org/officeDocument/2006/relationships/image" Target="../media/image6.emf"/><Relationship Id="rId1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13"/>
          <a:srcRect r="65331" b="15146"/>
          <a:stretch/>
        </p:blipFill>
        <p:spPr>
          <a:xfrm>
            <a:off x="35035208" y="26967978"/>
            <a:ext cx="3385634" cy="5939671"/>
          </a:xfrm>
          <a:prstGeom prst="rect">
            <a:avLst/>
          </a:prstGeom>
        </p:spPr>
      </p:pic>
      <p:sp>
        <p:nvSpPr>
          <p:cNvPr id="2" name="Title Placeholder 1"/>
          <p:cNvSpPr>
            <a:spLocks noGrp="1"/>
          </p:cNvSpPr>
          <p:nvPr>
            <p:ph type="title"/>
          </p:nvPr>
        </p:nvSpPr>
        <p:spPr>
          <a:xfrm>
            <a:off x="2640330" y="6434461"/>
            <a:ext cx="33124140" cy="2142862"/>
          </a:xfrm>
          <a:prstGeom prst="rect">
            <a:avLst/>
          </a:prstGeom>
        </p:spPr>
        <p:txBody>
          <a:bodyPr vert="horz" lIns="407557" tIns="203779" rIns="407557" bIns="20377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40330" y="9234028"/>
            <a:ext cx="33124140" cy="20415394"/>
          </a:xfrm>
          <a:prstGeom prst="rect">
            <a:avLst/>
          </a:prstGeom>
        </p:spPr>
        <p:txBody>
          <a:bodyPr vert="horz" lIns="407557" tIns="203779" rIns="407557" bIns="20377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p:nvSpPr>
        <p:spPr>
          <a:xfrm>
            <a:off x="-24352" y="2972135"/>
            <a:ext cx="38496240" cy="1372282"/>
          </a:xfrm>
          <a:prstGeom prst="rect">
            <a:avLst/>
          </a:prstGeom>
          <a:solidFill>
            <a:srgbClr val="1B3B49"/>
          </a:solidFill>
          <a:ln>
            <a:noFill/>
          </a:ln>
        </p:spPr>
        <p:style>
          <a:lnRef idx="2">
            <a:schemeClr val="accent1">
              <a:shade val="50000"/>
            </a:schemeClr>
          </a:lnRef>
          <a:fillRef idx="1">
            <a:schemeClr val="accent1"/>
          </a:fillRef>
          <a:effectRef idx="0">
            <a:schemeClr val="accent1"/>
          </a:effectRef>
          <a:fontRef idx="minor">
            <a:schemeClr val="lt1"/>
          </a:fontRef>
        </p:style>
        <p:txBody>
          <a:bodyPr lIns="407557" tIns="203779" rIns="407557" bIns="203779" rtlCol="0" anchor="ctr"/>
          <a:lstStyle/>
          <a:p>
            <a:pPr algn="ctr"/>
            <a:endParaRPr lang="en-US" sz="6000" dirty="0"/>
          </a:p>
        </p:txBody>
      </p:sp>
      <p:pic>
        <p:nvPicPr>
          <p:cNvPr id="22" name="Picture 21"/>
          <p:cNvPicPr preferRelativeResize="0">
            <a:picLocks/>
          </p:cNvPicPr>
          <p:nvPr userDrawn="1"/>
        </p:nvPicPr>
        <p:blipFill rotWithShape="1">
          <a:blip r:embed="rId14"/>
          <a:srcRect l="321" t="7215" r="368"/>
          <a:stretch/>
        </p:blipFill>
        <p:spPr>
          <a:xfrm>
            <a:off x="8705" y="30743692"/>
            <a:ext cx="38404800" cy="1097280"/>
          </a:xfrm>
          <a:prstGeom prst="rect">
            <a:avLst/>
          </a:prstGeom>
        </p:spPr>
      </p:pic>
      <p:pic>
        <p:nvPicPr>
          <p:cNvPr id="21" name="Picture 20"/>
          <p:cNvPicPr>
            <a:picLocks noChangeAspect="1"/>
          </p:cNvPicPr>
          <p:nvPr userDrawn="1"/>
        </p:nvPicPr>
        <p:blipFill rotWithShape="1">
          <a:blip r:embed="rId15"/>
          <a:srcRect l="47841" t="-1" b="44398"/>
          <a:stretch/>
        </p:blipFill>
        <p:spPr>
          <a:xfrm>
            <a:off x="-5086" y="29248419"/>
            <a:ext cx="3621433" cy="3650932"/>
          </a:xfrm>
          <a:prstGeom prst="rect">
            <a:avLst/>
          </a:prstGeom>
        </p:spPr>
      </p:pic>
      <p:pic>
        <p:nvPicPr>
          <p:cNvPr id="4" name="Picture 3"/>
          <p:cNvPicPr>
            <a:picLocks/>
          </p:cNvPicPr>
          <p:nvPr userDrawn="1"/>
        </p:nvPicPr>
        <p:blipFill rotWithShape="1">
          <a:blip r:embed="rId16"/>
          <a:srcRect t="18855" b="26826"/>
          <a:stretch/>
        </p:blipFill>
        <p:spPr>
          <a:xfrm>
            <a:off x="-17664" y="2314"/>
            <a:ext cx="38496240" cy="914400"/>
          </a:xfrm>
          <a:prstGeom prst="rect">
            <a:avLst/>
          </a:prstGeom>
        </p:spPr>
      </p:pic>
      <p:pic>
        <p:nvPicPr>
          <p:cNvPr id="26" name="Picture 25"/>
          <p:cNvPicPr preferRelativeResize="0">
            <a:picLocks/>
          </p:cNvPicPr>
          <p:nvPr userDrawn="1"/>
        </p:nvPicPr>
        <p:blipFill rotWithShape="1">
          <a:blip r:embed="rId17"/>
          <a:srcRect l="1281" t="8966" r="374" b="74927"/>
          <a:stretch/>
        </p:blipFill>
        <p:spPr>
          <a:xfrm>
            <a:off x="-30875" y="918932"/>
            <a:ext cx="38496240" cy="2057400"/>
          </a:xfrm>
          <a:prstGeom prst="rect">
            <a:avLst/>
          </a:prstGeom>
        </p:spPr>
      </p:pic>
      <p:pic>
        <p:nvPicPr>
          <p:cNvPr id="28" name="Picture 27"/>
          <p:cNvPicPr preferRelativeResize="0">
            <a:picLocks/>
          </p:cNvPicPr>
          <p:nvPr userDrawn="1"/>
        </p:nvPicPr>
        <p:blipFill rotWithShape="1">
          <a:blip r:embed="rId17"/>
          <a:srcRect l="1281" t="8966" r="336" b="74927"/>
          <a:stretch/>
        </p:blipFill>
        <p:spPr>
          <a:xfrm>
            <a:off x="0" y="31826881"/>
            <a:ext cx="38413509" cy="1097280"/>
          </a:xfrm>
          <a:prstGeom prst="rect">
            <a:avLst/>
          </a:prstGeom>
        </p:spPr>
      </p:pic>
      <p:pic>
        <p:nvPicPr>
          <p:cNvPr id="18" name="Picture 17"/>
          <p:cNvPicPr>
            <a:picLocks noChangeAspect="1"/>
          </p:cNvPicPr>
          <p:nvPr userDrawn="1"/>
        </p:nvPicPr>
        <p:blipFill rotWithShape="1">
          <a:blip r:embed="rId18"/>
          <a:srcRect l="22772" r="22599"/>
          <a:stretch/>
        </p:blipFill>
        <p:spPr>
          <a:xfrm>
            <a:off x="9657883" y="819979"/>
            <a:ext cx="18908485" cy="2834640"/>
          </a:xfrm>
          <a:prstGeom prst="rect">
            <a:avLst/>
          </a:prstGeom>
        </p:spPr>
      </p:pic>
      <p:pic>
        <p:nvPicPr>
          <p:cNvPr id="16" name="Picture 15"/>
          <p:cNvPicPr>
            <a:picLocks noChangeAspect="1"/>
          </p:cNvPicPr>
          <p:nvPr userDrawn="1"/>
        </p:nvPicPr>
        <p:blipFill rotWithShape="1">
          <a:blip r:embed="rId18"/>
          <a:srcRect l="79540"/>
          <a:stretch/>
        </p:blipFill>
        <p:spPr>
          <a:xfrm>
            <a:off x="30382968" y="29859517"/>
            <a:ext cx="7081895" cy="2834640"/>
          </a:xfrm>
          <a:prstGeom prst="rect">
            <a:avLst/>
          </a:prstGeom>
        </p:spPr>
      </p:pic>
      <p:grpSp>
        <p:nvGrpSpPr>
          <p:cNvPr id="5" name="Group 4"/>
          <p:cNvGrpSpPr>
            <a:grpSpLocks noChangeAspect="1"/>
          </p:cNvGrpSpPr>
          <p:nvPr userDrawn="1"/>
        </p:nvGrpSpPr>
        <p:grpSpPr>
          <a:xfrm>
            <a:off x="721508" y="31184966"/>
            <a:ext cx="8455790" cy="1554480"/>
            <a:chOff x="840000" y="28333747"/>
            <a:chExt cx="4786018" cy="906781"/>
          </a:xfrm>
        </p:grpSpPr>
        <p:pic>
          <p:nvPicPr>
            <p:cNvPr id="32" name="Picture 31"/>
            <p:cNvPicPr>
              <a:picLocks noChangeAspect="1"/>
            </p:cNvPicPr>
            <p:nvPr userDrawn="1"/>
          </p:nvPicPr>
          <p:blipFill>
            <a:blip r:embed="rId19"/>
            <a:stretch>
              <a:fillRect/>
            </a:stretch>
          </p:blipFill>
          <p:spPr>
            <a:xfrm>
              <a:off x="840000" y="28333747"/>
              <a:ext cx="906781" cy="906781"/>
            </a:xfrm>
            <a:prstGeom prst="rect">
              <a:avLst/>
            </a:prstGeom>
          </p:spPr>
        </p:pic>
        <p:sp>
          <p:nvSpPr>
            <p:cNvPr id="33" name="TextBox 32"/>
            <p:cNvSpPr txBox="1"/>
            <p:nvPr userDrawn="1"/>
          </p:nvSpPr>
          <p:spPr>
            <a:xfrm>
              <a:off x="1717756" y="28793594"/>
              <a:ext cx="3908262" cy="412934"/>
            </a:xfrm>
            <a:prstGeom prst="rect">
              <a:avLst/>
            </a:prstGeom>
            <a:noFill/>
            <a:ln>
              <a:noFill/>
            </a:ln>
          </p:spPr>
          <p:txBody>
            <a:bodyPr wrap="square" rtlCol="0">
              <a:spAutoFit/>
            </a:bodyPr>
            <a:lstStyle/>
            <a:p>
              <a:r>
                <a:rPr lang="en-US" sz="4000" dirty="0" smtClean="0">
                  <a:solidFill>
                    <a:schemeClr val="bg1"/>
                  </a:solidFill>
                  <a:latin typeface="Microsoft Sans Serif" panose="020B0604020202020204" pitchFamily="34" charset="0"/>
                  <a:cs typeface="Microsoft Sans Serif" panose="020B0604020202020204" pitchFamily="34" charset="0"/>
                </a:rPr>
                <a:t>RESEARCH</a:t>
              </a:r>
              <a:r>
                <a:rPr lang="en-US" sz="4000" baseline="0" dirty="0" smtClean="0">
                  <a:solidFill>
                    <a:schemeClr val="bg1"/>
                  </a:solidFill>
                  <a:latin typeface="Microsoft Sans Serif" panose="020B0604020202020204" pitchFamily="34" charset="0"/>
                  <a:cs typeface="Microsoft Sans Serif" panose="020B0604020202020204" pitchFamily="34" charset="0"/>
                </a:rPr>
                <a:t> TRAINEESHIP</a:t>
              </a:r>
              <a:endParaRPr lang="en-US" sz="4000" dirty="0">
                <a:solidFill>
                  <a:schemeClr val="bg1"/>
                </a:solidFill>
                <a:latin typeface="Microsoft Sans Serif" panose="020B0604020202020204" pitchFamily="34" charset="0"/>
                <a:cs typeface="Microsoft Sans Serif" panose="020B0604020202020204" pitchFamily="34" charset="0"/>
              </a:endParaRPr>
            </a:p>
          </p:txBody>
        </p:sp>
      </p:grpSp>
      <p:sp>
        <p:nvSpPr>
          <p:cNvPr id="20" name="TextBox 19"/>
          <p:cNvSpPr txBox="1"/>
          <p:nvPr userDrawn="1"/>
        </p:nvSpPr>
        <p:spPr>
          <a:xfrm>
            <a:off x="2640330" y="32242258"/>
            <a:ext cx="33124140" cy="616722"/>
          </a:xfrm>
          <a:prstGeom prst="rect">
            <a:avLst/>
          </a:prstGeom>
          <a:noFill/>
        </p:spPr>
        <p:txBody>
          <a:bodyPr wrap="square" lIns="407557" tIns="203779" rIns="407557" bIns="203779" rtlCol="0">
            <a:spAutoFit/>
          </a:bodyPr>
          <a:lstStyle/>
          <a:p>
            <a:pPr marL="0" marR="0" indent="0" algn="ctr" defTabSz="2037786" rtl="0" eaLnBrk="1" fontAlgn="auto" latinLnBrk="0" hangingPunct="1">
              <a:lnSpc>
                <a:spcPct val="100000"/>
              </a:lnSpc>
              <a:spcBef>
                <a:spcPts val="0"/>
              </a:spcBef>
              <a:spcAft>
                <a:spcPts val="0"/>
              </a:spcAft>
              <a:buClrTx/>
              <a:buSzTx/>
              <a:buFontTx/>
              <a:buNone/>
              <a:tabLst/>
              <a:defRPr/>
            </a:pPr>
            <a:r>
              <a:rPr lang="en-US" sz="2000" b="0" i="0" u="none" strike="noStrike" kern="1200" baseline="30000" dirty="0" smtClean="0">
                <a:solidFill>
                  <a:schemeClr val="bg1"/>
                </a:solidFill>
                <a:latin typeface="+mn-lt"/>
                <a:ea typeface="+mn-ea"/>
                <a:cs typeface="+mn-cs"/>
              </a:rPr>
              <a:t>This material is based upon work supported by the National Science Foundation under DGE #1545453. Any opinions, findings, and conclusions or recommendations expressed in this material are those of the author(s) and do not necessarily reflect the views of the National Science Foundation.</a:t>
            </a:r>
            <a:endParaRPr lang="en-US" sz="2000" baseline="30000" dirty="0" smtClean="0">
              <a:solidFill>
                <a:schemeClr val="bg1"/>
              </a:solidFill>
            </a:endParaRPr>
          </a:p>
        </p:txBody>
      </p:sp>
    </p:spTree>
    <p:extLst>
      <p:ext uri="{BB962C8B-B14F-4D97-AF65-F5344CB8AC3E}">
        <p14:creationId xmlns:p14="http://schemas.microsoft.com/office/powerpoint/2010/main" val="3354390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75572" rtl="0" eaLnBrk="1" latinLnBrk="0" hangingPunct="1">
        <a:lnSpc>
          <a:spcPct val="90000"/>
        </a:lnSpc>
        <a:spcBef>
          <a:spcPct val="0"/>
        </a:spcBef>
        <a:buNone/>
        <a:defRPr sz="19600" kern="1200">
          <a:solidFill>
            <a:schemeClr val="tx1"/>
          </a:solidFill>
          <a:latin typeface="+mj-lt"/>
          <a:ea typeface="+mj-ea"/>
          <a:cs typeface="+mj-cs"/>
        </a:defRPr>
      </a:lvl1pPr>
    </p:titleStyle>
    <p:bodyStyle>
      <a:lvl1pPr marL="1018893" indent="-1018893" algn="l" defTabSz="4075572" rtl="0" eaLnBrk="1" latinLnBrk="0" hangingPunct="1">
        <a:lnSpc>
          <a:spcPct val="90000"/>
        </a:lnSpc>
        <a:spcBef>
          <a:spcPts val="4457"/>
        </a:spcBef>
        <a:buFont typeface="Arial" panose="020B0604020202020204" pitchFamily="34" charset="0"/>
        <a:buChar char="•"/>
        <a:defRPr sz="12500" kern="1200">
          <a:solidFill>
            <a:schemeClr val="tx1"/>
          </a:solidFill>
          <a:latin typeface="+mn-lt"/>
          <a:ea typeface="+mn-ea"/>
          <a:cs typeface="+mn-cs"/>
        </a:defRPr>
      </a:lvl1pPr>
      <a:lvl2pPr marL="3056679" indent="-1018893" algn="l" defTabSz="4075572" rtl="0" eaLnBrk="1" latinLnBrk="0" hangingPunct="1">
        <a:lnSpc>
          <a:spcPct val="90000"/>
        </a:lnSpc>
        <a:spcBef>
          <a:spcPts val="2229"/>
        </a:spcBef>
        <a:buFont typeface="Arial" panose="020B0604020202020204" pitchFamily="34" charset="0"/>
        <a:buChar char="•"/>
        <a:defRPr sz="10700" kern="1200">
          <a:solidFill>
            <a:schemeClr val="tx1"/>
          </a:solidFill>
          <a:latin typeface="+mn-lt"/>
          <a:ea typeface="+mn-ea"/>
          <a:cs typeface="+mn-cs"/>
        </a:defRPr>
      </a:lvl2pPr>
      <a:lvl3pPr marL="5094465" indent="-1018893" algn="l" defTabSz="4075572" rtl="0" eaLnBrk="1" latinLnBrk="0" hangingPunct="1">
        <a:lnSpc>
          <a:spcPct val="90000"/>
        </a:lnSpc>
        <a:spcBef>
          <a:spcPts val="2229"/>
        </a:spcBef>
        <a:buFont typeface="Arial" panose="020B0604020202020204" pitchFamily="34" charset="0"/>
        <a:buChar char="•"/>
        <a:defRPr sz="8900" kern="1200">
          <a:solidFill>
            <a:schemeClr val="tx1"/>
          </a:solidFill>
          <a:latin typeface="+mn-lt"/>
          <a:ea typeface="+mn-ea"/>
          <a:cs typeface="+mn-cs"/>
        </a:defRPr>
      </a:lvl3pPr>
      <a:lvl4pPr marL="7132251" indent="-1018893" algn="l" defTabSz="4075572" rtl="0" eaLnBrk="1" latinLnBrk="0" hangingPunct="1">
        <a:lnSpc>
          <a:spcPct val="90000"/>
        </a:lnSpc>
        <a:spcBef>
          <a:spcPts val="2229"/>
        </a:spcBef>
        <a:buFont typeface="Arial" panose="020B0604020202020204" pitchFamily="34" charset="0"/>
        <a:buChar char="•"/>
        <a:defRPr sz="8000" kern="1200">
          <a:solidFill>
            <a:schemeClr val="tx1"/>
          </a:solidFill>
          <a:latin typeface="+mn-lt"/>
          <a:ea typeface="+mn-ea"/>
          <a:cs typeface="+mn-cs"/>
        </a:defRPr>
      </a:lvl4pPr>
      <a:lvl5pPr marL="9170038" indent="-1018893" algn="l" defTabSz="4075572" rtl="0" eaLnBrk="1" latinLnBrk="0" hangingPunct="1">
        <a:lnSpc>
          <a:spcPct val="90000"/>
        </a:lnSpc>
        <a:spcBef>
          <a:spcPts val="2229"/>
        </a:spcBef>
        <a:buFont typeface="Arial" panose="020B0604020202020204" pitchFamily="34" charset="0"/>
        <a:buChar char="•"/>
        <a:defRPr sz="8000" kern="1200">
          <a:solidFill>
            <a:schemeClr val="tx1"/>
          </a:solidFill>
          <a:latin typeface="+mn-lt"/>
          <a:ea typeface="+mn-ea"/>
          <a:cs typeface="+mn-cs"/>
        </a:defRPr>
      </a:lvl5pPr>
      <a:lvl6pPr marL="11207824" indent="-1018893" algn="l" defTabSz="4075572" rtl="0" eaLnBrk="1" latinLnBrk="0" hangingPunct="1">
        <a:lnSpc>
          <a:spcPct val="90000"/>
        </a:lnSpc>
        <a:spcBef>
          <a:spcPts val="2229"/>
        </a:spcBef>
        <a:buFont typeface="Arial" panose="020B0604020202020204" pitchFamily="34" charset="0"/>
        <a:buChar char="•"/>
        <a:defRPr sz="8000" kern="1200">
          <a:solidFill>
            <a:schemeClr val="tx1"/>
          </a:solidFill>
          <a:latin typeface="+mn-lt"/>
          <a:ea typeface="+mn-ea"/>
          <a:cs typeface="+mn-cs"/>
        </a:defRPr>
      </a:lvl6pPr>
      <a:lvl7pPr marL="13245610" indent="-1018893" algn="l" defTabSz="4075572" rtl="0" eaLnBrk="1" latinLnBrk="0" hangingPunct="1">
        <a:lnSpc>
          <a:spcPct val="90000"/>
        </a:lnSpc>
        <a:spcBef>
          <a:spcPts val="2229"/>
        </a:spcBef>
        <a:buFont typeface="Arial" panose="020B0604020202020204" pitchFamily="34" charset="0"/>
        <a:buChar char="•"/>
        <a:defRPr sz="8000" kern="1200">
          <a:solidFill>
            <a:schemeClr val="tx1"/>
          </a:solidFill>
          <a:latin typeface="+mn-lt"/>
          <a:ea typeface="+mn-ea"/>
          <a:cs typeface="+mn-cs"/>
        </a:defRPr>
      </a:lvl7pPr>
      <a:lvl8pPr marL="15283396" indent="-1018893" algn="l" defTabSz="4075572" rtl="0" eaLnBrk="1" latinLnBrk="0" hangingPunct="1">
        <a:lnSpc>
          <a:spcPct val="90000"/>
        </a:lnSpc>
        <a:spcBef>
          <a:spcPts val="2229"/>
        </a:spcBef>
        <a:buFont typeface="Arial" panose="020B0604020202020204" pitchFamily="34" charset="0"/>
        <a:buChar char="•"/>
        <a:defRPr sz="8000" kern="1200">
          <a:solidFill>
            <a:schemeClr val="tx1"/>
          </a:solidFill>
          <a:latin typeface="+mn-lt"/>
          <a:ea typeface="+mn-ea"/>
          <a:cs typeface="+mn-cs"/>
        </a:defRPr>
      </a:lvl8pPr>
      <a:lvl9pPr marL="17321182" indent="-1018893" algn="l" defTabSz="4075572" rtl="0" eaLnBrk="1" latinLnBrk="0" hangingPunct="1">
        <a:lnSpc>
          <a:spcPct val="90000"/>
        </a:lnSpc>
        <a:spcBef>
          <a:spcPts val="2229"/>
        </a:spcBef>
        <a:buFont typeface="Arial" panose="020B0604020202020204" pitchFamily="34" charset="0"/>
        <a:buChar char="•"/>
        <a:defRPr sz="80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1.wdp"/><Relationship Id="rId5" Type="http://schemas.openxmlformats.org/officeDocument/2006/relationships/image" Target="../media/image10.jpeg"/><Relationship Id="rId6" Type="http://schemas.openxmlformats.org/officeDocument/2006/relationships/image" Target="../media/image11.emf"/><Relationship Id="rId1" Type="http://schemas.openxmlformats.org/officeDocument/2006/relationships/slideLayout" Target="../slideLayouts/slideLayout1.xml"/><Relationship Id="rId2"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1389" y="8311371"/>
            <a:ext cx="12110068" cy="22125086"/>
          </a:xfrm>
        </p:spPr>
        <p:txBody>
          <a:bodyPr>
            <a:normAutofit/>
          </a:bodyPr>
          <a:lstStyle/>
          <a:p>
            <a:pPr algn="just">
              <a:spcBef>
                <a:spcPts val="0"/>
              </a:spcBef>
            </a:pPr>
            <a:r>
              <a:rPr lang="en-US" sz="3300" b="1" dirty="0">
                <a:solidFill>
                  <a:schemeClr val="tx2"/>
                </a:solidFill>
              </a:rPr>
              <a:t>Objectives</a:t>
            </a:r>
          </a:p>
          <a:p>
            <a:pPr algn="just">
              <a:spcBef>
                <a:spcPts val="0"/>
              </a:spcBef>
            </a:pPr>
            <a:endParaRPr lang="en-US" sz="3300" dirty="0">
              <a:solidFill>
                <a:schemeClr val="tx2"/>
              </a:solidFill>
            </a:endParaRPr>
          </a:p>
          <a:p>
            <a:pPr algn="just">
              <a:spcBef>
                <a:spcPts val="0"/>
              </a:spcBef>
            </a:pPr>
            <a:r>
              <a:rPr lang="en-US" sz="3300" dirty="0">
                <a:solidFill>
                  <a:schemeClr val="tx2"/>
                </a:solidFill>
              </a:rPr>
              <a:t>Identify </a:t>
            </a:r>
            <a:r>
              <a:rPr lang="en-US" sz="3300" dirty="0" smtClean="0">
                <a:solidFill>
                  <a:schemeClr val="tx2"/>
                </a:solidFill>
              </a:rPr>
              <a:t>antibiotic resistance genes (ARGs) </a:t>
            </a:r>
            <a:r>
              <a:rPr lang="en-US" sz="3300" dirty="0">
                <a:solidFill>
                  <a:schemeClr val="tx2"/>
                </a:solidFill>
              </a:rPr>
              <a:t>that are present in farmland soil microbiomes, and which are present in manure from livestock that have been given antibiotic treatments. Being able to identify these will hopefully allow for identification of which artificially introduced resistance genes are moving through the environment and potentially affecting human health.</a:t>
            </a:r>
          </a:p>
          <a:p>
            <a:pPr algn="just">
              <a:spcBef>
                <a:spcPts val="0"/>
              </a:spcBef>
            </a:pPr>
            <a:endParaRPr lang="en-US" sz="3300" b="1" dirty="0" smtClean="0">
              <a:solidFill>
                <a:schemeClr val="tx2"/>
              </a:solidFill>
            </a:endParaRPr>
          </a:p>
          <a:p>
            <a:pPr algn="just">
              <a:spcBef>
                <a:spcPts val="0"/>
              </a:spcBef>
            </a:pPr>
            <a:endParaRPr lang="en-US" sz="3300" b="1" dirty="0">
              <a:solidFill>
                <a:schemeClr val="tx2"/>
              </a:solidFill>
            </a:endParaRPr>
          </a:p>
          <a:p>
            <a:pPr algn="just">
              <a:spcBef>
                <a:spcPts val="0"/>
              </a:spcBef>
            </a:pPr>
            <a:endParaRPr lang="en-US" sz="3300" b="1" dirty="0" smtClean="0">
              <a:solidFill>
                <a:schemeClr val="tx2"/>
              </a:solidFill>
            </a:endParaRPr>
          </a:p>
          <a:p>
            <a:pPr algn="just">
              <a:spcBef>
                <a:spcPts val="0"/>
              </a:spcBef>
            </a:pPr>
            <a:endParaRPr lang="en-US" sz="3300" b="1" dirty="0" smtClean="0">
              <a:solidFill>
                <a:schemeClr val="tx2"/>
              </a:solidFill>
            </a:endParaRPr>
          </a:p>
          <a:p>
            <a:pPr algn="just">
              <a:spcBef>
                <a:spcPts val="0"/>
              </a:spcBef>
            </a:pPr>
            <a:endParaRPr lang="en-US" sz="3300" b="1" dirty="0">
              <a:solidFill>
                <a:schemeClr val="tx2"/>
              </a:solidFill>
            </a:endParaRPr>
          </a:p>
          <a:p>
            <a:pPr algn="just">
              <a:spcBef>
                <a:spcPts val="0"/>
              </a:spcBef>
            </a:pPr>
            <a:endParaRPr lang="en-US" sz="3300" b="1" dirty="0" smtClean="0">
              <a:solidFill>
                <a:schemeClr val="tx2"/>
              </a:solidFill>
            </a:endParaRPr>
          </a:p>
          <a:p>
            <a:pPr algn="just">
              <a:spcBef>
                <a:spcPts val="0"/>
              </a:spcBef>
            </a:pPr>
            <a:endParaRPr lang="en-US" sz="3300" b="1" dirty="0">
              <a:solidFill>
                <a:schemeClr val="tx2"/>
              </a:solidFill>
            </a:endParaRPr>
          </a:p>
          <a:p>
            <a:pPr algn="just">
              <a:spcBef>
                <a:spcPts val="0"/>
              </a:spcBef>
            </a:pPr>
            <a:endParaRPr lang="en-US" sz="3300" b="1" dirty="0" smtClean="0">
              <a:solidFill>
                <a:schemeClr val="tx2"/>
              </a:solidFill>
            </a:endParaRPr>
          </a:p>
          <a:p>
            <a:pPr algn="just">
              <a:spcBef>
                <a:spcPts val="0"/>
              </a:spcBef>
            </a:pPr>
            <a:endParaRPr lang="en-US" sz="3300" b="1" dirty="0">
              <a:solidFill>
                <a:schemeClr val="tx2"/>
              </a:solidFill>
            </a:endParaRPr>
          </a:p>
          <a:p>
            <a:pPr algn="just">
              <a:spcBef>
                <a:spcPts val="0"/>
              </a:spcBef>
            </a:pPr>
            <a:endParaRPr lang="en-US" sz="3300" b="1" dirty="0" smtClean="0">
              <a:solidFill>
                <a:schemeClr val="tx2"/>
              </a:solidFill>
            </a:endParaRPr>
          </a:p>
          <a:p>
            <a:pPr algn="just">
              <a:spcBef>
                <a:spcPts val="0"/>
              </a:spcBef>
            </a:pPr>
            <a:endParaRPr lang="en-US" sz="3300" b="1" dirty="0">
              <a:solidFill>
                <a:schemeClr val="tx2"/>
              </a:solidFill>
            </a:endParaRPr>
          </a:p>
          <a:p>
            <a:pPr algn="just">
              <a:spcBef>
                <a:spcPts val="0"/>
              </a:spcBef>
            </a:pPr>
            <a:endParaRPr lang="en-US" sz="3300" b="1" dirty="0" smtClean="0">
              <a:solidFill>
                <a:schemeClr val="tx2"/>
              </a:solidFill>
            </a:endParaRPr>
          </a:p>
          <a:p>
            <a:pPr algn="just">
              <a:spcBef>
                <a:spcPts val="0"/>
              </a:spcBef>
            </a:pPr>
            <a:endParaRPr lang="en-US" sz="3300" b="1" dirty="0">
              <a:solidFill>
                <a:schemeClr val="tx2"/>
              </a:solidFill>
            </a:endParaRPr>
          </a:p>
          <a:p>
            <a:pPr algn="just">
              <a:spcBef>
                <a:spcPts val="0"/>
              </a:spcBef>
            </a:pPr>
            <a:endParaRPr lang="en-US" sz="3300" b="1" dirty="0" smtClean="0">
              <a:solidFill>
                <a:schemeClr val="tx2"/>
              </a:solidFill>
            </a:endParaRPr>
          </a:p>
          <a:p>
            <a:pPr algn="just">
              <a:spcBef>
                <a:spcPts val="0"/>
              </a:spcBef>
            </a:pPr>
            <a:endParaRPr lang="en-US" sz="3300" b="1" dirty="0">
              <a:solidFill>
                <a:schemeClr val="tx2"/>
              </a:solidFill>
            </a:endParaRPr>
          </a:p>
          <a:p>
            <a:pPr algn="just">
              <a:spcBef>
                <a:spcPts val="0"/>
              </a:spcBef>
            </a:pPr>
            <a:endParaRPr lang="en-US" sz="3300" b="1" dirty="0" smtClean="0">
              <a:solidFill>
                <a:schemeClr val="tx2"/>
              </a:solidFill>
            </a:endParaRPr>
          </a:p>
          <a:p>
            <a:pPr algn="just">
              <a:spcBef>
                <a:spcPts val="0"/>
              </a:spcBef>
            </a:pPr>
            <a:endParaRPr lang="en-US" sz="3300" b="1" dirty="0">
              <a:solidFill>
                <a:schemeClr val="tx2"/>
              </a:solidFill>
            </a:endParaRPr>
          </a:p>
          <a:p>
            <a:pPr algn="just">
              <a:spcBef>
                <a:spcPts val="0"/>
              </a:spcBef>
            </a:pPr>
            <a:r>
              <a:rPr lang="en-US" sz="3300" b="1" dirty="0" smtClean="0">
                <a:solidFill>
                  <a:schemeClr val="tx2"/>
                </a:solidFill>
              </a:rPr>
              <a:t>Introduction</a:t>
            </a:r>
          </a:p>
          <a:p>
            <a:pPr algn="just">
              <a:spcBef>
                <a:spcPts val="0"/>
              </a:spcBef>
            </a:pPr>
            <a:endParaRPr lang="en-US" sz="3300" dirty="0">
              <a:solidFill>
                <a:schemeClr val="tx2"/>
              </a:solidFill>
            </a:endParaRPr>
          </a:p>
          <a:p>
            <a:pPr algn="just">
              <a:spcBef>
                <a:spcPts val="0"/>
              </a:spcBef>
            </a:pPr>
            <a:r>
              <a:rPr lang="en-US" sz="3300" dirty="0">
                <a:solidFill>
                  <a:schemeClr val="tx2"/>
                </a:solidFill>
              </a:rPr>
              <a:t>The use of antibiotics has been a boon </a:t>
            </a:r>
            <a:r>
              <a:rPr lang="en-US" sz="3300" dirty="0" smtClean="0">
                <a:solidFill>
                  <a:schemeClr val="tx2"/>
                </a:solidFill>
              </a:rPr>
              <a:t>to the human </a:t>
            </a:r>
            <a:r>
              <a:rPr lang="en-US" sz="3300" dirty="0">
                <a:solidFill>
                  <a:schemeClr val="tx2"/>
                </a:solidFill>
              </a:rPr>
              <a:t>food and health </a:t>
            </a:r>
            <a:r>
              <a:rPr lang="en-US" sz="3300" dirty="0" smtClean="0">
                <a:solidFill>
                  <a:schemeClr val="tx2"/>
                </a:solidFill>
              </a:rPr>
              <a:t>industries </a:t>
            </a:r>
            <a:r>
              <a:rPr lang="en-US" sz="3300" dirty="0">
                <a:solidFill>
                  <a:schemeClr val="tx2"/>
                </a:solidFill>
              </a:rPr>
              <a:t>Unfortunately, the overuse of such methods of combatting harmful microbes has lead to the proliferation of genes that  </a:t>
            </a:r>
            <a:r>
              <a:rPr lang="en-US" sz="3300" dirty="0" smtClean="0">
                <a:solidFill>
                  <a:schemeClr val="tx2"/>
                </a:solidFill>
              </a:rPr>
              <a:t>encode </a:t>
            </a:r>
            <a:r>
              <a:rPr lang="en-US" sz="3300" dirty="0">
                <a:solidFill>
                  <a:schemeClr val="tx2"/>
                </a:solidFill>
              </a:rPr>
              <a:t>for resistance to these antibiotics. This occurrence is very common in agricultural livestock and farming systems where antibiotics are introduced to </a:t>
            </a:r>
            <a:r>
              <a:rPr lang="en-US" sz="3300" dirty="0" smtClean="0">
                <a:solidFill>
                  <a:schemeClr val="tx2"/>
                </a:solidFill>
              </a:rPr>
              <a:t>animals for their own health </a:t>
            </a:r>
            <a:r>
              <a:rPr lang="en-US" sz="3300" dirty="0">
                <a:solidFill>
                  <a:schemeClr val="tx2"/>
                </a:solidFill>
              </a:rPr>
              <a:t>and, once passed through, are spread across cropland in </a:t>
            </a:r>
            <a:r>
              <a:rPr lang="en-US" sz="3300" dirty="0" smtClean="0">
                <a:solidFill>
                  <a:schemeClr val="tx2"/>
                </a:solidFill>
              </a:rPr>
              <a:t>fertilizers and water runoff. </a:t>
            </a:r>
            <a:r>
              <a:rPr lang="en-US" sz="3300" dirty="0">
                <a:solidFill>
                  <a:schemeClr val="tx2"/>
                </a:solidFill>
              </a:rPr>
              <a:t>The most pressing </a:t>
            </a:r>
            <a:r>
              <a:rPr lang="en-US" sz="3300" dirty="0" smtClean="0">
                <a:solidFill>
                  <a:schemeClr val="tx2"/>
                </a:solidFill>
              </a:rPr>
              <a:t>concern (Arias and Murray 2009) </a:t>
            </a:r>
            <a:r>
              <a:rPr lang="en-US" sz="3300" dirty="0">
                <a:solidFill>
                  <a:schemeClr val="tx2"/>
                </a:solidFill>
              </a:rPr>
              <a:t>is development of resistance in microbes that affect human health, and the fear that these could be passed through agricultural </a:t>
            </a:r>
            <a:r>
              <a:rPr lang="en-US" sz="3300" dirty="0" smtClean="0">
                <a:solidFill>
                  <a:schemeClr val="tx2"/>
                </a:solidFill>
              </a:rPr>
              <a:t>products (Figure 1). Binding </a:t>
            </a:r>
            <a:r>
              <a:rPr lang="en-US" sz="3300" dirty="0">
                <a:solidFill>
                  <a:schemeClr val="tx2"/>
                </a:solidFill>
              </a:rPr>
              <a:t>site modification by RNA </a:t>
            </a:r>
            <a:r>
              <a:rPr lang="en-US" sz="3300" dirty="0" err="1">
                <a:solidFill>
                  <a:schemeClr val="tx2"/>
                </a:solidFill>
              </a:rPr>
              <a:t>methylases</a:t>
            </a:r>
            <a:r>
              <a:rPr lang="en-US" sz="3300" dirty="0">
                <a:solidFill>
                  <a:schemeClr val="tx2"/>
                </a:solidFill>
              </a:rPr>
              <a:t> is a common form of resistance and genes that confer this have been termed </a:t>
            </a:r>
            <a:r>
              <a:rPr lang="en-US" sz="3300" dirty="0" err="1">
                <a:solidFill>
                  <a:schemeClr val="tx2"/>
                </a:solidFill>
              </a:rPr>
              <a:t>erm</a:t>
            </a:r>
            <a:r>
              <a:rPr lang="en-US" sz="3300" dirty="0">
                <a:solidFill>
                  <a:schemeClr val="tx2"/>
                </a:solidFill>
              </a:rPr>
              <a:t> genes, as they code for erythromycin RNA </a:t>
            </a:r>
            <a:r>
              <a:rPr lang="en-US" sz="3300" dirty="0" err="1">
                <a:solidFill>
                  <a:schemeClr val="tx2"/>
                </a:solidFill>
              </a:rPr>
              <a:t>methylases</a:t>
            </a:r>
            <a:r>
              <a:rPr lang="en-US" sz="3300" dirty="0">
                <a:solidFill>
                  <a:schemeClr val="tx2"/>
                </a:solidFill>
              </a:rPr>
              <a:t> (</a:t>
            </a:r>
            <a:r>
              <a:rPr lang="en-US" sz="3300" dirty="0" err="1">
                <a:solidFill>
                  <a:schemeClr val="tx2"/>
                </a:solidFill>
              </a:rPr>
              <a:t>Weisblum</a:t>
            </a:r>
            <a:r>
              <a:rPr lang="en-US" sz="3300" dirty="0">
                <a:solidFill>
                  <a:schemeClr val="tx2"/>
                </a:solidFill>
              </a:rPr>
              <a:t>, 1995; </a:t>
            </a:r>
            <a:r>
              <a:rPr lang="en-US" sz="3300" dirty="0" err="1">
                <a:solidFill>
                  <a:schemeClr val="tx2"/>
                </a:solidFill>
              </a:rPr>
              <a:t>Vester</a:t>
            </a:r>
            <a:r>
              <a:rPr lang="en-US" sz="3300" dirty="0">
                <a:solidFill>
                  <a:schemeClr val="tx2"/>
                </a:solidFill>
              </a:rPr>
              <a:t> and </a:t>
            </a:r>
            <a:r>
              <a:rPr lang="en-US" sz="3300" dirty="0" err="1" smtClean="0">
                <a:solidFill>
                  <a:schemeClr val="tx2"/>
                </a:solidFill>
              </a:rPr>
              <a:t>Douthwaite</a:t>
            </a:r>
            <a:r>
              <a:rPr lang="en-US" sz="3300" dirty="0">
                <a:solidFill>
                  <a:schemeClr val="tx2"/>
                </a:solidFill>
              </a:rPr>
              <a:t>, 2001). To look at how these resistance genes might be moving throughout the environment, the microbiomes of farmland soil and manure from livestock were sequenced individually, with primers targeting the </a:t>
            </a:r>
            <a:r>
              <a:rPr lang="en-US" sz="3300" i="1" dirty="0" err="1" smtClean="0">
                <a:solidFill>
                  <a:schemeClr val="tx2"/>
                </a:solidFill>
              </a:rPr>
              <a:t>erm</a:t>
            </a:r>
            <a:r>
              <a:rPr lang="en-US" sz="3300" dirty="0" smtClean="0">
                <a:solidFill>
                  <a:schemeClr val="tx2"/>
                </a:solidFill>
              </a:rPr>
              <a:t> </a:t>
            </a:r>
            <a:r>
              <a:rPr lang="en-US" sz="3300" dirty="0">
                <a:solidFill>
                  <a:schemeClr val="tx2"/>
                </a:solidFill>
              </a:rPr>
              <a:t>genes. </a:t>
            </a:r>
            <a:endParaRPr lang="en-US" sz="3300" dirty="0" smtClean="0">
              <a:solidFill>
                <a:schemeClr val="tx2"/>
              </a:solidFill>
            </a:endParaRPr>
          </a:p>
          <a:p>
            <a:pPr algn="just">
              <a:spcBef>
                <a:spcPts val="0"/>
              </a:spcBef>
            </a:pPr>
            <a:endParaRPr lang="en-US" sz="3300" b="1" dirty="0">
              <a:solidFill>
                <a:schemeClr val="tx2"/>
              </a:solidFill>
            </a:endParaRPr>
          </a:p>
          <a:p>
            <a:pPr algn="just">
              <a:spcBef>
                <a:spcPts val="0"/>
              </a:spcBef>
            </a:pPr>
            <a:endParaRPr lang="en-US" sz="3300" b="1" dirty="0" smtClean="0">
              <a:solidFill>
                <a:schemeClr val="tx2"/>
              </a:solidFill>
            </a:endParaRPr>
          </a:p>
          <a:p>
            <a:pPr algn="just">
              <a:spcBef>
                <a:spcPts val="0"/>
              </a:spcBef>
            </a:pPr>
            <a:endParaRPr lang="en-US" sz="3300" dirty="0">
              <a:solidFill>
                <a:schemeClr val="tx2"/>
              </a:solidFill>
            </a:endParaRPr>
          </a:p>
          <a:p>
            <a:pPr algn="l">
              <a:spcBef>
                <a:spcPts val="0"/>
              </a:spcBef>
            </a:pPr>
            <a:endParaRPr lang="en-US" sz="3600" dirty="0">
              <a:solidFill>
                <a:schemeClr val="tx2"/>
              </a:solidFill>
            </a:endParaRPr>
          </a:p>
        </p:txBody>
      </p:sp>
      <p:sp>
        <p:nvSpPr>
          <p:cNvPr id="4" name="Text Box 13"/>
          <p:cNvSpPr txBox="1">
            <a:spLocks noChangeArrowheads="1"/>
          </p:cNvSpPr>
          <p:nvPr/>
        </p:nvSpPr>
        <p:spPr bwMode="auto">
          <a:xfrm>
            <a:off x="1468582" y="3171537"/>
            <a:ext cx="35656057" cy="830997"/>
          </a:xfrm>
          <a:prstGeom prst="rect">
            <a:avLst/>
          </a:prstGeom>
          <a:noFill/>
          <a:ln w="9525">
            <a:noFill/>
            <a:miter lim="800000"/>
            <a:headEnd/>
            <a:tailEnd/>
          </a:ln>
          <a:effectLst/>
        </p:spPr>
        <p:txBody>
          <a:bodyPr wrap="square">
            <a:spAutoFit/>
          </a:bodyPr>
          <a:lstStyle/>
          <a:p>
            <a:pPr algn="l">
              <a:spcBef>
                <a:spcPct val="50000"/>
              </a:spcBef>
            </a:pPr>
            <a:r>
              <a:rPr lang="en-US" sz="4800" smtClean="0">
                <a:solidFill>
                  <a:srgbClr val="FFFFFF"/>
                </a:solidFill>
                <a:latin typeface="Arial" charset="0"/>
              </a:rPr>
              <a:t>Poster Presenter: </a:t>
            </a:r>
            <a:r>
              <a:rPr lang="en-US" sz="4800" dirty="0" smtClean="0">
                <a:solidFill>
                  <a:srgbClr val="FFFFFF"/>
                </a:solidFill>
                <a:latin typeface="Arial" charset="0"/>
              </a:rPr>
              <a:t>Schuyler D. Smith - Bioinformatics and Computational Biology - Iowa State University of Science and Technology</a:t>
            </a:r>
            <a:endParaRPr lang="en-US" sz="4800" dirty="0">
              <a:solidFill>
                <a:srgbClr val="FFFFFF"/>
              </a:solidFill>
              <a:latin typeface="Arial" charset="0"/>
            </a:endParaRPr>
          </a:p>
        </p:txBody>
      </p:sp>
      <p:sp>
        <p:nvSpPr>
          <p:cNvPr id="7" name="Subtitle 2"/>
          <p:cNvSpPr txBox="1">
            <a:spLocks/>
          </p:cNvSpPr>
          <p:nvPr/>
        </p:nvSpPr>
        <p:spPr>
          <a:xfrm>
            <a:off x="1181388" y="4659611"/>
            <a:ext cx="35204400" cy="1828800"/>
          </a:xfrm>
          <a:prstGeom prst="rect">
            <a:avLst/>
          </a:prstGeom>
        </p:spPr>
        <p:txBody>
          <a:bodyPr vert="horz" lIns="407557" tIns="203779" rIns="407557" bIns="203779" rtlCol="0">
            <a:normAutofit fontScale="62500" lnSpcReduction="20000"/>
          </a:bodyPr>
          <a:lstStyle>
            <a:lvl1pPr marL="0" indent="0" algn="ctr" defTabSz="4075572" rtl="0" eaLnBrk="1" latinLnBrk="0" hangingPunct="1">
              <a:lnSpc>
                <a:spcPct val="90000"/>
              </a:lnSpc>
              <a:spcBef>
                <a:spcPts val="4457"/>
              </a:spcBef>
              <a:buFont typeface="Arial" panose="020B0604020202020204" pitchFamily="34" charset="0"/>
              <a:buNone/>
              <a:defRPr sz="10700" kern="1200">
                <a:solidFill>
                  <a:schemeClr val="tx1"/>
                </a:solidFill>
                <a:latin typeface="+mn-lt"/>
                <a:ea typeface="+mn-ea"/>
                <a:cs typeface="+mn-cs"/>
              </a:defRPr>
            </a:lvl1pPr>
            <a:lvl2pPr marL="2037786" indent="0" algn="ctr" defTabSz="4075572" rtl="0" eaLnBrk="1" latinLnBrk="0" hangingPunct="1">
              <a:lnSpc>
                <a:spcPct val="90000"/>
              </a:lnSpc>
              <a:spcBef>
                <a:spcPts val="2229"/>
              </a:spcBef>
              <a:buFont typeface="Arial" panose="020B0604020202020204" pitchFamily="34" charset="0"/>
              <a:buNone/>
              <a:defRPr sz="8900" kern="1200">
                <a:solidFill>
                  <a:schemeClr val="tx1"/>
                </a:solidFill>
                <a:latin typeface="+mn-lt"/>
                <a:ea typeface="+mn-ea"/>
                <a:cs typeface="+mn-cs"/>
              </a:defRPr>
            </a:lvl2pPr>
            <a:lvl3pPr marL="4075572" indent="0" algn="ctr" defTabSz="4075572" rtl="0" eaLnBrk="1" latinLnBrk="0" hangingPunct="1">
              <a:lnSpc>
                <a:spcPct val="90000"/>
              </a:lnSpc>
              <a:spcBef>
                <a:spcPts val="2229"/>
              </a:spcBef>
              <a:buFont typeface="Arial" panose="020B0604020202020204" pitchFamily="34" charset="0"/>
              <a:buNone/>
              <a:defRPr sz="8000" kern="1200">
                <a:solidFill>
                  <a:schemeClr val="tx1"/>
                </a:solidFill>
                <a:latin typeface="+mn-lt"/>
                <a:ea typeface="+mn-ea"/>
                <a:cs typeface="+mn-cs"/>
              </a:defRPr>
            </a:lvl3pPr>
            <a:lvl4pPr marL="6113358"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4pPr>
            <a:lvl5pPr marL="8151144"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5pPr>
            <a:lvl6pPr marL="10188931"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6pPr>
            <a:lvl7pPr marL="12226717"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7pPr>
            <a:lvl8pPr marL="14264503"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8pPr>
            <a:lvl9pPr marL="16302289"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9pPr>
          </a:lstStyle>
          <a:p>
            <a:pPr algn="l"/>
            <a:r>
              <a:rPr lang="en-US" sz="9600" i="1" dirty="0"/>
              <a:t>Examining antibiotic resistance </a:t>
            </a:r>
            <a:r>
              <a:rPr lang="en-US" sz="9600" i="1" dirty="0" smtClean="0"/>
              <a:t>gene (ARG) </a:t>
            </a:r>
            <a:r>
              <a:rPr lang="en-US" sz="9600" i="1" dirty="0"/>
              <a:t>horizontal transfer and introduction through farmland soil </a:t>
            </a:r>
            <a:r>
              <a:rPr lang="en-US" sz="9600" i="1" dirty="0" smtClean="0"/>
              <a:t>microbiomes </a:t>
            </a:r>
            <a:r>
              <a:rPr lang="en-US" sz="9600" i="1" dirty="0"/>
              <a:t>as a result of modern agricultural </a:t>
            </a:r>
            <a:r>
              <a:rPr lang="en-US" sz="9600" i="1" dirty="0" smtClean="0"/>
              <a:t>practices</a:t>
            </a:r>
          </a:p>
          <a:p>
            <a:pPr algn="l"/>
            <a:endParaRPr lang="en-US" sz="7200" b="1" dirty="0">
              <a:solidFill>
                <a:schemeClr val="accent1"/>
              </a:solidFill>
              <a:latin typeface="Arial" panose="020B0604020202020204" pitchFamily="34" charset="0"/>
              <a:cs typeface="Arial" panose="020B0604020202020204" pitchFamily="34" charset="0"/>
            </a:endParaRPr>
          </a:p>
        </p:txBody>
      </p:sp>
      <p:sp>
        <p:nvSpPr>
          <p:cNvPr id="8" name="Text Box 13"/>
          <p:cNvSpPr txBox="1">
            <a:spLocks noChangeArrowheads="1"/>
          </p:cNvSpPr>
          <p:nvPr/>
        </p:nvSpPr>
        <p:spPr bwMode="auto">
          <a:xfrm>
            <a:off x="4162925" y="31044694"/>
            <a:ext cx="35204400" cy="461665"/>
          </a:xfrm>
          <a:prstGeom prst="rect">
            <a:avLst/>
          </a:prstGeom>
          <a:noFill/>
          <a:ln w="9525">
            <a:noFill/>
            <a:miter lim="800000"/>
            <a:headEnd/>
            <a:tailEnd/>
          </a:ln>
          <a:effectLst/>
        </p:spPr>
        <p:txBody>
          <a:bodyPr>
            <a:spAutoFit/>
          </a:bodyPr>
          <a:lstStyle/>
          <a:p>
            <a:pPr>
              <a:spcBef>
                <a:spcPct val="50000"/>
              </a:spcBef>
            </a:pPr>
            <a:r>
              <a:rPr lang="en-US" sz="2400" dirty="0" smtClean="0">
                <a:solidFill>
                  <a:srgbClr val="FFFFFF"/>
                </a:solidFill>
                <a:latin typeface="Arial" charset="0"/>
              </a:rPr>
              <a:t>Acknowledgements</a:t>
            </a:r>
            <a:r>
              <a:rPr lang="en-US" sz="2400" dirty="0">
                <a:solidFill>
                  <a:srgbClr val="FFFFFF"/>
                </a:solidFill>
                <a:latin typeface="Arial" charset="0"/>
              </a:rPr>
              <a:t>:  USDA-NIFA Award No. </a:t>
            </a:r>
            <a:r>
              <a:rPr lang="en-US" sz="2400" dirty="0" smtClean="0">
                <a:solidFill>
                  <a:srgbClr val="FFFFFF"/>
                </a:solidFill>
                <a:latin typeface="Arial" charset="0"/>
              </a:rPr>
              <a:t>1007922  and the NSF-NRT P3 Program</a:t>
            </a:r>
            <a:endParaRPr lang="en-US" sz="2400" dirty="0">
              <a:solidFill>
                <a:srgbClr val="FFFFFF"/>
              </a:solidFill>
              <a:latin typeface="Arial" charset="0"/>
            </a:endParaRPr>
          </a:p>
        </p:txBody>
      </p:sp>
      <p:sp>
        <p:nvSpPr>
          <p:cNvPr id="6" name="Subtitle 2"/>
          <p:cNvSpPr txBox="1">
            <a:spLocks/>
          </p:cNvSpPr>
          <p:nvPr/>
        </p:nvSpPr>
        <p:spPr>
          <a:xfrm>
            <a:off x="1181388" y="6178452"/>
            <a:ext cx="35204400" cy="1828800"/>
          </a:xfrm>
          <a:prstGeom prst="rect">
            <a:avLst/>
          </a:prstGeom>
        </p:spPr>
        <p:txBody>
          <a:bodyPr vert="horz" lIns="407557" tIns="203779" rIns="407557" bIns="203779" rtlCol="0">
            <a:noAutofit/>
          </a:bodyPr>
          <a:lstStyle>
            <a:lvl1pPr marL="0" indent="0" algn="ctr" defTabSz="4075572" rtl="0" eaLnBrk="1" latinLnBrk="0" hangingPunct="1">
              <a:lnSpc>
                <a:spcPct val="90000"/>
              </a:lnSpc>
              <a:spcBef>
                <a:spcPts val="4457"/>
              </a:spcBef>
              <a:buFont typeface="Arial" panose="020B0604020202020204" pitchFamily="34" charset="0"/>
              <a:buNone/>
              <a:defRPr sz="10700" kern="1200">
                <a:solidFill>
                  <a:schemeClr val="tx1"/>
                </a:solidFill>
                <a:latin typeface="+mn-lt"/>
                <a:ea typeface="+mn-ea"/>
                <a:cs typeface="+mn-cs"/>
              </a:defRPr>
            </a:lvl1pPr>
            <a:lvl2pPr marL="2037786" indent="0" algn="ctr" defTabSz="4075572" rtl="0" eaLnBrk="1" latinLnBrk="0" hangingPunct="1">
              <a:lnSpc>
                <a:spcPct val="90000"/>
              </a:lnSpc>
              <a:spcBef>
                <a:spcPts val="2229"/>
              </a:spcBef>
              <a:buFont typeface="Arial" panose="020B0604020202020204" pitchFamily="34" charset="0"/>
              <a:buNone/>
              <a:defRPr sz="8900" kern="1200">
                <a:solidFill>
                  <a:schemeClr val="tx1"/>
                </a:solidFill>
                <a:latin typeface="+mn-lt"/>
                <a:ea typeface="+mn-ea"/>
                <a:cs typeface="+mn-cs"/>
              </a:defRPr>
            </a:lvl2pPr>
            <a:lvl3pPr marL="4075572" indent="0" algn="ctr" defTabSz="4075572" rtl="0" eaLnBrk="1" latinLnBrk="0" hangingPunct="1">
              <a:lnSpc>
                <a:spcPct val="90000"/>
              </a:lnSpc>
              <a:spcBef>
                <a:spcPts val="2229"/>
              </a:spcBef>
              <a:buFont typeface="Arial" panose="020B0604020202020204" pitchFamily="34" charset="0"/>
              <a:buNone/>
              <a:defRPr sz="8000" kern="1200">
                <a:solidFill>
                  <a:schemeClr val="tx1"/>
                </a:solidFill>
                <a:latin typeface="+mn-lt"/>
                <a:ea typeface="+mn-ea"/>
                <a:cs typeface="+mn-cs"/>
              </a:defRPr>
            </a:lvl3pPr>
            <a:lvl4pPr marL="6113358"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4pPr>
            <a:lvl5pPr marL="8151144"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5pPr>
            <a:lvl6pPr marL="10188931"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6pPr>
            <a:lvl7pPr marL="12226717"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7pPr>
            <a:lvl8pPr marL="14264503"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8pPr>
            <a:lvl9pPr marL="16302289"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9pPr>
          </a:lstStyle>
          <a:p>
            <a:pPr algn="l">
              <a:spcBef>
                <a:spcPts val="0"/>
              </a:spcBef>
            </a:pPr>
            <a:r>
              <a:rPr lang="en-US" sz="2400" b="1" dirty="0"/>
              <a:t>Schuyler D. Smith</a:t>
            </a:r>
            <a:r>
              <a:rPr lang="en-US" sz="2400" b="1" baseline="30000" dirty="0"/>
              <a:t>2 </a:t>
            </a:r>
            <a:r>
              <a:rPr lang="en-US" sz="2400" dirty="0" smtClean="0"/>
              <a:t>, </a:t>
            </a:r>
            <a:r>
              <a:rPr lang="en-US" sz="2400" dirty="0" err="1" smtClean="0"/>
              <a:t>Jinlyung</a:t>
            </a:r>
            <a:r>
              <a:rPr lang="en-US" sz="2400" dirty="0" smtClean="0"/>
              <a:t> </a:t>
            </a:r>
            <a:r>
              <a:rPr lang="en-US" sz="2400" dirty="0"/>
              <a:t>Choi</a:t>
            </a:r>
            <a:r>
              <a:rPr lang="en-US" sz="2400" baseline="30000" dirty="0"/>
              <a:t>1*</a:t>
            </a:r>
            <a:r>
              <a:rPr lang="en-US" sz="2400" dirty="0"/>
              <a:t>, Elizabeth M. Luby</a:t>
            </a:r>
            <a:r>
              <a:rPr lang="en-US" sz="2400" baseline="30000" dirty="0"/>
              <a:t>1*</a:t>
            </a:r>
            <a:r>
              <a:rPr lang="en-US" sz="2400" dirty="0"/>
              <a:t>, Michelle L. </a:t>
            </a:r>
            <a:r>
              <a:rPr lang="en-US" sz="2400" dirty="0" smtClean="0"/>
              <a:t>Soupir</a:t>
            </a:r>
            <a:r>
              <a:rPr lang="en-US" sz="2400" baseline="30000" dirty="0" smtClean="0"/>
              <a:t>1</a:t>
            </a:r>
            <a:r>
              <a:rPr lang="en-US" sz="2400" dirty="0" smtClean="0"/>
              <a:t>, </a:t>
            </a:r>
            <a:r>
              <a:rPr lang="en-US" sz="2400" dirty="0"/>
              <a:t>James R. Cole</a:t>
            </a:r>
            <a:r>
              <a:rPr lang="en-US" sz="2400" dirty="0" smtClean="0"/>
              <a:t>, </a:t>
            </a:r>
            <a:r>
              <a:rPr lang="en-US" sz="2400" dirty="0"/>
              <a:t>Thomas B. Moorman</a:t>
            </a:r>
            <a:r>
              <a:rPr lang="en-US" sz="2400" baseline="30000" dirty="0"/>
              <a:t>4</a:t>
            </a:r>
            <a:r>
              <a:rPr lang="en-US" sz="2400" dirty="0"/>
              <a:t>, Beth Douglass,  Adina Howe</a:t>
            </a:r>
            <a:r>
              <a:rPr lang="en-US" sz="2400" baseline="30000" dirty="0"/>
              <a:t>1</a:t>
            </a:r>
            <a:r>
              <a:rPr lang="en-US" sz="2400" baseline="30000" dirty="0" smtClean="0"/>
              <a:t>*</a:t>
            </a:r>
            <a:endParaRPr lang="en-US" sz="2400" dirty="0"/>
          </a:p>
          <a:p>
            <a:pPr algn="l">
              <a:spcBef>
                <a:spcPts val="0"/>
              </a:spcBef>
            </a:pPr>
            <a:r>
              <a:rPr lang="en-US" sz="2400" baseline="30000" dirty="0"/>
              <a:t>1</a:t>
            </a:r>
            <a:r>
              <a:rPr lang="en-US" sz="2400" dirty="0"/>
              <a:t>Department of Agricultural and Biosystems Engineering, Iowa State University, Ames, IA, USA</a:t>
            </a:r>
          </a:p>
          <a:p>
            <a:pPr algn="l">
              <a:spcBef>
                <a:spcPts val="0"/>
              </a:spcBef>
            </a:pPr>
            <a:r>
              <a:rPr lang="en-US" sz="2400" baseline="30000" dirty="0"/>
              <a:t>2</a:t>
            </a:r>
            <a:r>
              <a:rPr lang="en-US" sz="2400" dirty="0"/>
              <a:t>Department of Bioinformatics and Computational Biology, Iowa State University, Ames, IA USA</a:t>
            </a:r>
          </a:p>
          <a:p>
            <a:pPr algn="l">
              <a:spcBef>
                <a:spcPts val="0"/>
              </a:spcBef>
            </a:pPr>
            <a:r>
              <a:rPr lang="en-US" sz="2400" baseline="30000" dirty="0"/>
              <a:t>3</a:t>
            </a:r>
            <a:r>
              <a:rPr lang="en-US" sz="2400" dirty="0"/>
              <a:t>Ribosomal Database Project, Michigan State University, East Lansing, MI, USA</a:t>
            </a:r>
          </a:p>
          <a:p>
            <a:pPr algn="l">
              <a:spcBef>
                <a:spcPts val="0"/>
              </a:spcBef>
            </a:pPr>
            <a:r>
              <a:rPr lang="en-US" sz="2400" baseline="30000" dirty="0"/>
              <a:t>4</a:t>
            </a:r>
            <a:r>
              <a:rPr lang="en-US" sz="2400" dirty="0"/>
              <a:t>National Laboratory for Agriculture and the Environment, USDA-ARS, Ames, IA, </a:t>
            </a:r>
            <a:r>
              <a:rPr lang="en-US" sz="2400" dirty="0" smtClean="0"/>
              <a:t>USA</a:t>
            </a:r>
            <a:endParaRPr lang="en-US" sz="2400" dirty="0"/>
          </a:p>
        </p:txBody>
      </p:sp>
      <p:sp>
        <p:nvSpPr>
          <p:cNvPr id="9" name="Subtitle 2"/>
          <p:cNvSpPr txBox="1">
            <a:spLocks/>
          </p:cNvSpPr>
          <p:nvPr/>
        </p:nvSpPr>
        <p:spPr>
          <a:xfrm>
            <a:off x="26400247" y="16607709"/>
            <a:ext cx="10724392" cy="13431082"/>
          </a:xfrm>
          <a:prstGeom prst="rect">
            <a:avLst/>
          </a:prstGeom>
        </p:spPr>
        <p:txBody>
          <a:bodyPr vert="horz" lIns="407557" tIns="203779" rIns="407557" bIns="203779" rtlCol="0">
            <a:noAutofit/>
          </a:bodyPr>
          <a:lstStyle>
            <a:lvl1pPr marL="0" indent="0" algn="ctr" defTabSz="4075572" rtl="0" eaLnBrk="1" latinLnBrk="0" hangingPunct="1">
              <a:lnSpc>
                <a:spcPct val="90000"/>
              </a:lnSpc>
              <a:spcBef>
                <a:spcPts val="4457"/>
              </a:spcBef>
              <a:buFont typeface="Arial" panose="020B0604020202020204" pitchFamily="34" charset="0"/>
              <a:buNone/>
              <a:defRPr sz="10700" kern="1200">
                <a:solidFill>
                  <a:schemeClr val="tx1"/>
                </a:solidFill>
                <a:latin typeface="+mn-lt"/>
                <a:ea typeface="+mn-ea"/>
                <a:cs typeface="+mn-cs"/>
              </a:defRPr>
            </a:lvl1pPr>
            <a:lvl2pPr marL="2037786" indent="0" algn="ctr" defTabSz="4075572" rtl="0" eaLnBrk="1" latinLnBrk="0" hangingPunct="1">
              <a:lnSpc>
                <a:spcPct val="90000"/>
              </a:lnSpc>
              <a:spcBef>
                <a:spcPts val="2229"/>
              </a:spcBef>
              <a:buFont typeface="Arial" panose="020B0604020202020204" pitchFamily="34" charset="0"/>
              <a:buNone/>
              <a:defRPr sz="8900" kern="1200">
                <a:solidFill>
                  <a:schemeClr val="tx1"/>
                </a:solidFill>
                <a:latin typeface="+mn-lt"/>
                <a:ea typeface="+mn-ea"/>
                <a:cs typeface="+mn-cs"/>
              </a:defRPr>
            </a:lvl2pPr>
            <a:lvl3pPr marL="4075572" indent="0" algn="ctr" defTabSz="4075572" rtl="0" eaLnBrk="1" latinLnBrk="0" hangingPunct="1">
              <a:lnSpc>
                <a:spcPct val="90000"/>
              </a:lnSpc>
              <a:spcBef>
                <a:spcPts val="2229"/>
              </a:spcBef>
              <a:buFont typeface="Arial" panose="020B0604020202020204" pitchFamily="34" charset="0"/>
              <a:buNone/>
              <a:defRPr sz="8000" kern="1200">
                <a:solidFill>
                  <a:schemeClr val="tx1"/>
                </a:solidFill>
                <a:latin typeface="+mn-lt"/>
                <a:ea typeface="+mn-ea"/>
                <a:cs typeface="+mn-cs"/>
              </a:defRPr>
            </a:lvl3pPr>
            <a:lvl4pPr marL="6113358"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4pPr>
            <a:lvl5pPr marL="8151144"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5pPr>
            <a:lvl6pPr marL="10188931"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6pPr>
            <a:lvl7pPr marL="12226717"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7pPr>
            <a:lvl8pPr marL="14264503"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8pPr>
            <a:lvl9pPr marL="16302289"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9pPr>
          </a:lstStyle>
          <a:p>
            <a:pPr algn="just">
              <a:spcBef>
                <a:spcPts val="0"/>
              </a:spcBef>
            </a:pPr>
            <a:r>
              <a:rPr lang="en-US" sz="3100" dirty="0" smtClean="0">
                <a:solidFill>
                  <a:schemeClr val="tx2"/>
                </a:solidFill>
              </a:rPr>
              <a:t>When </a:t>
            </a:r>
            <a:r>
              <a:rPr lang="en-US" sz="3100" dirty="0">
                <a:solidFill>
                  <a:schemeClr val="tx2"/>
                </a:solidFill>
              </a:rPr>
              <a:t>these genes are further examined, for antibiotic resistance class and source, we find that they vary even further. The </a:t>
            </a:r>
            <a:r>
              <a:rPr lang="en-US" sz="3100" i="1" dirty="0" err="1">
                <a:solidFill>
                  <a:schemeClr val="tx2"/>
                </a:solidFill>
              </a:rPr>
              <a:t>erm</a:t>
            </a:r>
            <a:r>
              <a:rPr lang="en-US" sz="3100" dirty="0">
                <a:solidFill>
                  <a:schemeClr val="tx2"/>
                </a:solidFill>
              </a:rPr>
              <a:t> genes in the manure samples primarily come from the </a:t>
            </a:r>
            <a:r>
              <a:rPr lang="en-US" sz="3100" dirty="0" err="1">
                <a:solidFill>
                  <a:schemeClr val="tx2"/>
                </a:solidFill>
              </a:rPr>
              <a:t>Firmicutes</a:t>
            </a:r>
            <a:r>
              <a:rPr lang="en-US" sz="3100" dirty="0">
                <a:solidFill>
                  <a:schemeClr val="tx2"/>
                </a:solidFill>
              </a:rPr>
              <a:t> Phylum and confer resistance for the </a:t>
            </a:r>
            <a:r>
              <a:rPr lang="en-US" sz="3100" dirty="0" err="1">
                <a:solidFill>
                  <a:schemeClr val="tx2"/>
                </a:solidFill>
              </a:rPr>
              <a:t>Tetracyclines</a:t>
            </a:r>
            <a:r>
              <a:rPr lang="en-US" sz="3100" dirty="0">
                <a:solidFill>
                  <a:schemeClr val="tx2"/>
                </a:solidFill>
              </a:rPr>
              <a:t> and MLS classes. The soil genes are sourced from </a:t>
            </a:r>
            <a:r>
              <a:rPr lang="en-US" sz="3100" dirty="0" err="1">
                <a:solidFill>
                  <a:schemeClr val="tx2"/>
                </a:solidFill>
              </a:rPr>
              <a:t>Proteobacteria</a:t>
            </a:r>
            <a:r>
              <a:rPr lang="en-US" sz="3100" dirty="0">
                <a:solidFill>
                  <a:schemeClr val="tx2"/>
                </a:solidFill>
              </a:rPr>
              <a:t> and </a:t>
            </a:r>
            <a:r>
              <a:rPr lang="en-US" sz="3100" dirty="0" err="1">
                <a:solidFill>
                  <a:schemeClr val="tx2"/>
                </a:solidFill>
              </a:rPr>
              <a:t>Actinobavteria</a:t>
            </a:r>
            <a:r>
              <a:rPr lang="en-US" sz="3100" dirty="0">
                <a:solidFill>
                  <a:schemeClr val="tx2"/>
                </a:solidFill>
              </a:rPr>
              <a:t> that developed resistance classes of genes for Fluoroquinolones and MLS (Figure </a:t>
            </a:r>
            <a:r>
              <a:rPr lang="en-US" sz="3100" dirty="0" smtClean="0">
                <a:solidFill>
                  <a:schemeClr val="tx2"/>
                </a:solidFill>
              </a:rPr>
              <a:t>4). </a:t>
            </a:r>
            <a:endParaRPr lang="en-US" sz="3100" dirty="0">
              <a:solidFill>
                <a:schemeClr val="tx2"/>
              </a:solidFill>
            </a:endParaRPr>
          </a:p>
          <a:p>
            <a:pPr algn="just">
              <a:spcBef>
                <a:spcPts val="0"/>
              </a:spcBef>
            </a:pPr>
            <a:endParaRPr lang="en-US" sz="3100" b="1" dirty="0" smtClean="0">
              <a:solidFill>
                <a:schemeClr val="tx2"/>
              </a:solidFill>
            </a:endParaRPr>
          </a:p>
          <a:p>
            <a:pPr algn="just">
              <a:spcBef>
                <a:spcPts val="0"/>
              </a:spcBef>
            </a:pPr>
            <a:r>
              <a:rPr lang="en-US" sz="3100" b="1" dirty="0" smtClean="0">
                <a:solidFill>
                  <a:schemeClr val="tx2"/>
                </a:solidFill>
              </a:rPr>
              <a:t>Discussion</a:t>
            </a:r>
          </a:p>
          <a:p>
            <a:pPr algn="just">
              <a:spcBef>
                <a:spcPts val="0"/>
              </a:spcBef>
            </a:pPr>
            <a:endParaRPr lang="en-US" sz="3100" b="1" dirty="0">
              <a:solidFill>
                <a:schemeClr val="tx2"/>
              </a:solidFill>
            </a:endParaRPr>
          </a:p>
          <a:p>
            <a:pPr algn="just">
              <a:spcBef>
                <a:spcPts val="0"/>
              </a:spcBef>
            </a:pPr>
            <a:r>
              <a:rPr lang="en-US" sz="3100" dirty="0" smtClean="0">
                <a:solidFill>
                  <a:schemeClr val="tx2"/>
                </a:solidFill>
              </a:rPr>
              <a:t>The analysis of the microbiomes show that there are clearly differing sources of the ARGs and also which class of ARGs are present. The next step that is currently being conducted is to see which of these genes can be horizontally passed along into the soil microbiomes from the manure with applications of the manure as fertilizer and treated with simulated rainfall in a soil-column experiment.</a:t>
            </a:r>
          </a:p>
          <a:p>
            <a:pPr algn="just">
              <a:spcBef>
                <a:spcPts val="0"/>
              </a:spcBef>
            </a:pPr>
            <a:endParaRPr lang="en-US" sz="3100" b="1" dirty="0" smtClean="0">
              <a:solidFill>
                <a:schemeClr val="tx2"/>
              </a:solidFill>
            </a:endParaRPr>
          </a:p>
          <a:p>
            <a:pPr algn="just">
              <a:spcBef>
                <a:spcPts val="0"/>
              </a:spcBef>
            </a:pPr>
            <a:r>
              <a:rPr lang="en-US" sz="3100" b="1" dirty="0" smtClean="0">
                <a:solidFill>
                  <a:schemeClr val="tx2"/>
                </a:solidFill>
              </a:rPr>
              <a:t>References</a:t>
            </a:r>
          </a:p>
          <a:p>
            <a:pPr algn="just">
              <a:spcBef>
                <a:spcPts val="0"/>
              </a:spcBef>
            </a:pPr>
            <a:endParaRPr lang="en-US" sz="3100" b="1" dirty="0" smtClean="0">
              <a:solidFill>
                <a:schemeClr val="tx2"/>
              </a:solidFill>
            </a:endParaRPr>
          </a:p>
          <a:p>
            <a:pPr algn="just">
              <a:spcBef>
                <a:spcPts val="0"/>
              </a:spcBef>
            </a:pPr>
            <a:r>
              <a:rPr lang="en-US" sz="3100" dirty="0" smtClean="0">
                <a:solidFill>
                  <a:schemeClr val="tx2"/>
                </a:solidFill>
              </a:rPr>
              <a:t>Arias and Murray 2009</a:t>
            </a:r>
            <a:r>
              <a:rPr lang="en-US" sz="3100" dirty="0">
                <a:solidFill>
                  <a:schemeClr val="tx2"/>
                </a:solidFill>
              </a:rPr>
              <a:t>. Antibiotic-Resistant Bugs in the </a:t>
            </a:r>
            <a:r>
              <a:rPr lang="en-US" sz="3100" dirty="0" smtClean="0">
                <a:solidFill>
                  <a:schemeClr val="tx2"/>
                </a:solidFill>
              </a:rPr>
              <a:t>21</a:t>
            </a:r>
            <a:r>
              <a:rPr lang="en-US" sz="3100" baseline="30000" dirty="0" smtClean="0">
                <a:solidFill>
                  <a:schemeClr val="tx2"/>
                </a:solidFill>
              </a:rPr>
              <a:t>st</a:t>
            </a:r>
            <a:endParaRPr lang="en-US" sz="3100" dirty="0" smtClean="0">
              <a:solidFill>
                <a:schemeClr val="tx2"/>
              </a:solidFill>
            </a:endParaRPr>
          </a:p>
          <a:p>
            <a:pPr algn="just">
              <a:spcBef>
                <a:spcPts val="0"/>
              </a:spcBef>
            </a:pPr>
            <a:r>
              <a:rPr lang="en-US" sz="3100" dirty="0" smtClean="0">
                <a:solidFill>
                  <a:schemeClr val="tx2"/>
                </a:solidFill>
              </a:rPr>
              <a:t>    Century </a:t>
            </a:r>
            <a:r>
              <a:rPr lang="en-US" sz="3100" dirty="0">
                <a:solidFill>
                  <a:schemeClr val="tx2"/>
                </a:solidFill>
              </a:rPr>
              <a:t>— A Clinical Super-Challenge</a:t>
            </a:r>
            <a:r>
              <a:rPr lang="en-US" sz="3100" dirty="0" smtClean="0">
                <a:solidFill>
                  <a:schemeClr val="tx2"/>
                </a:solidFill>
              </a:rPr>
              <a:t>.</a:t>
            </a:r>
          </a:p>
          <a:p>
            <a:pPr algn="just">
              <a:spcBef>
                <a:spcPts val="0"/>
              </a:spcBef>
            </a:pPr>
            <a:r>
              <a:rPr lang="en-US" sz="3100" dirty="0" err="1" smtClean="0">
                <a:solidFill>
                  <a:schemeClr val="tx2"/>
                </a:solidFill>
              </a:rPr>
              <a:t>Weisblum</a:t>
            </a:r>
            <a:r>
              <a:rPr lang="en-US" sz="3100" dirty="0">
                <a:solidFill>
                  <a:schemeClr val="tx2"/>
                </a:solidFill>
              </a:rPr>
              <a:t>. 1995. Erythromycin resistance by ribosome </a:t>
            </a:r>
            <a:endParaRPr lang="en-US" sz="3100" dirty="0" smtClean="0">
              <a:solidFill>
                <a:schemeClr val="tx2"/>
              </a:solidFill>
            </a:endParaRPr>
          </a:p>
          <a:p>
            <a:pPr algn="just">
              <a:spcBef>
                <a:spcPts val="0"/>
              </a:spcBef>
            </a:pPr>
            <a:r>
              <a:rPr lang="en-US" sz="3100" dirty="0">
                <a:solidFill>
                  <a:schemeClr val="tx2"/>
                </a:solidFill>
              </a:rPr>
              <a:t> </a:t>
            </a:r>
            <a:r>
              <a:rPr lang="en-US" sz="3100" dirty="0" smtClean="0">
                <a:solidFill>
                  <a:schemeClr val="tx2"/>
                </a:solidFill>
              </a:rPr>
              <a:t>   </a:t>
            </a:r>
            <a:r>
              <a:rPr lang="en-US" sz="3100" dirty="0" smtClean="0">
                <a:solidFill>
                  <a:schemeClr val="tx2"/>
                </a:solidFill>
              </a:rPr>
              <a:t>modification</a:t>
            </a:r>
            <a:r>
              <a:rPr lang="en-US" sz="3100" dirty="0" smtClean="0">
                <a:solidFill>
                  <a:schemeClr val="tx2"/>
                </a:solidFill>
              </a:rPr>
              <a:t>.</a:t>
            </a:r>
          </a:p>
          <a:p>
            <a:pPr algn="just">
              <a:spcBef>
                <a:spcPts val="0"/>
              </a:spcBef>
            </a:pPr>
            <a:r>
              <a:rPr lang="en-US" sz="3100" dirty="0" err="1" smtClean="0">
                <a:solidFill>
                  <a:schemeClr val="tx2"/>
                </a:solidFill>
              </a:rPr>
              <a:t>Vester</a:t>
            </a:r>
            <a:r>
              <a:rPr lang="en-US" sz="3100" dirty="0" smtClean="0">
                <a:solidFill>
                  <a:schemeClr val="tx2"/>
                </a:solidFill>
              </a:rPr>
              <a:t> </a:t>
            </a:r>
            <a:r>
              <a:rPr lang="en-US" sz="3100" dirty="0">
                <a:solidFill>
                  <a:schemeClr val="tx2"/>
                </a:solidFill>
              </a:rPr>
              <a:t>and </a:t>
            </a:r>
            <a:r>
              <a:rPr lang="en-US" sz="3100" dirty="0" err="1">
                <a:solidFill>
                  <a:schemeClr val="tx2"/>
                </a:solidFill>
              </a:rPr>
              <a:t>Doutwaite</a:t>
            </a:r>
            <a:r>
              <a:rPr lang="en-US" sz="3100" dirty="0">
                <a:solidFill>
                  <a:schemeClr val="tx2"/>
                </a:solidFill>
              </a:rPr>
              <a:t>. 2001. Macrolide resistance conferred </a:t>
            </a:r>
            <a:endParaRPr lang="en-US" sz="3100" dirty="0" smtClean="0">
              <a:solidFill>
                <a:schemeClr val="tx2"/>
              </a:solidFill>
            </a:endParaRPr>
          </a:p>
          <a:p>
            <a:pPr algn="just">
              <a:spcBef>
                <a:spcPts val="0"/>
              </a:spcBef>
            </a:pPr>
            <a:r>
              <a:rPr lang="en-US" sz="3100" dirty="0">
                <a:solidFill>
                  <a:schemeClr val="tx2"/>
                </a:solidFill>
              </a:rPr>
              <a:t> </a:t>
            </a:r>
            <a:r>
              <a:rPr lang="en-US" sz="3100" dirty="0" smtClean="0">
                <a:solidFill>
                  <a:schemeClr val="tx2"/>
                </a:solidFill>
              </a:rPr>
              <a:t>   </a:t>
            </a:r>
            <a:r>
              <a:rPr lang="en-US" sz="3100" dirty="0" smtClean="0">
                <a:solidFill>
                  <a:schemeClr val="tx2"/>
                </a:solidFill>
              </a:rPr>
              <a:t>by </a:t>
            </a:r>
            <a:r>
              <a:rPr lang="en-US" sz="3100" dirty="0">
                <a:solidFill>
                  <a:schemeClr val="tx2"/>
                </a:solidFill>
              </a:rPr>
              <a:t>base substitutions in 23S </a:t>
            </a:r>
            <a:r>
              <a:rPr lang="en-US" sz="3100" dirty="0" err="1" smtClean="0">
                <a:solidFill>
                  <a:schemeClr val="tx2"/>
                </a:solidFill>
              </a:rPr>
              <a:t>rRNA</a:t>
            </a:r>
            <a:r>
              <a:rPr lang="en-US" sz="3100" smtClean="0">
                <a:solidFill>
                  <a:schemeClr val="tx2"/>
                </a:solidFill>
              </a:rPr>
              <a:t>.</a:t>
            </a:r>
            <a:endParaRPr lang="en-US" sz="3100" dirty="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3147" y="6689383"/>
            <a:ext cx="9698589" cy="8912423"/>
          </a:xfrm>
          <a:prstGeom prst="rect">
            <a:avLst/>
          </a:prstGeom>
        </p:spPr>
      </p:pic>
      <p:pic>
        <p:nvPicPr>
          <p:cNvPr id="14" name="Picture 13"/>
          <p:cNvPicPr>
            <a:picLocks noChangeAspect="1"/>
          </p:cNvPicPr>
          <p:nvPr/>
        </p:nvPicPr>
        <p:blipFill rotWithShape="1">
          <a:blip r:embed="rId3">
            <a:extLst>
              <a:ext uri="{BEBA8EAE-BF5A-486C-A8C5-ECC9F3942E4B}">
                <a14:imgProps xmlns:a14="http://schemas.microsoft.com/office/drawing/2010/main">
                  <a14:imgLayer r:embed="rId4">
                    <a14:imgEffect>
                      <a14:backgroundRemoval t="10458" b="94625" l="0" r="98375"/>
                    </a14:imgEffect>
                  </a14:imgLayer>
                </a14:imgProps>
              </a:ext>
              <a:ext uri="{28A0092B-C50C-407E-A947-70E740481C1C}">
                <a14:useLocalDpi xmlns:a14="http://schemas.microsoft.com/office/drawing/2010/main" val="0"/>
              </a:ext>
            </a:extLst>
          </a:blip>
          <a:srcRect t="12469" b="12469"/>
          <a:stretch/>
        </p:blipFill>
        <p:spPr>
          <a:xfrm>
            <a:off x="16307695" y="23562356"/>
            <a:ext cx="3582423" cy="2689030"/>
          </a:xfrm>
          <a:prstGeom prst="rect">
            <a:avLst/>
          </a:prstGeom>
        </p:spPr>
      </p:pic>
      <p:sp>
        <p:nvSpPr>
          <p:cNvPr id="16" name="Subtitle 2"/>
          <p:cNvSpPr txBox="1">
            <a:spLocks/>
          </p:cNvSpPr>
          <p:nvPr/>
        </p:nvSpPr>
        <p:spPr>
          <a:xfrm>
            <a:off x="13669317" y="7145488"/>
            <a:ext cx="12353068" cy="17921683"/>
          </a:xfrm>
          <a:prstGeom prst="rect">
            <a:avLst/>
          </a:prstGeom>
        </p:spPr>
        <p:txBody>
          <a:bodyPr vert="horz" lIns="407557" tIns="203779" rIns="407557" bIns="203779" rtlCol="0">
            <a:normAutofit/>
          </a:bodyPr>
          <a:lstStyle>
            <a:lvl1pPr marL="0" indent="0" algn="ctr" defTabSz="4075572" rtl="0" eaLnBrk="1" latinLnBrk="0" hangingPunct="1">
              <a:lnSpc>
                <a:spcPct val="90000"/>
              </a:lnSpc>
              <a:spcBef>
                <a:spcPts val="4457"/>
              </a:spcBef>
              <a:buFont typeface="Arial" panose="020B0604020202020204" pitchFamily="34" charset="0"/>
              <a:buNone/>
              <a:defRPr sz="10700" kern="1200">
                <a:solidFill>
                  <a:schemeClr val="tx1"/>
                </a:solidFill>
                <a:latin typeface="+mn-lt"/>
                <a:ea typeface="+mn-ea"/>
                <a:cs typeface="+mn-cs"/>
              </a:defRPr>
            </a:lvl1pPr>
            <a:lvl2pPr marL="2037786" indent="0" algn="ctr" defTabSz="4075572" rtl="0" eaLnBrk="1" latinLnBrk="0" hangingPunct="1">
              <a:lnSpc>
                <a:spcPct val="90000"/>
              </a:lnSpc>
              <a:spcBef>
                <a:spcPts val="2229"/>
              </a:spcBef>
              <a:buFont typeface="Arial" panose="020B0604020202020204" pitchFamily="34" charset="0"/>
              <a:buNone/>
              <a:defRPr sz="8900" kern="1200">
                <a:solidFill>
                  <a:schemeClr val="tx1"/>
                </a:solidFill>
                <a:latin typeface="+mn-lt"/>
                <a:ea typeface="+mn-ea"/>
                <a:cs typeface="+mn-cs"/>
              </a:defRPr>
            </a:lvl2pPr>
            <a:lvl3pPr marL="4075572" indent="0" algn="ctr" defTabSz="4075572" rtl="0" eaLnBrk="1" latinLnBrk="0" hangingPunct="1">
              <a:lnSpc>
                <a:spcPct val="90000"/>
              </a:lnSpc>
              <a:spcBef>
                <a:spcPts val="2229"/>
              </a:spcBef>
              <a:buFont typeface="Arial" panose="020B0604020202020204" pitchFamily="34" charset="0"/>
              <a:buNone/>
              <a:defRPr sz="8000" kern="1200">
                <a:solidFill>
                  <a:schemeClr val="tx1"/>
                </a:solidFill>
                <a:latin typeface="+mn-lt"/>
                <a:ea typeface="+mn-ea"/>
                <a:cs typeface="+mn-cs"/>
              </a:defRPr>
            </a:lvl3pPr>
            <a:lvl4pPr marL="6113358"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4pPr>
            <a:lvl5pPr marL="8151144"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5pPr>
            <a:lvl6pPr marL="10188931"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6pPr>
            <a:lvl7pPr marL="12226717"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7pPr>
            <a:lvl8pPr marL="14264503"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8pPr>
            <a:lvl9pPr marL="16302289"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9pPr>
          </a:lstStyle>
          <a:p>
            <a:pPr algn="just">
              <a:spcBef>
                <a:spcPts val="0"/>
              </a:spcBef>
            </a:pPr>
            <a:r>
              <a:rPr lang="en-US" sz="3100" b="1" dirty="0">
                <a:solidFill>
                  <a:schemeClr val="tx2"/>
                </a:solidFill>
              </a:rPr>
              <a:t>Materials and Methods</a:t>
            </a:r>
          </a:p>
          <a:p>
            <a:pPr algn="just">
              <a:spcBef>
                <a:spcPts val="0"/>
              </a:spcBef>
            </a:pPr>
            <a:endParaRPr lang="en-US" sz="3100" dirty="0">
              <a:solidFill>
                <a:schemeClr val="tx2"/>
              </a:solidFill>
            </a:endParaRPr>
          </a:p>
          <a:p>
            <a:pPr algn="just">
              <a:spcBef>
                <a:spcPts val="0"/>
              </a:spcBef>
            </a:pPr>
            <a:r>
              <a:rPr lang="en-US" sz="3100" dirty="0" smtClean="0">
                <a:solidFill>
                  <a:schemeClr val="tx2"/>
                </a:solidFill>
              </a:rPr>
              <a:t>All known </a:t>
            </a:r>
            <a:r>
              <a:rPr lang="en-US" sz="3100" i="1" dirty="0" err="1" smtClean="0">
                <a:solidFill>
                  <a:schemeClr val="tx2"/>
                </a:solidFill>
              </a:rPr>
              <a:t>erm</a:t>
            </a:r>
            <a:r>
              <a:rPr lang="en-US" sz="3100" dirty="0" smtClean="0">
                <a:solidFill>
                  <a:schemeClr val="tx2"/>
                </a:solidFill>
              </a:rPr>
              <a:t> </a:t>
            </a:r>
            <a:r>
              <a:rPr lang="en-US" sz="3100" dirty="0">
                <a:solidFill>
                  <a:schemeClr val="tx2"/>
                </a:solidFill>
              </a:rPr>
              <a:t>associated sequences were </a:t>
            </a:r>
            <a:r>
              <a:rPr lang="en-US" sz="3100" dirty="0" smtClean="0">
                <a:solidFill>
                  <a:schemeClr val="tx2"/>
                </a:solidFill>
              </a:rPr>
              <a:t>identified and </a:t>
            </a:r>
            <a:r>
              <a:rPr lang="en-US" sz="3100" dirty="0">
                <a:solidFill>
                  <a:schemeClr val="tx2"/>
                </a:solidFill>
              </a:rPr>
              <a:t>clustered at 99% nucleotide similarity using CD-HIT (v4.6.1c), resulting in 66 unique clusters. Representative sequences for each cluster were identified by CD-HIT and were aligned using Muscle with the following parameters: gap open -400, gap extend 0, clustering method UPGMB. Sequences belonging to each representative cluster were used to determine diversity of bacteria associated with each </a:t>
            </a:r>
            <a:r>
              <a:rPr lang="en-US" sz="3100" dirty="0" smtClean="0">
                <a:solidFill>
                  <a:schemeClr val="tx2"/>
                </a:solidFill>
              </a:rPr>
              <a:t>cluster (Figure 2).</a:t>
            </a:r>
          </a:p>
          <a:p>
            <a:pPr algn="just">
              <a:spcBef>
                <a:spcPts val="0"/>
              </a:spcBef>
            </a:pPr>
            <a:endParaRPr lang="en-US" sz="3100" dirty="0">
              <a:solidFill>
                <a:schemeClr val="tx2"/>
              </a:solidFill>
            </a:endParaRPr>
          </a:p>
          <a:p>
            <a:pPr algn="just">
              <a:spcBef>
                <a:spcPts val="0"/>
              </a:spcBef>
            </a:pPr>
            <a:endParaRPr lang="en-US" sz="3100" dirty="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smtClean="0">
              <a:solidFill>
                <a:schemeClr val="tx2"/>
              </a:solidFill>
            </a:endParaRPr>
          </a:p>
          <a:p>
            <a:pPr algn="just">
              <a:spcBef>
                <a:spcPts val="0"/>
              </a:spcBef>
            </a:pPr>
            <a:endParaRPr lang="en-US" sz="3100" dirty="0">
              <a:solidFill>
                <a:schemeClr val="tx2"/>
              </a:solidFill>
            </a:endParaRPr>
          </a:p>
          <a:p>
            <a:pPr algn="just">
              <a:spcBef>
                <a:spcPts val="0"/>
              </a:spcBef>
            </a:pPr>
            <a:r>
              <a:rPr lang="en-US" sz="3100" dirty="0" smtClean="0">
                <a:solidFill>
                  <a:schemeClr val="tx2"/>
                </a:solidFill>
              </a:rPr>
              <a:t>he </a:t>
            </a:r>
            <a:r>
              <a:rPr lang="en-US" sz="3100" dirty="0">
                <a:solidFill>
                  <a:schemeClr val="tx2"/>
                </a:solidFill>
              </a:rPr>
              <a:t>presence of </a:t>
            </a:r>
            <a:r>
              <a:rPr lang="en-US" sz="3100" i="1" dirty="0" err="1">
                <a:solidFill>
                  <a:schemeClr val="tx2"/>
                </a:solidFill>
              </a:rPr>
              <a:t>erm</a:t>
            </a:r>
            <a:r>
              <a:rPr lang="en-US" sz="3100" dirty="0">
                <a:solidFill>
                  <a:schemeClr val="tx2"/>
                </a:solidFill>
              </a:rPr>
              <a:t> genes was characterized in swine and cattle </a:t>
            </a:r>
            <a:r>
              <a:rPr lang="en-US" sz="3100" dirty="0" smtClean="0">
                <a:solidFill>
                  <a:schemeClr val="tx2"/>
                </a:solidFill>
              </a:rPr>
              <a:t>manure metagenomes. </a:t>
            </a:r>
            <a:r>
              <a:rPr lang="en-US" sz="3100" dirty="0">
                <a:solidFill>
                  <a:schemeClr val="tx2"/>
                </a:solidFill>
              </a:rPr>
              <a:t>DNA was extracted from two biological replicates (three technical replicates each) of manure</a:t>
            </a:r>
            <a:r>
              <a:rPr lang="en-US" sz="3100" dirty="0" smtClean="0">
                <a:solidFill>
                  <a:schemeClr val="tx2"/>
                </a:solidFill>
              </a:rPr>
              <a:t>. </a:t>
            </a:r>
            <a:r>
              <a:rPr lang="en-US" sz="3100" dirty="0">
                <a:solidFill>
                  <a:schemeClr val="tx2"/>
                </a:solidFill>
              </a:rPr>
              <a:t>Soils samples were collected from the Iowa State Nashua research farm, which is a corn and soybean farm with swine manure applied every other year since 1993. </a:t>
            </a:r>
            <a:r>
              <a:rPr lang="en-US" sz="3100" dirty="0" err="1" smtClean="0">
                <a:solidFill>
                  <a:schemeClr val="tx2"/>
                </a:solidFill>
              </a:rPr>
              <a:t>Metagenomic</a:t>
            </a:r>
            <a:r>
              <a:rPr lang="en-US" sz="3100" dirty="0" smtClean="0">
                <a:solidFill>
                  <a:schemeClr val="tx2"/>
                </a:solidFill>
              </a:rPr>
              <a:t> libraries </a:t>
            </a:r>
            <a:r>
              <a:rPr lang="en-US" sz="3100" dirty="0">
                <a:solidFill>
                  <a:schemeClr val="tx2"/>
                </a:solidFill>
              </a:rPr>
              <a:t>were prepared and sequenced at Iowa State University DNA Sequencing Facility with an Illumina </a:t>
            </a:r>
            <a:r>
              <a:rPr lang="en-US" sz="3100" dirty="0" err="1">
                <a:solidFill>
                  <a:schemeClr val="tx2"/>
                </a:solidFill>
              </a:rPr>
              <a:t>HiSeq</a:t>
            </a:r>
            <a:r>
              <a:rPr lang="en-US" sz="3100" dirty="0">
                <a:solidFill>
                  <a:schemeClr val="tx2"/>
                </a:solidFill>
              </a:rPr>
              <a:t> 2500. Sequences were compared to representatives of </a:t>
            </a:r>
            <a:r>
              <a:rPr lang="en-US" sz="3100" i="1" dirty="0" err="1">
                <a:solidFill>
                  <a:schemeClr val="tx2"/>
                </a:solidFill>
              </a:rPr>
              <a:t>erm</a:t>
            </a:r>
            <a:r>
              <a:rPr lang="en-US" sz="3100" dirty="0">
                <a:solidFill>
                  <a:schemeClr val="tx2"/>
                </a:solidFill>
              </a:rPr>
              <a:t> genes described above (BLAST, v2.4.0+). </a:t>
            </a:r>
          </a:p>
          <a:p>
            <a:pPr algn="just">
              <a:spcBef>
                <a:spcPts val="0"/>
              </a:spcBef>
            </a:pPr>
            <a:endParaRPr lang="en-US" sz="3100" dirty="0" smtClean="0">
              <a:solidFill>
                <a:schemeClr val="tx2"/>
              </a:solidFill>
            </a:endParaRPr>
          </a:p>
          <a:p>
            <a:pPr algn="just">
              <a:spcBef>
                <a:spcPts val="0"/>
              </a:spcBef>
            </a:pPr>
            <a:endParaRPr lang="en-US" sz="3100" dirty="0">
              <a:solidFill>
                <a:schemeClr val="tx2"/>
              </a:solidFill>
            </a:endParaRPr>
          </a:p>
          <a:p>
            <a:pPr algn="just">
              <a:spcBef>
                <a:spcPts val="0"/>
              </a:spcBef>
            </a:pPr>
            <a:endParaRPr lang="en-US" sz="3600" dirty="0">
              <a:solidFill>
                <a:schemeClr val="tx2"/>
              </a:solidFill>
            </a:endParaRPr>
          </a:p>
        </p:txBody>
      </p:sp>
      <p:pic>
        <p:nvPicPr>
          <p:cNvPr id="17" name="Picture 16" descr="Fig 1 NIFA proposal.jpg"/>
          <p:cNvPicPr/>
          <p:nvPr/>
        </p:nvPicPr>
        <p:blipFill>
          <a:blip r:embed="rId5"/>
          <a:stretch>
            <a:fillRect/>
          </a:stretch>
        </p:blipFill>
        <p:spPr>
          <a:xfrm>
            <a:off x="2884785" y="12391106"/>
            <a:ext cx="8477329" cy="6031121"/>
          </a:xfrm>
          <a:prstGeom prst="rect">
            <a:avLst/>
          </a:prstGeom>
          <a:ln w="6350">
            <a:solidFill>
              <a:schemeClr val="tx1"/>
            </a:solidFill>
          </a:ln>
        </p:spPr>
      </p:pic>
      <p:sp>
        <p:nvSpPr>
          <p:cNvPr id="18" name="Subtitle 2"/>
          <p:cNvSpPr txBox="1">
            <a:spLocks/>
          </p:cNvSpPr>
          <p:nvPr/>
        </p:nvSpPr>
        <p:spPr>
          <a:xfrm>
            <a:off x="1561851" y="18461816"/>
            <a:ext cx="11125798" cy="1380039"/>
          </a:xfrm>
          <a:prstGeom prst="rect">
            <a:avLst/>
          </a:prstGeom>
        </p:spPr>
        <p:txBody>
          <a:bodyPr vert="horz" lIns="407557" tIns="203779" rIns="407557" bIns="203779" rtlCol="0">
            <a:normAutofit/>
          </a:bodyPr>
          <a:lstStyle>
            <a:lvl1pPr marL="0" indent="0" algn="ctr" defTabSz="4075572" rtl="0" eaLnBrk="1" latinLnBrk="0" hangingPunct="1">
              <a:lnSpc>
                <a:spcPct val="90000"/>
              </a:lnSpc>
              <a:spcBef>
                <a:spcPts val="4457"/>
              </a:spcBef>
              <a:buFont typeface="Arial" panose="020B0604020202020204" pitchFamily="34" charset="0"/>
              <a:buNone/>
              <a:defRPr sz="10700" kern="1200">
                <a:solidFill>
                  <a:schemeClr val="tx1"/>
                </a:solidFill>
                <a:latin typeface="+mn-lt"/>
                <a:ea typeface="+mn-ea"/>
                <a:cs typeface="+mn-cs"/>
              </a:defRPr>
            </a:lvl1pPr>
            <a:lvl2pPr marL="2037786" indent="0" algn="ctr" defTabSz="4075572" rtl="0" eaLnBrk="1" latinLnBrk="0" hangingPunct="1">
              <a:lnSpc>
                <a:spcPct val="90000"/>
              </a:lnSpc>
              <a:spcBef>
                <a:spcPts val="2229"/>
              </a:spcBef>
              <a:buFont typeface="Arial" panose="020B0604020202020204" pitchFamily="34" charset="0"/>
              <a:buNone/>
              <a:defRPr sz="8900" kern="1200">
                <a:solidFill>
                  <a:schemeClr val="tx1"/>
                </a:solidFill>
                <a:latin typeface="+mn-lt"/>
                <a:ea typeface="+mn-ea"/>
                <a:cs typeface="+mn-cs"/>
              </a:defRPr>
            </a:lvl2pPr>
            <a:lvl3pPr marL="4075572" indent="0" algn="ctr" defTabSz="4075572" rtl="0" eaLnBrk="1" latinLnBrk="0" hangingPunct="1">
              <a:lnSpc>
                <a:spcPct val="90000"/>
              </a:lnSpc>
              <a:spcBef>
                <a:spcPts val="2229"/>
              </a:spcBef>
              <a:buFont typeface="Arial" panose="020B0604020202020204" pitchFamily="34" charset="0"/>
              <a:buNone/>
              <a:defRPr sz="8000" kern="1200">
                <a:solidFill>
                  <a:schemeClr val="tx1"/>
                </a:solidFill>
                <a:latin typeface="+mn-lt"/>
                <a:ea typeface="+mn-ea"/>
                <a:cs typeface="+mn-cs"/>
              </a:defRPr>
            </a:lvl3pPr>
            <a:lvl4pPr marL="6113358"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4pPr>
            <a:lvl5pPr marL="8151144"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5pPr>
            <a:lvl6pPr marL="10188931"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6pPr>
            <a:lvl7pPr marL="12226717"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7pPr>
            <a:lvl8pPr marL="14264503"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8pPr>
            <a:lvl9pPr marL="16302289"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9pPr>
          </a:lstStyle>
          <a:p>
            <a:pPr algn="just">
              <a:spcBef>
                <a:spcPts val="0"/>
              </a:spcBef>
            </a:pPr>
            <a:r>
              <a:rPr lang="en-US" sz="2800" dirty="0" smtClean="0">
                <a:solidFill>
                  <a:schemeClr val="tx2"/>
                </a:solidFill>
              </a:rPr>
              <a:t>Figure 1</a:t>
            </a:r>
            <a:r>
              <a:rPr lang="en-US" sz="2800" dirty="0">
                <a:solidFill>
                  <a:schemeClr val="tx2"/>
                </a:solidFill>
              </a:rPr>
              <a:t>: Movement of antibiotics, antibiotic resistant bacteria, and antibiotic resistant genes (ARGs).  </a:t>
            </a:r>
            <a:endParaRPr lang="en-US" sz="2800" dirty="0" smtClean="0">
              <a:solidFill>
                <a:schemeClr val="tx2"/>
              </a:solidFill>
            </a:endParaRPr>
          </a:p>
        </p:txBody>
      </p:sp>
      <p:sp>
        <p:nvSpPr>
          <p:cNvPr id="19" name="Subtitle 2"/>
          <p:cNvSpPr txBox="1">
            <a:spLocks/>
          </p:cNvSpPr>
          <p:nvPr/>
        </p:nvSpPr>
        <p:spPr>
          <a:xfrm>
            <a:off x="27291007" y="15532132"/>
            <a:ext cx="8942870" cy="1380039"/>
          </a:xfrm>
          <a:prstGeom prst="rect">
            <a:avLst/>
          </a:prstGeom>
        </p:spPr>
        <p:txBody>
          <a:bodyPr vert="horz" lIns="407557" tIns="203779" rIns="407557" bIns="203779" rtlCol="0">
            <a:normAutofit/>
          </a:bodyPr>
          <a:lstStyle>
            <a:lvl1pPr marL="0" indent="0" algn="ctr" defTabSz="4075572" rtl="0" eaLnBrk="1" latinLnBrk="0" hangingPunct="1">
              <a:lnSpc>
                <a:spcPct val="90000"/>
              </a:lnSpc>
              <a:spcBef>
                <a:spcPts val="4457"/>
              </a:spcBef>
              <a:buFont typeface="Arial" panose="020B0604020202020204" pitchFamily="34" charset="0"/>
              <a:buNone/>
              <a:defRPr sz="10700" kern="1200">
                <a:solidFill>
                  <a:schemeClr val="tx1"/>
                </a:solidFill>
                <a:latin typeface="+mn-lt"/>
                <a:ea typeface="+mn-ea"/>
                <a:cs typeface="+mn-cs"/>
              </a:defRPr>
            </a:lvl1pPr>
            <a:lvl2pPr marL="2037786" indent="0" algn="ctr" defTabSz="4075572" rtl="0" eaLnBrk="1" latinLnBrk="0" hangingPunct="1">
              <a:lnSpc>
                <a:spcPct val="90000"/>
              </a:lnSpc>
              <a:spcBef>
                <a:spcPts val="2229"/>
              </a:spcBef>
              <a:buFont typeface="Arial" panose="020B0604020202020204" pitchFamily="34" charset="0"/>
              <a:buNone/>
              <a:defRPr sz="8900" kern="1200">
                <a:solidFill>
                  <a:schemeClr val="tx1"/>
                </a:solidFill>
                <a:latin typeface="+mn-lt"/>
                <a:ea typeface="+mn-ea"/>
                <a:cs typeface="+mn-cs"/>
              </a:defRPr>
            </a:lvl2pPr>
            <a:lvl3pPr marL="4075572" indent="0" algn="ctr" defTabSz="4075572" rtl="0" eaLnBrk="1" latinLnBrk="0" hangingPunct="1">
              <a:lnSpc>
                <a:spcPct val="90000"/>
              </a:lnSpc>
              <a:spcBef>
                <a:spcPts val="2229"/>
              </a:spcBef>
              <a:buFont typeface="Arial" panose="020B0604020202020204" pitchFamily="34" charset="0"/>
              <a:buNone/>
              <a:defRPr sz="8000" kern="1200">
                <a:solidFill>
                  <a:schemeClr val="tx1"/>
                </a:solidFill>
                <a:latin typeface="+mn-lt"/>
                <a:ea typeface="+mn-ea"/>
                <a:cs typeface="+mn-cs"/>
              </a:defRPr>
            </a:lvl3pPr>
            <a:lvl4pPr marL="6113358"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4pPr>
            <a:lvl5pPr marL="8151144"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5pPr>
            <a:lvl6pPr marL="10188931"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6pPr>
            <a:lvl7pPr marL="12226717"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7pPr>
            <a:lvl8pPr marL="14264503"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8pPr>
            <a:lvl9pPr marL="16302289"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9pPr>
          </a:lstStyle>
          <a:p>
            <a:pPr algn="just">
              <a:spcBef>
                <a:spcPts val="0"/>
              </a:spcBef>
            </a:pPr>
            <a:r>
              <a:rPr lang="en-US" sz="2800" dirty="0" smtClean="0">
                <a:solidFill>
                  <a:schemeClr val="tx2"/>
                </a:solidFill>
              </a:rPr>
              <a:t>Figure 4: </a:t>
            </a:r>
            <a:r>
              <a:rPr lang="en-US" sz="2800" dirty="0">
                <a:solidFill>
                  <a:schemeClr val="tx2"/>
                </a:solidFill>
              </a:rPr>
              <a:t>Distribution of reads by sample type, Phyla source, and antibiotic resistance genes (ARGs).</a:t>
            </a:r>
            <a:endParaRPr lang="en-US" sz="2800" dirty="0" smtClean="0">
              <a:solidFill>
                <a:schemeClr val="tx2"/>
              </a:solidFill>
            </a:endParaRPr>
          </a:p>
        </p:txBody>
      </p:sp>
      <p:sp>
        <p:nvSpPr>
          <p:cNvPr id="20" name="Subtitle 2"/>
          <p:cNvSpPr txBox="1">
            <a:spLocks/>
          </p:cNvSpPr>
          <p:nvPr/>
        </p:nvSpPr>
        <p:spPr>
          <a:xfrm>
            <a:off x="19890118" y="24161245"/>
            <a:ext cx="5437600" cy="2157160"/>
          </a:xfrm>
          <a:prstGeom prst="rect">
            <a:avLst/>
          </a:prstGeom>
        </p:spPr>
        <p:txBody>
          <a:bodyPr vert="horz" lIns="407557" tIns="203779" rIns="407557" bIns="203779" rtlCol="0">
            <a:normAutofit/>
          </a:bodyPr>
          <a:lstStyle>
            <a:lvl1pPr marL="0" indent="0" algn="ctr" defTabSz="4075572" rtl="0" eaLnBrk="1" latinLnBrk="0" hangingPunct="1">
              <a:lnSpc>
                <a:spcPct val="90000"/>
              </a:lnSpc>
              <a:spcBef>
                <a:spcPts val="4457"/>
              </a:spcBef>
              <a:buFont typeface="Arial" panose="020B0604020202020204" pitchFamily="34" charset="0"/>
              <a:buNone/>
              <a:defRPr sz="10700" kern="1200">
                <a:solidFill>
                  <a:schemeClr val="tx1"/>
                </a:solidFill>
                <a:latin typeface="+mn-lt"/>
                <a:ea typeface="+mn-ea"/>
                <a:cs typeface="+mn-cs"/>
              </a:defRPr>
            </a:lvl1pPr>
            <a:lvl2pPr marL="2037786" indent="0" algn="ctr" defTabSz="4075572" rtl="0" eaLnBrk="1" latinLnBrk="0" hangingPunct="1">
              <a:lnSpc>
                <a:spcPct val="90000"/>
              </a:lnSpc>
              <a:spcBef>
                <a:spcPts val="2229"/>
              </a:spcBef>
              <a:buFont typeface="Arial" panose="020B0604020202020204" pitchFamily="34" charset="0"/>
              <a:buNone/>
              <a:defRPr sz="8900" kern="1200">
                <a:solidFill>
                  <a:schemeClr val="tx1"/>
                </a:solidFill>
                <a:latin typeface="+mn-lt"/>
                <a:ea typeface="+mn-ea"/>
                <a:cs typeface="+mn-cs"/>
              </a:defRPr>
            </a:lvl2pPr>
            <a:lvl3pPr marL="4075572" indent="0" algn="ctr" defTabSz="4075572" rtl="0" eaLnBrk="1" latinLnBrk="0" hangingPunct="1">
              <a:lnSpc>
                <a:spcPct val="90000"/>
              </a:lnSpc>
              <a:spcBef>
                <a:spcPts val="2229"/>
              </a:spcBef>
              <a:buFont typeface="Arial" panose="020B0604020202020204" pitchFamily="34" charset="0"/>
              <a:buNone/>
              <a:defRPr sz="8000" kern="1200">
                <a:solidFill>
                  <a:schemeClr val="tx1"/>
                </a:solidFill>
                <a:latin typeface="+mn-lt"/>
                <a:ea typeface="+mn-ea"/>
                <a:cs typeface="+mn-cs"/>
              </a:defRPr>
            </a:lvl3pPr>
            <a:lvl4pPr marL="6113358"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4pPr>
            <a:lvl5pPr marL="8151144"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5pPr>
            <a:lvl6pPr marL="10188931"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6pPr>
            <a:lvl7pPr marL="12226717"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7pPr>
            <a:lvl8pPr marL="14264503"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8pPr>
            <a:lvl9pPr marL="16302289"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9pPr>
          </a:lstStyle>
          <a:p>
            <a:pPr algn="just">
              <a:spcBef>
                <a:spcPts val="0"/>
              </a:spcBef>
            </a:pPr>
            <a:r>
              <a:rPr lang="en-US" sz="2800" dirty="0" smtClean="0">
                <a:solidFill>
                  <a:schemeClr val="tx2"/>
                </a:solidFill>
              </a:rPr>
              <a:t>Figure 3: Distribution of unique </a:t>
            </a:r>
            <a:r>
              <a:rPr lang="en-US" sz="2800" i="1" dirty="0" err="1" smtClean="0">
                <a:solidFill>
                  <a:schemeClr val="tx2"/>
                </a:solidFill>
              </a:rPr>
              <a:t>erm</a:t>
            </a:r>
            <a:r>
              <a:rPr lang="en-US" sz="2800" dirty="0" smtClean="0">
                <a:solidFill>
                  <a:schemeClr val="tx2"/>
                </a:solidFill>
              </a:rPr>
              <a:t> genes across manure and soil microbiomes.  </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56271" y="11520755"/>
            <a:ext cx="7239000" cy="8001000"/>
          </a:xfrm>
          <a:prstGeom prst="rect">
            <a:avLst/>
          </a:prstGeom>
        </p:spPr>
      </p:pic>
      <p:sp>
        <p:nvSpPr>
          <p:cNvPr id="21" name="Subtitle 2"/>
          <p:cNvSpPr txBox="1">
            <a:spLocks/>
          </p:cNvSpPr>
          <p:nvPr/>
        </p:nvSpPr>
        <p:spPr>
          <a:xfrm>
            <a:off x="13669317" y="25659578"/>
            <a:ext cx="12353068" cy="21453772"/>
          </a:xfrm>
          <a:prstGeom prst="rect">
            <a:avLst/>
          </a:prstGeom>
        </p:spPr>
        <p:txBody>
          <a:bodyPr vert="horz" lIns="407557" tIns="203779" rIns="407557" bIns="203779" rtlCol="0">
            <a:normAutofit/>
          </a:bodyPr>
          <a:lstStyle>
            <a:lvl1pPr marL="0" indent="0" algn="ctr" defTabSz="4075572" rtl="0" eaLnBrk="1" latinLnBrk="0" hangingPunct="1">
              <a:lnSpc>
                <a:spcPct val="90000"/>
              </a:lnSpc>
              <a:spcBef>
                <a:spcPts val="4457"/>
              </a:spcBef>
              <a:buFont typeface="Arial" panose="020B0604020202020204" pitchFamily="34" charset="0"/>
              <a:buNone/>
              <a:defRPr sz="10700" kern="1200">
                <a:solidFill>
                  <a:schemeClr val="tx1"/>
                </a:solidFill>
                <a:latin typeface="+mn-lt"/>
                <a:ea typeface="+mn-ea"/>
                <a:cs typeface="+mn-cs"/>
              </a:defRPr>
            </a:lvl1pPr>
            <a:lvl2pPr marL="2037786" indent="0" algn="ctr" defTabSz="4075572" rtl="0" eaLnBrk="1" latinLnBrk="0" hangingPunct="1">
              <a:lnSpc>
                <a:spcPct val="90000"/>
              </a:lnSpc>
              <a:spcBef>
                <a:spcPts val="2229"/>
              </a:spcBef>
              <a:buFont typeface="Arial" panose="020B0604020202020204" pitchFamily="34" charset="0"/>
              <a:buNone/>
              <a:defRPr sz="8900" kern="1200">
                <a:solidFill>
                  <a:schemeClr val="tx1"/>
                </a:solidFill>
                <a:latin typeface="+mn-lt"/>
                <a:ea typeface="+mn-ea"/>
                <a:cs typeface="+mn-cs"/>
              </a:defRPr>
            </a:lvl2pPr>
            <a:lvl3pPr marL="4075572" indent="0" algn="ctr" defTabSz="4075572" rtl="0" eaLnBrk="1" latinLnBrk="0" hangingPunct="1">
              <a:lnSpc>
                <a:spcPct val="90000"/>
              </a:lnSpc>
              <a:spcBef>
                <a:spcPts val="2229"/>
              </a:spcBef>
              <a:buFont typeface="Arial" panose="020B0604020202020204" pitchFamily="34" charset="0"/>
              <a:buNone/>
              <a:defRPr sz="8000" kern="1200">
                <a:solidFill>
                  <a:schemeClr val="tx1"/>
                </a:solidFill>
                <a:latin typeface="+mn-lt"/>
                <a:ea typeface="+mn-ea"/>
                <a:cs typeface="+mn-cs"/>
              </a:defRPr>
            </a:lvl3pPr>
            <a:lvl4pPr marL="6113358"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4pPr>
            <a:lvl5pPr marL="8151144"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5pPr>
            <a:lvl6pPr marL="10188931"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6pPr>
            <a:lvl7pPr marL="12226717"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7pPr>
            <a:lvl8pPr marL="14264503"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8pPr>
            <a:lvl9pPr marL="16302289"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9pPr>
          </a:lstStyle>
          <a:p>
            <a:pPr algn="l">
              <a:spcBef>
                <a:spcPts val="0"/>
              </a:spcBef>
            </a:pPr>
            <a:r>
              <a:rPr lang="en-US" sz="3100" b="1" dirty="0" smtClean="0">
                <a:solidFill>
                  <a:schemeClr val="tx2"/>
                </a:solidFill>
              </a:rPr>
              <a:t>Results</a:t>
            </a:r>
            <a:endParaRPr lang="en-US" sz="3100" b="1" dirty="0">
              <a:solidFill>
                <a:schemeClr val="tx2"/>
              </a:solidFill>
            </a:endParaRPr>
          </a:p>
          <a:p>
            <a:pPr algn="l">
              <a:spcBef>
                <a:spcPts val="0"/>
              </a:spcBef>
            </a:pPr>
            <a:endParaRPr lang="en-US" sz="3100" b="1" dirty="0">
              <a:solidFill>
                <a:schemeClr val="tx2"/>
              </a:solidFill>
            </a:endParaRPr>
          </a:p>
          <a:p>
            <a:pPr algn="just">
              <a:spcBef>
                <a:spcPts val="0"/>
              </a:spcBef>
            </a:pPr>
            <a:r>
              <a:rPr lang="en-US" sz="3100" dirty="0">
                <a:solidFill>
                  <a:schemeClr val="tx2"/>
                </a:solidFill>
              </a:rPr>
              <a:t>With 1.1 million paired reads for manure and 109 thousand for soil samples we found 794 unique </a:t>
            </a:r>
            <a:r>
              <a:rPr lang="en-US" sz="3100" i="1" dirty="0" err="1">
                <a:solidFill>
                  <a:schemeClr val="tx2"/>
                </a:solidFill>
              </a:rPr>
              <a:t>erm</a:t>
            </a:r>
            <a:r>
              <a:rPr lang="en-US" sz="3100" dirty="0">
                <a:solidFill>
                  <a:schemeClr val="tx2"/>
                </a:solidFill>
              </a:rPr>
              <a:t> genes. From these genes we identified ones that were unique for each source, manure and soil. We found that the soil samples had 197 genes not found in manure and 284 in the manure not found in the soil samples (Figure </a:t>
            </a:r>
            <a:r>
              <a:rPr lang="en-US" sz="3100" dirty="0" smtClean="0">
                <a:solidFill>
                  <a:schemeClr val="tx2"/>
                </a:solidFill>
              </a:rPr>
              <a:t>3).</a:t>
            </a:r>
            <a:endParaRPr lang="en-US" sz="3100" dirty="0">
              <a:solidFill>
                <a:schemeClr val="tx2"/>
              </a:solidFill>
            </a:endParaRPr>
          </a:p>
          <a:p>
            <a:pPr algn="just">
              <a:spcBef>
                <a:spcPts val="0"/>
              </a:spcBef>
            </a:pPr>
            <a:endParaRPr lang="en-US" sz="3100" dirty="0">
              <a:solidFill>
                <a:schemeClr val="tx2"/>
              </a:solidFill>
            </a:endParaRPr>
          </a:p>
          <a:p>
            <a:pPr algn="just">
              <a:spcBef>
                <a:spcPts val="0"/>
              </a:spcBef>
            </a:pPr>
            <a:endParaRPr lang="en-US" sz="3600" dirty="0">
              <a:solidFill>
                <a:schemeClr val="tx2"/>
              </a:solidFill>
            </a:endParaRPr>
          </a:p>
        </p:txBody>
      </p:sp>
      <p:sp>
        <p:nvSpPr>
          <p:cNvPr id="22" name="Subtitle 2"/>
          <p:cNvSpPr txBox="1">
            <a:spLocks/>
          </p:cNvSpPr>
          <p:nvPr/>
        </p:nvSpPr>
        <p:spPr>
          <a:xfrm>
            <a:off x="21482225" y="12800560"/>
            <a:ext cx="4027260" cy="6634395"/>
          </a:xfrm>
          <a:prstGeom prst="rect">
            <a:avLst/>
          </a:prstGeom>
        </p:spPr>
        <p:txBody>
          <a:bodyPr vert="horz" lIns="407557" tIns="203779" rIns="407557" bIns="203779" rtlCol="0">
            <a:normAutofit/>
          </a:bodyPr>
          <a:lstStyle>
            <a:lvl1pPr marL="0" indent="0" algn="ctr" defTabSz="4075572" rtl="0" eaLnBrk="1" latinLnBrk="0" hangingPunct="1">
              <a:lnSpc>
                <a:spcPct val="90000"/>
              </a:lnSpc>
              <a:spcBef>
                <a:spcPts val="4457"/>
              </a:spcBef>
              <a:buFont typeface="Arial" panose="020B0604020202020204" pitchFamily="34" charset="0"/>
              <a:buNone/>
              <a:defRPr sz="10700" kern="1200">
                <a:solidFill>
                  <a:schemeClr val="tx1"/>
                </a:solidFill>
                <a:latin typeface="+mn-lt"/>
                <a:ea typeface="+mn-ea"/>
                <a:cs typeface="+mn-cs"/>
              </a:defRPr>
            </a:lvl1pPr>
            <a:lvl2pPr marL="2037786" indent="0" algn="ctr" defTabSz="4075572" rtl="0" eaLnBrk="1" latinLnBrk="0" hangingPunct="1">
              <a:lnSpc>
                <a:spcPct val="90000"/>
              </a:lnSpc>
              <a:spcBef>
                <a:spcPts val="2229"/>
              </a:spcBef>
              <a:buFont typeface="Arial" panose="020B0604020202020204" pitchFamily="34" charset="0"/>
              <a:buNone/>
              <a:defRPr sz="8900" kern="1200">
                <a:solidFill>
                  <a:schemeClr val="tx1"/>
                </a:solidFill>
                <a:latin typeface="+mn-lt"/>
                <a:ea typeface="+mn-ea"/>
                <a:cs typeface="+mn-cs"/>
              </a:defRPr>
            </a:lvl2pPr>
            <a:lvl3pPr marL="4075572" indent="0" algn="ctr" defTabSz="4075572" rtl="0" eaLnBrk="1" latinLnBrk="0" hangingPunct="1">
              <a:lnSpc>
                <a:spcPct val="90000"/>
              </a:lnSpc>
              <a:spcBef>
                <a:spcPts val="2229"/>
              </a:spcBef>
              <a:buFont typeface="Arial" panose="020B0604020202020204" pitchFamily="34" charset="0"/>
              <a:buNone/>
              <a:defRPr sz="8000" kern="1200">
                <a:solidFill>
                  <a:schemeClr val="tx1"/>
                </a:solidFill>
                <a:latin typeface="+mn-lt"/>
                <a:ea typeface="+mn-ea"/>
                <a:cs typeface="+mn-cs"/>
              </a:defRPr>
            </a:lvl3pPr>
            <a:lvl4pPr marL="6113358"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4pPr>
            <a:lvl5pPr marL="8151144"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5pPr>
            <a:lvl6pPr marL="10188931"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6pPr>
            <a:lvl7pPr marL="12226717"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7pPr>
            <a:lvl8pPr marL="14264503"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8pPr>
            <a:lvl9pPr marL="16302289" indent="0" algn="ctr" defTabSz="4075572" rtl="0" eaLnBrk="1" latinLnBrk="0" hangingPunct="1">
              <a:lnSpc>
                <a:spcPct val="90000"/>
              </a:lnSpc>
              <a:spcBef>
                <a:spcPts val="2229"/>
              </a:spcBef>
              <a:buFont typeface="Arial" panose="020B0604020202020204" pitchFamily="34" charset="0"/>
              <a:buNone/>
              <a:defRPr sz="7100" kern="1200">
                <a:solidFill>
                  <a:schemeClr val="tx1"/>
                </a:solidFill>
                <a:latin typeface="+mn-lt"/>
                <a:ea typeface="+mn-ea"/>
                <a:cs typeface="+mn-cs"/>
              </a:defRPr>
            </a:lvl9pPr>
          </a:lstStyle>
          <a:p>
            <a:pPr algn="just">
              <a:spcBef>
                <a:spcPts val="0"/>
              </a:spcBef>
            </a:pPr>
            <a:r>
              <a:rPr lang="en-US" sz="2800" dirty="0" smtClean="0">
                <a:solidFill>
                  <a:schemeClr val="tx2"/>
                </a:solidFill>
              </a:rPr>
              <a:t>Figure </a:t>
            </a:r>
            <a:r>
              <a:rPr lang="en-US" sz="2800" dirty="0">
                <a:solidFill>
                  <a:schemeClr val="tx2"/>
                </a:solidFill>
              </a:rPr>
              <a:t>2</a:t>
            </a:r>
            <a:r>
              <a:rPr lang="en-US" sz="2800" dirty="0" smtClean="0">
                <a:solidFill>
                  <a:schemeClr val="tx2"/>
                </a:solidFill>
              </a:rPr>
              <a:t>: Distribution of Phyla present across each of the 66 resulting </a:t>
            </a:r>
            <a:r>
              <a:rPr lang="en-US" sz="2800" i="1" dirty="0" err="1" smtClean="0">
                <a:solidFill>
                  <a:schemeClr val="tx2"/>
                </a:solidFill>
              </a:rPr>
              <a:t>erm</a:t>
            </a:r>
            <a:r>
              <a:rPr lang="en-US" sz="2800" i="1" dirty="0" smtClean="0">
                <a:solidFill>
                  <a:schemeClr val="tx2"/>
                </a:solidFill>
              </a:rPr>
              <a:t> </a:t>
            </a:r>
            <a:r>
              <a:rPr lang="en-US" sz="2800" dirty="0" smtClean="0">
                <a:solidFill>
                  <a:schemeClr val="tx2"/>
                </a:solidFill>
              </a:rPr>
              <a:t>gene clusters. The clusters colored are genes captured by primers currently used for analysis, the clusters not colored are ones found by primers designed specifically as a part of this study.  </a:t>
            </a:r>
          </a:p>
        </p:txBody>
      </p:sp>
      <p:sp>
        <p:nvSpPr>
          <p:cNvPr id="10" name="TextBox 9"/>
          <p:cNvSpPr txBox="1"/>
          <p:nvPr/>
        </p:nvSpPr>
        <p:spPr>
          <a:xfrm>
            <a:off x="16573695" y="24647156"/>
            <a:ext cx="740179" cy="492443"/>
          </a:xfrm>
          <a:prstGeom prst="rect">
            <a:avLst/>
          </a:prstGeom>
          <a:solidFill>
            <a:srgbClr val="FF2500"/>
          </a:solidFill>
        </p:spPr>
        <p:txBody>
          <a:bodyPr wrap="square" rtlCol="0">
            <a:spAutoFit/>
          </a:bodyPr>
          <a:lstStyle/>
          <a:p>
            <a:r>
              <a:rPr lang="en-US" sz="2600" dirty="0" smtClean="0"/>
              <a:t>284</a:t>
            </a:r>
            <a:endParaRPr lang="en-US" sz="2600" dirty="0"/>
          </a:p>
        </p:txBody>
      </p:sp>
      <p:sp>
        <p:nvSpPr>
          <p:cNvPr id="23" name="TextBox 22"/>
          <p:cNvSpPr txBox="1"/>
          <p:nvPr/>
        </p:nvSpPr>
        <p:spPr>
          <a:xfrm>
            <a:off x="17834547" y="24616794"/>
            <a:ext cx="786949" cy="492443"/>
          </a:xfrm>
          <a:prstGeom prst="rect">
            <a:avLst/>
          </a:prstGeom>
          <a:solidFill>
            <a:srgbClr val="FEAB61"/>
          </a:solidFill>
        </p:spPr>
        <p:txBody>
          <a:bodyPr wrap="square" rtlCol="0">
            <a:spAutoFit/>
          </a:bodyPr>
          <a:lstStyle/>
          <a:p>
            <a:r>
              <a:rPr lang="en-US" sz="2600" dirty="0" smtClean="0"/>
              <a:t>314</a:t>
            </a:r>
          </a:p>
        </p:txBody>
      </p:sp>
      <p:sp>
        <p:nvSpPr>
          <p:cNvPr id="24" name="TextBox 23"/>
          <p:cNvSpPr txBox="1"/>
          <p:nvPr/>
        </p:nvSpPr>
        <p:spPr>
          <a:xfrm>
            <a:off x="19030704" y="24660649"/>
            <a:ext cx="720179" cy="492443"/>
          </a:xfrm>
          <a:prstGeom prst="rect">
            <a:avLst/>
          </a:prstGeom>
          <a:solidFill>
            <a:srgbClr val="FFC000"/>
          </a:solidFill>
        </p:spPr>
        <p:txBody>
          <a:bodyPr wrap="square" rtlCol="0">
            <a:spAutoFit/>
          </a:bodyPr>
          <a:lstStyle/>
          <a:p>
            <a:r>
              <a:rPr lang="en-US" sz="2600" dirty="0" smtClean="0"/>
              <a:t>197</a:t>
            </a:r>
          </a:p>
        </p:txBody>
      </p:sp>
    </p:spTree>
    <p:extLst>
      <p:ext uri="{BB962C8B-B14F-4D97-AF65-F5344CB8AC3E}">
        <p14:creationId xmlns:p14="http://schemas.microsoft.com/office/powerpoint/2010/main" val="443704353"/>
      </p:ext>
    </p:extLst>
  </p:cSld>
  <p:clrMapOvr>
    <a:masterClrMapping/>
  </p:clrMapOvr>
</p:sld>
</file>

<file path=ppt/theme/theme1.xml><?xml version="1.0" encoding="utf-8"?>
<a:theme xmlns:a="http://schemas.openxmlformats.org/drawingml/2006/main" name="P3 Program PPT template standard-2">
  <a:themeElements>
    <a:clrScheme name="P3 COLOR PALETTE">
      <a:dk1>
        <a:srgbClr val="113944"/>
      </a:dk1>
      <a:lt1>
        <a:srgbClr val="F7EBD6"/>
      </a:lt1>
      <a:dk2>
        <a:srgbClr val="00517B"/>
      </a:dk2>
      <a:lt2>
        <a:srgbClr val="F5E7CD"/>
      </a:lt2>
      <a:accent1>
        <a:srgbClr val="5E702B"/>
      </a:accent1>
      <a:accent2>
        <a:srgbClr val="ED7D31"/>
      </a:accent2>
      <a:accent3>
        <a:srgbClr val="A5A5A5"/>
      </a:accent3>
      <a:accent4>
        <a:srgbClr val="FFC000"/>
      </a:accent4>
      <a:accent5>
        <a:srgbClr val="4472C4"/>
      </a:accent5>
      <a:accent6>
        <a:srgbClr val="70AD47"/>
      </a:accent6>
      <a:hlink>
        <a:srgbClr val="073F67"/>
      </a:hlink>
      <a:folHlink>
        <a:srgbClr val="E6E6E5"/>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P3 Program PPT template standard-2.thmx</Template>
  <TotalTime>3311</TotalTime>
  <Words>922</Words>
  <Application>Microsoft Macintosh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Microsoft Sans Serif</vt:lpstr>
      <vt:lpstr>Arial</vt:lpstr>
      <vt:lpstr>P3 Program PPT template standard-2</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Knutson</dc:creator>
  <cp:lastModifiedBy>Smith, Schuyler D [BCB]</cp:lastModifiedBy>
  <cp:revision>73</cp:revision>
  <cp:lastPrinted>2017-06-07T21:33:33Z</cp:lastPrinted>
  <dcterms:created xsi:type="dcterms:W3CDTF">2017-01-24T17:32:57Z</dcterms:created>
  <dcterms:modified xsi:type="dcterms:W3CDTF">2017-06-07T21:33:34Z</dcterms:modified>
</cp:coreProperties>
</file>