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86"/>
  </p:notesMasterIdLst>
  <p:sldIdLst>
    <p:sldId id="296" r:id="rId2"/>
    <p:sldId id="297" r:id="rId3"/>
    <p:sldId id="291" r:id="rId4"/>
    <p:sldId id="257" r:id="rId5"/>
    <p:sldId id="299" r:id="rId6"/>
    <p:sldId id="258" r:id="rId7"/>
    <p:sldId id="259" r:id="rId8"/>
    <p:sldId id="260" r:id="rId9"/>
    <p:sldId id="261" r:id="rId10"/>
    <p:sldId id="263" r:id="rId11"/>
    <p:sldId id="272" r:id="rId12"/>
    <p:sldId id="273" r:id="rId13"/>
    <p:sldId id="274" r:id="rId14"/>
    <p:sldId id="275" r:id="rId15"/>
    <p:sldId id="292" r:id="rId16"/>
    <p:sldId id="276" r:id="rId17"/>
    <p:sldId id="277" r:id="rId18"/>
    <p:sldId id="278" r:id="rId19"/>
    <p:sldId id="279" r:id="rId20"/>
    <p:sldId id="280" r:id="rId21"/>
    <p:sldId id="300" r:id="rId22"/>
    <p:sldId id="301" r:id="rId23"/>
    <p:sldId id="282" r:id="rId24"/>
    <p:sldId id="283" r:id="rId25"/>
    <p:sldId id="284" r:id="rId26"/>
    <p:sldId id="302" r:id="rId27"/>
    <p:sldId id="285" r:id="rId28"/>
    <p:sldId id="286" r:id="rId29"/>
    <p:sldId id="290" r:id="rId30"/>
    <p:sldId id="293" r:id="rId31"/>
    <p:sldId id="287" r:id="rId32"/>
    <p:sldId id="288" r:id="rId33"/>
    <p:sldId id="289" r:id="rId34"/>
    <p:sldId id="298" r:id="rId35"/>
    <p:sldId id="350" r:id="rId36"/>
    <p:sldId id="351" r:id="rId37"/>
    <p:sldId id="352" r:id="rId38"/>
    <p:sldId id="354" r:id="rId39"/>
    <p:sldId id="349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53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3"/>
    <p:restoredTop sz="94637"/>
  </p:normalViewPr>
  <p:slideViewPr>
    <p:cSldViewPr snapToGrid="0" snapToObjects="1">
      <p:cViewPr varScale="1">
        <p:scale>
          <a:sx n="106" d="100"/>
          <a:sy n="106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DE140-FE11-1C4C-BD61-205F7FABBB1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9C32D-238F-2F41-8DE6-BD57CBA0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reverse iteration.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9C32D-238F-2F41-8DE6-BD57CBA0A4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7E7C5F-85BB-9F46-9F0F-0BF1CE55BFA4}" type="slidenum">
              <a:rPr lang="en-US" sz="1200">
                <a:latin typeface="Times New Roman" charset="0"/>
              </a:rPr>
              <a:pPr eaLnBrk="1" hangingPunct="1"/>
              <a:t>60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virtual functions can be marked final.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1C9E6-B418-1147-B2AA-8029D372EE4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With pure virtual functions, of course.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289645-5452-9A4B-AC42-7E777B146B04}" type="slidenum">
              <a:rPr lang="en-US" sz="1200">
                <a:latin typeface="Times New Roman" charset="0"/>
              </a:rPr>
              <a:pPr eaLnBrk="1" hangingPunct="1"/>
              <a:t>67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Container Adaptors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 is a bad term. They are just high-level data structures.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8D6D20-7FDE-6D4C-8130-B7CDD5C49C88}" type="slidenum">
              <a:rPr lang="en-US" sz="1200">
                <a:latin typeface="Times New Roman" charset="0"/>
              </a:rPr>
              <a:pPr eaLnBrk="1" hangingPunct="1"/>
              <a:t>78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3FDD01-B67F-954D-AFD5-851147F6EBBD}" type="slidenum">
              <a:rPr lang="en-US" sz="1200">
                <a:latin typeface="Times New Roman" charset="0"/>
              </a:rPr>
              <a:pPr eaLnBrk="1" hangingPunct="1"/>
              <a:t>80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their specs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cppreference.cpp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9C32D-238F-2F41-8DE6-BD57CBA0A4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1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Heaps(</a:t>
            </a:r>
            <a:r>
              <a:rPr lang="en-US" dirty="0" err="1" smtClean="0"/>
              <a:t>priority_queue’s</a:t>
            </a:r>
            <a:r>
              <a:rPr lang="en-US" dirty="0" smtClean="0"/>
              <a:t>)</a:t>
            </a:r>
            <a:r>
              <a:rPr lang="en-US" baseline="0" dirty="0" smtClean="0"/>
              <a:t> need contiguous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9C32D-238F-2F41-8DE6-BD57CBA0A4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tuple assignment with tie. get&lt;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pos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&gt;.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make_tuple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in &lt;utility&gt;.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tuple_size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tuple_element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 pair is a special case. all relational ops supported.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3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29577" indent="-280607" defTabSz="91353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22426" indent="-224485" defTabSz="91353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71396" indent="-224485" defTabSz="91353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20367" indent="-224485" defTabSz="91353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469337" indent="-224485" defTabSz="913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18308" indent="-224485" defTabSz="913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367278" indent="-224485" defTabSz="913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16248" indent="-224485" defTabSz="913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5FEB798-45F1-D843-AC6D-9EBAA6C6D921}" type="slidenum">
              <a:rPr lang="en-US" sz="1200">
                <a:latin typeface="Times New Roman" charset="0"/>
              </a:rPr>
              <a:pPr eaLnBrk="1" hangingPunct="1"/>
              <a:t>22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insert doesn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t overwrite.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291DA-0657-464C-B623-6FD6FD12C572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9C32D-238F-2F41-8DE6-BD57CBA0A4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Just think 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less-than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 to understand SWOs. It allows ordering and searching with one operation (no need for an equal-to operator).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B855AB-4C5F-FB42-A937-CD9387C91460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swo.cpp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change the &lt; to &lt;= in line 20 and compare the result! The test for equivalence fails!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A56342-C74E-084E-B903-B8EC24BDEE3E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 </a:t>
            </a:r>
            <a:r>
              <a:rPr lang="en-US" smtClean="0"/>
              <a:t>store pointers.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1C9E6-B418-1147-B2AA-8029D372EE4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August 10,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August 10,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August 10,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August 10,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August 10,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August 10,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August 10,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August 10,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August 10,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August 10,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August 10,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August 10,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egular_expression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ContainerS</a:t>
            </a:r>
            <a:r>
              <a:rPr lang="en-US" dirty="0" smtClean="0"/>
              <a:t>, </a:t>
            </a:r>
            <a:r>
              <a:rPr lang="en-US" dirty="0" err="1" smtClean="0"/>
              <a:t>ItERATORS</a:t>
            </a:r>
            <a:r>
              <a:rPr lang="en-US" dirty="0" smtClean="0"/>
              <a:t>,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Greg Hodgson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7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from a Different </a:t>
            </a:r>
            <a:r>
              <a:rPr lang="en-US" dirty="0"/>
              <a:t>C</a:t>
            </a:r>
            <a:r>
              <a:rPr lang="en-US" dirty="0" smtClean="0"/>
              <a:t>ontainer Type</a:t>
            </a:r>
            <a:endParaRPr lang="en-US" dirty="0"/>
          </a:p>
        </p:txBody>
      </p:sp>
      <p:pic>
        <p:nvPicPr>
          <p:cNvPr id="5" name="Picture 4" descr="as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2579920"/>
            <a:ext cx="5927725" cy="12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1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Specialized containers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Containers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“Higher-level” Containers</a:t>
            </a:r>
          </a:p>
          <a:p>
            <a:pPr lvl="1"/>
            <a:r>
              <a:rPr lang="en-US" dirty="0" smtClean="0"/>
              <a:t>they privately use sequential containers for </a:t>
            </a:r>
            <a:r>
              <a:rPr lang="en-US" i="1" dirty="0" smtClean="0"/>
              <a:t>storage</a:t>
            </a:r>
          </a:p>
          <a:p>
            <a:endParaRPr lang="en-US" dirty="0"/>
          </a:p>
          <a:p>
            <a:r>
              <a:rPr lang="en-US" dirty="0" smtClean="0"/>
              <a:t>Have a </a:t>
            </a:r>
            <a:r>
              <a:rPr lang="en-US" i="1" dirty="0" smtClean="0"/>
              <a:t>restricted set </a:t>
            </a:r>
            <a:r>
              <a:rPr lang="en-US" dirty="0" smtClean="0"/>
              <a:t>of operations</a:t>
            </a:r>
          </a:p>
          <a:p>
            <a:endParaRPr lang="en-US" dirty="0"/>
          </a:p>
          <a:p>
            <a:r>
              <a:rPr lang="en-US" b="1" dirty="0" smtClean="0"/>
              <a:t>stack</a:t>
            </a:r>
          </a:p>
          <a:p>
            <a:endParaRPr lang="en-US" dirty="0"/>
          </a:p>
          <a:p>
            <a:r>
              <a:rPr lang="en-US" b="1" dirty="0" smtClean="0"/>
              <a:t>queue</a:t>
            </a:r>
          </a:p>
          <a:p>
            <a:endParaRPr lang="en-US" dirty="0"/>
          </a:p>
          <a:p>
            <a:r>
              <a:rPr lang="en-US" b="1" dirty="0" err="1" smtClean="0"/>
              <a:t>priority_queue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12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std</a:t>
            </a:r>
            <a:r>
              <a:rPr lang="en-US" b="1" dirty="0" smtClean="0"/>
              <a:t>::stack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56468"/>
          </a:xfrm>
        </p:spPr>
        <p:txBody>
          <a:bodyPr/>
          <a:lstStyle/>
          <a:p>
            <a:r>
              <a:rPr lang="en-US" dirty="0" smtClean="0"/>
              <a:t>Defined in </a:t>
            </a:r>
            <a:r>
              <a:rPr lang="en-US" b="1" dirty="0" smtClean="0"/>
              <a:t>&lt;stack&gt;</a:t>
            </a:r>
          </a:p>
          <a:p>
            <a:r>
              <a:rPr lang="en-US" dirty="0" smtClean="0"/>
              <a:t>Uses a </a:t>
            </a:r>
            <a:r>
              <a:rPr lang="en-US" b="1" dirty="0" err="1" smtClean="0"/>
              <a:t>deque</a:t>
            </a:r>
            <a:r>
              <a:rPr lang="en-US" b="1" dirty="0" smtClean="0"/>
              <a:t> </a:t>
            </a:r>
            <a:r>
              <a:rPr lang="en-US" dirty="0" smtClean="0"/>
              <a:t>for storage by default</a:t>
            </a:r>
          </a:p>
          <a:p>
            <a:r>
              <a:rPr lang="en-US" dirty="0" smtClean="0"/>
              <a:t>Can change: </a:t>
            </a:r>
            <a:r>
              <a:rPr lang="en-US" b="1" dirty="0" smtClean="0"/>
              <a:t>stack&lt;</a:t>
            </a:r>
            <a:r>
              <a:rPr lang="en-US" b="1" dirty="0" err="1" smtClean="0"/>
              <a:t>int</a:t>
            </a:r>
            <a:r>
              <a:rPr lang="en-US" b="1" dirty="0" smtClean="0"/>
              <a:t>, 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&gt;&gt; </a:t>
            </a:r>
            <a:r>
              <a:rPr lang="en-US" b="1" dirty="0" err="1" smtClean="0"/>
              <a:t>stk</a:t>
            </a:r>
            <a:r>
              <a:rPr lang="en-US" b="1" dirty="0" smtClean="0"/>
              <a:t>;</a:t>
            </a:r>
            <a:endParaRPr lang="en-US" b="1" dirty="0"/>
          </a:p>
        </p:txBody>
      </p:sp>
      <p:pic>
        <p:nvPicPr>
          <p:cNvPr id="4" name="Picture 3" descr="stack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822908"/>
            <a:ext cx="7378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std</a:t>
            </a:r>
            <a:r>
              <a:rPr lang="en-US" dirty="0" smtClean="0"/>
              <a:t>::</a:t>
            </a:r>
            <a:r>
              <a:rPr lang="en-US" b="1" dirty="0" smtClean="0"/>
              <a:t>queue</a:t>
            </a:r>
            <a:r>
              <a:rPr lang="en-US" dirty="0" smtClean="0"/>
              <a:t> and </a:t>
            </a:r>
            <a:r>
              <a:rPr lang="en-US" b="1" dirty="0" err="1" smtClean="0"/>
              <a:t>std</a:t>
            </a:r>
            <a:r>
              <a:rPr lang="en-US" dirty="0" smtClean="0"/>
              <a:t>::</a:t>
            </a:r>
            <a:r>
              <a:rPr lang="en-US" b="1" dirty="0" err="1" smtClean="0"/>
              <a:t>priority_queue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673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Defined in </a:t>
            </a:r>
            <a:r>
              <a:rPr lang="en-US" b="1" dirty="0" smtClean="0"/>
              <a:t>&lt;queue&gt;</a:t>
            </a:r>
          </a:p>
          <a:p>
            <a:r>
              <a:rPr lang="en-US" b="1" dirty="0" smtClean="0"/>
              <a:t>queue</a:t>
            </a:r>
            <a:r>
              <a:rPr lang="en-US" dirty="0" smtClean="0"/>
              <a:t> uses a </a:t>
            </a:r>
            <a:r>
              <a:rPr lang="en-US" b="1" dirty="0" err="1" smtClean="0"/>
              <a:t>deque</a:t>
            </a:r>
            <a:r>
              <a:rPr lang="en-US" dirty="0" smtClean="0"/>
              <a:t> by default</a:t>
            </a:r>
          </a:p>
          <a:p>
            <a:r>
              <a:rPr lang="en-US" b="1" dirty="0" err="1" smtClean="0"/>
              <a:t>priority_queue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ses a </a:t>
            </a:r>
            <a:r>
              <a:rPr lang="en-US" b="1" dirty="0" smtClean="0"/>
              <a:t>vector</a:t>
            </a:r>
            <a:r>
              <a:rPr lang="en-US" dirty="0" smtClean="0"/>
              <a:t> by default</a:t>
            </a:r>
          </a:p>
          <a:p>
            <a:pPr lvl="1"/>
            <a:r>
              <a:rPr lang="en-US" i="1" dirty="0" smtClean="0"/>
              <a:t>can’t</a:t>
            </a:r>
            <a:r>
              <a:rPr lang="en-US" dirty="0" smtClean="0"/>
              <a:t> use a </a:t>
            </a:r>
            <a:r>
              <a:rPr lang="en-US" b="1" dirty="0" smtClean="0"/>
              <a:t>list</a:t>
            </a:r>
            <a:endParaRPr lang="en-US" b="1" dirty="0"/>
          </a:p>
        </p:txBody>
      </p:sp>
      <p:pic>
        <p:nvPicPr>
          <p:cNvPr id="4" name="Picture 3" descr="queueo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717723"/>
            <a:ext cx="73406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2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1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Containers</a:t>
            </a:r>
            <a:endParaRPr lang="en-US" dirty="0"/>
          </a:p>
        </p:txBody>
      </p:sp>
      <p:pic>
        <p:nvPicPr>
          <p:cNvPr id="4" name="Picture 3" descr="associ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4" y="2094289"/>
            <a:ext cx="6184900" cy="223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4647" y="4809012"/>
            <a:ext cx="61873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ordered containers used </a:t>
            </a:r>
            <a:r>
              <a:rPr lang="en-US" i="1" dirty="0" smtClean="0"/>
              <a:t>tree-based </a:t>
            </a:r>
            <a:r>
              <a:rPr lang="en-US" dirty="0" smtClean="0"/>
              <a:t>storage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i="1" dirty="0" smtClean="0"/>
              <a:t>O</a:t>
            </a:r>
            <a:r>
              <a:rPr lang="en-US" sz="1600" dirty="0" smtClean="0"/>
              <a:t>(</a:t>
            </a:r>
            <a:r>
              <a:rPr lang="en-US" sz="1600" i="1" dirty="0" smtClean="0"/>
              <a:t>log</a:t>
            </a:r>
            <a:r>
              <a:rPr lang="en-US" sz="1600" dirty="0" smtClean="0"/>
              <a:t> </a:t>
            </a:r>
            <a:r>
              <a:rPr lang="en-US" sz="1600" i="1" dirty="0" smtClean="0"/>
              <a:t>n</a:t>
            </a:r>
            <a:r>
              <a:rPr lang="en-US" sz="1600" dirty="0" smtClean="0"/>
              <a:t>) retrieval complexity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unordered containers are </a:t>
            </a:r>
            <a:r>
              <a:rPr lang="en-US" i="1" dirty="0" smtClean="0"/>
              <a:t>hash tables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i="1" dirty="0" smtClean="0"/>
              <a:t>O</a:t>
            </a:r>
            <a:r>
              <a:rPr lang="en-US" sz="1600" dirty="0" smtClean="0"/>
              <a:t>(1) retrieval complexity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761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655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Ordered Set 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Example</a:t>
            </a:r>
          </a:p>
        </p:txBody>
      </p:sp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010400" cy="369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#include &lt;iostream&gt;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#include &lt;set&gt;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#include &lt;string&gt;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using namespace std;</a:t>
            </a:r>
          </a:p>
          <a:p>
            <a:pPr>
              <a:lnSpc>
                <a:spcPct val="90000"/>
              </a:lnSpc>
            </a:pPr>
            <a:endParaRPr lang="en-US" sz="200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</a:t>
            </a:r>
            <a:r>
              <a:rPr lang="en-US" sz="2000" i="1">
                <a:latin typeface="Andale Mono"/>
                <a:cs typeface="Andale Mono"/>
              </a:rPr>
              <a:t>// Populate a set:</a:t>
            </a:r>
            <a:endParaRPr lang="en-US" sz="200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set&lt;string&gt; s;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s.insert("Alabama");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s.insert("Georgia");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s.insert("Tennessee");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s.insert("Tennessee");</a:t>
            </a:r>
          </a:p>
        </p:txBody>
      </p:sp>
    </p:spTree>
    <p:extLst>
      <p:ext uri="{BB962C8B-B14F-4D97-AF65-F5344CB8AC3E}">
        <p14:creationId xmlns:p14="http://schemas.microsoft.com/office/powerpoint/2010/main" val="299887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/>
          <p:cNvSpPr txBox="1">
            <a:spLocks noChangeArrowheads="1"/>
          </p:cNvSpPr>
          <p:nvPr/>
        </p:nvSpPr>
        <p:spPr bwMode="auto">
          <a:xfrm>
            <a:off x="86840" y="685800"/>
            <a:ext cx="89916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>
                <a:latin typeface="Andale Mono"/>
                <a:cs typeface="Andale Mono"/>
              </a:rPr>
              <a:t>// Print it out:</a:t>
            </a:r>
            <a:endParaRPr lang="en-US" sz="2000" dirty="0">
              <a:latin typeface="Andale Mono"/>
              <a:cs typeface="Andale Mono"/>
            </a:endParaRPr>
          </a:p>
          <a:p>
            <a:r>
              <a:rPr lang="en-US" sz="2000" dirty="0">
                <a:latin typeface="Andale Mono"/>
                <a:cs typeface="Andale Mono"/>
              </a:rPr>
              <a:t>    auto p = </a:t>
            </a:r>
            <a:r>
              <a:rPr lang="en-US" sz="2000" dirty="0" err="1">
                <a:latin typeface="Andale Mono"/>
                <a:cs typeface="Andale Mono"/>
              </a:rPr>
              <a:t>s.begin</a:t>
            </a:r>
            <a:r>
              <a:rPr lang="en-US" sz="2000" dirty="0">
                <a:latin typeface="Andale Mono"/>
                <a:cs typeface="Andale Mono"/>
              </a:rPr>
              <a:t>();</a:t>
            </a:r>
          </a:p>
          <a:p>
            <a:r>
              <a:rPr lang="en-US" sz="2000" dirty="0">
                <a:latin typeface="Andale Mono"/>
                <a:cs typeface="Andale Mono"/>
              </a:rPr>
              <a:t>    while (p != </a:t>
            </a:r>
            <a:r>
              <a:rPr lang="en-US" sz="2000" dirty="0" err="1">
                <a:latin typeface="Andale Mono"/>
                <a:cs typeface="Andale Mono"/>
              </a:rPr>
              <a:t>s.end</a:t>
            </a:r>
            <a:r>
              <a:rPr lang="en-US" sz="2000" dirty="0">
                <a:latin typeface="Andale Mono"/>
                <a:cs typeface="Andale Mono"/>
              </a:rPr>
              <a:t>())</a:t>
            </a:r>
          </a:p>
          <a:p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*p++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endParaRPr lang="en-US" sz="2000" dirty="0">
              <a:latin typeface="Andale Mono"/>
              <a:cs typeface="Andale Mono"/>
            </a:endParaRPr>
          </a:p>
          <a:p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>
                <a:latin typeface="Andale Mono"/>
                <a:cs typeface="Andale Mono"/>
              </a:rPr>
              <a:t>// Do some searches:</a:t>
            </a:r>
            <a:endParaRPr lang="en-US" sz="2000" dirty="0">
              <a:latin typeface="Andale Mono"/>
              <a:cs typeface="Andale Mono"/>
            </a:endParaRPr>
          </a:p>
          <a:p>
            <a:r>
              <a:rPr lang="en-US" sz="2000" dirty="0">
                <a:latin typeface="Andale Mono"/>
                <a:cs typeface="Andale Mono"/>
              </a:rPr>
              <a:t>    string key = "Alabama";</a:t>
            </a:r>
          </a:p>
          <a:p>
            <a:r>
              <a:rPr lang="en-US" sz="2000" dirty="0">
                <a:latin typeface="Andale Mono"/>
                <a:cs typeface="Andale Mono"/>
              </a:rPr>
              <a:t>    p = </a:t>
            </a:r>
            <a:r>
              <a:rPr lang="en-US" sz="2000" dirty="0" err="1">
                <a:latin typeface="Andale Mono"/>
                <a:cs typeface="Andale Mono"/>
              </a:rPr>
              <a:t>s.find</a:t>
            </a:r>
            <a:r>
              <a:rPr lang="en-US" sz="2000" dirty="0">
                <a:latin typeface="Andale Mono"/>
                <a:cs typeface="Andale Mono"/>
              </a:rPr>
              <a:t>(key);</a:t>
            </a:r>
          </a:p>
          <a:p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(p != </a:t>
            </a:r>
            <a:r>
              <a:rPr lang="en-US" sz="2000" dirty="0" err="1">
                <a:latin typeface="Andale Mono"/>
                <a:cs typeface="Andale Mono"/>
              </a:rPr>
              <a:t>s.end</a:t>
            </a:r>
            <a:r>
              <a:rPr lang="en-US" sz="2000" dirty="0">
                <a:latin typeface="Andale Mono"/>
                <a:cs typeface="Andale Mono"/>
              </a:rPr>
              <a:t>() ? "found " : "didn't find ")</a:t>
            </a:r>
          </a:p>
          <a:p>
            <a:r>
              <a:rPr lang="en-US" sz="2000" dirty="0">
                <a:latin typeface="Andale Mono"/>
                <a:cs typeface="Andale Mono"/>
              </a:rPr>
              <a:t>         &lt;&lt; key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endParaRPr lang="en-US" sz="2000" dirty="0">
              <a:latin typeface="Andale Mono"/>
              <a:cs typeface="Andale Mono"/>
            </a:endParaRPr>
          </a:p>
          <a:p>
            <a:r>
              <a:rPr lang="en-US" sz="2000" dirty="0">
                <a:latin typeface="Andale Mono"/>
                <a:cs typeface="Andale Mono"/>
              </a:rPr>
              <a:t>    key = "Michigan";</a:t>
            </a:r>
          </a:p>
          <a:p>
            <a:r>
              <a:rPr lang="en-US" sz="2000" dirty="0">
                <a:latin typeface="Andale Mono"/>
                <a:cs typeface="Andale Mono"/>
              </a:rPr>
              <a:t>    p = </a:t>
            </a:r>
            <a:r>
              <a:rPr lang="en-US" sz="2000" dirty="0" err="1">
                <a:latin typeface="Andale Mono"/>
                <a:cs typeface="Andale Mono"/>
              </a:rPr>
              <a:t>s.find</a:t>
            </a:r>
            <a:r>
              <a:rPr lang="en-US" sz="2000" dirty="0">
                <a:latin typeface="Andale Mono"/>
                <a:cs typeface="Andale Mono"/>
              </a:rPr>
              <a:t>(key);</a:t>
            </a:r>
          </a:p>
          <a:p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(p != </a:t>
            </a:r>
            <a:r>
              <a:rPr lang="en-US" sz="2000" dirty="0" err="1">
                <a:latin typeface="Andale Mono"/>
                <a:cs typeface="Andale Mono"/>
              </a:rPr>
              <a:t>s.end</a:t>
            </a:r>
            <a:r>
              <a:rPr lang="en-US" sz="2000" dirty="0">
                <a:latin typeface="Andale Mono"/>
                <a:cs typeface="Andale Mono"/>
              </a:rPr>
              <a:t>() ? "found " : "didn't find ")</a:t>
            </a:r>
          </a:p>
          <a:p>
            <a:r>
              <a:rPr lang="en-US" sz="2000" dirty="0">
                <a:latin typeface="Andale Mono"/>
                <a:cs typeface="Andale Mono"/>
              </a:rPr>
              <a:t>         &lt;&lt; key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r>
              <a:rPr lang="en-US" sz="2000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277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7086600" cy="280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200" dirty="0">
              <a:latin typeface="Andale Mono"/>
              <a:cs typeface="Andale Mono"/>
            </a:endParaRPr>
          </a:p>
          <a:p>
            <a:r>
              <a:rPr lang="en-US" sz="2200" i="1" dirty="0">
                <a:latin typeface="Andale Mono"/>
                <a:cs typeface="Andale Mono"/>
              </a:rPr>
              <a:t>// Output:</a:t>
            </a:r>
            <a:endParaRPr lang="en-US" sz="2200" dirty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</a:rPr>
              <a:t>Alabama</a:t>
            </a:r>
          </a:p>
          <a:p>
            <a:r>
              <a:rPr lang="en-US" sz="2200" dirty="0">
                <a:latin typeface="Andale Mono"/>
                <a:cs typeface="Andale Mono"/>
              </a:rPr>
              <a:t>Georgia</a:t>
            </a:r>
          </a:p>
          <a:p>
            <a:r>
              <a:rPr lang="en-US" sz="2200" dirty="0">
                <a:latin typeface="Andale Mono"/>
                <a:cs typeface="Andale Mono"/>
              </a:rPr>
              <a:t>Tennessee</a:t>
            </a:r>
          </a:p>
          <a:p>
            <a:endParaRPr lang="en-US" sz="2200" dirty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</a:rPr>
              <a:t>found Alabama</a:t>
            </a:r>
          </a:p>
          <a:p>
            <a:r>
              <a:rPr lang="en-US" sz="2200" dirty="0">
                <a:latin typeface="Andale Mono"/>
                <a:cs typeface="Andale Mono"/>
              </a:rPr>
              <a:t>didn't find Michigan</a:t>
            </a:r>
          </a:p>
        </p:txBody>
      </p:sp>
    </p:spTree>
    <p:extLst>
      <p:ext uri="{BB962C8B-B14F-4D97-AF65-F5344CB8AC3E}">
        <p14:creationId xmlns:p14="http://schemas.microsoft.com/office/powerpoint/2010/main" val="131220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containters</a:t>
            </a:r>
            <a:r>
              <a:rPr lang="en-US" dirty="0" smtClean="0"/>
              <a:t> are in the standard?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Containers</a:t>
            </a:r>
          </a:p>
          <a:p>
            <a:pPr lvl="1"/>
            <a:r>
              <a:rPr lang="en-US" b="1" dirty="0" smtClean="0"/>
              <a:t>vector</a:t>
            </a:r>
            <a:r>
              <a:rPr lang="en-US" dirty="0" smtClean="0"/>
              <a:t>, </a:t>
            </a:r>
            <a:r>
              <a:rPr lang="en-US" b="1" dirty="0" err="1" smtClean="0"/>
              <a:t>deque</a:t>
            </a:r>
            <a:r>
              <a:rPr lang="en-US" dirty="0" smtClean="0"/>
              <a:t>, </a:t>
            </a:r>
            <a:r>
              <a:rPr lang="en-US" b="1" dirty="0" smtClean="0"/>
              <a:t>list</a:t>
            </a:r>
            <a:r>
              <a:rPr lang="en-US" dirty="0" smtClean="0"/>
              <a:t>, </a:t>
            </a:r>
            <a:r>
              <a:rPr lang="en-US" b="1" dirty="0" err="1" smtClean="0"/>
              <a:t>forward_list</a:t>
            </a:r>
            <a:r>
              <a:rPr lang="en-US" dirty="0" smtClean="0"/>
              <a:t>, </a:t>
            </a:r>
            <a:r>
              <a:rPr lang="en-US" b="1" dirty="0" smtClean="0"/>
              <a:t>array</a:t>
            </a:r>
          </a:p>
          <a:p>
            <a:r>
              <a:rPr lang="en-US" dirty="0" smtClean="0"/>
              <a:t>Special, Higher-level Containers</a:t>
            </a:r>
          </a:p>
          <a:p>
            <a:pPr lvl="1"/>
            <a:r>
              <a:rPr lang="en-US" b="1" dirty="0" smtClean="0"/>
              <a:t>stack</a:t>
            </a:r>
            <a:r>
              <a:rPr lang="en-US" dirty="0" smtClean="0"/>
              <a:t>, </a:t>
            </a:r>
            <a:r>
              <a:rPr lang="en-US" b="1" dirty="0" smtClean="0"/>
              <a:t>queue</a:t>
            </a:r>
            <a:r>
              <a:rPr lang="en-US" dirty="0" smtClean="0"/>
              <a:t>, </a:t>
            </a:r>
            <a:r>
              <a:rPr lang="en-US" b="1" dirty="0" err="1" smtClean="0"/>
              <a:t>priority_queue</a:t>
            </a:r>
            <a:endParaRPr lang="en-US" b="1" dirty="0" smtClean="0"/>
          </a:p>
          <a:p>
            <a:r>
              <a:rPr lang="en-US" dirty="0" smtClean="0"/>
              <a:t>Associative Containers</a:t>
            </a:r>
          </a:p>
          <a:p>
            <a:pPr lvl="1"/>
            <a:r>
              <a:rPr lang="en-US" b="1" dirty="0" smtClean="0"/>
              <a:t>set</a:t>
            </a:r>
            <a:r>
              <a:rPr lang="en-US" dirty="0" smtClean="0"/>
              <a:t>, </a:t>
            </a:r>
            <a:r>
              <a:rPr lang="en-US" b="1" dirty="0" err="1" smtClean="0"/>
              <a:t>multiset</a:t>
            </a:r>
            <a:r>
              <a:rPr lang="en-US" dirty="0" smtClean="0"/>
              <a:t>, </a:t>
            </a:r>
            <a:r>
              <a:rPr lang="en-US" b="1" dirty="0" err="1" smtClean="0"/>
              <a:t>unordered_set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unordered_multiset</a:t>
            </a:r>
            <a:endParaRPr lang="en-US" b="1" dirty="0" smtClean="0"/>
          </a:p>
          <a:p>
            <a:pPr lvl="1"/>
            <a:r>
              <a:rPr lang="en-US" b="1" dirty="0" smtClean="0"/>
              <a:t>map</a:t>
            </a:r>
            <a:r>
              <a:rPr lang="en-US" dirty="0" smtClean="0"/>
              <a:t>, </a:t>
            </a:r>
            <a:r>
              <a:rPr lang="en-US" b="1" dirty="0" err="1" smtClean="0"/>
              <a:t>multimap</a:t>
            </a:r>
            <a:r>
              <a:rPr lang="en-US" dirty="0" smtClean="0"/>
              <a:t>, </a:t>
            </a:r>
            <a:r>
              <a:rPr lang="en-US" b="1" dirty="0" err="1" smtClean="0"/>
              <a:t>unordered_map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unordered_multimap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8787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Program</a:t>
            </a:r>
            <a:endParaRPr lang="en-US" dirty="0"/>
          </a:p>
        </p:txBody>
      </p:sp>
      <p:pic>
        <p:nvPicPr>
          <p:cNvPr id="3" name="Picture 2" descr="word_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60" y="1654956"/>
            <a:ext cx="6477000" cy="2006600"/>
          </a:xfrm>
          <a:prstGeom prst="rect">
            <a:avLst/>
          </a:prstGeom>
        </p:spPr>
      </p:pic>
      <p:pic>
        <p:nvPicPr>
          <p:cNvPr id="4" name="Picture 3" descr="wc_outp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60" y="4446100"/>
            <a:ext cx="2438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j-ea"/>
                <a:cs typeface="+mj-cs"/>
              </a:rPr>
              <a:t>std::pair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sz="3111" i="1" dirty="0" smtClean="0">
                <a:ea typeface="+mj-ea"/>
                <a:cs typeface="+mj-cs"/>
              </a:rPr>
              <a:t>In &lt;utility&gt;</a:t>
            </a:r>
            <a:endParaRPr lang="en-US" i="1" dirty="0">
              <a:ea typeface="+mj-ea"/>
              <a:cs typeface="+mj-cs"/>
            </a:endParaRPr>
          </a:p>
        </p:txBody>
      </p:sp>
      <p:sp>
        <p:nvSpPr>
          <p:cNvPr id="57346" name="Content Placeholder 4"/>
          <p:cNvSpPr>
            <a:spLocks noGrp="1"/>
          </p:cNvSpPr>
          <p:nvPr>
            <p:ph idx="1"/>
          </p:nvPr>
        </p:nvSpPr>
        <p:spPr>
          <a:xfrm>
            <a:off x="304800" y="1774825"/>
            <a:ext cx="8534400" cy="46259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Holds a pair of any two types:</a:t>
            </a:r>
          </a:p>
          <a:p>
            <a:pPr eaLnBrk="1" hangingPunct="1">
              <a:spcAft>
                <a:spcPts val="600"/>
              </a:spcAft>
            </a:pPr>
            <a:r>
              <a:rPr lang="en-US" sz="1800" dirty="0">
                <a:latin typeface="Andale Mono" charset="0"/>
                <a:cs typeface="Andale Mono" charset="0"/>
              </a:rPr>
              <a:t>pair&lt;</a:t>
            </a:r>
            <a:r>
              <a:rPr lang="en-US" sz="1800" dirty="0" err="1">
                <a:latin typeface="Andale Mono" charset="0"/>
                <a:cs typeface="Andale Mono" charset="0"/>
              </a:rPr>
              <a:t>int,string</a:t>
            </a:r>
            <a:r>
              <a:rPr lang="en-US" sz="1800" dirty="0">
                <a:latin typeface="Andale Mono" charset="0"/>
                <a:cs typeface="Andale Mono" charset="0"/>
              </a:rPr>
              <a:t>&gt; p1(10,</a:t>
            </a:r>
            <a:r>
              <a:rPr lang="ja-JP" altLang="en-US" sz="1800" dirty="0">
                <a:latin typeface="Andale Mono" charset="0"/>
                <a:cs typeface="Andale Mono" charset="0"/>
              </a:rPr>
              <a:t>”</a:t>
            </a:r>
            <a:r>
              <a:rPr lang="en-US" altLang="ja-JP" sz="1800" dirty="0">
                <a:latin typeface="Andale Mono" charset="0"/>
                <a:cs typeface="Andale Mono" charset="0"/>
              </a:rPr>
              <a:t>ten</a:t>
            </a:r>
            <a:r>
              <a:rPr lang="ja-JP" altLang="en-US" sz="1800" dirty="0">
                <a:latin typeface="Andale Mono" charset="0"/>
                <a:cs typeface="Andale Mono" charset="0"/>
              </a:rPr>
              <a:t>”</a:t>
            </a:r>
            <a:r>
              <a:rPr lang="en-US" altLang="ja-JP" sz="1800" dirty="0">
                <a:latin typeface="Andale Mono" charset="0"/>
                <a:cs typeface="Andale Mono" charset="0"/>
              </a:rPr>
              <a:t>);</a:t>
            </a:r>
          </a:p>
          <a:p>
            <a:pPr eaLnBrk="1" hangingPunct="1">
              <a:spcAft>
                <a:spcPts val="600"/>
              </a:spcAft>
            </a:pPr>
            <a:r>
              <a:rPr lang="en-US" sz="1800" dirty="0">
                <a:solidFill>
                  <a:srgbClr val="FF0000"/>
                </a:solidFill>
                <a:latin typeface="Andale Mono" charset="0"/>
                <a:cs typeface="Andale Mono" charset="0"/>
              </a:rPr>
              <a:t>auto </a:t>
            </a:r>
            <a:r>
              <a:rPr lang="en-US" sz="1800" dirty="0">
                <a:latin typeface="Andale Mono" charset="0"/>
                <a:cs typeface="Andale Mono" charset="0"/>
              </a:rPr>
              <a:t>p1 = </a:t>
            </a:r>
            <a:r>
              <a:rPr lang="en-US" sz="1800" dirty="0" err="1">
                <a:latin typeface="Andale Mono" charset="0"/>
                <a:cs typeface="Andale Mono" charset="0"/>
              </a:rPr>
              <a:t>make_pair</a:t>
            </a:r>
            <a:r>
              <a:rPr lang="en-US" sz="1800" dirty="0">
                <a:latin typeface="Andale Mono" charset="0"/>
                <a:cs typeface="Andale Mono" charset="0"/>
              </a:rPr>
              <a:t>(10,string(</a:t>
            </a:r>
            <a:r>
              <a:rPr lang="ja-JP" altLang="en-US" sz="1800" dirty="0">
                <a:latin typeface="Andale Mono" charset="0"/>
                <a:cs typeface="Andale Mono" charset="0"/>
              </a:rPr>
              <a:t>“</a:t>
            </a:r>
            <a:r>
              <a:rPr lang="en-US" altLang="ja-JP" sz="1800" dirty="0">
                <a:latin typeface="Andale Mono" charset="0"/>
                <a:cs typeface="Andale Mono" charset="0"/>
              </a:rPr>
              <a:t>ten</a:t>
            </a:r>
            <a:r>
              <a:rPr lang="ja-JP" altLang="en-US" sz="1800" dirty="0">
                <a:latin typeface="Andale Mono" charset="0"/>
                <a:cs typeface="Andale Mono" charset="0"/>
              </a:rPr>
              <a:t>”</a:t>
            </a:r>
            <a:r>
              <a:rPr lang="en-US" altLang="ja-JP" sz="1800" dirty="0">
                <a:latin typeface="Andale Mono" charset="0"/>
                <a:cs typeface="Andale Mono" charset="0"/>
              </a:rPr>
              <a:t>));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Used to hold the </a:t>
            </a:r>
            <a:r>
              <a:rPr lang="en-US" i="1" dirty="0">
                <a:latin typeface="Corbel" charset="0"/>
                <a:cs typeface="ＭＳ Ｐゴシック" charset="0"/>
              </a:rPr>
              <a:t>key</a:t>
            </a:r>
            <a:r>
              <a:rPr lang="en-US" dirty="0">
                <a:latin typeface="Corbel" charset="0"/>
                <a:cs typeface="ＭＳ Ｐゴシック" charset="0"/>
              </a:rPr>
              <a:t> and </a:t>
            </a:r>
            <a:r>
              <a:rPr lang="en-US" i="1" dirty="0">
                <a:latin typeface="Corbel" charset="0"/>
                <a:cs typeface="ＭＳ Ｐゴシック" charset="0"/>
              </a:rPr>
              <a:t>value</a:t>
            </a:r>
            <a:r>
              <a:rPr lang="en-US" dirty="0">
                <a:latin typeface="Corbel" charset="0"/>
                <a:cs typeface="ＭＳ Ｐゴシック" charset="0"/>
              </a:rPr>
              <a:t> in a </a:t>
            </a:r>
            <a:r>
              <a:rPr lang="en-US" b="1" dirty="0">
                <a:latin typeface="Corbel" charset="0"/>
                <a:cs typeface="ＭＳ Ｐゴシック" charset="0"/>
              </a:rPr>
              <a:t>map</a:t>
            </a:r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Retrieve values with </a:t>
            </a:r>
            <a:r>
              <a:rPr lang="en-US" b="1" dirty="0">
                <a:latin typeface="Corbel" charset="0"/>
                <a:cs typeface="ＭＳ Ｐゴシック" charset="0"/>
              </a:rPr>
              <a:t>first</a:t>
            </a:r>
            <a:r>
              <a:rPr lang="en-US" dirty="0">
                <a:latin typeface="Corbel" charset="0"/>
                <a:cs typeface="ＭＳ Ｐゴシック" charset="0"/>
              </a:rPr>
              <a:t> and </a:t>
            </a:r>
            <a:r>
              <a:rPr lang="en-US" b="1" dirty="0">
                <a:latin typeface="Corbel" charset="0"/>
                <a:cs typeface="ＭＳ Ｐゴシック" charset="0"/>
              </a:rPr>
              <a:t>second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err="1">
                <a:latin typeface="Corbel" charset="0"/>
              </a:rPr>
              <a:t>struct</a:t>
            </a:r>
            <a:r>
              <a:rPr lang="en-US" dirty="0">
                <a:latin typeface="Corbel" charset="0"/>
              </a:rPr>
              <a:t> </a:t>
            </a:r>
            <a:r>
              <a:rPr lang="en-US" i="1" dirty="0">
                <a:latin typeface="Corbel" charset="0"/>
              </a:rPr>
              <a:t>data</a:t>
            </a:r>
            <a:r>
              <a:rPr lang="en-US" dirty="0">
                <a:latin typeface="Corbel" charset="0"/>
              </a:rPr>
              <a:t> members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See </a:t>
            </a:r>
            <a:r>
              <a:rPr lang="en-US" i="1" dirty="0" err="1">
                <a:latin typeface="Corbel" charset="0"/>
                <a:cs typeface="ＭＳ Ｐゴシック" charset="0"/>
              </a:rPr>
              <a:t>pair.cpp</a:t>
            </a:r>
            <a:endParaRPr lang="en-US" i="1" dirty="0">
              <a:latin typeface="Corbel" charset="0"/>
              <a:cs typeface="ＭＳ Ｐゴシック" charset="0"/>
            </a:endParaRPr>
          </a:p>
        </p:txBody>
      </p:sp>
      <p:sp>
        <p:nvSpPr>
          <p:cNvPr id="5734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5734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59050C3-E82B-9544-9DED-03AA4A13A711}" type="slidenum">
              <a:rPr lang="en-US" sz="1400">
                <a:solidFill>
                  <a:srgbClr val="FFFFFF"/>
                </a:solidFill>
              </a:rPr>
              <a:pPr eaLnBrk="1" hangingPunct="1"/>
              <a:t>21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std::tuple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sz="3111" i="1" dirty="0" smtClean="0">
                <a:ea typeface="+mj-ea"/>
                <a:cs typeface="+mj-cs"/>
              </a:rPr>
              <a:t>An extension of </a:t>
            </a:r>
            <a:r>
              <a:rPr lang="en-US" sz="3111" i="1" dirty="0" err="1" smtClean="0">
                <a:ea typeface="+mj-ea"/>
                <a:cs typeface="+mj-cs"/>
              </a:rPr>
              <a:t>std::pair</a:t>
            </a:r>
            <a:endParaRPr lang="en-US" i="1" dirty="0">
              <a:ea typeface="+mj-ea"/>
              <a:cs typeface="+mj-cs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Holds an </a:t>
            </a:r>
            <a:r>
              <a:rPr lang="en-US" i="1">
                <a:latin typeface="Corbel" charset="0"/>
                <a:cs typeface="ＭＳ Ｐゴシック" charset="0"/>
              </a:rPr>
              <a:t>arbitrary number</a:t>
            </a:r>
            <a:r>
              <a:rPr lang="en-US">
                <a:latin typeface="Corbel" charset="0"/>
                <a:cs typeface="ＭＳ Ｐゴシック" charset="0"/>
              </a:rPr>
              <a:t> of items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Handy for </a:t>
            </a:r>
            <a:r>
              <a:rPr lang="en-US" i="1">
                <a:latin typeface="Corbel" charset="0"/>
                <a:cs typeface="ＭＳ Ｐゴシック" charset="0"/>
              </a:rPr>
              <a:t>returning multiple items </a:t>
            </a:r>
            <a:r>
              <a:rPr lang="en-US">
                <a:latin typeface="Corbel" charset="0"/>
                <a:cs typeface="ＭＳ Ｐゴシック" charset="0"/>
              </a:rPr>
              <a:t>from a function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Can retrieve by </a:t>
            </a:r>
            <a:r>
              <a:rPr lang="en-US" i="1">
                <a:latin typeface="Corbel" charset="0"/>
                <a:cs typeface="ＭＳ Ｐゴシック" charset="0"/>
              </a:rPr>
              <a:t>position</a:t>
            </a:r>
          </a:p>
          <a:p>
            <a:pPr lvl="1" eaLnBrk="1" hangingPunct="1"/>
            <a:r>
              <a:rPr lang="en-US">
                <a:latin typeface="Corbel" charset="0"/>
              </a:rPr>
              <a:t>with template args (</a:t>
            </a:r>
            <a:r>
              <a:rPr lang="en-US" b="1">
                <a:solidFill>
                  <a:srgbClr val="FF0000"/>
                </a:solidFill>
                <a:latin typeface="Corbel" charset="0"/>
              </a:rPr>
              <a:t>get&lt;1&gt;(tup)</a:t>
            </a:r>
            <a:r>
              <a:rPr lang="en-US">
                <a:latin typeface="Corbel" charset="0"/>
              </a:rPr>
              <a:t>, etc.)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Can do </a:t>
            </a:r>
            <a:r>
              <a:rPr lang="en-US" i="1">
                <a:latin typeface="Corbel" charset="0"/>
                <a:cs typeface="ＭＳ Ｐゴシック" charset="0"/>
              </a:rPr>
              <a:t>item-wise assignment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See </a:t>
            </a:r>
            <a:r>
              <a:rPr lang="en-US" i="1">
                <a:latin typeface="Corbel" charset="0"/>
                <a:cs typeface="ＭＳ Ｐゴシック" charset="0"/>
              </a:rPr>
              <a:t>tuple.cpp</a:t>
            </a:r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7303905-9E04-FC4C-B93C-0C29FB69CDC2}" type="slidenum">
              <a:rPr lang="en-US" sz="1400">
                <a:solidFill>
                  <a:srgbClr val="FFFFFF"/>
                </a:solidFill>
              </a:rPr>
              <a:pPr eaLnBrk="1" hangingPunct="1"/>
              <a:t>22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2933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Another Map 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Example</a:t>
            </a:r>
          </a:p>
        </p:txBody>
      </p:sp>
      <p:sp>
        <p:nvSpPr>
          <p:cNvPr id="55298" name="Text Box 3"/>
          <p:cNvSpPr txBox="1">
            <a:spLocks noChangeArrowheads="1"/>
          </p:cNvSpPr>
          <p:nvPr/>
        </p:nvSpPr>
        <p:spPr bwMode="auto">
          <a:xfrm>
            <a:off x="457200" y="1943100"/>
            <a:ext cx="8458200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Andale Mono"/>
                <a:cs typeface="Andale Mono"/>
              </a:rPr>
              <a:t>#include &lt;</a:t>
            </a:r>
            <a:r>
              <a:rPr lang="en-US" sz="2000" dirty="0" err="1">
                <a:latin typeface="Andale Mono"/>
                <a:cs typeface="Andale Mono"/>
              </a:rPr>
              <a:t>iostream</a:t>
            </a:r>
            <a:r>
              <a:rPr lang="en-US" sz="2000" dirty="0">
                <a:latin typeface="Andale Mono"/>
                <a:cs typeface="Andale Mono"/>
              </a:rPr>
              <a:t>&gt;</a:t>
            </a:r>
          </a:p>
          <a:p>
            <a:r>
              <a:rPr lang="en-US" sz="2000" dirty="0">
                <a:latin typeface="Andale Mono"/>
                <a:cs typeface="Andale Mono"/>
              </a:rPr>
              <a:t>#include &lt;map&gt;</a:t>
            </a:r>
          </a:p>
          <a:p>
            <a:r>
              <a:rPr lang="en-US" sz="2000" dirty="0">
                <a:latin typeface="Andale Mono"/>
                <a:cs typeface="Andale Mono"/>
              </a:rPr>
              <a:t>#include &lt;string&gt;</a:t>
            </a:r>
          </a:p>
          <a:p>
            <a:r>
              <a:rPr lang="en-US" sz="2000" dirty="0">
                <a:latin typeface="Andale Mono"/>
                <a:cs typeface="Andale Mono"/>
              </a:rPr>
              <a:t>using namespace </a:t>
            </a:r>
            <a:r>
              <a:rPr lang="en-US" sz="2000" dirty="0" err="1">
                <a:latin typeface="Andale Mono"/>
                <a:cs typeface="Andale Mono"/>
              </a:rPr>
              <a:t>std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endParaRPr lang="en-US" sz="2000" dirty="0">
              <a:latin typeface="Andale Mono"/>
              <a:cs typeface="Andale Mono"/>
            </a:endParaRPr>
          </a:p>
          <a:p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 main()</a:t>
            </a:r>
          </a:p>
          <a:p>
            <a:r>
              <a:rPr lang="en-US" sz="20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 smtClean="0">
                <a:latin typeface="Andale Mono"/>
                <a:cs typeface="Andale Mono"/>
              </a:rPr>
              <a:t>// Insert some elements (three ways)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map&lt;string, string, greater&lt;string&gt;&gt; m;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m.insert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make_pair</a:t>
            </a:r>
            <a:r>
              <a:rPr lang="en-US" sz="2000" dirty="0" smtClean="0">
                <a:latin typeface="Andale Mono"/>
                <a:cs typeface="Andale Mono"/>
              </a:rPr>
              <a:t>("</a:t>
            </a:r>
            <a:r>
              <a:rPr lang="en-US" sz="2000" dirty="0" err="1" smtClean="0">
                <a:latin typeface="Andale Mono"/>
                <a:cs typeface="Andale Mono"/>
              </a:rPr>
              <a:t>Alabama","Montgomery</a:t>
            </a:r>
            <a:r>
              <a:rPr lang="en-US" sz="2000" dirty="0" smtClean="0">
                <a:latin typeface="Andale Mono"/>
                <a:cs typeface="Andale Mono"/>
              </a:rPr>
              <a:t>"));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m.insert</a:t>
            </a:r>
            <a:r>
              <a:rPr lang="en-US" sz="2000" dirty="0" smtClean="0">
                <a:latin typeface="Andale Mono"/>
                <a:cs typeface="Andale Mono"/>
              </a:rPr>
              <a:t>({"</a:t>
            </a:r>
            <a:r>
              <a:rPr lang="en-US" sz="2000" dirty="0" err="1" smtClean="0">
                <a:latin typeface="Andale Mono"/>
                <a:cs typeface="Andale Mono"/>
              </a:rPr>
              <a:t>Tennessee","Knoxville</a:t>
            </a:r>
            <a:r>
              <a:rPr lang="en-US" sz="2000" dirty="0" smtClean="0">
                <a:latin typeface="Andale Mono"/>
                <a:cs typeface="Andale Mono"/>
              </a:rPr>
              <a:t>"});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m["Georgia"] = "Atlanta";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m["Tennessee"] = "Nashville"; </a:t>
            </a:r>
            <a:r>
              <a:rPr lang="en-US" sz="2000" i="1" dirty="0" smtClean="0">
                <a:latin typeface="Andale Mono"/>
                <a:cs typeface="Andale Mono"/>
              </a:rPr>
              <a:t>// Overwrites</a:t>
            </a:r>
            <a:r>
              <a:rPr lang="en-US" sz="2000" dirty="0" smtClean="0">
                <a:latin typeface="Andale Mono"/>
                <a:cs typeface="Andale Mono"/>
              </a:rPr>
              <a:t>   </a:t>
            </a: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11277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/>
          <p:cNvSpPr txBox="1">
            <a:spLocks noChangeArrowheads="1"/>
          </p:cNvSpPr>
          <p:nvPr/>
        </p:nvSpPr>
        <p:spPr bwMode="auto">
          <a:xfrm>
            <a:off x="381000" y="498475"/>
            <a:ext cx="8172758" cy="17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>
                <a:latin typeface="Andale Mono"/>
                <a:cs typeface="Andale Mono"/>
              </a:rPr>
              <a:t>// Print the map:</a:t>
            </a: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smtClean="0">
                <a:latin typeface="Andale Mono"/>
                <a:cs typeface="Andale Mono"/>
              </a:rPr>
              <a:t>for (</a:t>
            </a:r>
            <a:r>
              <a:rPr lang="en-US" sz="2000" dirty="0" err="1" smtClean="0">
                <a:latin typeface="Andale Mono"/>
                <a:cs typeface="Andale Mono"/>
              </a:rPr>
              <a:t>const</a:t>
            </a:r>
            <a:r>
              <a:rPr lang="en-US" sz="2000" dirty="0" smtClean="0">
                <a:latin typeface="Andale Mono"/>
                <a:cs typeface="Andale Mono"/>
              </a:rPr>
              <a:t> auto&amp; </a:t>
            </a:r>
            <a:r>
              <a:rPr lang="en-US" sz="2000" dirty="0" err="1" smtClean="0">
                <a:latin typeface="Andale Mono"/>
                <a:cs typeface="Andale Mono"/>
              </a:rPr>
              <a:t>elem</a:t>
            </a:r>
            <a:r>
              <a:rPr lang="en-US" sz="2000" dirty="0" smtClean="0">
                <a:latin typeface="Andale Mono"/>
                <a:cs typeface="Andale Mono"/>
              </a:rPr>
              <a:t>: m)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    </a:t>
            </a:r>
            <a:r>
              <a:rPr lang="en-US" sz="2000" dirty="0" err="1" smtClean="0">
                <a:latin typeface="Andale Mono"/>
                <a:cs typeface="Andale Mono"/>
              </a:rPr>
              <a:t>cout</a:t>
            </a:r>
            <a:r>
              <a:rPr lang="en-US" sz="2000" dirty="0" smtClean="0">
                <a:latin typeface="Andale Mono"/>
                <a:cs typeface="Andale Mono"/>
              </a:rPr>
              <a:t> &lt;&lt; '{' &lt;&lt; </a:t>
            </a:r>
            <a:r>
              <a:rPr lang="en-US" sz="2000" dirty="0" err="1" smtClean="0">
                <a:latin typeface="Andale Mono"/>
                <a:cs typeface="Andale Mono"/>
              </a:rPr>
              <a:t>elem.first</a:t>
            </a:r>
            <a:r>
              <a:rPr lang="en-US" sz="2000" dirty="0" smtClean="0">
                <a:latin typeface="Andale Mono"/>
                <a:cs typeface="Andale Mono"/>
              </a:rPr>
              <a:t> &lt;&lt; ','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          &lt;&lt; </a:t>
            </a:r>
            <a:r>
              <a:rPr lang="en-US" sz="2000" dirty="0" err="1" smtClean="0">
                <a:latin typeface="Andale Mono"/>
                <a:cs typeface="Andale Mono"/>
              </a:rPr>
              <a:t>elem.second</a:t>
            </a:r>
            <a:r>
              <a:rPr lang="en-US" sz="2000" dirty="0" smtClean="0">
                <a:latin typeface="Andale Mono"/>
                <a:cs typeface="Andale Mono"/>
              </a:rPr>
              <a:t> &lt;&lt; "}\n";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cout</a:t>
            </a:r>
            <a:r>
              <a:rPr lang="en-US" sz="2000" dirty="0" smtClean="0">
                <a:latin typeface="Andale Mono"/>
                <a:cs typeface="Andale Mono"/>
              </a:rPr>
              <a:t> &lt;&lt; </a:t>
            </a:r>
            <a:r>
              <a:rPr lang="en-US" sz="2000" dirty="0" err="1" smtClean="0">
                <a:latin typeface="Andale Mono"/>
                <a:cs typeface="Andale Mono"/>
              </a:rPr>
              <a:t>endl</a:t>
            </a:r>
            <a:r>
              <a:rPr lang="en-US" sz="2000" dirty="0" smtClean="0">
                <a:latin typeface="Andale Mono"/>
                <a:cs typeface="Andale Mono"/>
              </a:rPr>
              <a:t>;</a:t>
            </a: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7255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/>
          <p:cNvSpPr txBox="1">
            <a:spLocks noChangeArrowheads="1"/>
          </p:cNvSpPr>
          <p:nvPr/>
        </p:nvSpPr>
        <p:spPr bwMode="auto">
          <a:xfrm>
            <a:off x="609600" y="800100"/>
            <a:ext cx="7924800" cy="480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>
                <a:latin typeface="Andale Mono"/>
                <a:cs typeface="Andale Mono"/>
              </a:rPr>
              <a:t>// Retrieve via a key:</a:t>
            </a: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'"' &lt;&lt; m["Georgia"] &lt;&lt; '"'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</a:t>
            </a:r>
            <a:r>
              <a:rPr lang="en-US" sz="2000" dirty="0" err="1">
                <a:latin typeface="Andale Mono"/>
                <a:cs typeface="Andale Mono"/>
              </a:rPr>
              <a:t>m.size</a:t>
            </a:r>
            <a:r>
              <a:rPr lang="en-US" sz="2000" dirty="0">
                <a:latin typeface="Andale Mono"/>
                <a:cs typeface="Andale Mono"/>
              </a:rPr>
              <a:t>()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'"' &lt;&lt; m["Texas"] &lt;&lt; '"'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</a:t>
            </a:r>
            <a:r>
              <a:rPr lang="en-US" sz="2000" dirty="0" err="1">
                <a:latin typeface="Andale Mono"/>
                <a:cs typeface="Andale Mono"/>
              </a:rPr>
              <a:t>m.size</a:t>
            </a:r>
            <a:r>
              <a:rPr lang="en-US" sz="2000" dirty="0">
                <a:latin typeface="Andale Mono"/>
                <a:cs typeface="Andale Mono"/>
              </a:rPr>
              <a:t>()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latin typeface="Andale Mono"/>
                <a:cs typeface="Andale Mono"/>
              </a:rPr>
              <a:t>// Output:</a:t>
            </a: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{</a:t>
            </a:r>
            <a:r>
              <a:rPr lang="en-US" sz="2000" dirty="0" err="1" smtClean="0">
                <a:latin typeface="Andale Mono"/>
                <a:cs typeface="Andale Mono"/>
              </a:rPr>
              <a:t>Tennessee,Nashville</a:t>
            </a:r>
            <a:r>
              <a:rPr lang="en-US" sz="2000" dirty="0" smtClean="0">
                <a:latin typeface="Andale Mono"/>
                <a:cs typeface="Andale Mono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{</a:t>
            </a:r>
            <a:r>
              <a:rPr lang="en-US" sz="2000" dirty="0" err="1" smtClean="0">
                <a:latin typeface="Andale Mono"/>
                <a:cs typeface="Andale Mono"/>
              </a:rPr>
              <a:t>Georgia,Atlanta</a:t>
            </a:r>
            <a:r>
              <a:rPr lang="en-US" sz="2000" dirty="0" smtClean="0">
                <a:latin typeface="Andale Mono"/>
                <a:cs typeface="Andale Mono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{</a:t>
            </a:r>
            <a:r>
              <a:rPr lang="en-US" sz="2000" dirty="0" err="1" smtClean="0">
                <a:latin typeface="Andale Mono"/>
                <a:cs typeface="Andale Mono"/>
              </a:rPr>
              <a:t>Alabama,Montgomery</a:t>
            </a:r>
            <a:r>
              <a:rPr lang="en-US" sz="2000" dirty="0" smtClean="0">
                <a:latin typeface="Andale Mono"/>
                <a:cs typeface="Andale Mono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"Atlanta"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""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4</a:t>
            </a: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99597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Alternate </a:t>
            </a:r>
            <a:r>
              <a:rPr lang="en-US" b="1" dirty="0" smtClean="0"/>
              <a:t>map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36836"/>
          </a:xfrm>
        </p:spPr>
        <p:txBody>
          <a:bodyPr/>
          <a:lstStyle/>
          <a:p>
            <a:r>
              <a:rPr lang="en-US" dirty="0" smtClean="0"/>
              <a:t>Allows passing a comparator </a:t>
            </a:r>
            <a:r>
              <a:rPr lang="en-US" i="1" dirty="0" smtClean="0"/>
              <a:t>object</a:t>
            </a:r>
          </a:p>
          <a:p>
            <a:r>
              <a:rPr lang="en-US" dirty="0" smtClean="0"/>
              <a:t>You must still specify the type in </a:t>
            </a:r>
            <a:r>
              <a:rPr lang="en-US" smtClean="0"/>
              <a:t>the 3</a:t>
            </a:r>
            <a:r>
              <a:rPr lang="en-US" baseline="30000" smtClean="0"/>
              <a:t>rd</a:t>
            </a:r>
            <a:r>
              <a:rPr lang="en-US" smtClean="0"/>
              <a:t> template </a:t>
            </a:r>
            <a:r>
              <a:rPr lang="en-US" dirty="0" smtClean="0"/>
              <a:t>argument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2789" y="2921169"/>
            <a:ext cx="6941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 map&lt;string, string, greater&lt;string&gt;&gt; m;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0742" y="4153799"/>
            <a:ext cx="7262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a</a:t>
            </a:r>
            <a:r>
              <a:rPr lang="en-US" dirty="0" smtClean="0">
                <a:latin typeface="Andale Mono"/>
                <a:cs typeface="Andale Mono"/>
              </a:rPr>
              <a:t>uto comp = [](string x, string y){return x&gt;y;}; </a:t>
            </a:r>
          </a:p>
          <a:p>
            <a:r>
              <a:rPr lang="en-US" dirty="0" smtClean="0">
                <a:latin typeface="Andale Mono"/>
                <a:cs typeface="Andale Mono"/>
              </a:rPr>
              <a:t>map</a:t>
            </a:r>
            <a:r>
              <a:rPr lang="en-US" dirty="0">
                <a:latin typeface="Andale Mono"/>
                <a:cs typeface="Andale Mono"/>
              </a:rPr>
              <a:t>&lt;string, string, </a:t>
            </a:r>
            <a:r>
              <a:rPr lang="en-US" dirty="0" err="1" smtClean="0">
                <a:latin typeface="Andale Mono"/>
                <a:cs typeface="Andale Mono"/>
              </a:rPr>
              <a:t>decltype</a:t>
            </a:r>
            <a:r>
              <a:rPr lang="en-US" dirty="0" smtClean="0">
                <a:latin typeface="Andale Mono"/>
                <a:cs typeface="Andale Mono"/>
              </a:rPr>
              <a:t>(comp)&gt; m(comp);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427651" y="3427459"/>
            <a:ext cx="345232" cy="61644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Operations</a:t>
            </a:r>
            <a:endParaRPr lang="en-US" dirty="0"/>
          </a:p>
        </p:txBody>
      </p:sp>
      <p:pic>
        <p:nvPicPr>
          <p:cNvPr id="3" name="Picture 2" descr="assoc_insert_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17700"/>
            <a:ext cx="7315200" cy="3009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4885" y="5608467"/>
            <a:ext cx="57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vs. [ ] — insert ignores duplicates; [ </a:t>
            </a:r>
            <a:r>
              <a:rPr lang="en-US" smtClean="0"/>
              <a:t>] overwrites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86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Erase Operations</a:t>
            </a:r>
            <a:endParaRPr lang="en-US" dirty="0"/>
          </a:p>
        </p:txBody>
      </p:sp>
      <p:pic>
        <p:nvPicPr>
          <p:cNvPr id="3" name="Picture 2" descr="assoc_erase_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8900"/>
            <a:ext cx="7315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19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Container Operations</a:t>
            </a:r>
            <a:endParaRPr lang="en-US" dirty="0"/>
          </a:p>
        </p:txBody>
      </p:sp>
      <p:pic>
        <p:nvPicPr>
          <p:cNvPr id="4" name="Picture 3" descr="unordered_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835136"/>
            <a:ext cx="7353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8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Comparators and ordering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Strict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Partial Orderings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A Model of “Less-than”</a:t>
            </a:r>
            <a:endParaRPr lang="en-US" sz="36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priority_queue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ordered</a:t>
            </a:r>
            <a:r>
              <a:rPr lang="en-US" dirty="0">
                <a:ea typeface="ＭＳ Ｐゴシック" charset="0"/>
                <a:cs typeface="ＭＳ Ｐゴシック" charset="0"/>
              </a:rPr>
              <a:t> associative containers (</a:t>
            </a:r>
            <a:r>
              <a:rPr lang="en-US" b="1" dirty="0">
                <a:ea typeface="ＭＳ Ｐゴシック" charset="0"/>
                <a:cs typeface="ＭＳ Ｐゴシック" charset="0"/>
              </a:rPr>
              <a:t>set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b="1" dirty="0">
                <a:ea typeface="ＭＳ Ｐゴシック" charset="0"/>
                <a:cs typeface="ＭＳ Ｐゴシック" charset="0"/>
              </a:rPr>
              <a:t>map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multi_set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multi_map</a:t>
            </a:r>
            <a:r>
              <a:rPr lang="en-US" dirty="0">
                <a:ea typeface="ＭＳ Ｐゴシック" charset="0"/>
                <a:cs typeface="ＭＳ Ｐゴシック" charset="0"/>
              </a:rPr>
              <a:t>) require </a:t>
            </a:r>
            <a:r>
              <a:rPr lang="en-US" i="1" dirty="0">
                <a:ea typeface="ＭＳ Ｐゴシック" charset="0"/>
                <a:cs typeface="ＭＳ Ｐゴシック" charset="0"/>
              </a:rPr>
              <a:t>strict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partial ordering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comparators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AKA “strict weak order” (http</a:t>
            </a:r>
            <a:r>
              <a:rPr lang="en-US" dirty="0">
                <a:ea typeface="ＭＳ Ｐゴシック" charset="0"/>
              </a:rPr>
              <a:t>://</a:t>
            </a:r>
            <a:r>
              <a:rPr lang="en-US" dirty="0" err="1">
                <a:ea typeface="ＭＳ Ｐゴシック" charset="0"/>
              </a:rPr>
              <a:t>en.wikipedia.org</a:t>
            </a:r>
            <a:r>
              <a:rPr lang="en-US" dirty="0">
                <a:ea typeface="ＭＳ Ｐゴシック" charset="0"/>
              </a:rPr>
              <a:t>/wiki/</a:t>
            </a:r>
            <a:r>
              <a:rPr lang="en-US" dirty="0" err="1">
                <a:ea typeface="ＭＳ Ｐゴシック" charset="0"/>
              </a:rPr>
              <a:t>Weak_ordering</a:t>
            </a:r>
            <a:r>
              <a:rPr lang="en-US" dirty="0">
                <a:ea typeface="ＭＳ Ｐゴシック" charset="0"/>
              </a:rPr>
              <a:t>)</a:t>
            </a:r>
            <a:endParaRPr lang="en-US" dirty="0" smtClean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behaves </a:t>
            </a:r>
            <a:r>
              <a:rPr lang="en-US" dirty="0">
                <a:ea typeface="ＭＳ Ｐゴシック" charset="0"/>
              </a:rPr>
              <a:t>like </a:t>
            </a:r>
            <a:r>
              <a:rPr lang="en-US" b="1" dirty="0">
                <a:ea typeface="ＭＳ Ｐゴシック" charset="0"/>
              </a:rPr>
              <a:t>less&lt; &gt;( )</a:t>
            </a:r>
            <a:r>
              <a:rPr lang="en-US" dirty="0">
                <a:ea typeface="ＭＳ Ｐゴシック" charset="0"/>
              </a:rPr>
              <a:t> ( (which calls </a:t>
            </a:r>
            <a:r>
              <a:rPr lang="en-US" b="1" dirty="0">
                <a:ea typeface="ＭＳ Ｐゴシック" charset="0"/>
              </a:rPr>
              <a:t>operator&lt;( )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ea typeface="ＭＳ Ｐゴシック" charset="0"/>
              </a:rPr>
              <a:t>never</a:t>
            </a:r>
            <a:r>
              <a:rPr lang="en-US" dirty="0">
                <a:ea typeface="ＭＳ Ｐゴシック" charset="0"/>
              </a:rPr>
              <a:t> use </a:t>
            </a:r>
            <a:r>
              <a:rPr lang="en-US" b="1" dirty="0">
                <a:ea typeface="ＭＳ Ｐゴシック" charset="0"/>
              </a:rPr>
              <a:t>&lt;=</a:t>
            </a:r>
            <a:r>
              <a:rPr lang="en-US" dirty="0">
                <a:ea typeface="ＭＳ Ｐゴシック" charset="0"/>
              </a:rPr>
              <a:t> or anything like </a:t>
            </a:r>
            <a:r>
              <a:rPr lang="en-US" dirty="0" smtClean="0">
                <a:ea typeface="ＭＳ Ｐゴシック" charset="0"/>
              </a:rPr>
              <a:t>it (no '=')!!!</a:t>
            </a:r>
            <a:endParaRPr lang="en-US" dirty="0">
              <a:ea typeface="ＭＳ Ｐゴシック" charset="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No equality comparison used by these containers! (see next slide)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Definition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f(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x,y</a:t>
            </a:r>
            <a:r>
              <a:rPr lang="en-US" i="1" dirty="0"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ea typeface="ＭＳ Ｐゴシック" charset="0"/>
                <a:cs typeface="ＭＳ Ｐゴシック" charset="0"/>
              </a:rPr>
              <a:t> is 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SPO </a:t>
            </a:r>
            <a:r>
              <a:rPr lang="en-US" dirty="0">
                <a:ea typeface="ＭＳ Ｐゴシック" charset="0"/>
                <a:cs typeface="ＭＳ Ｐゴシック" charset="0"/>
              </a:rPr>
              <a:t>if: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ea typeface="ＭＳ Ｐゴシック" charset="0"/>
              </a:rPr>
              <a:t>f(</a:t>
            </a:r>
            <a:r>
              <a:rPr lang="en-US" i="1" dirty="0" err="1">
                <a:ea typeface="ＭＳ Ｐゴシック" charset="0"/>
              </a:rPr>
              <a:t>x,x</a:t>
            </a:r>
            <a:r>
              <a:rPr lang="en-US" i="1" dirty="0">
                <a:ea typeface="ＭＳ Ｐゴシック" charset="0"/>
              </a:rPr>
              <a:t>) = false</a:t>
            </a:r>
            <a:r>
              <a:rPr lang="en-US" dirty="0">
                <a:ea typeface="ＭＳ Ｐゴシック" charset="0"/>
              </a:rPr>
              <a:t>		</a:t>
            </a:r>
            <a:r>
              <a:rPr lang="en-US" dirty="0" smtClean="0">
                <a:ea typeface="ＭＳ Ｐゴシック" charset="0"/>
              </a:rPr>
              <a:t>	(</a:t>
            </a:r>
            <a:r>
              <a:rPr lang="en-US" dirty="0" err="1">
                <a:ea typeface="ＭＳ Ｐゴシック" charset="0"/>
              </a:rPr>
              <a:t>irreflexive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ea typeface="ＭＳ Ｐゴシック" charset="0"/>
              </a:rPr>
              <a:t>f(</a:t>
            </a:r>
            <a:r>
              <a:rPr lang="en-US" i="1" dirty="0" err="1">
                <a:ea typeface="ＭＳ Ｐゴシック" charset="0"/>
              </a:rPr>
              <a:t>x,y</a:t>
            </a:r>
            <a:r>
              <a:rPr lang="en-US" i="1" dirty="0">
                <a:ea typeface="ＭＳ Ｐゴシック" charset="0"/>
              </a:rPr>
              <a:t>) = !f(</a:t>
            </a:r>
            <a:r>
              <a:rPr lang="en-US" i="1" dirty="0" err="1">
                <a:ea typeface="ＭＳ Ｐゴシック" charset="0"/>
              </a:rPr>
              <a:t>y,x</a:t>
            </a:r>
            <a:r>
              <a:rPr lang="en-US" i="1" dirty="0">
                <a:ea typeface="ＭＳ Ｐゴシック" charset="0"/>
              </a:rPr>
              <a:t>)</a:t>
            </a:r>
            <a:r>
              <a:rPr lang="en-US" dirty="0">
                <a:ea typeface="ＭＳ Ｐゴシック" charset="0"/>
              </a:rPr>
              <a:t>		</a:t>
            </a:r>
            <a:r>
              <a:rPr lang="en-US" dirty="0" smtClean="0">
                <a:ea typeface="ＭＳ Ｐゴシック" charset="0"/>
              </a:rPr>
              <a:t>	(</a:t>
            </a:r>
            <a:r>
              <a:rPr lang="en-US" dirty="0">
                <a:ea typeface="ＭＳ Ｐゴシック" charset="0"/>
              </a:rPr>
              <a:t>anti-symmetric)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ea typeface="ＭＳ Ｐゴシック" charset="0"/>
              </a:rPr>
              <a:t>f(</a:t>
            </a:r>
            <a:r>
              <a:rPr lang="en-US" i="1" dirty="0" err="1">
                <a:ea typeface="ＭＳ Ｐゴシック" charset="0"/>
              </a:rPr>
              <a:t>x,y</a:t>
            </a:r>
            <a:r>
              <a:rPr lang="en-US" i="1" dirty="0">
                <a:ea typeface="ＭＳ Ｐゴシック" charset="0"/>
              </a:rPr>
              <a:t>) &amp;&amp; f(</a:t>
            </a:r>
            <a:r>
              <a:rPr lang="en-US" i="1" dirty="0" err="1">
                <a:ea typeface="ＭＳ Ｐゴシック" charset="0"/>
              </a:rPr>
              <a:t>y,z</a:t>
            </a:r>
            <a:r>
              <a:rPr lang="en-US" i="1" dirty="0">
                <a:ea typeface="ＭＳ Ｐゴシック" charset="0"/>
              </a:rPr>
              <a:t>) =&gt; f(</a:t>
            </a:r>
            <a:r>
              <a:rPr lang="en-US" i="1" dirty="0" err="1">
                <a:ea typeface="ＭＳ Ｐゴシック" charset="0"/>
              </a:rPr>
              <a:t>x,z</a:t>
            </a:r>
            <a:r>
              <a:rPr lang="en-US" i="1" dirty="0">
                <a:ea typeface="ＭＳ Ｐゴシック" charset="0"/>
              </a:rPr>
              <a:t>)</a:t>
            </a:r>
            <a:r>
              <a:rPr lang="en-US" dirty="0">
                <a:ea typeface="ＭＳ Ｐゴシック" charset="0"/>
              </a:rPr>
              <a:t>	(transitive)</a:t>
            </a:r>
          </a:p>
        </p:txBody>
      </p:sp>
    </p:spTree>
    <p:extLst>
      <p:ext uri="{BB962C8B-B14F-4D97-AF65-F5344CB8AC3E}">
        <p14:creationId xmlns:p14="http://schemas.microsoft.com/office/powerpoint/2010/main" val="417949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a typeface="+mj-ea"/>
                <a:cs typeface="+mj-cs"/>
              </a:rPr>
              <a:t>map</a:t>
            </a:r>
            <a:r>
              <a:rPr lang="en-US" dirty="0" smtClean="0">
                <a:ea typeface="+mj-ea"/>
                <a:cs typeface="+mj-cs"/>
              </a:rPr>
              <a:t> and </a:t>
            </a:r>
            <a:r>
              <a:rPr lang="en-US" b="1" dirty="0" smtClean="0">
                <a:ea typeface="+mj-ea"/>
                <a:cs typeface="+mj-cs"/>
              </a:rPr>
              <a:t>set</a:t>
            </a:r>
            <a:r>
              <a:rPr lang="en-US" dirty="0" smtClean="0">
                <a:ea typeface="+mj-ea"/>
                <a:cs typeface="+mj-cs"/>
              </a:rPr>
              <a:t> use SPOs!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Necessary to maintain proper order in the underlying tree data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structure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They </a:t>
            </a:r>
            <a:r>
              <a:rPr lang="en-US" dirty="0">
                <a:ea typeface="ＭＳ Ｐゴシック" charset="0"/>
                <a:cs typeface="ＭＳ Ｐゴシック" charset="0"/>
              </a:rPr>
              <a:t>test for </a:t>
            </a:r>
            <a:r>
              <a:rPr lang="en-US" i="1" dirty="0">
                <a:ea typeface="ＭＳ Ｐゴシック" charset="0"/>
                <a:cs typeface="ＭＳ Ｐゴシック" charset="0"/>
              </a:rPr>
              <a:t>equivalence</a:t>
            </a:r>
            <a:r>
              <a:rPr lang="en-US" dirty="0">
                <a:ea typeface="ＭＳ Ｐゴシック" charset="0"/>
                <a:cs typeface="ＭＳ Ｐゴシック" charset="0"/>
              </a:rPr>
              <a:t>, not </a:t>
            </a:r>
            <a:r>
              <a:rPr lang="en-US" i="1" dirty="0">
                <a:ea typeface="ＭＳ Ｐゴシック" charset="0"/>
                <a:cs typeface="ＭＳ Ｐゴシック" charset="0"/>
              </a:rPr>
              <a:t>equality</a:t>
            </a:r>
            <a:r>
              <a:rPr lang="en-US" dirty="0">
                <a:ea typeface="ＭＳ Ｐゴシック" charset="0"/>
                <a:cs typeface="ＭＳ Ｐゴシック" charset="0"/>
              </a:rPr>
              <a:t>, to maintain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uniqueness</a:t>
            </a:r>
            <a:endParaRPr lang="en-US" b="1" dirty="0" smtClean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b="1" dirty="0" smtClean="0">
                <a:ea typeface="ＭＳ Ｐゴシック" charset="0"/>
                <a:cs typeface="ＭＳ Ｐゴシック" charset="0"/>
              </a:rPr>
              <a:t>x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b="1" dirty="0">
                <a:ea typeface="ＭＳ Ｐゴシック" charset="0"/>
                <a:cs typeface="ＭＳ Ｐゴシック" charset="0"/>
              </a:rPr>
              <a:t>y</a:t>
            </a:r>
            <a:r>
              <a:rPr lang="en-US" dirty="0">
                <a:ea typeface="ＭＳ Ｐゴシック" charset="0"/>
                <a:cs typeface="ＭＳ Ｐゴシック" charset="0"/>
              </a:rPr>
              <a:t> are </a:t>
            </a:r>
            <a:r>
              <a:rPr lang="en-US" i="1" dirty="0">
                <a:ea typeface="ＭＳ Ｐゴシック" charset="0"/>
                <a:cs typeface="ＭＳ Ｐゴシック" charset="0"/>
              </a:rPr>
              <a:t>equivalent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iff</a:t>
            </a:r>
            <a:r>
              <a:rPr lang="en-US" b="1" dirty="0">
                <a:ea typeface="ＭＳ Ｐゴシック" charset="0"/>
                <a:cs typeface="ＭＳ Ｐゴシック" charset="0"/>
              </a:rPr>
              <a:t> !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cmp</a:t>
            </a:r>
            <a:r>
              <a:rPr lang="en-US" b="1" dirty="0">
                <a:ea typeface="ＭＳ Ｐゴシック" charset="0"/>
                <a:cs typeface="ＭＳ Ｐゴシック" charset="0"/>
              </a:rPr>
              <a:t>(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x,y</a:t>
            </a:r>
            <a:r>
              <a:rPr lang="en-US" b="1" dirty="0">
                <a:ea typeface="ＭＳ Ｐゴシック" charset="0"/>
                <a:cs typeface="ＭＳ Ｐゴシック" charset="0"/>
              </a:rPr>
              <a:t>) &amp;&amp; !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cmp</a:t>
            </a:r>
            <a:r>
              <a:rPr lang="en-US" b="1" dirty="0">
                <a:ea typeface="ＭＳ Ｐゴシック" charset="0"/>
                <a:cs typeface="ＭＳ Ｐゴシック" charset="0"/>
              </a:rPr>
              <a:t>(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y,x</a:t>
            </a:r>
            <a:r>
              <a:rPr lang="en-US" b="1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i.e., </a:t>
            </a:r>
            <a:r>
              <a:rPr lang="en-US" i="1" dirty="0">
                <a:ea typeface="ＭＳ Ｐゴシック" charset="0"/>
              </a:rPr>
              <a:t>neither precedes the other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i="1" dirty="0" err="1">
                <a:ea typeface="ＭＳ Ｐゴシック" charset="0"/>
              </a:rPr>
              <a:t>swo.cpp</a:t>
            </a:r>
            <a:endParaRPr lang="en-US" i="1" dirty="0"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(ignores </a:t>
            </a:r>
            <a:r>
              <a:rPr lang="en-US" i="1" dirty="0">
                <a:ea typeface="ＭＳ Ｐゴシック" charset="0"/>
              </a:rPr>
              <a:t>non-alpha</a:t>
            </a:r>
            <a:r>
              <a:rPr lang="en-US" dirty="0">
                <a:ea typeface="ＭＳ Ｐゴシック" charset="0"/>
              </a:rPr>
              <a:t> characters in </a:t>
            </a:r>
            <a:r>
              <a:rPr lang="en-US" dirty="0" smtClean="0">
                <a:ea typeface="ＭＳ Ｐゴシック" charset="0"/>
              </a:rPr>
              <a:t>strings)</a:t>
            </a: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last/first key type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Defines a strict-partial </a:t>
            </a:r>
            <a:r>
              <a:rPr lang="en-US" b="1" dirty="0" err="1" smtClean="0"/>
              <a:t>bool</a:t>
            </a:r>
            <a:r>
              <a:rPr lang="en-US" dirty="0" smtClean="0"/>
              <a:t> </a:t>
            </a:r>
            <a:r>
              <a:rPr lang="en-US" b="1" dirty="0" smtClean="0"/>
              <a:t>operator( )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i="1" dirty="0" err="1" smtClean="0"/>
              <a:t>records.cpp</a:t>
            </a:r>
            <a:endParaRPr lang="en-US" dirty="0" smtClean="0"/>
          </a:p>
          <a:p>
            <a:endParaRPr lang="en-US" i="1" dirty="0"/>
          </a:p>
          <a:p>
            <a:r>
              <a:rPr lang="en-US" i="1" dirty="0" smtClean="0"/>
              <a:t>Note:</a:t>
            </a:r>
            <a:r>
              <a:rPr lang="en-US" dirty="0" smtClean="0"/>
              <a:t> </a:t>
            </a:r>
            <a:r>
              <a:rPr lang="en-US" b="1" dirty="0" smtClean="0"/>
              <a:t>ALL</a:t>
            </a:r>
            <a:r>
              <a:rPr lang="en-US" dirty="0" smtClean="0"/>
              <a:t> containers require a default </a:t>
            </a:r>
            <a:r>
              <a:rPr lang="en-US" smtClean="0"/>
              <a:t>constructor for their </a:t>
            </a:r>
            <a:r>
              <a:rPr lang="en-US" dirty="0" err="1" smtClean="0"/>
              <a:t>containees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=default</a:t>
            </a:r>
            <a:r>
              <a:rPr lang="en-US" dirty="0" smtClean="0"/>
              <a:t> 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80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“mini-language” describing search patterns for strings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Regular_expression</a:t>
            </a:r>
            <a:endParaRPr lang="en-US" dirty="0" smtClean="0"/>
          </a:p>
          <a:p>
            <a:r>
              <a:rPr lang="en-US" b="1" dirty="0" err="1" smtClean="0"/>
              <a:t>regex_search</a:t>
            </a:r>
            <a:r>
              <a:rPr lang="en-US" dirty="0" smtClean="0"/>
              <a:t>: searches for a substring matching a pattern</a:t>
            </a:r>
          </a:p>
          <a:p>
            <a:r>
              <a:rPr lang="en-US" b="1" dirty="0" err="1" smtClean="0"/>
              <a:t>regex_match</a:t>
            </a:r>
            <a:r>
              <a:rPr lang="en-US" dirty="0" smtClean="0"/>
              <a:t>: checks if the entire string matches a pattern</a:t>
            </a:r>
          </a:p>
          <a:p>
            <a:r>
              <a:rPr lang="en-US" b="1" dirty="0" smtClean="0"/>
              <a:t>regex</a:t>
            </a:r>
            <a:r>
              <a:rPr lang="en-US" dirty="0" smtClean="0"/>
              <a:t> </a:t>
            </a:r>
            <a:r>
              <a:rPr lang="en-US" b="1" dirty="0" smtClean="0"/>
              <a:t>iterator</a:t>
            </a:r>
            <a:r>
              <a:rPr lang="en-US" dirty="0" smtClean="0"/>
              <a:t>: iterates through all matching substrings in a string</a:t>
            </a:r>
          </a:p>
          <a:p>
            <a:r>
              <a:rPr lang="en-US" b="1" dirty="0" err="1" smtClean="0"/>
              <a:t>regex_replace</a:t>
            </a:r>
            <a:r>
              <a:rPr lang="en-US" dirty="0" smtClean="0"/>
              <a:t>: replaces matches with a string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i="1" dirty="0" err="1" smtClean="0"/>
              <a:t>regex.cpp</a:t>
            </a:r>
            <a:r>
              <a:rPr lang="en-US" dirty="0" smtClean="0"/>
              <a:t> and </a:t>
            </a:r>
            <a:r>
              <a:rPr lang="en-US" i="1" dirty="0" smtClean="0"/>
              <a:t>regex2.cpp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0067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</a:rPr>
              <a:t>regex_match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Determines if </a:t>
            </a:r>
            <a:r>
              <a:rPr lang="en-US" b="1" dirty="0" smtClean="0"/>
              <a:t>entire sequence </a:t>
            </a:r>
            <a:r>
              <a:rPr lang="en-US" dirty="0" smtClean="0"/>
              <a:t>(string or </a:t>
            </a:r>
            <a:r>
              <a:rPr lang="en-US" dirty="0" err="1" smtClean="0"/>
              <a:t>cstring</a:t>
            </a:r>
            <a:r>
              <a:rPr lang="en-US" dirty="0" smtClean="0"/>
              <a:t>) matches an expression, returns a </a:t>
            </a:r>
            <a:r>
              <a:rPr lang="en-US" dirty="0" err="1" smtClean="0"/>
              <a:t>bool</a:t>
            </a:r>
            <a:endParaRPr lang="en-US" i="1" dirty="0" smtClean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Given string s = “&lt;tag&gt;Hello&lt;/tag&gt;”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i="1" dirty="0" smtClean="0"/>
              <a:t>and </a:t>
            </a:r>
            <a:r>
              <a:rPr lang="en-US" sz="1800" i="1" dirty="0" err="1" smtClean="0"/>
              <a:t>std</a:t>
            </a:r>
            <a:r>
              <a:rPr lang="en-US" sz="1800" i="1" dirty="0" smtClean="0"/>
              <a:t>::regex  </a:t>
            </a:r>
            <a:r>
              <a:rPr lang="en-US" sz="1800" i="1" dirty="0" err="1" smtClean="0"/>
              <a:t>rgx</a:t>
            </a:r>
            <a:r>
              <a:rPr lang="en-US" sz="1800" i="1" dirty="0" smtClean="0"/>
              <a:t>(“.+</a:t>
            </a:r>
            <a:r>
              <a:rPr lang="en-US" sz="1800" i="1" dirty="0" err="1" smtClean="0"/>
              <a:t>H.l</a:t>
            </a:r>
            <a:r>
              <a:rPr lang="en-US" sz="1800" i="1" dirty="0" smtClean="0"/>
              <a:t>+.”)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>
                <a:solidFill>
                  <a:srgbClr val="008000"/>
                </a:solidFill>
              </a:rPr>
              <a:t>n</a:t>
            </a:r>
            <a:r>
              <a:rPr lang="en-US" sz="1800" i="1" dirty="0" smtClean="0">
                <a:solidFill>
                  <a:srgbClr val="008000"/>
                </a:solidFill>
              </a:rPr>
              <a:t>ote: ‘.’  Matches any character and ‘+’ says 1 or more of the previous character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regex_match</a:t>
            </a:r>
            <a:r>
              <a:rPr lang="en-US" dirty="0" smtClean="0"/>
              <a:t>(</a:t>
            </a:r>
            <a:r>
              <a:rPr lang="en-US" dirty="0" err="1" smtClean="0"/>
              <a:t>s,rgx</a:t>
            </a:r>
            <a:r>
              <a:rPr lang="en-US" dirty="0" smtClean="0"/>
              <a:t>) will return true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pass a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cmatch</a:t>
            </a:r>
            <a:r>
              <a:rPr lang="en-US" dirty="0" smtClean="0"/>
              <a:t>(for char*) or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smatch</a:t>
            </a:r>
            <a:r>
              <a:rPr lang="en-US" dirty="0" smtClean="0"/>
              <a:t>(for string) by reference to return value of the first found capture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cmatch</a:t>
            </a:r>
            <a:r>
              <a:rPr lang="en-US" dirty="0" smtClean="0"/>
              <a:t> match;</a:t>
            </a:r>
          </a:p>
          <a:p>
            <a:pPr marL="0" indent="0">
              <a:buNone/>
            </a:pPr>
            <a:r>
              <a:rPr lang="en-US" dirty="0" smtClean="0"/>
              <a:t>  If(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regex_match</a:t>
            </a:r>
            <a:r>
              <a:rPr lang="en-US" dirty="0"/>
              <a:t>(</a:t>
            </a:r>
            <a:r>
              <a:rPr lang="en-US" dirty="0" err="1" smtClean="0"/>
              <a:t>s.c_str</a:t>
            </a:r>
            <a:r>
              <a:rPr lang="en-US" dirty="0" smtClean="0"/>
              <a:t>(),</a:t>
            </a:r>
            <a:r>
              <a:rPr lang="en-US" dirty="0" err="1" smtClean="0"/>
              <a:t>match,rgx</a:t>
            </a:r>
            <a:r>
              <a:rPr lang="en-US" dirty="0"/>
              <a:t>)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match.str</a:t>
            </a:r>
            <a:r>
              <a:rPr lang="en-US" dirty="0" smtClean="0"/>
              <a:t>();            </a:t>
            </a:r>
            <a:r>
              <a:rPr lang="en-US" i="1" dirty="0" smtClean="0"/>
              <a:t>//prints: &lt;tag&gt; Hello&lt;/tag&gt;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931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regex_search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Determines if </a:t>
            </a:r>
            <a:r>
              <a:rPr lang="en-US" b="1" dirty="0" smtClean="0"/>
              <a:t>a subsequence can be found </a:t>
            </a:r>
            <a:r>
              <a:rPr lang="en-US" dirty="0"/>
              <a:t>(string or </a:t>
            </a:r>
            <a:r>
              <a:rPr lang="en-US" dirty="0" err="1"/>
              <a:t>cstring</a:t>
            </a:r>
            <a:r>
              <a:rPr lang="en-US" dirty="0" smtClean="0"/>
              <a:t>) to  match an expression, </a:t>
            </a:r>
            <a:r>
              <a:rPr lang="en-US" dirty="0"/>
              <a:t>returns a </a:t>
            </a:r>
            <a:r>
              <a:rPr lang="en-US" dirty="0" err="1" smtClean="0"/>
              <a:t>bool</a:t>
            </a:r>
            <a:r>
              <a:rPr lang="en-US" dirty="0" smtClean="0"/>
              <a:t> for success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Given string s = </a:t>
            </a:r>
            <a:r>
              <a:rPr lang="en-US" i="1" dirty="0" smtClean="0"/>
              <a:t>“123SuperUser!”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i="1" dirty="0"/>
              <a:t>and </a:t>
            </a:r>
            <a:r>
              <a:rPr lang="en-US" i="1" dirty="0" err="1"/>
              <a:t>std</a:t>
            </a:r>
            <a:r>
              <a:rPr lang="en-US" i="1" dirty="0"/>
              <a:t>::regex  </a:t>
            </a:r>
            <a:r>
              <a:rPr lang="en-US" i="1" dirty="0" err="1"/>
              <a:t>rgx</a:t>
            </a:r>
            <a:r>
              <a:rPr lang="en-US" i="1" dirty="0"/>
              <a:t>(</a:t>
            </a:r>
            <a:r>
              <a:rPr lang="en-US" i="1" dirty="0" smtClean="0"/>
              <a:t>“[1-9]+([A-</a:t>
            </a:r>
            <a:r>
              <a:rPr lang="en-US" i="1" dirty="0" err="1" smtClean="0"/>
              <a:t>Za</a:t>
            </a:r>
            <a:r>
              <a:rPr lang="en-US" i="1" dirty="0" smtClean="0"/>
              <a:t>-z]+)”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8000"/>
                </a:solidFill>
              </a:rPr>
              <a:t>note: </a:t>
            </a:r>
            <a:r>
              <a:rPr lang="en-US" i="1" dirty="0" smtClean="0">
                <a:solidFill>
                  <a:srgbClr val="008000"/>
                </a:solidFill>
              </a:rPr>
              <a:t>‘[]’  indicates a set of characters to be acceptable, ‘()’ indicates a capture group that can be </a:t>
            </a:r>
            <a:r>
              <a:rPr lang="en-US" i="1" dirty="0" err="1" smtClean="0">
                <a:solidFill>
                  <a:srgbClr val="008000"/>
                </a:solidFill>
              </a:rPr>
              <a:t>accesed</a:t>
            </a:r>
            <a:r>
              <a:rPr lang="en-US" i="1" dirty="0" smtClean="0">
                <a:solidFill>
                  <a:srgbClr val="008000"/>
                </a:solidFill>
              </a:rPr>
              <a:t> if found.</a:t>
            </a:r>
            <a:endParaRPr lang="en-US" i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smatch</a:t>
            </a:r>
            <a:r>
              <a:rPr lang="en-US" dirty="0" smtClean="0"/>
              <a:t> match;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regex_match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dirty="0" err="1" smtClean="0"/>
              <a:t>,match,rgx</a:t>
            </a:r>
            <a:r>
              <a:rPr lang="en-US" dirty="0"/>
              <a:t>) will return </a:t>
            </a:r>
            <a:r>
              <a:rPr lang="en-US" dirty="0" smtClean="0"/>
              <a:t>true and populate match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cmatch</a:t>
            </a:r>
            <a:r>
              <a:rPr lang="en-US" dirty="0"/>
              <a:t> match;</a:t>
            </a:r>
          </a:p>
          <a:p>
            <a:pPr marL="0" indent="0">
              <a:buNone/>
            </a:pPr>
            <a:r>
              <a:rPr lang="en-US" dirty="0"/>
              <a:t>  If(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regex_match</a:t>
            </a:r>
            <a:r>
              <a:rPr lang="en-US" dirty="0"/>
              <a:t>(</a:t>
            </a:r>
            <a:r>
              <a:rPr lang="en-US" dirty="0" err="1"/>
              <a:t>s.c_str</a:t>
            </a:r>
            <a:r>
              <a:rPr lang="en-US" dirty="0"/>
              <a:t>(),</a:t>
            </a:r>
            <a:r>
              <a:rPr lang="en-US" dirty="0" err="1"/>
              <a:t>match,rgx</a:t>
            </a:r>
            <a:r>
              <a:rPr lang="en-US" dirty="0"/>
              <a:t>) 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match.str</a:t>
            </a:r>
            <a:r>
              <a:rPr lang="en-US" dirty="0"/>
              <a:t>();            </a:t>
            </a:r>
            <a:r>
              <a:rPr lang="en-US" i="1" dirty="0"/>
              <a:t>//prints: </a:t>
            </a:r>
            <a:r>
              <a:rPr lang="en-US" i="1" dirty="0" smtClean="0"/>
              <a:t>123SuperUser   note:  no   ‘!’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i="1" dirty="0" err="1" smtClean="0"/>
              <a:t>cout</a:t>
            </a:r>
            <a:r>
              <a:rPr lang="en-US" i="1" dirty="0" smtClean="0"/>
              <a:t>&lt;&lt;match[0].</a:t>
            </a:r>
            <a:r>
              <a:rPr lang="en-US" i="1" dirty="0" err="1" smtClean="0"/>
              <a:t>str</a:t>
            </a:r>
            <a:r>
              <a:rPr lang="en-US" i="1" dirty="0" smtClean="0"/>
              <a:t>();      //prints:  same as above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i="1" dirty="0" err="1" smtClean="0"/>
              <a:t>cout</a:t>
            </a:r>
            <a:r>
              <a:rPr lang="en-US" i="1" dirty="0" smtClean="0"/>
              <a:t>&lt;&lt;match[1].</a:t>
            </a:r>
            <a:r>
              <a:rPr lang="en-US" i="1" dirty="0" err="1" smtClean="0"/>
              <a:t>str</a:t>
            </a:r>
            <a:r>
              <a:rPr lang="en-US" i="1" dirty="0" smtClean="0"/>
              <a:t>();       //prints:  </a:t>
            </a:r>
            <a:r>
              <a:rPr lang="en-US" i="1" dirty="0" err="1" smtClean="0"/>
              <a:t>SuperUser</a:t>
            </a:r>
            <a:r>
              <a:rPr lang="en-US" i="1" dirty="0" smtClean="0"/>
              <a:t>      note: the first specified capture group in ‘()’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633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egex_replace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Takes an input string, regex, and replacement string for subsequences that match the pattern and returns a modified string </a:t>
            </a:r>
            <a:endParaRPr lang="en-US" i="1" dirty="0"/>
          </a:p>
          <a:p>
            <a:r>
              <a:rPr lang="en-US" i="1" dirty="0" smtClean="0"/>
              <a:t>Handy for </a:t>
            </a:r>
            <a:r>
              <a:rPr lang="en-US" i="1" dirty="0" err="1" smtClean="0"/>
              <a:t>fromatting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Given string s = </a:t>
            </a:r>
            <a:r>
              <a:rPr lang="en-US" i="1" dirty="0" smtClean="0"/>
              <a:t>“            data   \t\n   ”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i="1" dirty="0"/>
              <a:t>and </a:t>
            </a:r>
            <a:r>
              <a:rPr lang="en-US" i="1" dirty="0" err="1"/>
              <a:t>std</a:t>
            </a:r>
            <a:r>
              <a:rPr lang="en-US" i="1" dirty="0"/>
              <a:t>::regex  </a:t>
            </a:r>
            <a:r>
              <a:rPr lang="en-US" i="1" dirty="0" err="1"/>
              <a:t>rgx</a:t>
            </a:r>
            <a:r>
              <a:rPr lang="en-US" i="1" dirty="0"/>
              <a:t>(</a:t>
            </a:r>
            <a:r>
              <a:rPr lang="en-US" i="1" dirty="0" smtClean="0"/>
              <a:t>“^\\s+(\\S+)\\s+$”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8000"/>
                </a:solidFill>
              </a:rPr>
              <a:t>note: </a:t>
            </a:r>
            <a:r>
              <a:rPr lang="en-US" i="1" dirty="0" smtClean="0">
                <a:solidFill>
                  <a:srgbClr val="008000"/>
                </a:solidFill>
              </a:rPr>
              <a:t>‘</a:t>
            </a:r>
            <a:r>
              <a:rPr lang="en-US" i="1" dirty="0">
                <a:solidFill>
                  <a:srgbClr val="008000"/>
                </a:solidFill>
              </a:rPr>
              <a:t>^</a:t>
            </a:r>
            <a:r>
              <a:rPr lang="en-US" i="1" dirty="0" smtClean="0">
                <a:solidFill>
                  <a:srgbClr val="008000"/>
                </a:solidFill>
              </a:rPr>
              <a:t>’  is an anchor meaning must be the start and ‘$’ means must be the end.  \s is all whitespace and \S is all non-white space</a:t>
            </a:r>
            <a:endParaRPr lang="en-US" i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err="1"/>
              <a:t>std</a:t>
            </a:r>
            <a:r>
              <a:rPr lang="en-US" u="sng" dirty="0"/>
              <a:t>::</a:t>
            </a:r>
            <a:r>
              <a:rPr lang="en-US" u="sng" dirty="0" err="1" smtClean="0"/>
              <a:t>regex_replace</a:t>
            </a:r>
            <a:r>
              <a:rPr lang="en-US" u="sng" dirty="0" smtClean="0"/>
              <a:t>(</a:t>
            </a:r>
            <a:r>
              <a:rPr lang="en-US" u="sng" dirty="0" err="1"/>
              <a:t>s,match</a:t>
            </a:r>
            <a:r>
              <a:rPr lang="en-US" u="sng" dirty="0" err="1" smtClean="0"/>
              <a:t>,”whatever</a:t>
            </a:r>
            <a:r>
              <a:rPr lang="en-US" u="sng" dirty="0" smtClean="0"/>
              <a:t>”) </a:t>
            </a:r>
            <a:r>
              <a:rPr lang="en-US" dirty="0"/>
              <a:t>will return </a:t>
            </a:r>
            <a:r>
              <a:rPr lang="en-US" dirty="0" smtClean="0"/>
              <a:t>the string: “whatever,” replacing the entire string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Though typically you would only want to match on smaller subsequences, here we will use a capture group placeholder:</a:t>
            </a:r>
          </a:p>
          <a:p>
            <a:pPr marL="0" indent="0">
              <a:buNone/>
            </a:pPr>
            <a:r>
              <a:rPr lang="en-US" i="1" u="sng" dirty="0" err="1"/>
              <a:t>std</a:t>
            </a:r>
            <a:r>
              <a:rPr lang="en-US" i="1" u="sng" dirty="0"/>
              <a:t>::</a:t>
            </a:r>
            <a:r>
              <a:rPr lang="en-US" i="1" u="sng" dirty="0" err="1"/>
              <a:t>regex_replace</a:t>
            </a:r>
            <a:r>
              <a:rPr lang="en-US" i="1" u="sng" dirty="0"/>
              <a:t>(s,match,</a:t>
            </a:r>
            <a:r>
              <a:rPr lang="en-US" i="1" u="sng" dirty="0" smtClean="0"/>
              <a:t>”$1”</a:t>
            </a:r>
            <a:r>
              <a:rPr lang="en-US" i="1" dirty="0" smtClean="0"/>
              <a:t>) will return “data”, replacing the entire string for group 1 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his is essentially ‘trim’, a typical function eliminating leading and trailing white space. 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60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egex_iterator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bidirectional iterator object that traverses over a collection of characters and iterates on matches to a regular expression</a:t>
            </a:r>
          </a:p>
          <a:p>
            <a:endParaRPr lang="en-US" dirty="0" smtClean="0"/>
          </a:p>
          <a:p>
            <a:r>
              <a:rPr lang="en-US" dirty="0" smtClean="0"/>
              <a:t>Auto it = </a:t>
            </a:r>
            <a:r>
              <a:rPr lang="en-US" dirty="0" err="1" smtClean="0"/>
              <a:t>sregex_iterator</a:t>
            </a:r>
            <a:r>
              <a:rPr lang="en-US" dirty="0" smtClean="0"/>
              <a:t>(</a:t>
            </a:r>
            <a:r>
              <a:rPr lang="en-US" dirty="0" err="1" smtClean="0"/>
              <a:t>myString.begin</a:t>
            </a:r>
            <a:r>
              <a:rPr lang="en-US" dirty="0" smtClean="0"/>
              <a:t>(),</a:t>
            </a:r>
            <a:r>
              <a:rPr lang="en-US" dirty="0" err="1" smtClean="0"/>
              <a:t>myString.end</a:t>
            </a:r>
            <a:r>
              <a:rPr lang="en-US" dirty="0" smtClean="0"/>
              <a:t>(), </a:t>
            </a:r>
            <a:r>
              <a:rPr lang="en-US" dirty="0" err="1" smtClean="0"/>
              <a:t>std</a:t>
            </a:r>
            <a:r>
              <a:rPr lang="en-US" dirty="0" smtClean="0"/>
              <a:t>::regex(“//w+”))</a:t>
            </a:r>
          </a:p>
          <a:p>
            <a:r>
              <a:rPr lang="en-US" dirty="0" smtClean="0"/>
              <a:t>It will be an iterator to the first match of ‘\w’, or a collection of sequential letters, numbers, and ‘_’ s.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i="1" dirty="0" err="1"/>
              <a:t>regex.cpp</a:t>
            </a:r>
            <a:r>
              <a:rPr lang="en-US" dirty="0"/>
              <a:t> and </a:t>
            </a:r>
            <a:r>
              <a:rPr lang="en-US" i="1" dirty="0"/>
              <a:t>regex2.cpp</a:t>
            </a:r>
          </a:p>
        </p:txBody>
      </p:sp>
    </p:spTree>
    <p:extLst>
      <p:ext uri="{BB962C8B-B14F-4D97-AF65-F5344CB8AC3E}">
        <p14:creationId xmlns:p14="http://schemas.microsoft.com/office/powerpoint/2010/main" val="2539221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Containers</a:t>
            </a:r>
            <a:endParaRPr lang="en-US" dirty="0"/>
          </a:p>
        </p:txBody>
      </p:sp>
      <p:pic>
        <p:nvPicPr>
          <p:cNvPr id="4" name="Picture 3" descr="seque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758950"/>
            <a:ext cx="7747000" cy="326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1750" y="5250418"/>
            <a:ext cx="611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All </a:t>
            </a:r>
            <a:r>
              <a:rPr lang="en-US" dirty="0" smtClean="0">
                <a:solidFill>
                  <a:srgbClr val="292934"/>
                </a:solidFill>
              </a:rPr>
              <a:t>are dynamic </a:t>
            </a:r>
            <a:r>
              <a:rPr lang="en-US" i="1" dirty="0" smtClean="0">
                <a:solidFill>
                  <a:srgbClr val="292934"/>
                </a:solidFill>
              </a:rPr>
              <a:t>expandable</a:t>
            </a:r>
            <a:r>
              <a:rPr lang="en-US" dirty="0" smtClean="0">
                <a:solidFill>
                  <a:srgbClr val="292934"/>
                </a:solidFill>
              </a:rPr>
              <a:t> except </a:t>
            </a:r>
            <a:r>
              <a:rPr lang="en-US" b="1" dirty="0" smtClean="0">
                <a:solidFill>
                  <a:srgbClr val="292934"/>
                </a:solidFill>
              </a:rPr>
              <a:t>array</a:t>
            </a:r>
            <a:r>
              <a:rPr lang="en-US" dirty="0" smtClean="0">
                <a:solidFill>
                  <a:srgbClr val="292934"/>
                </a:solidFill>
              </a:rPr>
              <a:t>.</a:t>
            </a:r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4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Base Class</a:t>
            </a:r>
            <a:endParaRPr lang="en-US" dirty="0"/>
          </a:p>
        </p:txBody>
      </p:sp>
      <p:pic>
        <p:nvPicPr>
          <p:cNvPr id="5" name="Picture 4" descr="Base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01800"/>
            <a:ext cx="6388100" cy="3454400"/>
          </a:xfrm>
          <a:prstGeom prst="rect">
            <a:avLst/>
          </a:prstGeom>
        </p:spPr>
      </p:pic>
      <p:pic>
        <p:nvPicPr>
          <p:cNvPr id="6" name="Picture 5" descr="virtfu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353067"/>
            <a:ext cx="6235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3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Derived Class</a:t>
            </a:r>
            <a:endParaRPr lang="en-US" dirty="0"/>
          </a:p>
        </p:txBody>
      </p:sp>
      <p:pic>
        <p:nvPicPr>
          <p:cNvPr id="3" name="Picture 2" descr="Derived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25700"/>
            <a:ext cx="67056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Objects</a:t>
            </a:r>
            <a:endParaRPr lang="en-US" dirty="0"/>
          </a:p>
        </p:txBody>
      </p:sp>
      <p:pic>
        <p:nvPicPr>
          <p:cNvPr id="3" name="Picture 2" descr="Fig15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15" y="1524000"/>
            <a:ext cx="5372100" cy="2425700"/>
          </a:xfrm>
          <a:prstGeom prst="rect">
            <a:avLst/>
          </a:prstGeom>
        </p:spPr>
      </p:pic>
      <p:pic>
        <p:nvPicPr>
          <p:cNvPr id="4" name="Picture 3" descr="DerviedObjec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14" y="4702945"/>
            <a:ext cx="4864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8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auto">
          <a:xfrm>
            <a:off x="228599" y="766236"/>
            <a:ext cx="5231477" cy="523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err="1" smtClean="0">
                <a:latin typeface="Andale Mono"/>
                <a:cs typeface="Andale Mono"/>
              </a:rPr>
              <a:t>struct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A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A() 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"A::A()\n";}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~A()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"A::~A()\n";}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struct</a:t>
            </a:r>
            <a:r>
              <a:rPr lang="en-US" dirty="0">
                <a:latin typeface="Andale Mono"/>
                <a:cs typeface="Andale Mono"/>
              </a:rPr>
              <a:t> B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B() 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"B::B()\n";}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~B()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"B::~B()\n";}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struct</a:t>
            </a:r>
            <a:r>
              <a:rPr lang="en-US" dirty="0">
                <a:latin typeface="Andale Mono"/>
                <a:cs typeface="Andale Mono"/>
              </a:rPr>
              <a:t> C : A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C() 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"C::C()\n";}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~C() {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"C::~C()\n";}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B b;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C c;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7957" y="2401058"/>
            <a:ext cx="12483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A::A()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B::B()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C::C()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C::~C()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B::~B()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i="1" dirty="0" smtClean="0">
                <a:cs typeface="Andale Mono"/>
              </a:rPr>
              <a:t>A::~A()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9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152400" y="554904"/>
            <a:ext cx="8839200" cy="614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i="1" dirty="0">
                <a:latin typeface="Andale Mono"/>
                <a:cs typeface="Andale Mono"/>
              </a:rPr>
              <a:t>// Using Initializers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 err="1" smtClean="0">
                <a:latin typeface="Andale Mono"/>
                <a:cs typeface="Andale Mono"/>
              </a:rPr>
              <a:t>struct</a:t>
            </a:r>
            <a:r>
              <a:rPr lang="en-US" b="1" dirty="0" smtClean="0">
                <a:latin typeface="Andale Mono"/>
                <a:cs typeface="Andale Mono"/>
              </a:rPr>
              <a:t> A {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A(</a:t>
            </a:r>
            <a:r>
              <a:rPr lang="en-US" b="1" dirty="0" err="1">
                <a:latin typeface="Andale Mono"/>
                <a:cs typeface="Andale Mono"/>
              </a:rPr>
              <a:t>int</a:t>
            </a:r>
            <a:r>
              <a:rPr lang="en-US" b="1" dirty="0">
                <a:latin typeface="Andale Mono"/>
                <a:cs typeface="Andale Mono"/>
              </a:rPr>
              <a:t> </a:t>
            </a:r>
            <a:r>
              <a:rPr lang="en-US" b="1" dirty="0" err="1">
                <a:latin typeface="Andale Mono"/>
                <a:cs typeface="Andale Mono"/>
              </a:rPr>
              <a:t>i</a:t>
            </a:r>
            <a:r>
              <a:rPr lang="en-US" b="1" dirty="0">
                <a:latin typeface="Andale Mono"/>
                <a:cs typeface="Andale Mono"/>
              </a:rPr>
              <a:t>)  {</a:t>
            </a:r>
            <a:r>
              <a:rPr lang="en-US" b="1" dirty="0" err="1">
                <a:latin typeface="Andale Mono"/>
                <a:cs typeface="Andale Mono"/>
              </a:rPr>
              <a:t>cout</a:t>
            </a:r>
            <a:r>
              <a:rPr lang="en-US" b="1" dirty="0">
                <a:latin typeface="Andale Mono"/>
                <a:cs typeface="Andale Mono"/>
              </a:rPr>
              <a:t> &lt;&lt; "A::A(" &lt;&lt; </a:t>
            </a:r>
            <a:r>
              <a:rPr lang="en-US" b="1" dirty="0" err="1">
                <a:latin typeface="Andale Mono"/>
                <a:cs typeface="Andale Mono"/>
              </a:rPr>
              <a:t>i</a:t>
            </a:r>
            <a:r>
              <a:rPr lang="en-US" b="1" dirty="0">
                <a:latin typeface="Andale Mono"/>
                <a:cs typeface="Andale Mono"/>
              </a:rPr>
              <a:t> &lt;&lt; ")\n";}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~A() {</a:t>
            </a:r>
            <a:r>
              <a:rPr lang="en-US" b="1" dirty="0" err="1">
                <a:latin typeface="Andale Mono"/>
                <a:cs typeface="Andale Mono"/>
              </a:rPr>
              <a:t>cout</a:t>
            </a:r>
            <a:r>
              <a:rPr lang="en-US" b="1" dirty="0">
                <a:latin typeface="Andale Mono"/>
                <a:cs typeface="Andale Mono"/>
              </a:rPr>
              <a:t> &lt;&lt; "A::~A()\n";}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 err="1">
                <a:latin typeface="Andale Mono"/>
                <a:cs typeface="Andale Mono"/>
              </a:rPr>
              <a:t>struct</a:t>
            </a:r>
            <a:r>
              <a:rPr lang="en-US" b="1" dirty="0">
                <a:latin typeface="Andale Mono"/>
                <a:cs typeface="Andale Mono"/>
              </a:rPr>
              <a:t> </a:t>
            </a:r>
            <a:r>
              <a:rPr lang="en-US" b="1" dirty="0" smtClean="0">
                <a:latin typeface="Andale Mono"/>
                <a:cs typeface="Andale Mono"/>
              </a:rPr>
              <a:t>B {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B(</a:t>
            </a:r>
            <a:r>
              <a:rPr lang="en-US" b="1" dirty="0" err="1">
                <a:latin typeface="Andale Mono"/>
                <a:cs typeface="Andale Mono"/>
              </a:rPr>
              <a:t>int</a:t>
            </a:r>
            <a:r>
              <a:rPr lang="en-US" b="1" dirty="0">
                <a:latin typeface="Andale Mono"/>
                <a:cs typeface="Andale Mono"/>
              </a:rPr>
              <a:t> j)  {</a:t>
            </a:r>
            <a:r>
              <a:rPr lang="en-US" b="1" dirty="0" err="1">
                <a:latin typeface="Andale Mono"/>
                <a:cs typeface="Andale Mono"/>
              </a:rPr>
              <a:t>cout</a:t>
            </a:r>
            <a:r>
              <a:rPr lang="en-US" b="1" dirty="0">
                <a:latin typeface="Andale Mono"/>
                <a:cs typeface="Andale Mono"/>
              </a:rPr>
              <a:t> &lt;&lt; "B::B(" &lt;&lt; j &lt;&lt; ")\n";}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~B() {</a:t>
            </a:r>
            <a:r>
              <a:rPr lang="en-US" b="1" dirty="0" err="1">
                <a:latin typeface="Andale Mono"/>
                <a:cs typeface="Andale Mono"/>
              </a:rPr>
              <a:t>cout</a:t>
            </a:r>
            <a:r>
              <a:rPr lang="en-US" b="1" dirty="0">
                <a:latin typeface="Andale Mono"/>
                <a:cs typeface="Andale Mono"/>
              </a:rPr>
              <a:t> &lt;&lt; "B::~B()\n";}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 err="1">
                <a:latin typeface="Andale Mono"/>
                <a:cs typeface="Andale Mono"/>
              </a:rPr>
              <a:t>struct</a:t>
            </a:r>
            <a:r>
              <a:rPr lang="en-US" b="1" dirty="0">
                <a:latin typeface="Andale Mono"/>
                <a:cs typeface="Andale Mono"/>
              </a:rPr>
              <a:t> </a:t>
            </a:r>
            <a:r>
              <a:rPr lang="en-US" b="1" dirty="0" smtClean="0">
                <a:latin typeface="Andale Mono"/>
                <a:cs typeface="Andale Mono"/>
              </a:rPr>
              <a:t>C : A {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C(</a:t>
            </a:r>
            <a:r>
              <a:rPr lang="en-US" b="1" dirty="0" err="1">
                <a:latin typeface="Andale Mono"/>
                <a:cs typeface="Andale Mono"/>
              </a:rPr>
              <a:t>int</a:t>
            </a:r>
            <a:r>
              <a:rPr lang="en-US" b="1" dirty="0">
                <a:latin typeface="Andale Mono"/>
                <a:cs typeface="Andale Mono"/>
              </a:rPr>
              <a:t> </a:t>
            </a:r>
            <a:r>
              <a:rPr lang="en-US" b="1" dirty="0" err="1">
                <a:latin typeface="Andale Mono"/>
                <a:cs typeface="Andale Mono"/>
              </a:rPr>
              <a:t>i</a:t>
            </a:r>
            <a:r>
              <a:rPr lang="en-US" b="1" dirty="0">
                <a:latin typeface="Andale Mono"/>
                <a:cs typeface="Andale Mono"/>
              </a:rPr>
              <a:t>, </a:t>
            </a:r>
            <a:r>
              <a:rPr lang="en-US" b="1" dirty="0" err="1">
                <a:latin typeface="Andale Mono"/>
                <a:cs typeface="Andale Mono"/>
              </a:rPr>
              <a:t>int</a:t>
            </a:r>
            <a:r>
              <a:rPr lang="en-US" b="1" dirty="0">
                <a:latin typeface="Andale Mono"/>
                <a:cs typeface="Andale Mono"/>
              </a:rPr>
              <a:t> j) : A(</a:t>
            </a:r>
            <a:r>
              <a:rPr lang="en-US" b="1" dirty="0" err="1">
                <a:latin typeface="Andale Mono"/>
                <a:cs typeface="Andale Mono"/>
              </a:rPr>
              <a:t>i</a:t>
            </a:r>
            <a:r>
              <a:rPr lang="en-US" b="1" dirty="0">
                <a:latin typeface="Andale Mono"/>
                <a:cs typeface="Andale Mono"/>
              </a:rPr>
              <a:t>), b(j) </a:t>
            </a:r>
            <a:r>
              <a:rPr lang="en-US" b="1" dirty="0" smtClean="0">
                <a:latin typeface="Andale Mono"/>
                <a:cs typeface="Andale Mono"/>
              </a:rPr>
              <a:t>{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    </a:t>
            </a:r>
            <a:r>
              <a:rPr lang="en-US" b="1" dirty="0" err="1">
                <a:latin typeface="Andale Mono"/>
                <a:cs typeface="Andale Mono"/>
              </a:rPr>
              <a:t>cout</a:t>
            </a:r>
            <a:r>
              <a:rPr lang="en-US" b="1" dirty="0">
                <a:latin typeface="Andale Mono"/>
                <a:cs typeface="Andale Mono"/>
              </a:rPr>
              <a:t> &lt;&lt; "C::C(" &lt;&lt; </a:t>
            </a:r>
            <a:r>
              <a:rPr lang="en-US" b="1" dirty="0" err="1">
                <a:latin typeface="Andale Mono"/>
                <a:cs typeface="Andale Mono"/>
              </a:rPr>
              <a:t>i</a:t>
            </a:r>
            <a:r>
              <a:rPr lang="en-US" b="1" dirty="0">
                <a:latin typeface="Andale Mono"/>
                <a:cs typeface="Andale Mono"/>
              </a:rPr>
              <a:t> &lt;&lt; ',' &lt;&lt; j &lt;&lt; ")\n";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~C() </a:t>
            </a:r>
            <a:r>
              <a:rPr lang="en-US" b="1" dirty="0" smtClean="0">
                <a:latin typeface="Andale Mono"/>
                <a:cs typeface="Andale Mono"/>
              </a:rPr>
              <a:t>{ </a:t>
            </a:r>
            <a:r>
              <a:rPr lang="en-US" b="1" dirty="0" err="1" smtClean="0">
                <a:latin typeface="Andale Mono"/>
                <a:cs typeface="Andale Mono"/>
              </a:rPr>
              <a:t>cout</a:t>
            </a:r>
            <a:r>
              <a:rPr lang="en-US" b="1" dirty="0" smtClean="0">
                <a:latin typeface="Andale Mono"/>
                <a:cs typeface="Andale Mono"/>
              </a:rPr>
              <a:t> </a:t>
            </a:r>
            <a:r>
              <a:rPr lang="en-US" b="1" dirty="0">
                <a:latin typeface="Andale Mono"/>
                <a:cs typeface="Andale Mono"/>
              </a:rPr>
              <a:t>&lt;&lt; "C::~C()\n"</a:t>
            </a:r>
            <a:r>
              <a:rPr lang="en-US" b="1" dirty="0" smtClean="0">
                <a:latin typeface="Andale Mono"/>
                <a:cs typeface="Andale Mono"/>
              </a:rPr>
              <a:t>; }</a:t>
            </a: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B b;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endParaRPr lang="en-US" b="1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 err="1">
                <a:latin typeface="Andale Mono"/>
                <a:cs typeface="Andale Mono"/>
              </a:rPr>
              <a:t>int</a:t>
            </a:r>
            <a:r>
              <a:rPr lang="en-US" b="1" dirty="0">
                <a:latin typeface="Andale Mono"/>
                <a:cs typeface="Andale Mono"/>
              </a:rPr>
              <a:t> main()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    C c(1,2);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b="1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26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609600" y="1143000"/>
            <a:ext cx="5486400" cy="199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A::A(1)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B::B(2)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C::C(1,2)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C::~C()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B::~B()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i="1" dirty="0">
                <a:cs typeface="Corbel"/>
              </a:rPr>
              <a:t>A::~A()</a:t>
            </a:r>
          </a:p>
        </p:txBody>
      </p:sp>
    </p:spTree>
    <p:extLst>
      <p:ext uri="{BB962C8B-B14F-4D97-AF65-F5344CB8AC3E}">
        <p14:creationId xmlns:p14="http://schemas.microsoft.com/office/powerpoint/2010/main" val="83187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80584"/>
            <a:ext cx="7793037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Object Initialization</a:t>
            </a:r>
            <a:br>
              <a:rPr lang="en-US" dirty="0">
                <a:ea typeface="+mj-ea"/>
                <a:cs typeface="+mj-cs"/>
              </a:rPr>
            </a:br>
            <a:r>
              <a:rPr lang="en-US" sz="2800" i="1" dirty="0">
                <a:ea typeface="+mj-ea"/>
                <a:cs typeface="+mj-cs"/>
              </a:rPr>
              <a:t>The Real Story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7772400" cy="3620902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(1)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base class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constructor(s) run(s)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first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in </a:t>
            </a:r>
            <a:r>
              <a:rPr lang="en-US" i="1" dirty="0">
                <a:latin typeface="Corbel" charset="0"/>
                <a:ea typeface="ＭＳ Ｐゴシック" charset="0"/>
              </a:rPr>
              <a:t>declaration order</a:t>
            </a:r>
            <a:r>
              <a:rPr lang="en-US" dirty="0">
                <a:latin typeface="Corbel" charset="0"/>
                <a:ea typeface="ＭＳ Ｐゴシック" charset="0"/>
              </a:rPr>
              <a:t> with multiple inheritance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use the </a:t>
            </a:r>
            <a:r>
              <a:rPr lang="en-US" i="1" dirty="0">
                <a:latin typeface="Corbel" charset="0"/>
                <a:ea typeface="ＭＳ Ｐゴシック" charset="0"/>
              </a:rPr>
              <a:t>initializer list</a:t>
            </a:r>
            <a:r>
              <a:rPr lang="en-US" dirty="0">
                <a:latin typeface="Corbel" charset="0"/>
                <a:ea typeface="ＭＳ Ｐゴシック" charset="0"/>
              </a:rPr>
              <a:t> to pass data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otherwise </a:t>
            </a:r>
            <a:r>
              <a:rPr lang="en-US" i="1" dirty="0">
                <a:latin typeface="Corbel" charset="0"/>
                <a:ea typeface="ＭＳ Ｐゴシック" charset="0"/>
              </a:rPr>
              <a:t>default initialization</a:t>
            </a:r>
            <a:r>
              <a:rPr lang="en-US" dirty="0">
                <a:latin typeface="Corbel" charset="0"/>
                <a:ea typeface="ＭＳ Ｐゴシック" charset="0"/>
              </a:rPr>
              <a:t> occurs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(2) Then any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member objects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are initialized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in </a:t>
            </a:r>
            <a:r>
              <a:rPr lang="en-US" i="1" dirty="0">
                <a:latin typeface="Corbel" charset="0"/>
                <a:ea typeface="ＭＳ Ｐゴシック" charset="0"/>
              </a:rPr>
              <a:t>declaration order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(3) Then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derived class constructor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runs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Destruction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is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reverse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of this process</a:t>
            </a:r>
          </a:p>
        </p:txBody>
      </p:sp>
      <p:pic>
        <p:nvPicPr>
          <p:cNvPr id="2" name="Picture 1" descr="ctorvi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5479857"/>
            <a:ext cx="64135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72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46344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The Goal of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OOP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222" i="1" dirty="0" smtClean="0">
                <a:solidFill>
                  <a:srgbClr val="D2533C"/>
                </a:solidFill>
                <a:ea typeface="+mj-ea"/>
                <a:cs typeface="+mj-cs"/>
              </a:rPr>
              <a:t>Subtype Polymorphism (= “Dynamic Dispatch”)</a:t>
            </a:r>
            <a:endParaRPr lang="en-US" sz="2222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1000" cy="2057400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ea typeface="+mn-ea"/>
                <a:cs typeface="+mn-cs"/>
              </a:rPr>
              <a:t>To treat all objects as </a:t>
            </a:r>
            <a:r>
              <a:rPr lang="en-US" i="1" dirty="0">
                <a:ea typeface="+mn-ea"/>
                <a:cs typeface="+mn-cs"/>
              </a:rPr>
              <a:t>base objects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>
                <a:ea typeface="+mn-ea"/>
              </a:rPr>
              <a:t>via a </a:t>
            </a:r>
            <a:r>
              <a:rPr lang="en-US" i="1" dirty="0">
                <a:ea typeface="+mn-ea"/>
              </a:rPr>
              <a:t>pointer-to-base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ea typeface="+mn-ea"/>
                <a:cs typeface="+mn-cs"/>
              </a:rPr>
              <a:t>But to have their behavior </a:t>
            </a:r>
            <a:r>
              <a:rPr lang="en-US" i="1" dirty="0">
                <a:ea typeface="+mn-ea"/>
                <a:cs typeface="+mn-cs"/>
              </a:rPr>
              <a:t>vary</a:t>
            </a:r>
            <a:r>
              <a:rPr lang="en-US" dirty="0">
                <a:ea typeface="+mn-ea"/>
                <a:cs typeface="+mn-cs"/>
              </a:rPr>
              <a:t> automatically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>
                <a:ea typeface="+mn-ea"/>
              </a:rPr>
              <a:t>depending on the </a:t>
            </a:r>
            <a:r>
              <a:rPr lang="en-US" i="1" dirty="0">
                <a:ea typeface="+mn-ea"/>
              </a:rPr>
              <a:t>dynamic type</a:t>
            </a:r>
            <a:r>
              <a:rPr lang="en-US" dirty="0">
                <a:ea typeface="+mn-ea"/>
              </a:rPr>
              <a:t> of the object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2328863" y="4114800"/>
            <a:ext cx="4267200" cy="6096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2870200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3413125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>
            <a:off x="3954463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4495800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9"/>
          <p:cNvSpPr>
            <a:spLocks noChangeShapeType="1"/>
          </p:cNvSpPr>
          <p:nvPr/>
        </p:nvSpPr>
        <p:spPr bwMode="auto">
          <a:xfrm>
            <a:off x="5038725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>
            <a:off x="5580063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>
            <a:off x="6121400" y="4114800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838200" y="5241925"/>
            <a:ext cx="1287463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Employee</a:t>
            </a:r>
          </a:p>
        </p:txBody>
      </p: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2532063" y="5546725"/>
            <a:ext cx="22606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SalariedEmployee</a:t>
            </a:r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 flipH="1">
            <a:off x="1516063" y="4495800"/>
            <a:ext cx="1084262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5"/>
          <p:cNvSpPr>
            <a:spLocks noChangeShapeType="1"/>
          </p:cNvSpPr>
          <p:nvPr/>
        </p:nvSpPr>
        <p:spPr bwMode="auto">
          <a:xfrm>
            <a:off x="3141663" y="4495800"/>
            <a:ext cx="2032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6"/>
          <p:cNvSpPr>
            <a:spLocks noChangeShapeType="1"/>
          </p:cNvSpPr>
          <p:nvPr/>
        </p:nvSpPr>
        <p:spPr bwMode="auto">
          <a:xfrm>
            <a:off x="3683000" y="4495800"/>
            <a:ext cx="14224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4225925" y="4495800"/>
            <a:ext cx="2928938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7307263" y="4495800"/>
            <a:ext cx="8810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etc.</a:t>
            </a:r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4945063" y="5305425"/>
            <a:ext cx="1287462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Employee</a:t>
            </a:r>
          </a:p>
        </p:txBody>
      </p:sp>
      <p:sp>
        <p:nvSpPr>
          <p:cNvPr id="40979" name="Text Box 20"/>
          <p:cNvSpPr txBox="1">
            <a:spLocks noChangeArrowheads="1"/>
          </p:cNvSpPr>
          <p:nvPr/>
        </p:nvSpPr>
        <p:spPr bwMode="auto">
          <a:xfrm>
            <a:off x="6418263" y="5457825"/>
            <a:ext cx="22606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SalariedEmployee</a:t>
            </a:r>
          </a:p>
        </p:txBody>
      </p:sp>
    </p:spTree>
    <p:extLst>
      <p:ext uri="{BB962C8B-B14F-4D97-AF65-F5344CB8AC3E}">
        <p14:creationId xmlns:p14="http://schemas.microsoft.com/office/powerpoint/2010/main" val="176186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6089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Heterogeneous Collections</a:t>
            </a:r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304800" y="1752600"/>
            <a:ext cx="8346653" cy="421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using namespace 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Employee e("John Hourly",16.50);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e.recordTime</a:t>
            </a:r>
            <a:r>
              <a:rPr lang="en-US" dirty="0">
                <a:latin typeface="Andale Mono"/>
                <a:cs typeface="Andale Mono"/>
              </a:rPr>
              <a:t>(52.0);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SalariedEmployee</a:t>
            </a:r>
            <a:r>
              <a:rPr lang="en-US" dirty="0">
                <a:latin typeface="Andale Mono"/>
                <a:cs typeface="Andale Mono"/>
              </a:rPr>
              <a:t> e2("Jane Salaried",1125.00);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e2.recordTime(1.0);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Employee* </a:t>
            </a:r>
            <a:r>
              <a:rPr lang="en-US" dirty="0" err="1">
                <a:latin typeface="Andale Mono"/>
                <a:cs typeface="Andale Mono"/>
              </a:rPr>
              <a:t>elist</a:t>
            </a:r>
            <a:r>
              <a:rPr lang="en-US" dirty="0">
                <a:latin typeface="Andale Mono"/>
                <a:cs typeface="Andale Mono"/>
              </a:rPr>
              <a:t>[] = {&amp;e, &amp;e2};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nemp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sizeof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elist</a:t>
            </a:r>
            <a:r>
              <a:rPr lang="en-US" dirty="0">
                <a:latin typeface="Andale Mono"/>
                <a:cs typeface="Andale Mono"/>
              </a:rPr>
              <a:t> / </a:t>
            </a:r>
            <a:r>
              <a:rPr lang="en-US" dirty="0" err="1">
                <a:latin typeface="Andale Mono"/>
                <a:cs typeface="Andale Mono"/>
              </a:rPr>
              <a:t>sizeof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elist</a:t>
            </a:r>
            <a:r>
              <a:rPr lang="en-US" dirty="0">
                <a:latin typeface="Andale Mono"/>
                <a:cs typeface="Andale Mono"/>
              </a:rPr>
              <a:t>[0];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for (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 = 0;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 &lt; </a:t>
            </a:r>
            <a:r>
              <a:rPr lang="en-US" dirty="0" err="1">
                <a:latin typeface="Andale Mono"/>
                <a:cs typeface="Andale Mono"/>
              </a:rPr>
              <a:t>nemp</a:t>
            </a:r>
            <a:r>
              <a:rPr lang="en-US" dirty="0">
                <a:latin typeface="Andale Mono"/>
                <a:cs typeface="Andale Mono"/>
              </a:rPr>
              <a:t>; ++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  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elist</a:t>
            </a:r>
            <a:r>
              <a:rPr lang="en-US" dirty="0">
                <a:latin typeface="Andale Mono"/>
                <a:cs typeface="Andale Mono"/>
              </a:rPr>
              <a:t>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]-&gt;</a:t>
            </a:r>
            <a:r>
              <a:rPr lang="en-US" dirty="0" err="1">
                <a:latin typeface="Andale Mono"/>
                <a:cs typeface="Andale Mono"/>
              </a:rPr>
              <a:t>getName</a:t>
            </a:r>
            <a:r>
              <a:rPr lang="en-US" dirty="0">
                <a:latin typeface="Andale Mono"/>
                <a:cs typeface="Andale Mono"/>
              </a:rPr>
              <a:t>() &lt;&lt; " gets "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         &lt;&lt; </a:t>
            </a:r>
            <a:r>
              <a:rPr lang="en-US" dirty="0" err="1">
                <a:latin typeface="Andale Mono"/>
                <a:cs typeface="Andale Mono"/>
              </a:rPr>
              <a:t>elist</a:t>
            </a:r>
            <a:r>
              <a:rPr lang="en-US" dirty="0">
                <a:latin typeface="Andale Mono"/>
                <a:cs typeface="Andale Mono"/>
              </a:rPr>
              <a:t>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]-&gt;</a:t>
            </a:r>
            <a:r>
              <a:rPr lang="en-US" dirty="0" err="1">
                <a:latin typeface="Andale Mono"/>
                <a:cs typeface="Andale Mono"/>
              </a:rPr>
              <a:t>computePay</a:t>
            </a:r>
            <a:r>
              <a:rPr lang="en-US" dirty="0">
                <a:latin typeface="Andale Mono"/>
                <a:cs typeface="Andale Mono"/>
              </a:rPr>
              <a:t>()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i="1" dirty="0">
                <a:latin typeface="Andale Mono"/>
                <a:cs typeface="Andale Mono"/>
              </a:rPr>
              <a:t>John Hourly gets 957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i="1" dirty="0">
                <a:latin typeface="Andale Mono"/>
                <a:cs typeface="Andale Mono"/>
              </a:rPr>
              <a:t>Jane Salaried gets 1125</a:t>
            </a:r>
          </a:p>
        </p:txBody>
      </p:sp>
    </p:spTree>
    <p:extLst>
      <p:ext uri="{BB962C8B-B14F-4D97-AF65-F5344CB8AC3E}">
        <p14:creationId xmlns:p14="http://schemas.microsoft.com/office/powerpoint/2010/main" val="134478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6870" y="343013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Function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Binding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222" i="1" dirty="0" smtClean="0">
                <a:solidFill>
                  <a:srgbClr val="D2533C"/>
                </a:solidFill>
                <a:ea typeface="+mj-ea"/>
                <a:cs typeface="+mj-cs"/>
              </a:rPr>
              <a:t>Static vs. Dynamic Dispatch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Function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binding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dispatches (determines) the code to execute for a particular function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call</a:t>
            </a:r>
          </a:p>
          <a:p>
            <a:pPr eaLnBrk="1" hangingPunct="1"/>
            <a:endParaRPr lang="en-US" i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Static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binding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occurs at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compile time</a:t>
            </a:r>
          </a:p>
          <a:p>
            <a:pPr lvl="1" eaLnBrk="1" hangingPunct="1"/>
            <a:r>
              <a:rPr lang="en-US" i="1" dirty="0">
                <a:latin typeface="Corbel" charset="0"/>
                <a:ea typeface="ＭＳ Ｐゴシック" charset="0"/>
              </a:rPr>
              <a:t>Non-virtual </a:t>
            </a:r>
            <a:r>
              <a:rPr lang="en-US" dirty="0">
                <a:latin typeface="Corbel" charset="0"/>
                <a:ea typeface="ＭＳ Ｐゴシック" charset="0"/>
              </a:rPr>
              <a:t>functions are bound at </a:t>
            </a:r>
            <a:r>
              <a:rPr lang="en-US" i="1" dirty="0">
                <a:latin typeface="Corbel" charset="0"/>
                <a:ea typeface="ＭＳ Ｐゴシック" charset="0"/>
              </a:rPr>
              <a:t>compile-time</a:t>
            </a:r>
          </a:p>
          <a:p>
            <a:pPr eaLnBrk="1" hangingPunct="1"/>
            <a:endParaRPr lang="en-US" i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Dynamic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binding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occurs at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run time</a:t>
            </a:r>
          </a:p>
          <a:p>
            <a:pPr lvl="1" eaLnBrk="1" hangingPunct="1"/>
            <a:r>
              <a:rPr lang="en-US" i="1" dirty="0">
                <a:latin typeface="Corbel" charset="0"/>
                <a:ea typeface="ＭＳ Ｐゴシック" charset="0"/>
              </a:rPr>
              <a:t>virtual functions</a:t>
            </a:r>
            <a:r>
              <a:rPr lang="en-US" dirty="0">
                <a:latin typeface="Corbel" charset="0"/>
                <a:ea typeface="ＭＳ Ｐゴシック" charset="0"/>
              </a:rPr>
              <a:t> are bound at </a:t>
            </a:r>
            <a:r>
              <a:rPr lang="en-US" i="1" dirty="0">
                <a:latin typeface="Corbel" charset="0"/>
                <a:ea typeface="ＭＳ Ｐゴシック" charset="0"/>
              </a:rPr>
              <a:t>runtime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must be called through a </a:t>
            </a:r>
            <a:r>
              <a:rPr lang="en-US" i="1" dirty="0">
                <a:latin typeface="Corbel" charset="0"/>
                <a:ea typeface="ＭＳ Ｐゴシック" charset="0"/>
              </a:rPr>
              <a:t>pointer</a:t>
            </a:r>
            <a:r>
              <a:rPr lang="en-US" dirty="0">
                <a:latin typeface="Corbel" charset="0"/>
                <a:ea typeface="ＭＳ Ｐゴシック" charset="0"/>
              </a:rPr>
              <a:t> or </a:t>
            </a:r>
            <a:r>
              <a:rPr lang="en-US" i="1" dirty="0">
                <a:latin typeface="Corbel" charset="0"/>
                <a:ea typeface="ＭＳ Ｐゴシック" charset="0"/>
              </a:rPr>
              <a:t>reference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determined by the </a:t>
            </a:r>
            <a:r>
              <a:rPr lang="en-US" i="1" dirty="0">
                <a:latin typeface="Corbel" charset="0"/>
                <a:ea typeface="ＭＳ Ｐゴシック" charset="0"/>
              </a:rPr>
              <a:t>dynamic type </a:t>
            </a:r>
            <a:r>
              <a:rPr lang="en-US" dirty="0">
                <a:latin typeface="Corbel" charset="0"/>
                <a:ea typeface="ＭＳ Ｐゴシック" charset="0"/>
              </a:rPr>
              <a:t>of the object pointed to</a:t>
            </a:r>
          </a:p>
        </p:txBody>
      </p:sp>
    </p:spTree>
    <p:extLst>
      <p:ext uri="{BB962C8B-B14F-4D97-AF65-F5344CB8AC3E}">
        <p14:creationId xmlns:p14="http://schemas.microsoft.com/office/powerpoint/2010/main" val="307591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std::array</a:t>
            </a:r>
            <a:endParaRPr lang="en-US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A </a:t>
            </a:r>
            <a:r>
              <a:rPr lang="ja-JP" altLang="en-US" dirty="0">
                <a:latin typeface="Corbel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cs typeface="ＭＳ Ｐゴシック" charset="0"/>
              </a:rPr>
              <a:t>replacement</a:t>
            </a:r>
            <a:r>
              <a:rPr lang="ja-JP" altLang="en-US" dirty="0">
                <a:latin typeface="Corbel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cs typeface="ＭＳ Ｐゴシック" charset="0"/>
              </a:rPr>
              <a:t> for built-in arrays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</a:rPr>
              <a:t>a template wrapper that holds a </a:t>
            </a:r>
            <a:r>
              <a:rPr lang="en-US" i="1" dirty="0">
                <a:latin typeface="Corbel" charset="0"/>
              </a:rPr>
              <a:t>static</a:t>
            </a:r>
            <a:r>
              <a:rPr lang="en-US" dirty="0">
                <a:latin typeface="Corbel" charset="0"/>
              </a:rPr>
              <a:t> array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</a:rPr>
              <a:t>d</a:t>
            </a:r>
            <a:r>
              <a:rPr lang="en-US" dirty="0" smtClean="0">
                <a:latin typeface="Corbel" charset="0"/>
              </a:rPr>
              <a:t>ata stored locally (not on heap)</a:t>
            </a:r>
            <a:endParaRPr lang="en-US" i="1" dirty="0">
              <a:latin typeface="Corbel" charset="0"/>
            </a:endParaRPr>
          </a:p>
          <a:p>
            <a:pPr eaLnBrk="1" hangingPunct="1">
              <a:spcAft>
                <a:spcPts val="600"/>
              </a:spcAft>
            </a:pPr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Provides STL-like features: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</a:rPr>
              <a:t>begin(), end(), size(), empty(), at(), front(), back()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</a:rPr>
              <a:t>and of course operator[]       (</a:t>
            </a:r>
            <a:r>
              <a:rPr lang="en-US" i="1" dirty="0">
                <a:latin typeface="Corbel" charset="0"/>
              </a:rPr>
              <a:t>not</a:t>
            </a:r>
            <a:r>
              <a:rPr lang="en-US" dirty="0">
                <a:latin typeface="Corbel" charset="0"/>
              </a:rPr>
              <a:t> range-checked</a:t>
            </a:r>
            <a:r>
              <a:rPr lang="en-US" dirty="0" smtClean="0">
                <a:latin typeface="Corbel" charset="0"/>
              </a:rPr>
              <a:t>)</a:t>
            </a:r>
            <a:endParaRPr lang="en-US" dirty="0">
              <a:latin typeface="Corbel" charset="0"/>
            </a:endParaRP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CS 3370 - Templates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9F3755-90B4-2448-BD07-9E91FF4DD3CD}" type="slidenum">
              <a:rPr lang="en-US" sz="1400">
                <a:solidFill>
                  <a:srgbClr val="FFFFFF"/>
                </a:solidFill>
              </a:rPr>
              <a:pPr eaLnBrk="1" hangingPunct="1"/>
              <a:t>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8424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7997" y="282666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How Virtual Functions Work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412750" y="1992313"/>
            <a:ext cx="1368425" cy="1033462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68313" y="2047875"/>
            <a:ext cx="4159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68313" y="2047875"/>
            <a:ext cx="334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 i="1">
                <a:solidFill>
                  <a:srgbClr val="000000"/>
                </a:solidFill>
              </a:rPr>
              <a:t>vptr</a:t>
            </a:r>
            <a:endParaRPr lang="en-US" sz="2800">
              <a:latin typeface="Times New Roman" charset="0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468313" y="2246313"/>
            <a:ext cx="5318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468313" y="2246313"/>
            <a:ext cx="536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name</a:t>
            </a:r>
            <a:endParaRPr lang="en-US" sz="2800">
              <a:latin typeface="Times New Roman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468313" y="2449513"/>
            <a:ext cx="393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468313" y="2449513"/>
            <a:ext cx="392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rate</a:t>
            </a:r>
            <a:endParaRPr lang="en-US" sz="2800">
              <a:latin typeface="Times New Roman" charset="0"/>
            </a:endParaRP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468313" y="2651125"/>
            <a:ext cx="1044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468313" y="2651125"/>
            <a:ext cx="946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timeWorked</a:t>
            </a:r>
            <a:endParaRPr lang="en-US" sz="2800">
              <a:latin typeface="Times New Roman" charset="0"/>
            </a:endParaRPr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412750" y="1674813"/>
            <a:ext cx="1368425" cy="322262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639763" y="1725613"/>
            <a:ext cx="9985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644525" y="1725613"/>
            <a:ext cx="10541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1">
                <a:solidFill>
                  <a:srgbClr val="000000"/>
                </a:solidFill>
              </a:rPr>
              <a:t>Employee</a:t>
            </a:r>
            <a:endParaRPr lang="en-US" sz="2800">
              <a:latin typeface="Times New Roman" charset="0"/>
            </a:endParaRPr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2801938" y="1970088"/>
            <a:ext cx="1368425" cy="341312"/>
          </a:xfrm>
          <a:prstGeom prst="rect">
            <a:avLst/>
          </a:prstGeom>
          <a:noFill/>
          <a:ln w="4826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47" name="Freeform 16"/>
          <p:cNvSpPr>
            <a:spLocks/>
          </p:cNvSpPr>
          <p:nvPr/>
        </p:nvSpPr>
        <p:spPr bwMode="auto">
          <a:xfrm>
            <a:off x="922338" y="2135188"/>
            <a:ext cx="1731962" cy="1587"/>
          </a:xfrm>
          <a:custGeom>
            <a:avLst/>
            <a:gdLst>
              <a:gd name="T0" fmla="*/ 2147483647 w 1091"/>
              <a:gd name="T1" fmla="*/ 0 h 1588"/>
              <a:gd name="T2" fmla="*/ 2147483647 w 1091"/>
              <a:gd name="T3" fmla="*/ 0 h 1588"/>
              <a:gd name="T4" fmla="*/ 0 w 1091"/>
              <a:gd name="T5" fmla="*/ 0 h 1588"/>
              <a:gd name="T6" fmla="*/ 0 60000 65536"/>
              <a:gd name="T7" fmla="*/ 0 60000 65536"/>
              <a:gd name="T8" fmla="*/ 0 60000 65536"/>
              <a:gd name="T9" fmla="*/ 0 w 1091"/>
              <a:gd name="T10" fmla="*/ 0 h 1588"/>
              <a:gd name="T11" fmla="*/ 1091 w 109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1" h="1588">
                <a:moveTo>
                  <a:pt x="1091" y="0"/>
                </a:moveTo>
                <a:lnTo>
                  <a:pt x="547" y="0"/>
                </a:lnTo>
                <a:lnTo>
                  <a:pt x="0" y="0"/>
                </a:lnTo>
              </a:path>
            </a:pathLst>
          </a:custGeom>
          <a:noFill/>
          <a:ln w="4826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Freeform 17"/>
          <p:cNvSpPr>
            <a:spLocks/>
          </p:cNvSpPr>
          <p:nvPr/>
        </p:nvSpPr>
        <p:spPr bwMode="auto">
          <a:xfrm>
            <a:off x="2640013" y="2084388"/>
            <a:ext cx="161925" cy="106362"/>
          </a:xfrm>
          <a:custGeom>
            <a:avLst/>
            <a:gdLst>
              <a:gd name="T0" fmla="*/ 0 w 102"/>
              <a:gd name="T1" fmla="*/ 0 h 67"/>
              <a:gd name="T2" fmla="*/ 2147483647 w 102"/>
              <a:gd name="T3" fmla="*/ 2147483647 h 67"/>
              <a:gd name="T4" fmla="*/ 0 w 102"/>
              <a:gd name="T5" fmla="*/ 2147483647 h 67"/>
              <a:gd name="T6" fmla="*/ 0 w 102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67"/>
              <a:gd name="T14" fmla="*/ 102 w 102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67">
                <a:moveTo>
                  <a:pt x="0" y="0"/>
                </a:moveTo>
                <a:lnTo>
                  <a:pt x="102" y="32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4826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9" name="Freeform 18"/>
          <p:cNvSpPr>
            <a:spLocks/>
          </p:cNvSpPr>
          <p:nvPr/>
        </p:nvSpPr>
        <p:spPr bwMode="auto">
          <a:xfrm>
            <a:off x="4165600" y="2135188"/>
            <a:ext cx="1731963" cy="1587"/>
          </a:xfrm>
          <a:custGeom>
            <a:avLst/>
            <a:gdLst>
              <a:gd name="T0" fmla="*/ 2147483647 w 1091"/>
              <a:gd name="T1" fmla="*/ 0 h 1588"/>
              <a:gd name="T2" fmla="*/ 2147483647 w 1091"/>
              <a:gd name="T3" fmla="*/ 0 h 1588"/>
              <a:gd name="T4" fmla="*/ 0 w 1091"/>
              <a:gd name="T5" fmla="*/ 0 h 1588"/>
              <a:gd name="T6" fmla="*/ 0 60000 65536"/>
              <a:gd name="T7" fmla="*/ 0 60000 65536"/>
              <a:gd name="T8" fmla="*/ 0 60000 65536"/>
              <a:gd name="T9" fmla="*/ 0 w 1091"/>
              <a:gd name="T10" fmla="*/ 0 h 1588"/>
              <a:gd name="T11" fmla="*/ 1091 w 109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1" h="1588">
                <a:moveTo>
                  <a:pt x="1091" y="0"/>
                </a:moveTo>
                <a:lnTo>
                  <a:pt x="544" y="0"/>
                </a:lnTo>
                <a:lnTo>
                  <a:pt x="0" y="0"/>
                </a:lnTo>
              </a:path>
            </a:pathLst>
          </a:custGeom>
          <a:noFill/>
          <a:ln w="4826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Freeform 19"/>
          <p:cNvSpPr>
            <a:spLocks/>
          </p:cNvSpPr>
          <p:nvPr/>
        </p:nvSpPr>
        <p:spPr bwMode="auto">
          <a:xfrm>
            <a:off x="5883275" y="2084388"/>
            <a:ext cx="152400" cy="106362"/>
          </a:xfrm>
          <a:custGeom>
            <a:avLst/>
            <a:gdLst>
              <a:gd name="T0" fmla="*/ 0 w 96"/>
              <a:gd name="T1" fmla="*/ 0 h 67"/>
              <a:gd name="T2" fmla="*/ 2147483647 w 96"/>
              <a:gd name="T3" fmla="*/ 2147483647 h 67"/>
              <a:gd name="T4" fmla="*/ 0 w 96"/>
              <a:gd name="T5" fmla="*/ 2147483647 h 67"/>
              <a:gd name="T6" fmla="*/ 0 w 96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67"/>
              <a:gd name="T14" fmla="*/ 96 w 96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67">
                <a:moveTo>
                  <a:pt x="0" y="0"/>
                </a:moveTo>
                <a:lnTo>
                  <a:pt x="96" y="32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4826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1" name="Rectangle 20"/>
          <p:cNvSpPr>
            <a:spLocks noChangeArrowheads="1"/>
          </p:cNvSpPr>
          <p:nvPr/>
        </p:nvSpPr>
        <p:spPr bwMode="auto">
          <a:xfrm>
            <a:off x="6197600" y="2025650"/>
            <a:ext cx="2162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6197600" y="2025650"/>
            <a:ext cx="21415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</a:rPr>
              <a:t>Employee::computePay()</a:t>
            </a:r>
            <a:endParaRPr lang="en-US" sz="2800">
              <a:latin typeface="Times New Roman" charset="0"/>
            </a:endParaRPr>
          </a:p>
        </p:txBody>
      </p:sp>
      <p:sp>
        <p:nvSpPr>
          <p:cNvPr id="44053" name="Rectangle 22"/>
          <p:cNvSpPr>
            <a:spLocks noChangeArrowheads="1"/>
          </p:cNvSpPr>
          <p:nvPr/>
        </p:nvSpPr>
        <p:spPr bwMode="auto">
          <a:xfrm>
            <a:off x="2593975" y="1647825"/>
            <a:ext cx="20843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54" name="Rectangle 23"/>
          <p:cNvSpPr>
            <a:spLocks noChangeArrowheads="1"/>
          </p:cNvSpPr>
          <p:nvPr/>
        </p:nvSpPr>
        <p:spPr bwMode="auto">
          <a:xfrm>
            <a:off x="2819400" y="1647825"/>
            <a:ext cx="151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1">
                <a:solidFill>
                  <a:srgbClr val="000000"/>
                </a:solidFill>
              </a:rPr>
              <a:t>vtbl</a:t>
            </a:r>
            <a:r>
              <a:rPr lang="en-US" sz="1500">
                <a:solidFill>
                  <a:srgbClr val="000000"/>
                </a:solidFill>
              </a:rPr>
              <a:t> for Employee</a:t>
            </a:r>
            <a:endParaRPr lang="en-US" sz="2800">
              <a:latin typeface="Times New Roman" charset="0"/>
            </a:endParaRPr>
          </a:p>
        </p:txBody>
      </p:sp>
      <p:sp>
        <p:nvSpPr>
          <p:cNvPr id="44055" name="Rectangle 24"/>
          <p:cNvSpPr>
            <a:spLocks noChangeArrowheads="1"/>
          </p:cNvSpPr>
          <p:nvPr/>
        </p:nvSpPr>
        <p:spPr bwMode="auto">
          <a:xfrm>
            <a:off x="412750" y="3668713"/>
            <a:ext cx="1368425" cy="7747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56" name="Rectangle 25"/>
          <p:cNvSpPr>
            <a:spLocks noChangeArrowheads="1"/>
          </p:cNvSpPr>
          <p:nvPr/>
        </p:nvSpPr>
        <p:spPr bwMode="auto">
          <a:xfrm>
            <a:off x="468313" y="3724275"/>
            <a:ext cx="4159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468313" y="3724275"/>
            <a:ext cx="334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 i="1">
                <a:solidFill>
                  <a:srgbClr val="000000"/>
                </a:solidFill>
              </a:rPr>
              <a:t>vptr</a:t>
            </a:r>
            <a:endParaRPr lang="en-US" sz="2800">
              <a:latin typeface="Times New Roman" charset="0"/>
            </a:endParaRPr>
          </a:p>
        </p:txBody>
      </p:sp>
      <p:sp>
        <p:nvSpPr>
          <p:cNvPr id="44058" name="Rectangle 27"/>
          <p:cNvSpPr>
            <a:spLocks noChangeArrowheads="1"/>
          </p:cNvSpPr>
          <p:nvPr/>
        </p:nvSpPr>
        <p:spPr bwMode="auto">
          <a:xfrm>
            <a:off x="468313" y="3922713"/>
            <a:ext cx="5318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59" name="Rectangle 28"/>
          <p:cNvSpPr>
            <a:spLocks noChangeArrowheads="1"/>
          </p:cNvSpPr>
          <p:nvPr/>
        </p:nvSpPr>
        <p:spPr bwMode="auto">
          <a:xfrm>
            <a:off x="468313" y="3922713"/>
            <a:ext cx="965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salaryGrade</a:t>
            </a:r>
            <a:endParaRPr lang="en-US" sz="2800">
              <a:latin typeface="Times New Roman" charset="0"/>
            </a:endParaRPr>
          </a:p>
        </p:txBody>
      </p:sp>
      <p:sp>
        <p:nvSpPr>
          <p:cNvPr id="44060" name="Rectangle 29"/>
          <p:cNvSpPr>
            <a:spLocks noChangeArrowheads="1"/>
          </p:cNvSpPr>
          <p:nvPr/>
        </p:nvSpPr>
        <p:spPr bwMode="auto">
          <a:xfrm>
            <a:off x="468313" y="4125913"/>
            <a:ext cx="393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61" name="Rectangle 30"/>
          <p:cNvSpPr>
            <a:spLocks noChangeArrowheads="1"/>
          </p:cNvSpPr>
          <p:nvPr/>
        </p:nvSpPr>
        <p:spPr bwMode="auto">
          <a:xfrm>
            <a:off x="468313" y="4327525"/>
            <a:ext cx="1044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62" name="Rectangle 31"/>
          <p:cNvSpPr>
            <a:spLocks noChangeArrowheads="1"/>
          </p:cNvSpPr>
          <p:nvPr/>
        </p:nvSpPr>
        <p:spPr bwMode="auto">
          <a:xfrm>
            <a:off x="412750" y="3351213"/>
            <a:ext cx="1368425" cy="322262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63" name="Rectangle 32"/>
          <p:cNvSpPr>
            <a:spLocks noChangeArrowheads="1"/>
          </p:cNvSpPr>
          <p:nvPr/>
        </p:nvSpPr>
        <p:spPr bwMode="auto">
          <a:xfrm>
            <a:off x="639763" y="3402013"/>
            <a:ext cx="9985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64" name="Rectangle 33"/>
          <p:cNvSpPr>
            <a:spLocks noChangeArrowheads="1"/>
          </p:cNvSpPr>
          <p:nvPr/>
        </p:nvSpPr>
        <p:spPr bwMode="auto">
          <a:xfrm>
            <a:off x="441325" y="3402013"/>
            <a:ext cx="1311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</a:rPr>
              <a:t>SalariedEmployee</a:t>
            </a:r>
            <a:endParaRPr lang="en-US" sz="1200">
              <a:latin typeface="Times New Roman" charset="0"/>
            </a:endParaRPr>
          </a:p>
        </p:txBody>
      </p:sp>
      <p:sp>
        <p:nvSpPr>
          <p:cNvPr id="44065" name="Rectangle 34"/>
          <p:cNvSpPr>
            <a:spLocks noChangeArrowheads="1"/>
          </p:cNvSpPr>
          <p:nvPr/>
        </p:nvSpPr>
        <p:spPr bwMode="auto">
          <a:xfrm>
            <a:off x="2801938" y="3646488"/>
            <a:ext cx="1368425" cy="341312"/>
          </a:xfrm>
          <a:prstGeom prst="rect">
            <a:avLst/>
          </a:prstGeom>
          <a:solidFill>
            <a:srgbClr val="FFCC99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66" name="Freeform 35"/>
          <p:cNvSpPr>
            <a:spLocks/>
          </p:cNvSpPr>
          <p:nvPr/>
        </p:nvSpPr>
        <p:spPr bwMode="auto">
          <a:xfrm>
            <a:off x="922338" y="3811588"/>
            <a:ext cx="1731962" cy="1587"/>
          </a:xfrm>
          <a:custGeom>
            <a:avLst/>
            <a:gdLst>
              <a:gd name="T0" fmla="*/ 2147483647 w 1091"/>
              <a:gd name="T1" fmla="*/ 0 h 1588"/>
              <a:gd name="T2" fmla="*/ 2147483647 w 1091"/>
              <a:gd name="T3" fmla="*/ 0 h 1588"/>
              <a:gd name="T4" fmla="*/ 0 w 1091"/>
              <a:gd name="T5" fmla="*/ 0 h 1588"/>
              <a:gd name="T6" fmla="*/ 0 60000 65536"/>
              <a:gd name="T7" fmla="*/ 0 60000 65536"/>
              <a:gd name="T8" fmla="*/ 0 60000 65536"/>
              <a:gd name="T9" fmla="*/ 0 w 1091"/>
              <a:gd name="T10" fmla="*/ 0 h 1588"/>
              <a:gd name="T11" fmla="*/ 1091 w 109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1" h="1588">
                <a:moveTo>
                  <a:pt x="1091" y="0"/>
                </a:moveTo>
                <a:lnTo>
                  <a:pt x="547" y="0"/>
                </a:lnTo>
                <a:lnTo>
                  <a:pt x="0" y="0"/>
                </a:lnTo>
              </a:path>
            </a:pathLst>
          </a:custGeom>
          <a:noFill/>
          <a:ln w="4826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Freeform 36"/>
          <p:cNvSpPr>
            <a:spLocks/>
          </p:cNvSpPr>
          <p:nvPr/>
        </p:nvSpPr>
        <p:spPr bwMode="auto">
          <a:xfrm>
            <a:off x="2640013" y="3760788"/>
            <a:ext cx="161925" cy="106362"/>
          </a:xfrm>
          <a:custGeom>
            <a:avLst/>
            <a:gdLst>
              <a:gd name="T0" fmla="*/ 0 w 102"/>
              <a:gd name="T1" fmla="*/ 0 h 67"/>
              <a:gd name="T2" fmla="*/ 2147483647 w 102"/>
              <a:gd name="T3" fmla="*/ 2147483647 h 67"/>
              <a:gd name="T4" fmla="*/ 0 w 102"/>
              <a:gd name="T5" fmla="*/ 2147483647 h 67"/>
              <a:gd name="T6" fmla="*/ 0 w 102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67"/>
              <a:gd name="T14" fmla="*/ 102 w 102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67">
                <a:moveTo>
                  <a:pt x="0" y="0"/>
                </a:moveTo>
                <a:lnTo>
                  <a:pt x="102" y="32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4826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68" name="Freeform 37"/>
          <p:cNvSpPr>
            <a:spLocks/>
          </p:cNvSpPr>
          <p:nvPr/>
        </p:nvSpPr>
        <p:spPr bwMode="auto">
          <a:xfrm>
            <a:off x="4165600" y="3811588"/>
            <a:ext cx="1731963" cy="1587"/>
          </a:xfrm>
          <a:custGeom>
            <a:avLst/>
            <a:gdLst>
              <a:gd name="T0" fmla="*/ 2147483647 w 1091"/>
              <a:gd name="T1" fmla="*/ 0 h 1588"/>
              <a:gd name="T2" fmla="*/ 2147483647 w 1091"/>
              <a:gd name="T3" fmla="*/ 0 h 1588"/>
              <a:gd name="T4" fmla="*/ 0 w 1091"/>
              <a:gd name="T5" fmla="*/ 0 h 1588"/>
              <a:gd name="T6" fmla="*/ 0 60000 65536"/>
              <a:gd name="T7" fmla="*/ 0 60000 65536"/>
              <a:gd name="T8" fmla="*/ 0 60000 65536"/>
              <a:gd name="T9" fmla="*/ 0 w 1091"/>
              <a:gd name="T10" fmla="*/ 0 h 1588"/>
              <a:gd name="T11" fmla="*/ 1091 w 109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1" h="1588">
                <a:moveTo>
                  <a:pt x="1091" y="0"/>
                </a:moveTo>
                <a:lnTo>
                  <a:pt x="544" y="0"/>
                </a:lnTo>
                <a:lnTo>
                  <a:pt x="0" y="0"/>
                </a:lnTo>
              </a:path>
            </a:pathLst>
          </a:custGeom>
          <a:noFill/>
          <a:ln w="4826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Freeform 38"/>
          <p:cNvSpPr>
            <a:spLocks/>
          </p:cNvSpPr>
          <p:nvPr/>
        </p:nvSpPr>
        <p:spPr bwMode="auto">
          <a:xfrm>
            <a:off x="5883275" y="3760788"/>
            <a:ext cx="152400" cy="106362"/>
          </a:xfrm>
          <a:custGeom>
            <a:avLst/>
            <a:gdLst>
              <a:gd name="T0" fmla="*/ 0 w 96"/>
              <a:gd name="T1" fmla="*/ 0 h 67"/>
              <a:gd name="T2" fmla="*/ 2147483647 w 96"/>
              <a:gd name="T3" fmla="*/ 2147483647 h 67"/>
              <a:gd name="T4" fmla="*/ 0 w 96"/>
              <a:gd name="T5" fmla="*/ 2147483647 h 67"/>
              <a:gd name="T6" fmla="*/ 0 w 96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67"/>
              <a:gd name="T14" fmla="*/ 96 w 96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67">
                <a:moveTo>
                  <a:pt x="0" y="0"/>
                </a:moveTo>
                <a:lnTo>
                  <a:pt x="96" y="32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4826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70" name="Rectangle 39"/>
          <p:cNvSpPr>
            <a:spLocks noChangeArrowheads="1"/>
          </p:cNvSpPr>
          <p:nvPr/>
        </p:nvSpPr>
        <p:spPr bwMode="auto">
          <a:xfrm>
            <a:off x="6197600" y="3702050"/>
            <a:ext cx="2162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71" name="Rectangle 40"/>
          <p:cNvSpPr>
            <a:spLocks noChangeArrowheads="1"/>
          </p:cNvSpPr>
          <p:nvPr/>
        </p:nvSpPr>
        <p:spPr bwMode="auto">
          <a:xfrm>
            <a:off x="6197600" y="3702050"/>
            <a:ext cx="27162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</a:rPr>
              <a:t>SalariedEmployee::computePay</a:t>
            </a:r>
            <a:endParaRPr lang="en-US" sz="2800">
              <a:latin typeface="Times New Roman" charset="0"/>
            </a:endParaRPr>
          </a:p>
        </p:txBody>
      </p:sp>
      <p:sp>
        <p:nvSpPr>
          <p:cNvPr id="44073" name="Rectangle 42"/>
          <p:cNvSpPr>
            <a:spLocks noChangeArrowheads="1"/>
          </p:cNvSpPr>
          <p:nvPr/>
        </p:nvSpPr>
        <p:spPr bwMode="auto">
          <a:xfrm>
            <a:off x="2593975" y="3324225"/>
            <a:ext cx="20843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/>
          </a:p>
        </p:txBody>
      </p:sp>
      <p:sp>
        <p:nvSpPr>
          <p:cNvPr id="44074" name="Rectangle 43"/>
          <p:cNvSpPr>
            <a:spLocks noChangeArrowheads="1"/>
          </p:cNvSpPr>
          <p:nvPr/>
        </p:nvSpPr>
        <p:spPr bwMode="auto">
          <a:xfrm>
            <a:off x="2819400" y="3324225"/>
            <a:ext cx="2216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1">
                <a:solidFill>
                  <a:srgbClr val="000000"/>
                </a:solidFill>
              </a:rPr>
              <a:t>vtbl</a:t>
            </a:r>
            <a:r>
              <a:rPr lang="en-US" sz="1500">
                <a:solidFill>
                  <a:srgbClr val="000000"/>
                </a:solidFill>
              </a:rPr>
              <a:t> for SalariedEmployee</a:t>
            </a:r>
            <a:endParaRPr lang="en-US" sz="2800">
              <a:latin typeface="Times New Roman" charset="0"/>
            </a:endParaRPr>
          </a:p>
        </p:txBody>
      </p:sp>
      <p:sp>
        <p:nvSpPr>
          <p:cNvPr id="44075" name="Rectangle 44"/>
          <p:cNvSpPr>
            <a:spLocks noChangeArrowheads="1"/>
          </p:cNvSpPr>
          <p:nvPr/>
        </p:nvSpPr>
        <p:spPr bwMode="auto">
          <a:xfrm>
            <a:off x="729220" y="4920016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Corbel"/>
                <a:cs typeface="Corbel"/>
              </a:rPr>
              <a:t> Each </a:t>
            </a:r>
            <a:r>
              <a:rPr lang="en-US" sz="2400" i="1" dirty="0">
                <a:latin typeface="Corbel"/>
                <a:cs typeface="Corbel"/>
              </a:rPr>
              <a:t>class</a:t>
            </a:r>
            <a:r>
              <a:rPr lang="en-US" sz="2400" dirty="0">
                <a:latin typeface="Corbel"/>
                <a:cs typeface="Corbel"/>
              </a:rPr>
              <a:t> has a </a:t>
            </a:r>
            <a:r>
              <a:rPr lang="en-US" sz="2400" b="1" dirty="0" err="1">
                <a:latin typeface="Corbel"/>
                <a:cs typeface="Corbel"/>
              </a:rPr>
              <a:t>vtbl</a:t>
            </a:r>
            <a:r>
              <a:rPr lang="en-US" sz="2400" dirty="0">
                <a:latin typeface="Corbel"/>
                <a:cs typeface="Corbel"/>
              </a:rPr>
              <a:t> (pointers to its virtual functions)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Corbel"/>
                <a:cs typeface="Corbel"/>
              </a:rPr>
              <a:t> Each </a:t>
            </a:r>
            <a:r>
              <a:rPr lang="en-US" sz="2400" i="1" dirty="0">
                <a:latin typeface="Corbel"/>
                <a:cs typeface="Corbel"/>
              </a:rPr>
              <a:t>object</a:t>
            </a:r>
            <a:r>
              <a:rPr lang="en-US" sz="2400" dirty="0">
                <a:latin typeface="Corbel"/>
                <a:cs typeface="Corbel"/>
              </a:rPr>
              <a:t> has a </a:t>
            </a:r>
            <a:r>
              <a:rPr lang="en-US" sz="2400" b="1" dirty="0" err="1">
                <a:latin typeface="Corbel"/>
                <a:cs typeface="Corbel"/>
              </a:rPr>
              <a:t>vptr</a:t>
            </a:r>
            <a:r>
              <a:rPr lang="en-US" sz="2400" dirty="0">
                <a:latin typeface="Corbel"/>
                <a:cs typeface="Corbel"/>
              </a:rPr>
              <a:t> (points to its </a:t>
            </a:r>
            <a:r>
              <a:rPr lang="en-US" sz="2400" dirty="0" smtClean="0">
                <a:latin typeface="Corbel"/>
                <a:cs typeface="Corbel"/>
              </a:rPr>
              <a:t>class’</a:t>
            </a:r>
            <a:r>
              <a:rPr lang="en-US" altLang="ja-JP" sz="2400" dirty="0" smtClean="0">
                <a:latin typeface="Corbel"/>
                <a:cs typeface="Corbel"/>
              </a:rPr>
              <a:t>s </a:t>
            </a:r>
            <a:r>
              <a:rPr lang="en-US" altLang="ja-JP" sz="2400" b="1" dirty="0" err="1">
                <a:latin typeface="Corbel"/>
                <a:cs typeface="Corbel"/>
              </a:rPr>
              <a:t>vtbl</a:t>
            </a:r>
            <a:r>
              <a:rPr lang="en-US" altLang="ja-JP" sz="2400" dirty="0">
                <a:latin typeface="Corbel"/>
                <a:cs typeface="Corbel"/>
              </a:rPr>
              <a:t>)</a:t>
            </a:r>
            <a:endParaRPr lang="en-US"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3798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Advantages of Dynamic Binding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Client code can just deal with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base type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(e.g., </a:t>
            </a:r>
            <a:r>
              <a:rPr lang="en-US" sz="2800" b="1" dirty="0">
                <a:latin typeface="Courier New" charset="0"/>
                <a:ea typeface="ＭＳ Ｐゴシック" charset="0"/>
                <a:cs typeface="ＭＳ Ｐゴシック" charset="0"/>
              </a:rPr>
              <a:t>Employee*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Behavior varies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transparently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according to an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object’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i="1" dirty="0">
                <a:latin typeface="Corbel" charset="0"/>
                <a:ea typeface="ＭＳ Ｐゴシック" charset="0"/>
                <a:cs typeface="ＭＳ Ｐゴシック" charset="0"/>
              </a:rPr>
              <a:t>dynamic type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Client code remains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unchanged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when new derived types are created!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No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ripple effect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for maintainers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Object Slicing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Your last warning to pass objects by reference!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Suppose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 derives from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Suppose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 takes an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 parameter by </a:t>
            </a:r>
            <a:r>
              <a:rPr lang="en-US" sz="2700" i="1" dirty="0">
                <a:latin typeface="Corbel" charset="0"/>
                <a:ea typeface="ＭＳ Ｐゴシック" charset="0"/>
                <a:cs typeface="ＭＳ Ｐゴシック" charset="0"/>
              </a:rPr>
              <a:t>value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  <a:b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400" b="1" dirty="0">
                <a:latin typeface="Corbel" charset="0"/>
                <a:ea typeface="ＭＳ Ｐゴシック" charset="0"/>
                <a:cs typeface="ＭＳ Ｐゴシック" charset="0"/>
              </a:rPr>
              <a:t>void f(A a) {…}</a:t>
            </a:r>
            <a:endParaRPr lang="en-US" sz="2700" b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You can send a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  <a:b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400" b="1" dirty="0">
                <a:latin typeface="Corbel" charset="0"/>
                <a:ea typeface="ＭＳ Ｐゴシック" charset="0"/>
                <a:cs typeface="ＭＳ Ｐゴシック" charset="0"/>
              </a:rPr>
              <a:t>f(b);	</a:t>
            </a:r>
            <a:r>
              <a:rPr lang="en-US" sz="2400" b="1" i="1" dirty="0">
                <a:latin typeface="Corbel" charset="0"/>
                <a:ea typeface="ＭＳ Ｐゴシック" charset="0"/>
                <a:cs typeface="ＭＳ Ｐゴシック" charset="0"/>
              </a:rPr>
              <a:t>// B </a:t>
            </a:r>
            <a:r>
              <a:rPr lang="ja-JP" altLang="en-US" sz="2400" b="1" i="1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b="1" i="1" dirty="0">
                <a:latin typeface="Corbel" charset="0"/>
                <a:ea typeface="ＭＳ Ｐゴシック" charset="0"/>
                <a:cs typeface="ＭＳ Ｐゴシック" charset="0"/>
              </a:rPr>
              <a:t>is-a </a:t>
            </a:r>
            <a:r>
              <a:rPr lang="ja-JP" altLang="en-US" sz="2400" b="1" i="1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b="1" i="1" dirty="0">
                <a:latin typeface="Corbel" charset="0"/>
                <a:ea typeface="ＭＳ Ｐゴシック" charset="0"/>
                <a:cs typeface="ＭＳ Ｐゴシック" charset="0"/>
              </a:rPr>
              <a:t>A</a:t>
            </a:r>
            <a:endParaRPr lang="en-US" altLang="ja-JP" sz="2700" b="1" i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But you have a </a:t>
            </a:r>
            <a:r>
              <a:rPr lang="en-US" sz="2700" i="1" dirty="0">
                <a:latin typeface="Corbe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orbel" charset="0"/>
                <a:ea typeface="ＭＳ Ｐゴシック" charset="0"/>
              </a:rPr>
              <a:t>an </a:t>
            </a:r>
            <a:r>
              <a:rPr lang="en-US" sz="2400" b="1" dirty="0">
                <a:latin typeface="Corbel" charset="0"/>
                <a:ea typeface="ＭＳ Ｐゴシック" charset="0"/>
              </a:rPr>
              <a:t>A</a:t>
            </a:r>
            <a:r>
              <a:rPr lang="en-US" sz="2400" dirty="0">
                <a:latin typeface="Corbel" charset="0"/>
                <a:ea typeface="ＭＳ Ｐゴシック" charset="0"/>
              </a:rPr>
              <a:t> object is </a:t>
            </a:r>
            <a:r>
              <a:rPr lang="en-US" sz="2400" i="1" dirty="0">
                <a:latin typeface="Corbel" charset="0"/>
                <a:ea typeface="ＭＳ Ｐゴシック" charset="0"/>
              </a:rPr>
              <a:t>created</a:t>
            </a:r>
            <a:r>
              <a:rPr lang="en-US" sz="2400" dirty="0">
                <a:latin typeface="Corbel" charset="0"/>
                <a:ea typeface="ＭＳ Ｐゴシック" charset="0"/>
              </a:rPr>
              <a:t> locally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latin typeface="Corbel" charset="0"/>
                <a:ea typeface="ＭＳ Ｐゴシック" charset="0"/>
              </a:rPr>
              <a:t>only</a:t>
            </a:r>
            <a:r>
              <a:rPr lang="en-US" sz="2400" dirty="0">
                <a:latin typeface="Corbel" charset="0"/>
                <a:ea typeface="ＭＳ Ｐゴシック" charset="0"/>
              </a:rPr>
              <a:t> the </a:t>
            </a:r>
            <a:r>
              <a:rPr lang="en-US" sz="2400" b="1" dirty="0">
                <a:latin typeface="Corbel" charset="0"/>
                <a:ea typeface="ＭＳ Ｐゴシック" charset="0"/>
              </a:rPr>
              <a:t>A</a:t>
            </a:r>
            <a:r>
              <a:rPr lang="en-US" sz="2400" dirty="0">
                <a:latin typeface="Corbel" charset="0"/>
                <a:ea typeface="ＭＳ Ｐゴシック" charset="0"/>
              </a:rPr>
              <a:t> part is copied (the </a:t>
            </a:r>
            <a:r>
              <a:rPr lang="en-US" sz="2400" b="1" dirty="0">
                <a:latin typeface="Corbel" charset="0"/>
                <a:ea typeface="ＭＳ Ｐゴシック" charset="0"/>
              </a:rPr>
              <a:t>B</a:t>
            </a:r>
            <a:r>
              <a:rPr lang="en-US" sz="2400" dirty="0">
                <a:latin typeface="Corbel" charset="0"/>
                <a:ea typeface="ＭＳ Ｐゴシック" charset="0"/>
              </a:rPr>
              <a:t> part is discarded/</a:t>
            </a:r>
            <a:r>
              <a:rPr lang="en-US" sz="2400" i="1" dirty="0">
                <a:latin typeface="Corbel" charset="0"/>
                <a:ea typeface="ＭＳ Ｐゴシック" charset="0"/>
              </a:rPr>
              <a:t>sliced</a:t>
            </a:r>
            <a:r>
              <a:rPr lang="en-US" sz="2400" dirty="0">
                <a:latin typeface="Corbel" charset="0"/>
                <a:ea typeface="ＭＳ Ｐゴシック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orbel" charset="0"/>
                <a:ea typeface="ＭＳ Ｐゴシック" charset="0"/>
              </a:rPr>
              <a:t>The object </a:t>
            </a:r>
            <a:r>
              <a:rPr lang="en-US" sz="2400" b="1" dirty="0">
                <a:latin typeface="Corbel" charset="0"/>
                <a:ea typeface="ＭＳ Ｐゴシック" charset="0"/>
              </a:rPr>
              <a:t>a</a:t>
            </a:r>
            <a:r>
              <a:rPr lang="en-US" sz="2400" dirty="0">
                <a:latin typeface="Corbel" charset="0"/>
                <a:ea typeface="ＭＳ Ｐゴシック" charset="0"/>
              </a:rPr>
              <a:t> has the </a:t>
            </a:r>
            <a:r>
              <a:rPr lang="en-US" sz="2400" b="1" dirty="0" err="1">
                <a:latin typeface="Corbel" charset="0"/>
                <a:ea typeface="ＭＳ Ｐゴシック" charset="0"/>
              </a:rPr>
              <a:t>vptr</a:t>
            </a:r>
            <a:r>
              <a:rPr lang="en-US" sz="2400" dirty="0">
                <a:latin typeface="Corbel" charset="0"/>
                <a:ea typeface="ＭＳ Ｐゴシック" charset="0"/>
              </a:rPr>
              <a:t> for class </a:t>
            </a:r>
            <a:r>
              <a:rPr lang="en-US" sz="2400" b="1" dirty="0">
                <a:latin typeface="Corbel" charset="0"/>
                <a:ea typeface="ＭＳ Ｐゴシック" charset="0"/>
              </a:rPr>
              <a:t>A</a:t>
            </a:r>
            <a:r>
              <a:rPr lang="en-US" sz="2400" dirty="0">
                <a:latin typeface="Corbel" charset="0"/>
                <a:ea typeface="ＭＳ Ｐゴシック" charset="0"/>
              </a:rPr>
              <a:t>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700" b="1" dirty="0">
                <a:latin typeface="Corbel" charset="0"/>
                <a:ea typeface="ＭＳ Ｐゴシック" charset="0"/>
                <a:cs typeface="ＭＳ Ｐゴシック" charset="0"/>
              </a:rPr>
              <a:t>Moral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: Pass </a:t>
            </a:r>
            <a:r>
              <a:rPr lang="en-US" sz="2700" dirty="0" err="1">
                <a:latin typeface="Corbel" charset="0"/>
                <a:ea typeface="ＭＳ Ｐゴシック" charset="0"/>
                <a:cs typeface="ＭＳ Ｐゴシック" charset="0"/>
              </a:rPr>
              <a:t>lvalue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 objects by </a:t>
            </a:r>
            <a:r>
              <a:rPr lang="en-US" sz="2700" i="1" dirty="0">
                <a:latin typeface="Corbel" charset="0"/>
                <a:ea typeface="ＭＳ Ｐゴシック" charset="0"/>
                <a:cs typeface="ＭＳ Ｐゴシック" charset="0"/>
              </a:rPr>
              <a:t>reference</a:t>
            </a:r>
            <a:r>
              <a:rPr lang="en-US" sz="2700" dirty="0">
                <a:latin typeface="Corbel" charset="0"/>
                <a:ea typeface="ＭＳ Ｐゴシック" charset="0"/>
                <a:cs typeface="ＭＳ Ｐゴシック" charset="0"/>
              </a:rPr>
              <a:t>! Sheesh!</a:t>
            </a:r>
          </a:p>
        </p:txBody>
      </p:sp>
    </p:spTree>
    <p:extLst>
      <p:ext uri="{BB962C8B-B14F-4D97-AF65-F5344CB8AC3E}">
        <p14:creationId xmlns:p14="http://schemas.microsoft.com/office/powerpoint/2010/main" val="388905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Caution</a:t>
            </a:r>
            <a:endParaRPr lang="en-US" dirty="0"/>
          </a:p>
        </p:txBody>
      </p:sp>
      <p:pic>
        <p:nvPicPr>
          <p:cNvPr id="4" name="Picture 3" descr="sl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258966"/>
            <a:ext cx="6426200" cy="58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8900" y="3442578"/>
            <a:ext cx="642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i="1" dirty="0" smtClean="0"/>
              <a:t>pointers</a:t>
            </a:r>
            <a:r>
              <a:rPr lang="en-US" dirty="0" smtClean="0"/>
              <a:t> (preferably </a:t>
            </a:r>
            <a:r>
              <a:rPr lang="en-US" b="1" dirty="0" err="1" smtClean="0"/>
              <a:t>unique_ptr</a:t>
            </a:r>
            <a:r>
              <a:rPr lang="en-US" dirty="0" smtClean="0"/>
              <a:t>) in </a:t>
            </a:r>
            <a:r>
              <a:rPr lang="en-US" i="1" dirty="0" smtClean="0"/>
              <a:t>containers</a:t>
            </a:r>
            <a:r>
              <a:rPr lang="en-US" dirty="0" smtClean="0"/>
              <a:t> instead:</a:t>
            </a:r>
          </a:p>
          <a:p>
            <a:endParaRPr lang="en-US" dirty="0"/>
          </a:p>
          <a:p>
            <a:r>
              <a:rPr lang="en-US" dirty="0" smtClean="0">
                <a:latin typeface="Andale Mono"/>
                <a:cs typeface="Andale Mono"/>
              </a:rPr>
              <a:t>vector&lt;</a:t>
            </a:r>
            <a:r>
              <a:rPr lang="en-US" dirty="0" err="1" smtClean="0">
                <a:latin typeface="Andale Mono"/>
                <a:cs typeface="Andale Mono"/>
              </a:rPr>
              <a:t>unique_ptr</a:t>
            </a:r>
            <a:r>
              <a:rPr lang="en-US" dirty="0" smtClean="0">
                <a:latin typeface="Andale Mono"/>
                <a:cs typeface="Andale Mono"/>
              </a:rPr>
              <a:t>&lt;Employee&gt;&gt; v;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3031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5878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Derived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Destructors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>
                <a:latin typeface="Corbel" charset="0"/>
                <a:ea typeface="ＭＳ Ｐゴシック" charset="0"/>
                <a:cs typeface="ＭＳ Ｐゴシック" charset="0"/>
              </a:rPr>
              <a:t>Recall that </a:t>
            </a:r>
            <a:r>
              <a:rPr lang="en-US" sz="2700" i="1">
                <a:latin typeface="Corbel" charset="0"/>
                <a:ea typeface="ＭＳ Ｐゴシック" charset="0"/>
                <a:cs typeface="ＭＳ Ｐゴシック" charset="0"/>
              </a:rPr>
              <a:t>base class destructors </a:t>
            </a:r>
            <a:r>
              <a:rPr lang="en-US" sz="2700">
                <a:latin typeface="Corbel" charset="0"/>
                <a:ea typeface="ＭＳ Ｐゴシック" charset="0"/>
                <a:cs typeface="ＭＳ Ｐゴシック" charset="0"/>
              </a:rPr>
              <a:t>are called </a:t>
            </a:r>
            <a:r>
              <a:rPr lang="en-US" sz="2700" i="1">
                <a:latin typeface="Corbel" charset="0"/>
                <a:ea typeface="ＭＳ Ｐゴシック" charset="0"/>
                <a:cs typeface="ＭＳ Ｐゴシック" charset="0"/>
              </a:rPr>
              <a:t>automatically</a:t>
            </a:r>
            <a:r>
              <a:rPr lang="en-US" sz="2700">
                <a:latin typeface="Corbel" charset="0"/>
                <a:ea typeface="ＭＳ Ｐゴシック" charset="0"/>
                <a:cs typeface="ＭＳ Ｐゴシック" charset="0"/>
              </a:rPr>
              <a:t> when a derived object dies: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143000" y="2819400"/>
            <a:ext cx="6934200" cy="328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struct</a:t>
            </a:r>
            <a:r>
              <a:rPr lang="en-US" dirty="0">
                <a:latin typeface="Andale Mono"/>
                <a:cs typeface="Andale Mono"/>
              </a:rPr>
              <a:t> B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~B() {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"~B\n";}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struct</a:t>
            </a:r>
            <a:r>
              <a:rPr lang="en-US" dirty="0">
                <a:latin typeface="Andale Mono"/>
                <a:cs typeface="Andale Mono"/>
              </a:rPr>
              <a:t> D : B	</a:t>
            </a:r>
            <a:r>
              <a:rPr lang="en-US" i="1" dirty="0">
                <a:latin typeface="Andale Mono"/>
                <a:cs typeface="Andale Mono"/>
              </a:rPr>
              <a:t>// public by default</a:t>
            </a: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~D() {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"~D\n";}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    D d;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endParaRPr lang="en-US" dirty="0">
              <a:latin typeface="Andale Mono"/>
              <a:cs typeface="Andale Mono"/>
            </a:endParaRP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i="1" dirty="0">
                <a:latin typeface="Andale Mono"/>
                <a:cs typeface="Andale Mono"/>
              </a:rPr>
              <a:t>~D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i="1" dirty="0">
                <a:latin typeface="Andale Mono"/>
                <a:cs typeface="Andale Mono"/>
              </a:rPr>
              <a:t>~B</a:t>
            </a:r>
          </a:p>
        </p:txBody>
      </p:sp>
    </p:spTree>
    <p:extLst>
      <p:ext uri="{BB962C8B-B14F-4D97-AF65-F5344CB8AC3E}">
        <p14:creationId xmlns:p14="http://schemas.microsoft.com/office/powerpoint/2010/main" val="157278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740" y="467000"/>
            <a:ext cx="7793038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Deleting via a Pointer-to-Base</a:t>
            </a: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914400" y="2405063"/>
            <a:ext cx="762000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900" dirty="0" err="1">
                <a:latin typeface="Andale Mono"/>
                <a:cs typeface="Andale Mono"/>
              </a:rPr>
              <a:t>int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main()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    B* </a:t>
            </a:r>
            <a:r>
              <a:rPr lang="en-US" sz="2000" dirty="0" err="1">
                <a:latin typeface="Andale Mono"/>
                <a:cs typeface="Andale Mono"/>
              </a:rPr>
              <a:t>pb</a:t>
            </a:r>
            <a:r>
              <a:rPr lang="en-US" sz="2000" dirty="0">
                <a:latin typeface="Andale Mono"/>
                <a:cs typeface="Andale Mono"/>
              </a:rPr>
              <a:t> = new D;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    delete </a:t>
            </a:r>
            <a:r>
              <a:rPr lang="en-US" sz="2000" dirty="0" err="1">
                <a:latin typeface="Andale Mono"/>
                <a:cs typeface="Andale Mono"/>
              </a:rPr>
              <a:t>pb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i="1" dirty="0">
                <a:latin typeface="Andale Mono"/>
                <a:cs typeface="Andale Mono"/>
              </a:rPr>
              <a:t>~B	// Oops! Derived part not cleaned up! Why?</a:t>
            </a:r>
          </a:p>
        </p:txBody>
      </p:sp>
    </p:spTree>
    <p:extLst>
      <p:ext uri="{BB962C8B-B14F-4D97-AF65-F5344CB8AC3E}">
        <p14:creationId xmlns:p14="http://schemas.microsoft.com/office/powerpoint/2010/main" val="25073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45500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Virtual Destructors</a:t>
            </a:r>
          </a:p>
        </p:txBody>
      </p:sp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3200">
                <a:latin typeface="Times New Roman" charset="0"/>
              </a:rPr>
              <a:t> Needed when deleting via a </a:t>
            </a:r>
            <a:r>
              <a:rPr lang="en-US" sz="3200" i="1">
                <a:latin typeface="Times New Roman" charset="0"/>
              </a:rPr>
              <a:t>pointer-to-base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143000" y="2809875"/>
            <a:ext cx="6477000" cy="342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 err="1">
                <a:latin typeface="Andale Mono"/>
                <a:cs typeface="Andale Mono"/>
              </a:rPr>
              <a:t>struct</a:t>
            </a:r>
            <a:r>
              <a:rPr lang="en-US" sz="2000" dirty="0">
                <a:latin typeface="Andale Mono"/>
                <a:cs typeface="Andale Mono"/>
              </a:rPr>
              <a:t> B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>
                <a:latin typeface="Andale Mono"/>
                <a:cs typeface="Andale Mono"/>
              </a:rPr>
              <a:t>virtual</a:t>
            </a:r>
            <a:r>
              <a:rPr lang="en-US" sz="2000" dirty="0">
                <a:latin typeface="Andale Mono"/>
                <a:cs typeface="Andale Mono"/>
              </a:rPr>
              <a:t> ~B() {</a:t>
            </a:r>
            <a:r>
              <a:rPr lang="en-US" sz="2000" dirty="0" err="1">
                <a:latin typeface="Andale Mono"/>
                <a:cs typeface="Andale Mono"/>
              </a:rPr>
              <a:t>std</a:t>
            </a:r>
            <a:r>
              <a:rPr lang="en-US" sz="2000" dirty="0">
                <a:latin typeface="Andale Mono"/>
                <a:cs typeface="Andale Mono"/>
              </a:rPr>
              <a:t>::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"~B\n";}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};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1900" dirty="0" err="1">
                <a:latin typeface="Andale Mono"/>
                <a:cs typeface="Andale Mono"/>
              </a:rPr>
              <a:t>int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main()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    B* </a:t>
            </a:r>
            <a:r>
              <a:rPr lang="en-US" sz="2000" dirty="0" err="1">
                <a:latin typeface="Andale Mono"/>
                <a:cs typeface="Andale Mono"/>
              </a:rPr>
              <a:t>pb</a:t>
            </a:r>
            <a:r>
              <a:rPr lang="en-US" sz="2000" dirty="0">
                <a:latin typeface="Andale Mono"/>
                <a:cs typeface="Andale Mono"/>
              </a:rPr>
              <a:t> = new D;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    delete </a:t>
            </a:r>
            <a:r>
              <a:rPr lang="en-US" sz="2000" dirty="0" err="1">
                <a:latin typeface="Andale Mono"/>
                <a:cs typeface="Andale Mono"/>
              </a:rPr>
              <a:t>pb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i="1" dirty="0">
                <a:latin typeface="Andale Mono"/>
                <a:cs typeface="Andale Mono"/>
              </a:rPr>
              <a:t>~D			// Fixed!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i="1" dirty="0">
                <a:latin typeface="Andale Mono"/>
                <a:cs typeface="Andale Mono"/>
              </a:rPr>
              <a:t>~B</a:t>
            </a:r>
          </a:p>
        </p:txBody>
      </p:sp>
    </p:spTree>
    <p:extLst>
      <p:ext uri="{BB962C8B-B14F-4D97-AF65-F5344CB8AC3E}">
        <p14:creationId xmlns:p14="http://schemas.microsoft.com/office/powerpoint/2010/main" val="336758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0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93522"/>
            <a:ext cx="7793038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Virtual Destructors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800600"/>
          </a:xfrm>
        </p:spPr>
        <p:txBody>
          <a:bodyPr lIns="90488" tIns="44450" rIns="90488" bIns="44450"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Destructors can be declared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virtual</a:t>
            </a:r>
          </a:p>
          <a:p>
            <a:pPr lvl="1" eaLnBrk="1" hangingPunct="1">
              <a:spcAft>
                <a:spcPts val="600"/>
              </a:spcAft>
            </a:pPr>
            <a:r>
              <a:rPr lang="en-US" i="1" dirty="0">
                <a:latin typeface="Corbel" charset="0"/>
                <a:ea typeface="ＭＳ Ｐゴシック" charset="0"/>
              </a:rPr>
              <a:t>necessary</a:t>
            </a:r>
            <a:r>
              <a:rPr lang="en-US" dirty="0">
                <a:latin typeface="Corbel" charset="0"/>
                <a:ea typeface="ＭＳ Ｐゴシック" charset="0"/>
              </a:rPr>
              <a:t> when a </a:t>
            </a:r>
            <a:r>
              <a:rPr lang="en-US" i="1" dirty="0">
                <a:latin typeface="Corbel" charset="0"/>
                <a:ea typeface="ＭＳ Ｐゴシック" charset="0"/>
              </a:rPr>
              <a:t>base class pointer </a:t>
            </a:r>
            <a:r>
              <a:rPr lang="en-US" dirty="0">
                <a:latin typeface="Corbel" charset="0"/>
                <a:ea typeface="ＭＳ Ｐゴシック" charset="0"/>
              </a:rPr>
              <a:t>refers to a </a:t>
            </a:r>
            <a:r>
              <a:rPr lang="en-US" i="1" dirty="0">
                <a:latin typeface="Corbel" charset="0"/>
                <a:ea typeface="ＭＳ Ｐゴシック" charset="0"/>
              </a:rPr>
              <a:t>derived class object</a:t>
            </a:r>
          </a:p>
          <a:p>
            <a:pPr eaLnBrk="1" hangingPunct="1">
              <a:spcAft>
                <a:spcPts val="600"/>
              </a:spcAft>
            </a:pPr>
            <a:endParaRPr lang="en-US" b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b="1" dirty="0" smtClean="0">
                <a:latin typeface="Corbel" charset="0"/>
                <a:ea typeface="ＭＳ Ｐゴシック" charset="0"/>
                <a:cs typeface="ＭＳ Ｐゴシック" charset="0"/>
              </a:rPr>
              <a:t>Rule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Base classes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should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always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have a virtual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destructor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virtd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06" y="4453790"/>
            <a:ext cx="6515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6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Virtual Functions and Default Arguments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57200" y="1720240"/>
            <a:ext cx="8229600" cy="4625975"/>
          </a:xfrm>
        </p:spPr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Default arguments are resolved at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compile time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This means that they follow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static type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of the object that calls the function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the </a:t>
            </a:r>
            <a:r>
              <a:rPr lang="en-US" i="1" dirty="0">
                <a:latin typeface="Corbel" charset="0"/>
                <a:ea typeface="ＭＳ Ｐゴシック" charset="0"/>
              </a:rPr>
              <a:t>pointer</a:t>
            </a:r>
            <a:r>
              <a:rPr lang="en-US" dirty="0">
                <a:latin typeface="Corbel" charset="0"/>
                <a:ea typeface="ＭＳ Ｐゴシック" charset="0"/>
              </a:rPr>
              <a:t> type (usually a </a:t>
            </a:r>
            <a:r>
              <a:rPr lang="en-US" i="1" dirty="0">
                <a:latin typeface="Corbel" charset="0"/>
                <a:ea typeface="ＭＳ Ｐゴシック" charset="0"/>
              </a:rPr>
              <a:t>base class</a:t>
            </a:r>
            <a:r>
              <a:rPr lang="en-US" dirty="0">
                <a:latin typeface="Corbel" charset="0"/>
                <a:ea typeface="ＭＳ Ｐゴシック" charset="0"/>
              </a:rPr>
              <a:t> type)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no polymorphism involved to determine the default value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So, to avoid confusion, you should use the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same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default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value in derived methods as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in the (top)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base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class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it’s best to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have default </a:t>
            </a:r>
            <a:r>
              <a:rPr lang="en-US" dirty="0" err="1" smtClean="0">
                <a:latin typeface="Corbel" charset="0"/>
                <a:ea typeface="ＭＳ Ｐゴシック" charset="0"/>
                <a:cs typeface="ＭＳ Ｐゴシック" charset="0"/>
              </a:rPr>
              <a:t>args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for virtual functions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defaultargs.cpp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30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 for Expandable Containers</a:t>
            </a:r>
            <a:endParaRPr lang="en-US" dirty="0"/>
          </a:p>
        </p:txBody>
      </p:sp>
      <p:pic>
        <p:nvPicPr>
          <p:cNvPr id="5" name="Picture 4" descr="container_gu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2501900"/>
          </a:xfrm>
          <a:prstGeom prst="rect">
            <a:avLst/>
          </a:prstGeom>
        </p:spPr>
      </p:pic>
      <p:pic>
        <p:nvPicPr>
          <p:cNvPr id="6" name="Picture 5" descr="container_guid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4025900"/>
            <a:ext cx="6883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Access Control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3 levels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private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class members are only accessible in member functions of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class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protected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class members are also accessible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in methods of a derived, but only through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derived objects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however deeply </a:t>
            </a:r>
            <a:r>
              <a:rPr lang="en-US" dirty="0" smtClean="0">
                <a:latin typeface="Corbel" charset="0"/>
                <a:ea typeface="ＭＳ Ｐゴシック" charset="0"/>
              </a:rPr>
              <a:t>derived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</a:rPr>
              <a:t>See </a:t>
            </a:r>
            <a:r>
              <a:rPr lang="en-US" i="1" dirty="0" err="1" smtClean="0">
                <a:latin typeface="Corbel" charset="0"/>
                <a:ea typeface="ＭＳ Ｐゴシック" charset="0"/>
              </a:rPr>
              <a:t>derived_access.cpp</a:t>
            </a:r>
            <a:endParaRPr lang="en-US" i="1" dirty="0">
              <a:latin typeface="Corbe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Base classes provide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two interfaces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one for universal access (the </a:t>
            </a:r>
            <a:r>
              <a:rPr lang="en-US" b="1" dirty="0">
                <a:latin typeface="Corbel" charset="0"/>
                <a:ea typeface="ＭＳ Ｐゴシック" charset="0"/>
              </a:rPr>
              <a:t>public</a:t>
            </a:r>
            <a:r>
              <a:rPr lang="en-US" dirty="0">
                <a:latin typeface="Corbel" charset="0"/>
                <a:ea typeface="ＭＳ Ｐゴシック" charset="0"/>
              </a:rPr>
              <a:t> interface)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one for derived clients (the </a:t>
            </a:r>
            <a:r>
              <a:rPr lang="en-US" b="1" dirty="0">
                <a:latin typeface="Corbel" charset="0"/>
                <a:ea typeface="ＭＳ Ｐゴシック" charset="0"/>
              </a:rPr>
              <a:t>protected</a:t>
            </a:r>
            <a:r>
              <a:rPr lang="en-US" dirty="0">
                <a:latin typeface="Corbel" charset="0"/>
                <a:ea typeface="ＭＳ Ｐゴシック" charset="0"/>
              </a:rPr>
              <a:t> interface)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See </a:t>
            </a:r>
            <a:r>
              <a:rPr lang="en-US" i="1" dirty="0" err="1">
                <a:latin typeface="Corbel" charset="0"/>
                <a:ea typeface="ＭＳ Ｐゴシック" charset="0"/>
              </a:rPr>
              <a:t>protected.cpp</a:t>
            </a:r>
            <a:endParaRPr lang="en-US" i="1" dirty="0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4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The Template Method Design Pattern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</a:t>
            </a:r>
            <a:r>
              <a:rPr lang="en-US" sz="3100" b="0" dirty="0" smtClean="0">
                <a:solidFill>
                  <a:srgbClr val="D2533C"/>
                </a:solidFill>
                <a:ea typeface="+mj-ea"/>
                <a:cs typeface="+mj-cs"/>
              </a:rPr>
              <a:t>(</a:t>
            </a:r>
            <a:r>
              <a:rPr lang="en-US" sz="3111" b="0" i="1" dirty="0" smtClean="0">
                <a:solidFill>
                  <a:srgbClr val="D2533C"/>
                </a:solidFill>
                <a:ea typeface="+mj-ea"/>
                <a:cs typeface="+mj-cs"/>
              </a:rPr>
              <a:t>Providing a Protected Interface</a:t>
            </a:r>
            <a:r>
              <a:rPr lang="en-US" sz="3111" b="0" dirty="0" smtClean="0">
                <a:solidFill>
                  <a:srgbClr val="D2533C"/>
                </a:solidFill>
                <a:ea typeface="+mj-ea"/>
                <a:cs typeface="+mj-cs"/>
              </a:rPr>
              <a:t>)</a:t>
            </a:r>
            <a:endParaRPr lang="en-US" b="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Allows derived classes to customize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parts of an algorithm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invariant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parts stay in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base class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Derived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classes override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protected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member functions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which are called from the algorithm skeleton in the base class</a:t>
            </a:r>
          </a:p>
          <a:p>
            <a:pPr eaLnBrk="1" hangingPunct="1"/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6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Sketch</a:t>
            </a:r>
            <a:endParaRPr lang="en-US" dirty="0"/>
          </a:p>
        </p:txBody>
      </p:sp>
      <p:pic>
        <p:nvPicPr>
          <p:cNvPr id="5" name="Picture 4" descr="TemplateMetho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898248"/>
            <a:ext cx="1651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664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Template Method Example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667" i="1" dirty="0" smtClean="0">
                <a:solidFill>
                  <a:srgbClr val="D2533C"/>
                </a:solidFill>
                <a:ea typeface="+mj-ea"/>
                <a:cs typeface="+mj-cs"/>
              </a:rPr>
              <a:t>The Public Interface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685800" y="2302312"/>
            <a:ext cx="7162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class </a:t>
            </a:r>
            <a:r>
              <a:rPr lang="en-US" sz="1800" dirty="0" err="1" smtClean="0">
                <a:latin typeface="Andale Mono"/>
                <a:cs typeface="Andale Mono"/>
              </a:rPr>
              <a:t>IBase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>
                <a:latin typeface="Andale Mono"/>
                <a:cs typeface="Andale Mono"/>
              </a:rPr>
              <a:t>{</a:t>
            </a:r>
          </a:p>
          <a:p>
            <a:pPr eaLnBrk="0" hangingPunct="0"/>
            <a:r>
              <a:rPr lang="en-US" sz="1800" dirty="0" smtClean="0">
                <a:latin typeface="Andale Mono"/>
                <a:cs typeface="Andale Mono"/>
              </a:rPr>
              <a:t>public: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virtual ~</a:t>
            </a:r>
            <a:r>
              <a:rPr lang="en-US" dirty="0" err="1" smtClean="0">
                <a:latin typeface="Andale Mono"/>
                <a:cs typeface="Andale Mono"/>
              </a:rPr>
              <a:t>IBase</a:t>
            </a:r>
            <a:r>
              <a:rPr lang="en-US" dirty="0" smtClean="0">
                <a:latin typeface="Andale Mono"/>
                <a:cs typeface="Andale Mono"/>
              </a:rPr>
              <a:t>() = default;</a:t>
            </a:r>
            <a:endParaRPr lang="en-US" sz="1800" dirty="0">
              <a:latin typeface="Andale Mono"/>
              <a:cs typeface="Andale Mono"/>
            </a:endParaRP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smtClean="0">
                <a:latin typeface="Andale Mono"/>
                <a:cs typeface="Andale Mono"/>
              </a:rPr>
              <a:t>virtual void </a:t>
            </a:r>
            <a:r>
              <a:rPr lang="en-US" sz="1800" dirty="0" err="1">
                <a:latin typeface="Andale Mono"/>
                <a:cs typeface="Andale Mono"/>
              </a:rPr>
              <a:t>theAlgorithm</a:t>
            </a:r>
            <a:r>
              <a:rPr lang="en-US" sz="1800" dirty="0">
                <a:latin typeface="Andale Mono"/>
                <a:cs typeface="Andale Mono"/>
              </a:rPr>
              <a:t>(</a:t>
            </a:r>
            <a:r>
              <a:rPr lang="en-US" sz="1800" dirty="0" smtClean="0">
                <a:latin typeface="Andale Mono"/>
                <a:cs typeface="Andale Mono"/>
              </a:rPr>
              <a:t>) </a:t>
            </a:r>
            <a:r>
              <a:rPr lang="en-US" sz="1800" u="sng" dirty="0" smtClean="0">
                <a:latin typeface="Andale Mono"/>
                <a:cs typeface="Andale Mono"/>
              </a:rPr>
              <a:t>= 0</a:t>
            </a:r>
            <a:r>
              <a:rPr lang="en-US" sz="1800" dirty="0" smtClean="0">
                <a:latin typeface="Andale Mono"/>
                <a:cs typeface="Andale Mono"/>
              </a:rPr>
              <a:t>;</a:t>
            </a:r>
          </a:p>
          <a:p>
            <a:pPr eaLnBrk="0" hangingPunct="0"/>
            <a:r>
              <a:rPr lang="en-US" sz="1800" dirty="0" smtClean="0">
                <a:latin typeface="Andale Mono"/>
                <a:cs typeface="Andale Mono"/>
              </a:rPr>
              <a:t>}</a:t>
            </a:r>
            <a:r>
              <a:rPr lang="en-US" sz="1800" dirty="0">
                <a:latin typeface="Andale Mono"/>
                <a:cs typeface="Andale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883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664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Template Method Example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667" i="1" dirty="0" smtClean="0">
                <a:solidFill>
                  <a:srgbClr val="D2533C"/>
                </a:solidFill>
                <a:ea typeface="+mj-ea"/>
                <a:cs typeface="+mj-cs"/>
              </a:rPr>
              <a:t>The Algorithm Skeleton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685800" y="1900640"/>
            <a:ext cx="71628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class Base : public </a:t>
            </a:r>
            <a:r>
              <a:rPr lang="en-US" sz="1800" dirty="0" err="1">
                <a:latin typeface="Andale Mono"/>
                <a:cs typeface="Andale Mono"/>
              </a:rPr>
              <a:t>IBase</a:t>
            </a:r>
            <a:r>
              <a:rPr lang="en-US" sz="1800" dirty="0">
                <a:latin typeface="Andale Mono"/>
                <a:cs typeface="Andale Mono"/>
              </a:rPr>
              <a:t> {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void fixedop1() { </a:t>
            </a:r>
            <a:r>
              <a:rPr lang="en-US" sz="1800" dirty="0" err="1">
                <a:latin typeface="Andale Mono"/>
                <a:cs typeface="Andale Mono"/>
              </a:rPr>
              <a:t>cout</a:t>
            </a:r>
            <a:r>
              <a:rPr lang="en-US" sz="1800" dirty="0">
                <a:latin typeface="Andale Mono"/>
                <a:cs typeface="Andale Mono"/>
              </a:rPr>
              <a:t> &lt;&lt; "fixedop1\n"; }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void fixedop2() { </a:t>
            </a:r>
            <a:r>
              <a:rPr lang="en-US" sz="1800" dirty="0" err="1">
                <a:latin typeface="Andale Mono"/>
                <a:cs typeface="Andale Mono"/>
              </a:rPr>
              <a:t>cout</a:t>
            </a:r>
            <a:r>
              <a:rPr lang="en-US" sz="1800" dirty="0">
                <a:latin typeface="Andale Mono"/>
                <a:cs typeface="Andale Mono"/>
              </a:rPr>
              <a:t> &lt;&lt; "fixedop2\n"; }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public: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void </a:t>
            </a:r>
            <a:r>
              <a:rPr lang="en-US" sz="1800" dirty="0" err="1">
                <a:latin typeface="Andale Mono"/>
                <a:cs typeface="Andale Mono"/>
              </a:rPr>
              <a:t>theAlgorithm</a:t>
            </a:r>
            <a:r>
              <a:rPr lang="en-US" sz="1800" dirty="0">
                <a:latin typeface="Andale Mono"/>
                <a:cs typeface="Andale Mono"/>
              </a:rPr>
              <a:t>(</a:t>
            </a:r>
            <a:r>
              <a:rPr lang="en-US" sz="1800" dirty="0" smtClean="0">
                <a:latin typeface="Andale Mono"/>
                <a:cs typeface="Andale Mono"/>
              </a:rPr>
              <a:t>) override final {</a:t>
            </a:r>
            <a:endParaRPr lang="en-US" sz="1800" dirty="0">
              <a:latin typeface="Andale Mono"/>
              <a:cs typeface="Andale Mono"/>
            </a:endParaRP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    fixedop1();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    missingop1();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    fixedop2();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    missingop2();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}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protected: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virtual void missingop1() </a:t>
            </a:r>
            <a:r>
              <a:rPr lang="en-US" sz="1800" u="sng" dirty="0">
                <a:latin typeface="Andale Mono"/>
                <a:cs typeface="Andale Mono"/>
              </a:rPr>
              <a:t>= 0</a:t>
            </a:r>
            <a:r>
              <a:rPr lang="en-US" sz="1800" dirty="0">
                <a:latin typeface="Andale Mono"/>
                <a:cs typeface="Andale Mono"/>
              </a:rPr>
              <a:t>;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virtual void missingop2() </a:t>
            </a:r>
            <a:r>
              <a:rPr lang="en-US" sz="1800" u="sng" dirty="0">
                <a:latin typeface="Andale Mono"/>
                <a:cs typeface="Andale Mono"/>
              </a:rPr>
              <a:t>= 0</a:t>
            </a:r>
            <a:r>
              <a:rPr lang="en-US" sz="1800" dirty="0">
                <a:latin typeface="Andale Mono"/>
                <a:cs typeface="Andale Mono"/>
              </a:rPr>
              <a:t>;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5569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6952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Template Method Example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667" i="1" dirty="0" smtClean="0">
                <a:solidFill>
                  <a:srgbClr val="D2533C"/>
                </a:solidFill>
                <a:ea typeface="+mj-ea"/>
                <a:cs typeface="+mj-cs"/>
              </a:rPr>
              <a:t>The Customization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609600" y="2052638"/>
            <a:ext cx="6553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class Derived : public Base {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void missingop1(</a:t>
            </a:r>
            <a:r>
              <a:rPr lang="en-US" sz="1800" dirty="0" smtClean="0">
                <a:latin typeface="Andale Mono"/>
                <a:cs typeface="Andale Mono"/>
              </a:rPr>
              <a:t>) </a:t>
            </a:r>
            <a:r>
              <a:rPr lang="en-US" sz="1800" u="sng" dirty="0" smtClean="0">
                <a:latin typeface="Andale Mono"/>
                <a:cs typeface="Andale Mono"/>
              </a:rPr>
              <a:t>override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>
                <a:latin typeface="Andale Mono"/>
                <a:cs typeface="Andale Mono"/>
              </a:rPr>
              <a:t>{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    </a:t>
            </a:r>
            <a:r>
              <a:rPr lang="en-US" sz="1800" dirty="0" err="1">
                <a:latin typeface="Andale Mono"/>
                <a:cs typeface="Andale Mono"/>
              </a:rPr>
              <a:t>cout</a:t>
            </a:r>
            <a:r>
              <a:rPr lang="en-US" sz="1800" dirty="0">
                <a:latin typeface="Andale Mono"/>
                <a:cs typeface="Andale Mono"/>
              </a:rPr>
              <a:t> &lt;&lt; "missingop1\n";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}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void missingop2() </a:t>
            </a:r>
            <a:r>
              <a:rPr lang="en-US" sz="1800" u="sng" dirty="0" smtClean="0">
                <a:latin typeface="Andale Mono"/>
                <a:cs typeface="Andale Mono"/>
              </a:rPr>
              <a:t>override</a:t>
            </a:r>
            <a:r>
              <a:rPr lang="en-US" sz="1800" dirty="0" smtClean="0">
                <a:latin typeface="Andale Mono"/>
                <a:cs typeface="Andale Mono"/>
              </a:rPr>
              <a:t> {</a:t>
            </a:r>
            <a:endParaRPr lang="en-US" sz="1800" dirty="0">
              <a:latin typeface="Andale Mono"/>
              <a:cs typeface="Andale Mono"/>
            </a:endParaRP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    </a:t>
            </a:r>
            <a:r>
              <a:rPr lang="en-US" sz="1800" dirty="0" err="1">
                <a:latin typeface="Andale Mono"/>
                <a:cs typeface="Andale Mono"/>
              </a:rPr>
              <a:t>cout</a:t>
            </a:r>
            <a:r>
              <a:rPr lang="en-US" sz="1800" dirty="0">
                <a:latin typeface="Andale Mono"/>
                <a:cs typeface="Andale Mono"/>
              </a:rPr>
              <a:t> &lt;&lt; "missingop2\n";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}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};</a:t>
            </a:r>
          </a:p>
          <a:p>
            <a:pPr eaLnBrk="0" hangingPunct="0"/>
            <a:endParaRPr lang="en-US" sz="1800" dirty="0">
              <a:latin typeface="Andale Mono"/>
              <a:cs typeface="Andale Mono"/>
            </a:endParaRPr>
          </a:p>
          <a:p>
            <a:pPr eaLnBrk="0" hangingPunct="0"/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 main() {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Derived d;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err="1">
                <a:latin typeface="Andale Mono"/>
                <a:cs typeface="Andale Mono"/>
              </a:rPr>
              <a:t>d.theAlgorithm</a:t>
            </a:r>
            <a:r>
              <a:rPr lang="en-US" sz="1800" dirty="0">
                <a:latin typeface="Andale Mono"/>
                <a:cs typeface="Andale Mono"/>
              </a:rPr>
              <a:t>();</a:t>
            </a:r>
          </a:p>
          <a:p>
            <a:pPr eaLnBrk="0" hangingPunct="0"/>
            <a:r>
              <a:rPr lang="en-US" sz="18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5334000" y="4267200"/>
            <a:ext cx="2057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/>
              <a:t>/* Output: </a:t>
            </a:r>
          </a:p>
          <a:p>
            <a:r>
              <a:rPr lang="en-US" sz="1800" i="1"/>
              <a:t>fixedop1</a:t>
            </a:r>
          </a:p>
          <a:p>
            <a:r>
              <a:rPr lang="en-US" sz="1800" i="1"/>
              <a:t>missingop1</a:t>
            </a:r>
          </a:p>
          <a:p>
            <a:r>
              <a:rPr lang="en-US" sz="1800" i="1"/>
              <a:t>fixedop2</a:t>
            </a:r>
          </a:p>
          <a:p>
            <a:r>
              <a:rPr lang="en-US" sz="1800" i="1"/>
              <a:t>missingop2</a:t>
            </a:r>
          </a:p>
          <a:p>
            <a:r>
              <a:rPr lang="en-US" sz="1800" i="1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46782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3880" y="304384"/>
            <a:ext cx="77930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Pure Virtual Functions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Abstract classes usually have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abstract methods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A </a:t>
            </a: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place holder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</a:rPr>
              <a:t> function declaration meant to be </a:t>
            </a:r>
            <a:r>
              <a:rPr lang="en-US" altLang="ja-JP" i="1" dirty="0">
                <a:latin typeface="Corbel" charset="0"/>
                <a:ea typeface="ＭＳ Ｐゴシック" charset="0"/>
              </a:rPr>
              <a:t>overridden</a:t>
            </a:r>
            <a:r>
              <a:rPr lang="en-US" altLang="ja-JP" dirty="0">
                <a:latin typeface="Corbel" charset="0"/>
                <a:ea typeface="ＭＳ Ｐゴシック" charset="0"/>
              </a:rPr>
              <a:t> in derived classes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>
                <a:latin typeface="Corbel" charset="0"/>
                <a:ea typeface="ＭＳ Ｐゴシック" charset="0"/>
              </a:rPr>
              <a:t>Don’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t </a:t>
            </a:r>
            <a:r>
              <a:rPr lang="en-US" altLang="ja-JP" dirty="0">
                <a:latin typeface="Corbel" charset="0"/>
                <a:ea typeface="ＭＳ Ｐゴシック" charset="0"/>
              </a:rPr>
              <a:t>need an implementation in the base class (but </a:t>
            </a:r>
            <a:r>
              <a:rPr lang="en-US" altLang="ja-JP" i="1" dirty="0">
                <a:latin typeface="Corbel" charset="0"/>
                <a:ea typeface="ＭＳ Ｐゴシック" charset="0"/>
              </a:rPr>
              <a:t>can</a:t>
            </a:r>
            <a:r>
              <a:rPr lang="en-US" altLang="ja-JP" dirty="0">
                <a:latin typeface="Corbel" charset="0"/>
                <a:ea typeface="ＭＳ Ｐゴシック" charset="0"/>
              </a:rPr>
              <a:t> have in C++)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presence of such 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pure virtual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function makes a class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abstract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Append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= 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0</a:t>
            </a:r>
            <a:r>
              <a:rPr lang="ja-JP" altLang="en-US" dirty="0" smtClean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(zero not ‘oh’) 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to the function's </a:t>
            </a:r>
            <a:r>
              <a:rPr lang="en-US" altLang="ja-JP" i="1" dirty="0">
                <a:latin typeface="Corbel" charset="0"/>
                <a:ea typeface="ＭＳ Ｐゴシック" charset="0"/>
                <a:cs typeface="ＭＳ Ｐゴシック" charset="0"/>
              </a:rPr>
              <a:t>declaration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Example: </a:t>
            </a:r>
            <a:r>
              <a:rPr lang="en-US" i="1" dirty="0" err="1">
                <a:latin typeface="Corbel" charset="0"/>
                <a:ea typeface="ＭＳ Ｐゴシック" charset="0"/>
              </a:rPr>
              <a:t>vehicle.cpp</a:t>
            </a:r>
            <a:endParaRPr lang="en-US" i="1" dirty="0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5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Protected Constructors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Prevents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public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clients from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instantiating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an object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(But class/derived class member functions can)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So base objects exist only as a </a:t>
            </a:r>
            <a:r>
              <a:rPr lang="en-US" i="1" dirty="0" err="1">
                <a:latin typeface="Corbel" charset="0"/>
                <a:ea typeface="ＭＳ Ｐゴシック" charset="0"/>
              </a:rPr>
              <a:t>subobject</a:t>
            </a:r>
            <a:r>
              <a:rPr lang="en-US" dirty="0">
                <a:latin typeface="Corbel" charset="0"/>
                <a:ea typeface="ＭＳ Ｐゴシック" charset="0"/>
              </a:rPr>
              <a:t> in a </a:t>
            </a:r>
            <a:r>
              <a:rPr lang="en-US" i="1" dirty="0">
                <a:latin typeface="Corbel" charset="0"/>
                <a:ea typeface="ＭＳ Ｐゴシック" charset="0"/>
              </a:rPr>
              <a:t>derived </a:t>
            </a:r>
            <a:r>
              <a:rPr lang="en-US" i="1" dirty="0" smtClean="0">
                <a:latin typeface="Corbel" charset="0"/>
                <a:ea typeface="ＭＳ Ｐゴシック" charset="0"/>
              </a:rPr>
              <a:t>object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</a:rPr>
              <a:t>The class is, in effect, an </a:t>
            </a:r>
            <a:r>
              <a:rPr lang="en-US" i="1" dirty="0" smtClean="0">
                <a:latin typeface="Corbel" charset="0"/>
                <a:ea typeface="ＭＳ Ｐゴシック" charset="0"/>
              </a:rPr>
              <a:t>abstract class</a:t>
            </a:r>
          </a:p>
          <a:p>
            <a:pPr lvl="1" eaLnBrk="1" hangingPunct="1"/>
            <a:r>
              <a:rPr lang="en-US" dirty="0" smtClean="0">
                <a:latin typeface="Corbel" charset="0"/>
                <a:ea typeface="ＭＳ Ｐゴシック" charset="0"/>
              </a:rPr>
              <a:t>but it </a:t>
            </a:r>
            <a:r>
              <a:rPr lang="en-US" i="1" dirty="0" smtClean="0">
                <a:latin typeface="Corbel" charset="0"/>
                <a:ea typeface="ＭＳ Ｐゴシック" charset="0"/>
              </a:rPr>
              <a:t>can</a:t>
            </a:r>
            <a:r>
              <a:rPr lang="en-US" dirty="0" smtClean="0">
                <a:latin typeface="Corbel" charset="0"/>
                <a:ea typeface="ＭＳ Ｐゴシック" charset="0"/>
              </a:rPr>
              <a:t> be instantiated where non-public access is allowed</a:t>
            </a:r>
            <a:endParaRPr lang="en-US" dirty="0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5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Abstract Class Example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Reference-counted Self-destruction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As soon as no references to an object exist, it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self-destructs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Put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counting and self-destruction in an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abstract base class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Let's call it </a:t>
            </a:r>
            <a:r>
              <a:rPr lang="en-US" b="1" dirty="0">
                <a:latin typeface="Corbel" charset="0"/>
                <a:ea typeface="ＭＳ Ｐゴシック" charset="0"/>
              </a:rPr>
              <a:t>Counted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Then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have the existing class to derive from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Counted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(see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counted.cpp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(Diagram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349956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384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Using the </a:t>
            </a: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Counted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Abstract Class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pic>
        <p:nvPicPr>
          <p:cNvPr id="30722" name="Picture 4" descr="count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03" y="2254056"/>
            <a:ext cx="43259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5334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i="1" dirty="0" smtClean="0"/>
              <a:t>counted2.cpp</a:t>
            </a:r>
            <a:r>
              <a:rPr lang="en-US" dirty="0" smtClean="0"/>
              <a:t> for a </a:t>
            </a:r>
            <a:r>
              <a:rPr lang="en-US" b="1" dirty="0" err="1" smtClean="0"/>
              <a:t>shared_ptr</a:t>
            </a:r>
            <a:r>
              <a:rPr lang="en-US" dirty="0" smtClean="0"/>
              <a:t>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Container Operations</a:t>
            </a:r>
            <a:endParaRPr lang="en-US" dirty="0"/>
          </a:p>
        </p:txBody>
      </p:sp>
      <p:pic>
        <p:nvPicPr>
          <p:cNvPr id="3" name="Picture 2" descr="containers_op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5" y="2235200"/>
            <a:ext cx="6828695" cy="25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Inheritance in C++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3 Types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b="1" dirty="0" smtClean="0">
                <a:ea typeface="+mn-ea"/>
                <a:cs typeface="+mn-cs"/>
              </a:rPr>
              <a:t>public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Most common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“is-a” relationship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>
                <a:ea typeface="+mn-ea"/>
              </a:rPr>
              <a:t>Derived class inherits both </a:t>
            </a:r>
            <a:r>
              <a:rPr lang="en-US" i="1" dirty="0" smtClean="0">
                <a:ea typeface="+mn-ea"/>
              </a:rPr>
              <a:t>interface</a:t>
            </a:r>
            <a:r>
              <a:rPr lang="en-US" dirty="0" smtClean="0">
                <a:ea typeface="+mn-ea"/>
              </a:rPr>
              <a:t> and </a:t>
            </a:r>
            <a:r>
              <a:rPr lang="en-US" i="1" dirty="0" smtClean="0">
                <a:ea typeface="+mn-ea"/>
              </a:rPr>
              <a:t>implementation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>
                <a:ea typeface="+mn-ea"/>
              </a:rPr>
              <a:t>Derived objects can </a:t>
            </a:r>
            <a:r>
              <a:rPr lang="en-US" i="1" dirty="0" smtClean="0">
                <a:ea typeface="+mn-ea"/>
              </a:rPr>
              <a:t>substitute</a:t>
            </a:r>
            <a:r>
              <a:rPr lang="en-US" dirty="0" smtClean="0">
                <a:ea typeface="+mn-ea"/>
              </a:rPr>
              <a:t> for base objects</a:t>
            </a:r>
          </a:p>
          <a:p>
            <a:pPr marL="1216152" lvl="3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▪"/>
              <a:defRPr/>
            </a:pPr>
            <a:r>
              <a:rPr lang="en-US" dirty="0" smtClean="0">
                <a:ea typeface="+mn-ea"/>
              </a:rPr>
              <a:t>via a </a:t>
            </a:r>
            <a:r>
              <a:rPr lang="en-US" i="1" dirty="0" smtClean="0">
                <a:ea typeface="+mn-ea"/>
              </a:rPr>
              <a:t>pointer</a:t>
            </a:r>
            <a:r>
              <a:rPr lang="en-US" dirty="0" smtClean="0">
                <a:ea typeface="+mn-ea"/>
              </a:rPr>
              <a:t> or a </a:t>
            </a:r>
            <a:r>
              <a:rPr lang="en-US" i="1" dirty="0" smtClean="0">
                <a:ea typeface="+mn-ea"/>
              </a:rPr>
              <a:t>reference</a:t>
            </a: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i="1" dirty="0" smtClean="0">
                <a:ea typeface="+mn-ea"/>
              </a:rPr>
              <a:t>No change</a:t>
            </a:r>
            <a:r>
              <a:rPr lang="en-US" dirty="0" smtClean="0">
                <a:ea typeface="+mn-ea"/>
              </a:rPr>
              <a:t> in access to inherited items via derived objects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b="1" dirty="0" smtClean="0">
              <a:ea typeface="+mn-ea"/>
              <a:cs typeface="+mn-cs"/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b="1" dirty="0" smtClean="0">
                <a:ea typeface="+mn-ea"/>
                <a:cs typeface="+mn-cs"/>
              </a:rPr>
              <a:t>protected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b="1" dirty="0" smtClean="0">
              <a:ea typeface="+mn-ea"/>
              <a:cs typeface="+mn-cs"/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b="1" dirty="0" smtClean="0">
                <a:ea typeface="+mn-ea"/>
                <a:cs typeface="+mn-cs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30684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D2533C"/>
                </a:solidFill>
                <a:ea typeface="+mj-ea"/>
                <a:cs typeface="+mj-cs"/>
              </a:rPr>
              <a:t>Non-public Inheritance</a:t>
            </a:r>
            <a:r>
              <a:rPr lang="en-US" sz="3200" dirty="0">
                <a:solidFill>
                  <a:srgbClr val="D2533C"/>
                </a:solidFill>
                <a:ea typeface="+mj-ea"/>
                <a:cs typeface="+mj-cs"/>
              </a:rPr>
              <a:t/>
            </a:r>
            <a:br>
              <a:rPr lang="en-US" sz="3200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000" i="1" dirty="0">
                <a:solidFill>
                  <a:srgbClr val="D2533C"/>
                </a:solidFill>
                <a:ea typeface="+mj-ea"/>
                <a:cs typeface="+mj-cs"/>
              </a:rPr>
              <a:t>“Secretly” using </a:t>
            </a:r>
            <a:r>
              <a:rPr lang="en-US" sz="2000" i="1" dirty="0" smtClean="0">
                <a:solidFill>
                  <a:srgbClr val="D2533C"/>
                </a:solidFill>
                <a:ea typeface="+mj-ea"/>
                <a:cs typeface="+mj-cs"/>
              </a:rPr>
              <a:t>another class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676265" y="2015489"/>
            <a:ext cx="8010536" cy="28958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Protected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Inheritance</a:t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Private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Inheritance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Base classes </a:t>
            </a:r>
            <a:r>
              <a:rPr lang="en-US" smtClean="0">
                <a:latin typeface="Corbel" charset="0"/>
                <a:ea typeface="ＭＳ Ｐゴシック" charset="0"/>
                <a:cs typeface="ＭＳ Ｐゴシック" charset="0"/>
              </a:rPr>
              <a:t>of such derived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objects are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not accessible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in certain contexts</a:t>
            </a:r>
          </a:p>
          <a:p>
            <a:pPr marL="274320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4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public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Inheritance</a:t>
            </a:r>
            <a:endParaRPr lang="en-US" sz="36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652587"/>
            <a:ext cx="8582025" cy="175656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public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Base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members are 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accessible </a:t>
            </a:r>
            <a:r>
              <a:rPr lang="en-US" altLang="ja-JP" i="1" dirty="0" smtClean="0">
                <a:latin typeface="Corbel" charset="0"/>
                <a:ea typeface="ＭＳ Ｐゴシック" charset="0"/>
                <a:cs typeface="ＭＳ Ｐゴシック" charset="0"/>
              </a:rPr>
              <a:t>everywhere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Derived “</a:t>
            </a:r>
            <a:r>
              <a:rPr lang="en-US" altLang="ja-JP" i="1" dirty="0" smtClean="0">
                <a:latin typeface="Corbel" charset="0"/>
                <a:ea typeface="ＭＳ Ｐゴシック" charset="0"/>
                <a:cs typeface="ＭＳ Ｐゴシック" charset="0"/>
              </a:rPr>
              <a:t>is-a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” Base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Base members are part of the </a:t>
            </a:r>
            <a:r>
              <a:rPr lang="en-US" b="1" dirty="0" smtClean="0">
                <a:latin typeface="Corbel" charset="0"/>
                <a:ea typeface="ＭＳ Ｐゴシック" charset="0"/>
                <a:cs typeface="ＭＳ Ｐゴシック" charset="0"/>
              </a:rPr>
              <a:t>public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interface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Derived</a:t>
            </a:r>
            <a:endParaRPr lang="en-US" altLang="ja-JP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Everyone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knows that Derived inherits from Base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including clients of Derived objects and below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OOP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29" y="3517794"/>
            <a:ext cx="4724843" cy="24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6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protected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Inheritance</a:t>
            </a:r>
            <a:endParaRPr lang="en-US" sz="36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652588"/>
            <a:ext cx="8582025" cy="21574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Only objects of Derived and its subclasses know that Derived inherits from Base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public members of Base are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downgraded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b="1" dirty="0" smtClean="0">
                <a:latin typeface="Corbel" charset="0"/>
                <a:ea typeface="ＭＳ Ｐゴシック" charset="0"/>
                <a:cs typeface="ＭＳ Ｐゴシック" charset="0"/>
              </a:rPr>
              <a:t>protected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in Derived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Base members are part of the </a:t>
            </a:r>
            <a:r>
              <a:rPr lang="en-US" b="1" dirty="0" smtClean="0">
                <a:latin typeface="Corbel" charset="0"/>
                <a:ea typeface="ＭＳ Ｐゴシック" charset="0"/>
                <a:cs typeface="ＭＳ Ｐゴシック" charset="0"/>
              </a:rPr>
              <a:t>protected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interface of Derived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Clients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Derived objects or its subclasses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cannot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access any Base members via those objects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OOP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90" y="3826172"/>
            <a:ext cx="4975999" cy="25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5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0" i="1" dirty="0" smtClean="0">
                <a:solidFill>
                  <a:srgbClr val="D2533C"/>
                </a:solidFill>
                <a:ea typeface="+mj-ea"/>
                <a:cs typeface="+mj-cs"/>
              </a:rPr>
              <a:t>private</a:t>
            </a:r>
            <a:r>
              <a:rPr lang="en-US" sz="3600" dirty="0" smtClean="0">
                <a:solidFill>
                  <a:srgbClr val="D2533C"/>
                </a:solidFill>
                <a:ea typeface="+mj-ea"/>
                <a:cs typeface="+mj-cs"/>
              </a:rPr>
              <a:t> Inheritance</a:t>
            </a:r>
            <a:br>
              <a:rPr lang="en-US" sz="3600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400" i="1" dirty="0" smtClean="0">
                <a:solidFill>
                  <a:srgbClr val="D2533C"/>
                </a:solidFill>
                <a:ea typeface="+mj-ea"/>
                <a:cs typeface="+mj-cs"/>
              </a:rPr>
              <a:t>aka “Implementation Inheritance”</a:t>
            </a:r>
            <a:endParaRPr lang="en-US" sz="32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267375" y="1652588"/>
            <a:ext cx="8695650" cy="2081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No one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knows that Derived inherits from Base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Base members are downgraded to </a:t>
            </a:r>
            <a:r>
              <a:rPr lang="en-US" altLang="ja-JP" b="1" dirty="0" smtClean="0">
                <a:latin typeface="Corbel" charset="0"/>
                <a:ea typeface="ＭＳ Ｐゴシック" charset="0"/>
                <a:cs typeface="ＭＳ Ｐゴシック" charset="0"/>
              </a:rPr>
              <a:t>private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 in Derived</a:t>
            </a:r>
            <a:endParaRPr lang="en-US" altLang="ja-JP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Similar to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composition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 but without explicit forwarding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stack-private-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list.cpp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OOP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5" y="3725898"/>
            <a:ext cx="4860357" cy="23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0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Managing Accessibility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 derived class using non-public inheritance can selectively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open-up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 base members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With 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using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declaration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Place </a:t>
            </a:r>
            <a:r>
              <a:rPr lang="en-US" dirty="0" smtClean="0">
                <a:latin typeface="Corbel" charset="0"/>
                <a:ea typeface="ＭＳ Ｐゴシック" charset="0"/>
              </a:rPr>
              <a:t>declarations in </a:t>
            </a:r>
            <a:r>
              <a:rPr lang="en-US" dirty="0">
                <a:latin typeface="Corbel" charset="0"/>
                <a:ea typeface="ＭＳ Ｐゴシック" charset="0"/>
              </a:rPr>
              <a:t>the </a:t>
            </a:r>
            <a:r>
              <a:rPr lang="en-US" b="1" dirty="0">
                <a:latin typeface="Corbel" charset="0"/>
                <a:ea typeface="ＭＳ Ｐゴシック" charset="0"/>
              </a:rPr>
              <a:t>protected</a:t>
            </a:r>
            <a:r>
              <a:rPr lang="en-US" dirty="0">
                <a:latin typeface="Corbel" charset="0"/>
                <a:ea typeface="ＭＳ Ｐゴシック" charset="0"/>
              </a:rPr>
              <a:t> or </a:t>
            </a:r>
            <a:r>
              <a:rPr lang="en-US" b="1" dirty="0">
                <a:latin typeface="Corbel" charset="0"/>
                <a:ea typeface="ＭＳ Ｐゴシック" charset="0"/>
              </a:rPr>
              <a:t>public</a:t>
            </a:r>
            <a:r>
              <a:rPr lang="en-US" dirty="0">
                <a:latin typeface="Corbel" charset="0"/>
                <a:ea typeface="ＭＳ Ｐゴシック" charset="0"/>
              </a:rPr>
              <a:t> section</a:t>
            </a:r>
          </a:p>
          <a:p>
            <a:pPr lvl="1" eaLnBrk="1" hangingPunct="1"/>
            <a:r>
              <a:rPr lang="en-US" i="1" dirty="0" smtClean="0">
                <a:latin typeface="Corbel" charset="0"/>
                <a:ea typeface="ＭＳ Ｐゴシック" charset="0"/>
              </a:rPr>
              <a:t>Warning</a:t>
            </a:r>
            <a:r>
              <a:rPr lang="en-US" dirty="0" smtClean="0">
                <a:latin typeface="Corbel" charset="0"/>
                <a:ea typeface="ＭＳ Ｐゴシック" charset="0"/>
              </a:rPr>
              <a:t>: Can’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t </a:t>
            </a:r>
            <a:r>
              <a:rPr lang="en-US" altLang="ja-JP" dirty="0">
                <a:latin typeface="Corbel" charset="0"/>
                <a:ea typeface="ＭＳ Ｐゴシック" charset="0"/>
              </a:rPr>
              <a:t>give more accessibility than the 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original offered!</a:t>
            </a:r>
            <a:endParaRPr lang="en-US" altLang="ja-JP" dirty="0">
              <a:latin typeface="Corbe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Opens up </a:t>
            </a:r>
            <a:r>
              <a:rPr lang="en-US" i="1" dirty="0">
                <a:latin typeface="Corbel" charset="0"/>
                <a:ea typeface="ＭＳ Ｐゴシック" charset="0"/>
              </a:rPr>
              <a:t>all</a:t>
            </a:r>
            <a:r>
              <a:rPr lang="en-US" dirty="0">
                <a:latin typeface="Corbel" charset="0"/>
                <a:ea typeface="ＭＳ Ｐゴシック" charset="0"/>
              </a:rPr>
              <a:t> overloaded members with that </a:t>
            </a:r>
            <a:r>
              <a:rPr lang="en-US" i="1" dirty="0">
                <a:latin typeface="Corbel" charset="0"/>
                <a:ea typeface="ＭＳ Ｐゴシック" charset="0"/>
              </a:rPr>
              <a:t>name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publish.cpp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publish2.cpp</a:t>
            </a:r>
          </a:p>
        </p:txBody>
      </p:sp>
    </p:spTree>
    <p:extLst>
      <p:ext uri="{BB962C8B-B14F-4D97-AF65-F5344CB8AC3E}">
        <p14:creationId xmlns:p14="http://schemas.microsoft.com/office/powerpoint/2010/main" val="1953876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pic>
        <p:nvPicPr>
          <p:cNvPr id="4" name="Picture 3" descr="friendsO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60" y="4846656"/>
            <a:ext cx="6515100" cy="469900"/>
          </a:xfrm>
          <a:prstGeom prst="rect">
            <a:avLst/>
          </a:prstGeom>
        </p:spPr>
      </p:pic>
      <p:pic>
        <p:nvPicPr>
          <p:cNvPr id="5" name="Picture 4" descr="accessible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60" y="1956685"/>
            <a:ext cx="6477000" cy="93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162" y="3409155"/>
            <a:ext cx="627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void f(Base&amp; x) {…}</a:t>
            </a:r>
            <a:r>
              <a:rPr lang="en-US" dirty="0" smtClean="0"/>
              <a:t>		// Can pass a Derived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857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 Important Design Heuristic</a:t>
            </a:r>
            <a:endParaRPr lang="en-US" dirty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important part of public inheritance is the i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s-a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relationship</a:t>
            </a:r>
          </a:p>
          <a:p>
            <a:pPr lvl="1"/>
            <a:r>
              <a:rPr lang="en-US" i="1" dirty="0">
                <a:latin typeface="Corbel" charset="0"/>
                <a:ea typeface="ＭＳ Ｐゴシック" charset="0"/>
              </a:rPr>
              <a:t>interface sharing</a:t>
            </a:r>
            <a:r>
              <a:rPr lang="en-US" dirty="0">
                <a:latin typeface="Corbel" charset="0"/>
                <a:ea typeface="ＭＳ Ｐゴシック" charset="0"/>
              </a:rPr>
              <a:t> is more important (and more flexible) than </a:t>
            </a:r>
            <a:r>
              <a:rPr lang="en-US" i="1" dirty="0">
                <a:latin typeface="Corbel" charset="0"/>
                <a:ea typeface="ＭＳ Ｐゴシック" charset="0"/>
              </a:rPr>
              <a:t>code sharing</a:t>
            </a:r>
          </a:p>
          <a:p>
            <a:pPr lvl="1"/>
            <a:r>
              <a:rPr lang="en-US" dirty="0">
                <a:latin typeface="Corbel" charset="0"/>
                <a:ea typeface="ＭＳ Ｐゴシック" charset="0"/>
              </a:rPr>
              <a:t>because </a:t>
            </a:r>
            <a:r>
              <a:rPr lang="en-US" i="1" dirty="0">
                <a:latin typeface="Corbel" charset="0"/>
                <a:ea typeface="ＭＳ Ｐゴシック" charset="0"/>
              </a:rPr>
              <a:t>programming to an interface</a:t>
            </a:r>
            <a:r>
              <a:rPr lang="en-US" dirty="0">
                <a:latin typeface="Corbel" charset="0"/>
                <a:ea typeface="ＭＳ Ｐゴシック" charset="0"/>
              </a:rPr>
              <a:t> is the keystone of good OO design</a:t>
            </a:r>
          </a:p>
          <a:p>
            <a:pPr lvl="1"/>
            <a:r>
              <a:rPr lang="en-US" dirty="0">
                <a:latin typeface="Corbel" charset="0"/>
                <a:ea typeface="ＭＳ Ｐゴシック" charset="0"/>
              </a:rPr>
              <a:t>therefore…</a:t>
            </a:r>
          </a:p>
          <a:p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general,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public base classes should be abstract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classes</a:t>
            </a: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only the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leaves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are concrete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340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Implicit Interfaces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74825"/>
            <a:ext cx="8686800" cy="4625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A set of </a:t>
            </a:r>
            <a:r>
              <a:rPr lang="en-US" i="1" dirty="0">
                <a:ea typeface="ＭＳ Ｐゴシック" charset="0"/>
              </a:rPr>
              <a:t>assumed operations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a.k.a.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Duck Typing</a:t>
            </a:r>
            <a:r>
              <a:rPr lang="ja-JP" altLang="en-US" dirty="0">
                <a:ea typeface="ＭＳ Ｐゴシック" charset="0"/>
              </a:rPr>
              <a:t>”</a:t>
            </a:r>
            <a:endParaRPr lang="en-US" altLang="ja-JP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If they’</a:t>
            </a:r>
            <a:r>
              <a:rPr lang="en-US" altLang="ja-JP" dirty="0">
                <a:ea typeface="ＭＳ Ｐゴシック" charset="0"/>
              </a:rPr>
              <a:t>re there, things just work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If not, </a:t>
            </a:r>
            <a:r>
              <a:rPr lang="en-US" i="1" dirty="0">
                <a:ea typeface="ＭＳ Ｐゴシック" charset="0"/>
              </a:rPr>
              <a:t>compile error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Example: STL </a:t>
            </a:r>
            <a:r>
              <a:rPr lang="en-US" i="1" dirty="0">
                <a:ea typeface="ＭＳ Ｐゴシック" charset="0"/>
              </a:rPr>
              <a:t>Sequences</a:t>
            </a:r>
            <a:r>
              <a:rPr lang="en-US" dirty="0">
                <a:ea typeface="ＭＳ Ｐゴシック" charset="0"/>
              </a:rPr>
              <a:t> (</a:t>
            </a:r>
            <a:r>
              <a:rPr lang="en-US" b="1" dirty="0">
                <a:ea typeface="ＭＳ Ｐゴシック" charset="0"/>
              </a:rPr>
              <a:t>vector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dirty="0">
                <a:ea typeface="ＭＳ Ｐゴシック" charset="0"/>
              </a:rPr>
              <a:t>list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</a:rPr>
              <a:t>deque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Expected interface: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copy/move </a:t>
            </a:r>
            <a:r>
              <a:rPr lang="en-US" dirty="0">
                <a:ea typeface="ＭＳ Ｐゴシック" charset="0"/>
              </a:rPr>
              <a:t>constructor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copy/move assignment </a:t>
            </a:r>
            <a:r>
              <a:rPr lang="en-US" dirty="0">
                <a:ea typeface="ＭＳ Ｐゴシック" charset="0"/>
              </a:rPr>
              <a:t>operator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equality operator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Example: STL </a:t>
            </a:r>
            <a:r>
              <a:rPr lang="en-US" i="1" dirty="0">
                <a:ea typeface="ＭＳ Ｐゴシック" charset="0"/>
              </a:rPr>
              <a:t>Container Adaptors </a:t>
            </a:r>
            <a:r>
              <a:rPr lang="en-US" dirty="0">
                <a:ea typeface="ＭＳ Ｐゴシック" charset="0"/>
              </a:rPr>
              <a:t>(see </a:t>
            </a:r>
            <a:r>
              <a:rPr lang="en-US" i="1" dirty="0">
                <a:ea typeface="ＭＳ Ｐゴシック" charset="0"/>
              </a:rPr>
              <a:t>queue0.cpp</a:t>
            </a:r>
            <a:r>
              <a:rPr lang="en-US" dirty="0"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83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RTTI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Runtime Type Identification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typeid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operator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Returns a </a:t>
            </a:r>
            <a:r>
              <a:rPr lang="en-US" b="1" dirty="0" err="1">
                <a:latin typeface="Corbel" charset="0"/>
                <a:ea typeface="ＭＳ Ｐゴシック" charset="0"/>
              </a:rPr>
              <a:t>type_info</a:t>
            </a:r>
            <a:r>
              <a:rPr lang="en-US" dirty="0">
                <a:latin typeface="Corbel" charset="0"/>
                <a:ea typeface="ＭＳ Ｐゴシック" charset="0"/>
              </a:rPr>
              <a:t> object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Include </a:t>
            </a:r>
            <a:r>
              <a:rPr lang="en-US" b="1" dirty="0">
                <a:latin typeface="Corbel" charset="0"/>
                <a:ea typeface="ＭＳ Ｐゴシック" charset="0"/>
              </a:rPr>
              <a:t>&lt;</a:t>
            </a:r>
            <a:r>
              <a:rPr lang="en-US" b="1" dirty="0" err="1">
                <a:latin typeface="Corbel" charset="0"/>
                <a:ea typeface="ＭＳ Ｐゴシック" charset="0"/>
              </a:rPr>
              <a:t>typeinfo</a:t>
            </a:r>
            <a:r>
              <a:rPr lang="en-US" b="1" dirty="0">
                <a:latin typeface="Corbel" charset="0"/>
                <a:ea typeface="ＭＳ Ｐゴシック" charset="0"/>
              </a:rPr>
              <a:t>&gt;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Not useful for much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Reveals the type </a:t>
            </a:r>
            <a:r>
              <a:rPr lang="en-US" i="1" dirty="0">
                <a:latin typeface="Corbel" charset="0"/>
                <a:ea typeface="ＭＳ Ｐゴシック" charset="0"/>
              </a:rPr>
              <a:t>name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For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built-in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polymorphic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types only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vehicle2.cpp</a:t>
            </a:r>
          </a:p>
        </p:txBody>
      </p:sp>
    </p:spTree>
    <p:extLst>
      <p:ext uri="{BB962C8B-B14F-4D97-AF65-F5344CB8AC3E}">
        <p14:creationId xmlns:p14="http://schemas.microsoft.com/office/powerpoint/2010/main" val="368886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emplace_back</a:t>
            </a:r>
            <a:r>
              <a:rPr lang="en-US" dirty="0" smtClean="0"/>
              <a:t> vs. </a:t>
            </a:r>
            <a:r>
              <a:rPr lang="en-US" b="1" dirty="0" err="1" smtClean="0"/>
              <a:t>push_back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push_back</a:t>
            </a:r>
            <a:r>
              <a:rPr lang="en-US" dirty="0" smtClean="0"/>
              <a:t> requires a previously constructed object to </a:t>
            </a:r>
            <a:r>
              <a:rPr lang="en-US" i="1" dirty="0" smtClean="0"/>
              <a:t>copy</a:t>
            </a:r>
            <a:r>
              <a:rPr lang="en-US" dirty="0" smtClean="0"/>
              <a:t> (or </a:t>
            </a:r>
            <a:r>
              <a:rPr lang="en-US" i="1" dirty="0" smtClean="0"/>
              <a:t>move</a:t>
            </a:r>
            <a:r>
              <a:rPr lang="en-US" dirty="0" smtClean="0"/>
              <a:t>) into the container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emplace_back</a:t>
            </a:r>
            <a:r>
              <a:rPr lang="en-US" dirty="0" smtClean="0"/>
              <a:t> builds the object </a:t>
            </a:r>
            <a:r>
              <a:rPr lang="en-US" i="1" dirty="0" smtClean="0"/>
              <a:t>in place</a:t>
            </a:r>
          </a:p>
          <a:p>
            <a:pPr lvl="1"/>
            <a:r>
              <a:rPr lang="en-US" dirty="0" smtClean="0"/>
              <a:t>from arguments you provide</a:t>
            </a:r>
          </a:p>
          <a:p>
            <a:pPr lvl="1"/>
            <a:r>
              <a:rPr lang="en-US" dirty="0" smtClean="0"/>
              <a:t>no temporary object is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D2533C"/>
                </a:solidFill>
                <a:ea typeface="+mj-ea"/>
                <a:cs typeface="+mj-cs"/>
              </a:rPr>
              <a:t>dynamic_cast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runtime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cast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Used to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downcast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a </a:t>
            </a:r>
            <a:r>
              <a:rPr lang="en-US" altLang="ja-JP" i="1" dirty="0">
                <a:latin typeface="Corbel" charset="0"/>
                <a:ea typeface="ＭＳ Ｐゴシック" charset="0"/>
                <a:cs typeface="ＭＳ Ｐゴシック" charset="0"/>
              </a:rPr>
              <a:t>base pointer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If the dynamic type is </a:t>
            </a:r>
            <a:r>
              <a:rPr lang="en-US" i="1" dirty="0">
                <a:latin typeface="Corbel" charset="0"/>
                <a:ea typeface="ＭＳ Ｐゴシック" charset="0"/>
              </a:rPr>
              <a:t>substitutable</a:t>
            </a:r>
            <a:r>
              <a:rPr lang="en-US" dirty="0">
                <a:latin typeface="Corbel" charset="0"/>
                <a:ea typeface="ＭＳ Ｐゴシック" charset="0"/>
              </a:rPr>
              <a:t> for (i.e., </a:t>
            </a: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is-a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</a:rPr>
              <a:t>) the requested type, a </a:t>
            </a:r>
            <a:r>
              <a:rPr lang="en-US" altLang="ja-JP" i="1" dirty="0">
                <a:latin typeface="Corbel" charset="0"/>
                <a:ea typeface="ＭＳ Ｐゴシック" charset="0"/>
              </a:rPr>
              <a:t>valid pointer</a:t>
            </a:r>
            <a:r>
              <a:rPr lang="en-US" altLang="ja-JP" dirty="0">
                <a:latin typeface="Corbel" charset="0"/>
                <a:ea typeface="ＭＳ Ｐゴシック" charset="0"/>
              </a:rPr>
              <a:t> is returned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Otherwise </a:t>
            </a:r>
            <a:r>
              <a:rPr lang="en-US" b="1" dirty="0" err="1">
                <a:latin typeface="Corbel" charset="0"/>
                <a:ea typeface="ＭＳ Ｐゴシック" charset="0"/>
              </a:rPr>
              <a:t>nullptr</a:t>
            </a:r>
            <a:r>
              <a:rPr lang="en-US" dirty="0">
                <a:latin typeface="Corbel" charset="0"/>
                <a:ea typeface="ＭＳ Ｐゴシック" charset="0"/>
              </a:rPr>
              <a:t> is returned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Rarely needed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Normally we just let </a:t>
            </a:r>
            <a:r>
              <a:rPr lang="en-US" i="1" dirty="0">
                <a:latin typeface="Corbel" charset="0"/>
                <a:ea typeface="ＭＳ Ｐゴシック" charset="0"/>
              </a:rPr>
              <a:t>polymorphism</a:t>
            </a:r>
            <a:r>
              <a:rPr lang="en-US" dirty="0">
                <a:latin typeface="Corbel" charset="0"/>
                <a:ea typeface="ＭＳ Ｐゴシック" charset="0"/>
              </a:rPr>
              <a:t> do the Right Thing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vehicle3.cpp</a:t>
            </a:r>
          </a:p>
        </p:txBody>
      </p:sp>
    </p:spTree>
    <p:extLst>
      <p:ext uri="{BB962C8B-B14F-4D97-AF65-F5344CB8AC3E}">
        <p14:creationId xmlns:p14="http://schemas.microsoft.com/office/powerpoint/2010/main" val="37770861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Name Hiding “Gotcha”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Beware when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overriding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functions in derived classes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Only override </a:t>
            </a:r>
            <a:r>
              <a:rPr lang="en-US" i="1" dirty="0">
                <a:latin typeface="Corbel" charset="0"/>
                <a:ea typeface="ＭＳ Ｐゴシック" charset="0"/>
              </a:rPr>
              <a:t>virtual functions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Signatures must </a:t>
            </a:r>
            <a:r>
              <a:rPr lang="en-US" i="1" dirty="0">
                <a:latin typeface="Corbel" charset="0"/>
                <a:ea typeface="ＭＳ Ｐゴシック" charset="0"/>
              </a:rPr>
              <a:t>match</a:t>
            </a:r>
            <a:r>
              <a:rPr lang="en-US" dirty="0">
                <a:latin typeface="Corbel" charset="0"/>
                <a:ea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</a:rPr>
              <a:t>exactly</a:t>
            </a:r>
          </a:p>
          <a:p>
            <a:pPr lvl="1" eaLnBrk="1" hangingPunct="1"/>
            <a:r>
              <a:rPr lang="en-US" dirty="0" smtClean="0">
                <a:latin typeface="Corbel" charset="0"/>
                <a:ea typeface="ＭＳ Ｐゴシック" charset="0"/>
              </a:rPr>
              <a:t>Using the </a:t>
            </a:r>
            <a:r>
              <a:rPr lang="en-US" b="1" dirty="0" smtClean="0">
                <a:latin typeface="Corbel" charset="0"/>
                <a:ea typeface="ＭＳ Ｐゴシック" charset="0"/>
              </a:rPr>
              <a:t>override</a:t>
            </a:r>
            <a:r>
              <a:rPr lang="en-US" dirty="0" smtClean="0">
                <a:latin typeface="Corbel" charset="0"/>
                <a:ea typeface="ＭＳ Ｐゴシック" charset="0"/>
              </a:rPr>
              <a:t> qualifier will enforce this</a:t>
            </a:r>
            <a:endParaRPr lang="en-US" dirty="0">
              <a:latin typeface="Corbel" charset="0"/>
              <a:ea typeface="ＭＳ Ｐゴシック" charset="0"/>
            </a:endParaRP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Hide.cpp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3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Name Lookup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Rules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Compiler Actions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1. Find 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scope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for the name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A </a:t>
            </a:r>
            <a:r>
              <a:rPr lang="en-US" i="1" dirty="0">
                <a:latin typeface="Corbel" charset="0"/>
                <a:ea typeface="ＭＳ Ｐゴシック" charset="0"/>
              </a:rPr>
              <a:t>class</a:t>
            </a:r>
            <a:r>
              <a:rPr lang="en-US" dirty="0">
                <a:latin typeface="Corbel" charset="0"/>
                <a:ea typeface="ＭＳ Ｐゴシック" charset="0"/>
              </a:rPr>
              <a:t> constitutes a scope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A </a:t>
            </a:r>
            <a:r>
              <a:rPr lang="en-US" i="1" dirty="0">
                <a:latin typeface="Corbel" charset="0"/>
                <a:ea typeface="ＭＳ Ｐゴシック" charset="0"/>
              </a:rPr>
              <a:t>derived class scope</a:t>
            </a:r>
            <a:r>
              <a:rPr lang="en-US" dirty="0">
                <a:latin typeface="Corbel" charset="0"/>
                <a:ea typeface="ＭＳ Ｐゴシック" charset="0"/>
              </a:rPr>
              <a:t> is considered </a:t>
            </a: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nested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</a:rPr>
              <a:t> in the base class</a:t>
            </a:r>
            <a:r>
              <a:rPr lang="ja-JP" altLang="en-US" dirty="0">
                <a:latin typeface="Corbel" charset="0"/>
                <a:ea typeface="ＭＳ Ｐゴシック" charset="0"/>
              </a:rPr>
              <a:t>’</a:t>
            </a:r>
            <a:r>
              <a:rPr lang="en-US" altLang="ja-JP" dirty="0">
                <a:latin typeface="Corbel" charset="0"/>
                <a:ea typeface="ＭＳ Ｐゴシック" charset="0"/>
              </a:rPr>
              <a:t>s scope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2. Perform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overload resolution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in that scope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Pick unambiguous </a:t>
            </a: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</a:rPr>
              <a:t>best fit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endParaRPr lang="en-US" altLang="ja-JP" dirty="0">
              <a:latin typeface="Corbe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3. Finally, check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access permission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Examples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Lookup1-3.cpp</a:t>
            </a:r>
          </a:p>
        </p:txBody>
      </p:sp>
    </p:spTree>
    <p:extLst>
      <p:ext uri="{BB962C8B-B14F-4D97-AF65-F5344CB8AC3E}">
        <p14:creationId xmlns:p14="http://schemas.microsoft.com/office/powerpoint/2010/main" val="386858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Lookup Oddity?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458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Why does the following compile?</a:t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#include &lt;</a:t>
            </a: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iostream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&gt;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endParaRPr lang="en-US" sz="1800" dirty="0">
              <a:latin typeface="Andale Mono"/>
              <a:ea typeface="ＭＳ Ｐゴシック" charset="0"/>
              <a:cs typeface="Andale Mono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int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 main(</a:t>
            </a:r>
            <a:r>
              <a:rPr lang="en-US" sz="1800" dirty="0" smtClean="0">
                <a:latin typeface="Andale Mono"/>
                <a:ea typeface="ＭＳ Ｐゴシック" charset="0"/>
                <a:cs typeface="Andale Mono"/>
              </a:rPr>
              <a:t>) {</a:t>
            </a:r>
            <a:endParaRPr lang="en-US" sz="1800" dirty="0">
              <a:latin typeface="Andale Mono"/>
              <a:ea typeface="ＭＳ Ｐゴシック" charset="0"/>
              <a:cs typeface="Andale Mono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   </a:t>
            </a: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std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::string s = "hello";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   </a:t>
            </a: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std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::</a:t>
            </a: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cout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 &lt;&lt; s;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i="1" dirty="0">
                <a:latin typeface="Andale Mono"/>
                <a:ea typeface="ＭＳ Ｐゴシック" charset="0"/>
                <a:cs typeface="Andale Mono"/>
              </a:rPr>
              <a:t>   // Calls </a:t>
            </a:r>
            <a:r>
              <a:rPr lang="en-US" sz="1800" i="1" dirty="0" err="1">
                <a:latin typeface="Andale Mono"/>
                <a:ea typeface="ＭＳ Ｐゴシック" charset="0"/>
                <a:cs typeface="Andale Mono"/>
              </a:rPr>
              <a:t>std</a:t>
            </a:r>
            <a:r>
              <a:rPr lang="en-US" sz="1800" i="1" dirty="0">
                <a:latin typeface="Andale Mono"/>
                <a:ea typeface="ＭＳ Ｐゴシック" charset="0"/>
                <a:cs typeface="Andale Mono"/>
              </a:rPr>
              <a:t>::operator&lt;&lt;(</a:t>
            </a:r>
            <a:r>
              <a:rPr lang="en-US" sz="1800" i="1" dirty="0" err="1">
                <a:latin typeface="Andale Mono"/>
                <a:ea typeface="ＭＳ Ｐゴシック" charset="0"/>
                <a:cs typeface="Andale Mono"/>
              </a:rPr>
              <a:t>ostream</a:t>
            </a:r>
            <a:r>
              <a:rPr lang="en-US" sz="1800" i="1" dirty="0">
                <a:latin typeface="Andale Mono"/>
                <a:ea typeface="ＭＳ Ｐゴシック" charset="0"/>
                <a:cs typeface="Andale Mono"/>
              </a:rPr>
              <a:t>&amp;, </a:t>
            </a:r>
            <a:r>
              <a:rPr lang="en-US" sz="1800" i="1" dirty="0" err="1">
                <a:latin typeface="Andale Mono"/>
                <a:ea typeface="ＭＳ Ｐゴシック" charset="0"/>
                <a:cs typeface="Andale Mono"/>
              </a:rPr>
              <a:t>const</a:t>
            </a:r>
            <a:r>
              <a:rPr lang="en-US" sz="1800" i="1" dirty="0">
                <a:latin typeface="Andale Mono"/>
                <a:ea typeface="ＭＳ Ｐゴシック" charset="0"/>
                <a:cs typeface="Andale Mono"/>
              </a:rPr>
              <a:t> string&amp;);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i="1" dirty="0">
                <a:latin typeface="Andale Mono"/>
                <a:ea typeface="ＭＳ Ｐゴシック" charset="0"/>
                <a:cs typeface="Andale Mono"/>
              </a:rPr>
              <a:t>   // but I </a:t>
            </a:r>
            <a:r>
              <a:rPr lang="en-US" sz="1800" i="1" dirty="0" err="1">
                <a:latin typeface="Andale Mono"/>
                <a:ea typeface="ＭＳ Ｐゴシック" charset="0"/>
                <a:cs typeface="Andale Mono"/>
              </a:rPr>
              <a:t>didn</a:t>
            </a:r>
            <a:r>
              <a:rPr lang="ja-JP" altLang="en-US" sz="1800" i="1" dirty="0">
                <a:latin typeface="Andale Mono"/>
                <a:ea typeface="ＭＳ Ｐゴシック" charset="0"/>
                <a:cs typeface="Andale Mono"/>
              </a:rPr>
              <a:t>’</a:t>
            </a:r>
            <a:r>
              <a:rPr lang="en-US" altLang="ja-JP" sz="1800" i="1" dirty="0">
                <a:latin typeface="Andale Mono"/>
                <a:ea typeface="ＭＳ Ｐゴシック" charset="0"/>
                <a:cs typeface="Andale Mono"/>
              </a:rPr>
              <a:t>t import or specify it!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900" b="1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63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D2533C"/>
                </a:solidFill>
                <a:ea typeface="+mj-ea"/>
                <a:cs typeface="+mj-cs"/>
              </a:rPr>
              <a:t>Argument-dependent Lookup (ADL)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When looking for a function definition to match a function call, the namespaces (scopes) of the </a:t>
            </a:r>
            <a:r>
              <a:rPr lang="en-US" i="1">
                <a:latin typeface="Corbel" charset="0"/>
                <a:ea typeface="ＭＳ Ｐゴシック" charset="0"/>
                <a:cs typeface="ＭＳ Ｐゴシック" charset="0"/>
              </a:rPr>
              <a:t>parameters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 are also searched</a:t>
            </a: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Since </a:t>
            </a:r>
            <a:r>
              <a:rPr lang="en-US" b="1">
                <a:latin typeface="Corbel" charset="0"/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 is in </a:t>
            </a:r>
            <a:r>
              <a:rPr lang="en-US" b="1">
                <a:latin typeface="Corbel" charset="0"/>
                <a:ea typeface="ＭＳ Ｐゴシック" charset="0"/>
                <a:cs typeface="ＭＳ Ｐゴシック" charset="0"/>
              </a:rPr>
              <a:t>std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, it looks in </a:t>
            </a:r>
            <a:r>
              <a:rPr lang="en-US" b="1">
                <a:latin typeface="Corbel" charset="0"/>
                <a:ea typeface="ＭＳ Ｐゴシック" charset="0"/>
                <a:cs typeface="ＭＳ Ｐゴシック" charset="0"/>
              </a:rPr>
              <a:t>std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 for </a:t>
            </a:r>
            <a:r>
              <a:rPr lang="en-US" b="1">
                <a:latin typeface="Corbel" charset="0"/>
                <a:ea typeface="ＭＳ Ｐゴシック" charset="0"/>
                <a:cs typeface="ＭＳ Ｐゴシック" charset="0"/>
              </a:rPr>
              <a:t>operator&lt;&lt;(ostream&amp;, const string&amp;)</a:t>
            </a: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A </a:t>
            </a:r>
            <a:r>
              <a:rPr lang="en-US" i="1">
                <a:latin typeface="Corbel" charset="0"/>
                <a:ea typeface="ＭＳ Ｐゴシック" charset="0"/>
                <a:cs typeface="ＭＳ Ｐゴシック" charset="0"/>
              </a:rPr>
              <a:t>convenience</a:t>
            </a:r>
          </a:p>
          <a:p>
            <a:pPr lvl="1" eaLnBrk="1" hangingPunct="1">
              <a:spcAft>
                <a:spcPts val="600"/>
              </a:spcAft>
            </a:pPr>
            <a:r>
              <a:rPr lang="ja-JP" altLang="en-US">
                <a:latin typeface="Corbel" charset="0"/>
                <a:ea typeface="ＭＳ Ｐゴシック" charset="0"/>
              </a:rPr>
              <a:t>“</a:t>
            </a:r>
            <a:r>
              <a:rPr lang="en-US" altLang="ja-JP">
                <a:latin typeface="Corbel" charset="0"/>
                <a:ea typeface="ＭＳ Ｐゴシック" charset="0"/>
              </a:rPr>
              <a:t>Implicit import</a:t>
            </a:r>
            <a:r>
              <a:rPr lang="ja-JP" altLang="en-US">
                <a:latin typeface="Corbel" charset="0"/>
                <a:ea typeface="ＭＳ Ｐゴシック" charset="0"/>
              </a:rPr>
              <a:t>”</a:t>
            </a:r>
            <a:r>
              <a:rPr lang="en-US" altLang="ja-JP">
                <a:latin typeface="Corbel" charset="0"/>
                <a:ea typeface="ＭＳ Ｐゴシック" charset="0"/>
              </a:rPr>
              <a:t>, if you will</a:t>
            </a:r>
            <a:endParaRPr lang="en-US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9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Iterators</a:t>
            </a:r>
            <a:endParaRPr lang="en-US" dirty="0"/>
          </a:p>
        </p:txBody>
      </p:sp>
      <p:pic>
        <p:nvPicPr>
          <p:cNvPr id="4" name="Picture 3" descr="containers_op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4" y="2520949"/>
            <a:ext cx="7398136" cy="2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1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20416</TotalTime>
  <Words>4346</Words>
  <Application>Microsoft Macintosh PowerPoint</Application>
  <PresentationFormat>On-screen Show (4:3)</PresentationFormat>
  <Paragraphs>678</Paragraphs>
  <Slides>84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Clarity</vt:lpstr>
      <vt:lpstr>ContainerS, ItERATORS, ALGORITHMS</vt:lpstr>
      <vt:lpstr>What containters are in the standard?</vt:lpstr>
      <vt:lpstr>Sequence containers</vt:lpstr>
      <vt:lpstr>Sequential Containers</vt:lpstr>
      <vt:lpstr>std::array</vt:lpstr>
      <vt:lpstr>Guidelines for Expandable Containers</vt:lpstr>
      <vt:lpstr>Common Container Operations</vt:lpstr>
      <vt:lpstr>emplace_back vs. push_back</vt:lpstr>
      <vt:lpstr>Obtaining Iterators</vt:lpstr>
      <vt:lpstr>Assigning from a Different Container Type</vt:lpstr>
      <vt:lpstr>Specialized containers</vt:lpstr>
      <vt:lpstr>Specialized Containers</vt:lpstr>
      <vt:lpstr>std::stack</vt:lpstr>
      <vt:lpstr>std::queue and std::priority_queue</vt:lpstr>
      <vt:lpstr>Associative containers</vt:lpstr>
      <vt:lpstr>Associative Containers</vt:lpstr>
      <vt:lpstr>Ordered Set Example</vt:lpstr>
      <vt:lpstr>PowerPoint Presentation</vt:lpstr>
      <vt:lpstr>PowerPoint Presentation</vt:lpstr>
      <vt:lpstr>Word Count Program</vt:lpstr>
      <vt:lpstr>std::pair In &lt;utility&gt;</vt:lpstr>
      <vt:lpstr>std::tuple An extension of std::pair</vt:lpstr>
      <vt:lpstr>Another Map Example</vt:lpstr>
      <vt:lpstr>PowerPoint Presentation</vt:lpstr>
      <vt:lpstr>PowerPoint Presentation</vt:lpstr>
      <vt:lpstr>An Alternate map Constructor</vt:lpstr>
      <vt:lpstr>Insert Operations</vt:lpstr>
      <vt:lpstr>Erase Operations</vt:lpstr>
      <vt:lpstr>Unordered Container Operations</vt:lpstr>
      <vt:lpstr>Comparators and ordering</vt:lpstr>
      <vt:lpstr>Strict Partial Orderings A Model of “Less-than”</vt:lpstr>
      <vt:lpstr>map and set use SPOs!</vt:lpstr>
      <vt:lpstr>Another Example</vt:lpstr>
      <vt:lpstr>Regular Expressions </vt:lpstr>
      <vt:lpstr>regex_match</vt:lpstr>
      <vt:lpstr>regex_search</vt:lpstr>
      <vt:lpstr>regex_replace</vt:lpstr>
      <vt:lpstr>regex_iterator</vt:lpstr>
      <vt:lpstr>Class Inheritance</vt:lpstr>
      <vt:lpstr>Defining A Base Class</vt:lpstr>
      <vt:lpstr>Defining A Derived Class</vt:lpstr>
      <vt:lpstr>Derived Objects</vt:lpstr>
      <vt:lpstr>PowerPoint Presentation</vt:lpstr>
      <vt:lpstr>PowerPoint Presentation</vt:lpstr>
      <vt:lpstr>PowerPoint Presentation</vt:lpstr>
      <vt:lpstr>Object Initialization The Real Story</vt:lpstr>
      <vt:lpstr>The Goal of OOP Subtype Polymorphism (= “Dynamic Dispatch”)</vt:lpstr>
      <vt:lpstr>Heterogeneous Collections</vt:lpstr>
      <vt:lpstr>Function Binding Static vs. Dynamic Dispatch</vt:lpstr>
      <vt:lpstr>How Virtual Functions Work</vt:lpstr>
      <vt:lpstr>Advantages of Dynamic Binding</vt:lpstr>
      <vt:lpstr>Object Slicing Your last warning to pass objects by reference!</vt:lpstr>
      <vt:lpstr>Another Caution</vt:lpstr>
      <vt:lpstr>Derived Destructors</vt:lpstr>
      <vt:lpstr>Deleting via a Pointer-to-Base</vt:lpstr>
      <vt:lpstr>Virtual Destructors</vt:lpstr>
      <vt:lpstr>PowerPoint Presentation</vt:lpstr>
      <vt:lpstr>Virtual Destructors</vt:lpstr>
      <vt:lpstr>Virtual Functions and Default Arguments</vt:lpstr>
      <vt:lpstr>Access Control 3 levels</vt:lpstr>
      <vt:lpstr>The Template Method Design Pattern (Providing a Protected Interface)</vt:lpstr>
      <vt:lpstr>Template Method Sketch</vt:lpstr>
      <vt:lpstr>Template Method Example The Public Interface</vt:lpstr>
      <vt:lpstr>Template Method Example The Algorithm Skeleton</vt:lpstr>
      <vt:lpstr>Template Method Example The Customization</vt:lpstr>
      <vt:lpstr>Pure Virtual Functions</vt:lpstr>
      <vt:lpstr>Protected Constructors</vt:lpstr>
      <vt:lpstr>Abstract Class Example Reference-counted Self-destruction</vt:lpstr>
      <vt:lpstr>Using the Counted Abstract Class</vt:lpstr>
      <vt:lpstr>Inheritance in C++ 3 Types</vt:lpstr>
      <vt:lpstr>Non-public Inheritance “Secretly” using another class</vt:lpstr>
      <vt:lpstr>public Inheritance</vt:lpstr>
      <vt:lpstr>protected Inheritance</vt:lpstr>
      <vt:lpstr>private Inheritance aka “Implementation Inheritance”</vt:lpstr>
      <vt:lpstr>Managing Accessibility</vt:lpstr>
      <vt:lpstr>Some Things to Remember</vt:lpstr>
      <vt:lpstr>An Important Design Heuristic</vt:lpstr>
      <vt:lpstr>Implicit Interfaces</vt:lpstr>
      <vt:lpstr>RTTI</vt:lpstr>
      <vt:lpstr>dynamic_cast</vt:lpstr>
      <vt:lpstr>Name Hiding “Gotcha”</vt:lpstr>
      <vt:lpstr>Name Lookup Rules Compiler Actions</vt:lpstr>
      <vt:lpstr>A Lookup Oddity?</vt:lpstr>
      <vt:lpstr>Argument-dependent Lookup (ADL)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Charles Allison</dc:creator>
  <cp:lastModifiedBy>Greg Hodgson</cp:lastModifiedBy>
  <cp:revision>97</cp:revision>
  <dcterms:created xsi:type="dcterms:W3CDTF">2013-01-01T01:54:06Z</dcterms:created>
  <dcterms:modified xsi:type="dcterms:W3CDTF">2016-08-10T18:02:45Z</dcterms:modified>
</cp:coreProperties>
</file>