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ad576d5f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ad576d5f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afd3060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afd3060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afd30601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afd30601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5f1f4fd3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5f1f4fd3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wanted to know how Trust, the variable measuring perceived </a:t>
            </a:r>
            <a:r>
              <a:rPr lang="en"/>
              <a:t>Government</a:t>
            </a:r>
            <a:r>
              <a:rPr lang="en"/>
              <a:t> Corruption, affects happiness.  As we started to run our analyses, we noticed that there was a strange trend - all the R-Squared values came back as NaN.  As a result, </a:t>
            </a:r>
            <a:r>
              <a:rPr lang="en"/>
              <a:t>T</a:t>
            </a:r>
            <a:r>
              <a:rPr lang="en"/>
              <a:t>rust seems to have zero relationship </a:t>
            </a:r>
            <a:r>
              <a:rPr lang="en"/>
              <a:t>with </a:t>
            </a:r>
            <a:r>
              <a:rPr lang="en"/>
              <a:t>the other variables, at least within the limitations of the Linear Regression Model.</a:t>
            </a:r>
            <a:endParaRPr/>
          </a:p>
          <a:p>
            <a:pPr indent="0" lvl="0" marL="0" rtl="0" algn="l">
              <a:spcBef>
                <a:spcPts val="0"/>
              </a:spcBef>
              <a:spcAft>
                <a:spcPts val="0"/>
              </a:spcAft>
              <a:buNone/>
            </a:pPr>
            <a:r>
              <a:rPr lang="en"/>
              <a:t>While we may never know the true reason behind this, we speculate that there may be a cultural component to the Trust variable that is not observed as strongly in the others.  This could be anything ranging from Government Corruption not being on the forefront of people’s minds in most countries, all the way to fear of punishment from one’s government if an unfavorable rating was provided.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b298a56e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b298a56e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afd30601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afd30601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ad576d5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ad576d5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ad576d5f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ad576d5f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ad576d5f6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ad576d5f6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ad576d5f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ad576d5f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ad576d5f6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ad576d5f6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5f1f4fd3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5f1f4fd3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started by looking at how happiness changed over time, with data from 2015-2019. We had data on approximately 155 countries, divided into 10 different regions.</a:t>
            </a:r>
            <a:br>
              <a:rPr lang="en"/>
            </a:br>
            <a:r>
              <a:rPr lang="en"/>
              <a:t>We wanted to know if there was regional instability in happiness over time, what happiness did on a global level, and whether or not the happiest countries got happier and the least happy countries got less happy.</a:t>
            </a:r>
            <a:br>
              <a:rPr lang="en"/>
            </a:br>
            <a:r>
              <a:rPr lang="en"/>
              <a:t>Looking at our graph of mostly straight lines here, which are tracking regional happiness over time, you can say that there wasn’t a lot of movement in terms of regional happiness, particularly in relation to one another. The Global happiness level, the line with the circles near the middle, is almost entirely flat.</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5f1f4fd3d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5f1f4fd3d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we want to look a little closer. If there wasn’t a lot of change in regards to how happiness changed regionally in relation to each other, what about when we looking exclusively at the happiest and least happy countries?</a:t>
            </a:r>
            <a:br>
              <a:rPr lang="en"/>
            </a:br>
            <a:r>
              <a:rPr lang="en"/>
              <a:t>Our two graphs on the left are the most happy and least happy countries. You can see that there are changes year-to-year in happiness that was harderer to see at a macros level. I also found in interesting that in the 5 year period, the happiness of the most and least happy are inversely correlated -- when happy countries got happier, less happy countries got less happy, and vice versa.</a:t>
            </a:r>
            <a:br>
              <a:rPr lang="en"/>
            </a:br>
            <a:r>
              <a:rPr lang="en"/>
              <a:t>The final graph here shows the percentage change in happiness year to year for the most and least happy, and at a global level. The most happy countries changes year to year largely reflected the global changes. Happiness in the least happy countries was more turbulent, with a 3% drop from 2018 to 2019.</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ad576d5f6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ad576d5f6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wanted to know if the economy had an effect on happiness. We looked at our GDP per capita and happiness score data in order to see if there was a relationship </a:t>
            </a:r>
            <a:r>
              <a:rPr lang="en"/>
              <a:t>between</a:t>
            </a:r>
            <a:r>
              <a:rPr lang="en"/>
              <a:t> the two. GDP or Gross domestic product is a good indicator of economic performance of a country. As you can see when </a:t>
            </a:r>
            <a:r>
              <a:rPr lang="en"/>
              <a:t>looking</a:t>
            </a:r>
            <a:r>
              <a:rPr lang="en"/>
              <a:t> at the first chart their is a moderate positive relationship between GDP and happiness score. On average as GDP of a country increased so did their happiness score. This result was not shocking to us, as we </a:t>
            </a:r>
            <a:r>
              <a:rPr lang="en"/>
              <a:t>hypothesized this in the beginning.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after confirming that as GDP increased so did happiness we wanted to know if as GDP increased did generosity also increase? In other words we wanted to know if people had more money did that also make them more generous? The results were pretty interesting to see. As you can see in the scatter plot on the right there was no relationship between GDP and generosity. </a:t>
            </a:r>
            <a:r>
              <a:rPr lang="en"/>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3"/>
          <p:cNvPicPr preferRelativeResize="0"/>
          <p:nvPr/>
        </p:nvPicPr>
        <p:blipFill rotWithShape="1">
          <a:blip r:embed="rId3">
            <a:alphaModFix/>
          </a:blip>
          <a:srcRect b="29849" l="0" r="0" t="0"/>
          <a:stretch/>
        </p:blipFill>
        <p:spPr>
          <a:xfrm>
            <a:off x="0" y="867100"/>
            <a:ext cx="9144000" cy="4276400"/>
          </a:xfrm>
          <a:prstGeom prst="rect">
            <a:avLst/>
          </a:prstGeom>
          <a:noFill/>
          <a:ln>
            <a:noFill/>
          </a:ln>
        </p:spPr>
      </p:pic>
      <p:sp>
        <p:nvSpPr>
          <p:cNvPr id="65" name="Google Shape;65;p13"/>
          <p:cNvSpPr/>
          <p:nvPr/>
        </p:nvSpPr>
        <p:spPr>
          <a:xfrm>
            <a:off x="0" y="0"/>
            <a:ext cx="9144000" cy="1961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txBox="1"/>
          <p:nvPr/>
        </p:nvSpPr>
        <p:spPr>
          <a:xfrm>
            <a:off x="69275" y="34650"/>
            <a:ext cx="7848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600">
                <a:solidFill>
                  <a:schemeClr val="accent2"/>
                </a:solidFill>
                <a:latin typeface="Merriweather"/>
                <a:ea typeface="Merriweather"/>
                <a:cs typeface="Merriweather"/>
                <a:sym typeface="Merriweather"/>
              </a:rPr>
              <a:t>The </a:t>
            </a:r>
            <a:r>
              <a:rPr lang="en" sz="4600">
                <a:solidFill>
                  <a:schemeClr val="accent2"/>
                </a:solidFill>
                <a:latin typeface="Merriweather"/>
                <a:ea typeface="Merriweather"/>
                <a:cs typeface="Merriweather"/>
                <a:sym typeface="Merriweather"/>
              </a:rPr>
              <a:t>Pursuit of Happiness</a:t>
            </a:r>
            <a:endParaRPr sz="4600">
              <a:solidFill>
                <a:schemeClr val="accent2"/>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accent2"/>
              </a:solidFill>
              <a:latin typeface="Roboto"/>
              <a:ea typeface="Roboto"/>
              <a:cs typeface="Roboto"/>
              <a:sym typeface="Roboto"/>
            </a:endParaRPr>
          </a:p>
        </p:txBody>
      </p:sp>
      <p:sp>
        <p:nvSpPr>
          <p:cNvPr id="67" name="Google Shape;67;p13"/>
          <p:cNvSpPr txBox="1"/>
          <p:nvPr/>
        </p:nvSpPr>
        <p:spPr>
          <a:xfrm>
            <a:off x="134725" y="776700"/>
            <a:ext cx="555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Roboto"/>
                <a:ea typeface="Roboto"/>
                <a:cs typeface="Roboto"/>
                <a:sym typeface="Roboto"/>
              </a:rPr>
              <a:t>An analysis of the World Happiness Report</a:t>
            </a:r>
            <a:endParaRPr>
              <a:solidFill>
                <a:schemeClr val="accent3"/>
              </a:solidFill>
              <a:latin typeface="Roboto"/>
              <a:ea typeface="Roboto"/>
              <a:cs typeface="Roboto"/>
              <a:sym typeface="Roboto"/>
            </a:endParaRPr>
          </a:p>
        </p:txBody>
      </p:sp>
      <p:sp>
        <p:nvSpPr>
          <p:cNvPr id="68" name="Google Shape;68;p13"/>
          <p:cNvSpPr txBox="1"/>
          <p:nvPr/>
        </p:nvSpPr>
        <p:spPr>
          <a:xfrm>
            <a:off x="0" y="1632525"/>
            <a:ext cx="7521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3"/>
                </a:solidFill>
                <a:latin typeface="Roboto"/>
                <a:ea typeface="Roboto"/>
                <a:cs typeface="Roboto"/>
                <a:sym typeface="Roboto"/>
              </a:rPr>
              <a:t>Scattegories</a:t>
            </a:r>
            <a:endParaRPr sz="1100">
              <a:solidFill>
                <a:schemeClr val="accent3"/>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31" name="Shape 131"/>
        <p:cNvGrpSpPr/>
        <p:nvPr/>
      </p:nvGrpSpPr>
      <p:grpSpPr>
        <a:xfrm>
          <a:off x="0" y="0"/>
          <a:ext cx="0" cy="0"/>
          <a:chOff x="0" y="0"/>
          <a:chExt cx="0" cy="0"/>
        </a:xfrm>
      </p:grpSpPr>
      <p:sp>
        <p:nvSpPr>
          <p:cNvPr id="132" name="Google Shape;132;p22"/>
          <p:cNvSpPr/>
          <p:nvPr/>
        </p:nvSpPr>
        <p:spPr>
          <a:xfrm>
            <a:off x="0" y="-47550"/>
            <a:ext cx="9144000" cy="1134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txBox="1"/>
          <p:nvPr/>
        </p:nvSpPr>
        <p:spPr>
          <a:xfrm>
            <a:off x="528675" y="1302775"/>
            <a:ext cx="37905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Plot 1 : Freedom vs. Happiness Score</a:t>
            </a:r>
            <a:endParaRPr b="1"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b="1" lang="en" sz="1800">
                <a:solidFill>
                  <a:schemeClr val="dk1"/>
                </a:solidFill>
                <a:latin typeface="Roboto"/>
                <a:ea typeface="Roboto"/>
                <a:cs typeface="Roboto"/>
                <a:sym typeface="Roboto"/>
              </a:rPr>
              <a:t>Questions:</a:t>
            </a:r>
            <a:endParaRPr b="1"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Do countries that are freer have happier citizens. If so, what is the correlation?</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b="1" lang="en" sz="1800">
                <a:solidFill>
                  <a:schemeClr val="dk1"/>
                </a:solidFill>
                <a:latin typeface="Roboto"/>
                <a:ea typeface="Roboto"/>
                <a:cs typeface="Roboto"/>
                <a:sym typeface="Roboto"/>
              </a:rPr>
              <a:t>Our Assumption:</a:t>
            </a:r>
            <a:r>
              <a:rPr lang="en" sz="1800">
                <a:solidFill>
                  <a:schemeClr val="dk1"/>
                </a:solidFill>
                <a:latin typeface="Roboto"/>
                <a:ea typeface="Roboto"/>
                <a:cs typeface="Roboto"/>
                <a:sym typeface="Roboto"/>
              </a:rPr>
              <a:t> Yes</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34" name="Google Shape;134;p22"/>
          <p:cNvSpPr txBox="1"/>
          <p:nvPr/>
        </p:nvSpPr>
        <p:spPr>
          <a:xfrm>
            <a:off x="5679275" y="1189425"/>
            <a:ext cx="32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135" name="Google Shape;135;p22"/>
          <p:cNvSpPr txBox="1"/>
          <p:nvPr/>
        </p:nvSpPr>
        <p:spPr>
          <a:xfrm>
            <a:off x="761400" y="255150"/>
            <a:ext cx="7275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lt1"/>
                </a:solidFill>
                <a:latin typeface="Merriweather"/>
                <a:ea typeface="Merriweather"/>
                <a:cs typeface="Merriweather"/>
                <a:sym typeface="Merriweather"/>
              </a:rPr>
              <a:t>Life, Liberty &amp; Happiness:</a:t>
            </a:r>
            <a:endParaRPr sz="28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a:latin typeface="Roboto"/>
              <a:ea typeface="Roboto"/>
              <a:cs typeface="Roboto"/>
              <a:sym typeface="Roboto"/>
            </a:endParaRPr>
          </a:p>
        </p:txBody>
      </p:sp>
      <p:sp>
        <p:nvSpPr>
          <p:cNvPr id="136" name="Google Shape;136;p22"/>
          <p:cNvSpPr txBox="1"/>
          <p:nvPr/>
        </p:nvSpPr>
        <p:spPr>
          <a:xfrm>
            <a:off x="4763075" y="1521650"/>
            <a:ext cx="297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137" name="Google Shape;137;p22"/>
          <p:cNvSpPr txBox="1"/>
          <p:nvPr/>
        </p:nvSpPr>
        <p:spPr>
          <a:xfrm>
            <a:off x="4866125" y="1331900"/>
            <a:ext cx="37905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Plot </a:t>
            </a:r>
            <a:r>
              <a:rPr b="1" lang="en" sz="1800">
                <a:solidFill>
                  <a:schemeClr val="dk1"/>
                </a:solidFill>
                <a:latin typeface="Roboto"/>
                <a:ea typeface="Roboto"/>
                <a:cs typeface="Roboto"/>
                <a:sym typeface="Roboto"/>
              </a:rPr>
              <a:t>2: Freedom vs. Health (Life Expectancy)</a:t>
            </a:r>
            <a:endParaRPr b="1" sz="1800">
              <a:solidFill>
                <a:schemeClr val="dk1"/>
              </a:solidFill>
              <a:latin typeface="Roboto"/>
              <a:ea typeface="Roboto"/>
              <a:cs typeface="Roboto"/>
              <a:sym typeface="Roboto"/>
            </a:endParaRPr>
          </a:p>
          <a:p>
            <a:pPr indent="0" lvl="0" marL="0" rtl="0" algn="l">
              <a:spcBef>
                <a:spcPts val="0"/>
              </a:spcBef>
              <a:spcAft>
                <a:spcPts val="0"/>
              </a:spcAft>
              <a:buNone/>
            </a:pPr>
            <a:r>
              <a:t/>
            </a:r>
            <a:endParaRPr b="1" sz="1800">
              <a:solidFill>
                <a:schemeClr val="dk1"/>
              </a:solidFill>
              <a:latin typeface="Roboto"/>
              <a:ea typeface="Roboto"/>
              <a:cs typeface="Roboto"/>
              <a:sym typeface="Roboto"/>
            </a:endParaRPr>
          </a:p>
          <a:p>
            <a:pPr indent="0" lvl="0" marL="0" rtl="0" algn="l">
              <a:spcBef>
                <a:spcPts val="0"/>
              </a:spcBef>
              <a:spcAft>
                <a:spcPts val="0"/>
              </a:spcAft>
              <a:buNone/>
            </a:pPr>
            <a:r>
              <a:rPr b="1" lang="en" sz="1800">
                <a:solidFill>
                  <a:schemeClr val="dk1"/>
                </a:solidFill>
                <a:latin typeface="Roboto"/>
                <a:ea typeface="Roboto"/>
                <a:cs typeface="Roboto"/>
                <a:sym typeface="Roboto"/>
              </a:rPr>
              <a:t>Questions: </a:t>
            </a:r>
            <a:endParaRPr b="1"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Do countries that are freer consistently have citizens that live longer?</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b="1" lang="en" sz="1800">
                <a:solidFill>
                  <a:schemeClr val="dk1"/>
                </a:solidFill>
                <a:latin typeface="Roboto"/>
                <a:ea typeface="Roboto"/>
                <a:cs typeface="Roboto"/>
                <a:sym typeface="Roboto"/>
              </a:rPr>
              <a:t>Our Assumption: </a:t>
            </a:r>
            <a:r>
              <a:rPr lang="en" sz="1800">
                <a:solidFill>
                  <a:schemeClr val="dk1"/>
                </a:solidFill>
                <a:latin typeface="Roboto"/>
                <a:ea typeface="Roboto"/>
                <a:cs typeface="Roboto"/>
                <a:sym typeface="Roboto"/>
              </a:rPr>
              <a:t>Yes</a:t>
            </a:r>
            <a:endParaRPr>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nvSpPr>
        <p:spPr>
          <a:xfrm>
            <a:off x="792950" y="182175"/>
            <a:ext cx="7693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2"/>
                </a:solidFill>
                <a:latin typeface="Roboto"/>
                <a:ea typeface="Roboto"/>
                <a:cs typeface="Roboto"/>
                <a:sym typeface="Roboto"/>
              </a:rPr>
              <a:t>Results: Which has a greater impact on freedom?</a:t>
            </a:r>
            <a:endParaRPr sz="1800">
              <a:solidFill>
                <a:schemeClr val="accent2"/>
              </a:solidFill>
              <a:latin typeface="Roboto"/>
              <a:ea typeface="Roboto"/>
              <a:cs typeface="Roboto"/>
              <a:sym typeface="Roboto"/>
            </a:endParaRPr>
          </a:p>
        </p:txBody>
      </p:sp>
      <p:sp>
        <p:nvSpPr>
          <p:cNvPr id="143" name="Google Shape;143;p23"/>
          <p:cNvSpPr txBox="1"/>
          <p:nvPr/>
        </p:nvSpPr>
        <p:spPr>
          <a:xfrm>
            <a:off x="5679275" y="1189425"/>
            <a:ext cx="32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4" name="Google Shape;144;p23"/>
          <p:cNvSpPr txBox="1"/>
          <p:nvPr/>
        </p:nvSpPr>
        <p:spPr>
          <a:xfrm>
            <a:off x="725100" y="4281650"/>
            <a:ext cx="7693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2"/>
                </a:solidFill>
                <a:latin typeface="Roboto"/>
                <a:ea typeface="Roboto"/>
                <a:cs typeface="Roboto"/>
                <a:sym typeface="Roboto"/>
              </a:rPr>
              <a:t>There is a weak positive correlation for both but it is stronger when comparing </a:t>
            </a:r>
            <a:r>
              <a:rPr b="1" lang="en" sz="1800">
                <a:solidFill>
                  <a:schemeClr val="accent2"/>
                </a:solidFill>
                <a:latin typeface="Roboto"/>
                <a:ea typeface="Roboto"/>
                <a:cs typeface="Roboto"/>
                <a:sym typeface="Roboto"/>
              </a:rPr>
              <a:t>Freedom vs. H</a:t>
            </a:r>
            <a:r>
              <a:rPr b="1" lang="en" sz="1800">
                <a:solidFill>
                  <a:schemeClr val="accent2"/>
                </a:solidFill>
                <a:latin typeface="Roboto"/>
                <a:ea typeface="Roboto"/>
                <a:cs typeface="Roboto"/>
                <a:sym typeface="Roboto"/>
              </a:rPr>
              <a:t>appiness score</a:t>
            </a:r>
            <a:endParaRPr sz="1800">
              <a:solidFill>
                <a:schemeClr val="accent2"/>
              </a:solidFill>
              <a:latin typeface="Roboto"/>
              <a:ea typeface="Roboto"/>
              <a:cs typeface="Roboto"/>
              <a:sym typeface="Roboto"/>
            </a:endParaRPr>
          </a:p>
        </p:txBody>
      </p:sp>
      <p:pic>
        <p:nvPicPr>
          <p:cNvPr id="145" name="Google Shape;145;p23"/>
          <p:cNvPicPr preferRelativeResize="0"/>
          <p:nvPr/>
        </p:nvPicPr>
        <p:blipFill rotWithShape="1">
          <a:blip r:embed="rId3">
            <a:alphaModFix/>
          </a:blip>
          <a:srcRect b="0" l="0" r="6994" t="0"/>
          <a:stretch/>
        </p:blipFill>
        <p:spPr>
          <a:xfrm>
            <a:off x="0" y="746300"/>
            <a:ext cx="4350550" cy="3363675"/>
          </a:xfrm>
          <a:prstGeom prst="rect">
            <a:avLst/>
          </a:prstGeom>
          <a:noFill/>
          <a:ln>
            <a:noFill/>
          </a:ln>
        </p:spPr>
      </p:pic>
      <p:pic>
        <p:nvPicPr>
          <p:cNvPr id="146" name="Google Shape;146;p23"/>
          <p:cNvPicPr preferRelativeResize="0"/>
          <p:nvPr/>
        </p:nvPicPr>
        <p:blipFill rotWithShape="1">
          <a:blip r:embed="rId4">
            <a:alphaModFix/>
          </a:blip>
          <a:srcRect b="0" l="2130" r="11625" t="0"/>
          <a:stretch/>
        </p:blipFill>
        <p:spPr>
          <a:xfrm>
            <a:off x="4572000" y="746300"/>
            <a:ext cx="4572000" cy="3363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Trust (</a:t>
            </a:r>
            <a:r>
              <a:rPr lang="en"/>
              <a:t>Government</a:t>
            </a:r>
            <a:r>
              <a:rPr lang="en"/>
              <a:t> Corruption) on Happiness</a:t>
            </a:r>
            <a:endParaRPr/>
          </a:p>
        </p:txBody>
      </p:sp>
      <p:sp>
        <p:nvSpPr>
          <p:cNvPr id="152" name="Google Shape;152;p24"/>
          <p:cNvSpPr txBox="1"/>
          <p:nvPr/>
        </p:nvSpPr>
        <p:spPr>
          <a:xfrm>
            <a:off x="523975" y="1217138"/>
            <a:ext cx="80961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Regression Analyses run using the Trust (Government Corruption) </a:t>
            </a:r>
            <a:r>
              <a:rPr lang="en">
                <a:latin typeface="Roboto"/>
                <a:ea typeface="Roboto"/>
                <a:cs typeface="Roboto"/>
                <a:sym typeface="Roboto"/>
              </a:rPr>
              <a:t>variable </a:t>
            </a:r>
            <a:r>
              <a:rPr lang="en">
                <a:latin typeface="Roboto"/>
                <a:ea typeface="Roboto"/>
                <a:cs typeface="Roboto"/>
                <a:sym typeface="Roboto"/>
              </a:rPr>
              <a:t>returned NaN</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No apparent relationship between the Happiness and Trust; Health and Trust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Other analyses run also showed no relationship (ie: GDP and Trust)</a:t>
            </a:r>
            <a:endParaRPr>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Potential cultural issue?</a:t>
            </a:r>
            <a:endParaRPr>
              <a:latin typeface="Roboto"/>
              <a:ea typeface="Roboto"/>
              <a:cs typeface="Roboto"/>
              <a:sym typeface="Roboto"/>
            </a:endParaRPr>
          </a:p>
        </p:txBody>
      </p:sp>
      <p:pic>
        <p:nvPicPr>
          <p:cNvPr id="153" name="Google Shape;153;p24"/>
          <p:cNvPicPr preferRelativeResize="0"/>
          <p:nvPr/>
        </p:nvPicPr>
        <p:blipFill rotWithShape="1">
          <a:blip r:embed="rId3">
            <a:alphaModFix/>
          </a:blip>
          <a:srcRect b="2806" l="0" r="0" t="10853"/>
          <a:stretch/>
        </p:blipFill>
        <p:spPr>
          <a:xfrm>
            <a:off x="4827651" y="2479238"/>
            <a:ext cx="4004674" cy="2664250"/>
          </a:xfrm>
          <a:prstGeom prst="rect">
            <a:avLst/>
          </a:prstGeom>
          <a:noFill/>
          <a:ln>
            <a:noFill/>
          </a:ln>
        </p:spPr>
      </p:pic>
      <p:pic>
        <p:nvPicPr>
          <p:cNvPr id="154" name="Google Shape;154;p24"/>
          <p:cNvPicPr preferRelativeResize="0"/>
          <p:nvPr/>
        </p:nvPicPr>
        <p:blipFill rotWithShape="1">
          <a:blip r:embed="rId4">
            <a:alphaModFix/>
          </a:blip>
          <a:srcRect b="0" l="0" r="0" t="10338"/>
          <a:stretch/>
        </p:blipFill>
        <p:spPr>
          <a:xfrm>
            <a:off x="311725" y="2397712"/>
            <a:ext cx="3719250" cy="2745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we had more time...</a:t>
            </a:r>
            <a:endParaRPr/>
          </a:p>
        </p:txBody>
      </p:sp>
      <p:sp>
        <p:nvSpPr>
          <p:cNvPr id="160" name="Google Shape;160;p25"/>
          <p:cNvSpPr txBox="1"/>
          <p:nvPr/>
        </p:nvSpPr>
        <p:spPr>
          <a:xfrm>
            <a:off x="487500" y="1651500"/>
            <a:ext cx="8217600" cy="19395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We would have created a happiness heatmap </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If there was more data available across more time and how that would influence our models</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Dive deeper into country to country models </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We would love to add in 2020 data once it comes out next month</a:t>
            </a:r>
            <a:endParaRPr sz="2000">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on Dataset</a:t>
            </a:r>
            <a:endParaRPr/>
          </a:p>
        </p:txBody>
      </p:sp>
      <p:sp>
        <p:nvSpPr>
          <p:cNvPr id="74" name="Google Shape;74;p14"/>
          <p:cNvSpPr txBox="1"/>
          <p:nvPr>
            <p:ph idx="1" type="body"/>
          </p:nvPr>
        </p:nvSpPr>
        <p:spPr>
          <a:xfrm>
            <a:off x="81775" y="1776900"/>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FFFFFF"/>
              </a:buClr>
              <a:buSzPts val="1300"/>
              <a:buChar char="●"/>
            </a:pPr>
            <a:r>
              <a:rPr lang="en">
                <a:solidFill>
                  <a:srgbClr val="FFFFFF"/>
                </a:solidFill>
              </a:rPr>
              <a:t>Publication of UN Sustainable Development Solutions Network based on Gallup polling</a:t>
            </a:r>
            <a:endParaRPr>
              <a:solidFill>
                <a:srgbClr val="FFFFFF"/>
              </a:solidFill>
            </a:endParaRPr>
          </a:p>
          <a:p>
            <a:pPr indent="-311150" lvl="0" marL="457200" rtl="0" algn="l">
              <a:spcBef>
                <a:spcPts val="0"/>
              </a:spcBef>
              <a:spcAft>
                <a:spcPts val="0"/>
              </a:spcAft>
              <a:buClr>
                <a:srgbClr val="FFFFFF"/>
              </a:buClr>
              <a:buSzPts val="1300"/>
              <a:buChar char="●"/>
            </a:pPr>
            <a:r>
              <a:rPr lang="en">
                <a:solidFill>
                  <a:srgbClr val="FFFFFF"/>
                </a:solidFill>
              </a:rPr>
              <a:t>Goals: Use happiness indicators to inform policy making decisions</a:t>
            </a:r>
            <a:endParaRPr>
              <a:solidFill>
                <a:srgbClr val="FFFFFF"/>
              </a:solidFill>
            </a:endParaRPr>
          </a:p>
          <a:p>
            <a:pPr indent="-311150" lvl="0" marL="457200" rtl="0" algn="l">
              <a:spcBef>
                <a:spcPts val="0"/>
              </a:spcBef>
              <a:spcAft>
                <a:spcPts val="0"/>
              </a:spcAft>
              <a:buClr>
                <a:srgbClr val="FFFFFF"/>
              </a:buClr>
              <a:buSzPts val="1300"/>
              <a:buChar char="●"/>
            </a:pPr>
            <a:r>
              <a:rPr lang="en">
                <a:solidFill>
                  <a:srgbClr val="FFFFFF"/>
                </a:solidFill>
              </a:rPr>
              <a:t>Used data looking at 170 countries spanning five year period from (2015 - 2019)</a:t>
            </a:r>
            <a:endParaRPr>
              <a:solidFill>
                <a:srgbClr val="FFFFFF"/>
              </a:solidFill>
            </a:endParaRPr>
          </a:p>
          <a:p>
            <a:pPr indent="0" lvl="0" marL="457200" rtl="0" algn="l">
              <a:spcBef>
                <a:spcPts val="1200"/>
              </a:spcBef>
              <a:spcAft>
                <a:spcPts val="1200"/>
              </a:spcAft>
              <a:buNone/>
            </a:pPr>
            <a:r>
              <a:t/>
            </a:r>
            <a:endParaRPr>
              <a:solidFill>
                <a:srgbClr val="FFFFFF"/>
              </a:solidFill>
            </a:endParaRPr>
          </a:p>
        </p:txBody>
      </p:sp>
      <p:pic>
        <p:nvPicPr>
          <p:cNvPr id="75" name="Google Shape;75;p14"/>
          <p:cNvPicPr preferRelativeResize="0"/>
          <p:nvPr/>
        </p:nvPicPr>
        <p:blipFill>
          <a:blip r:embed="rId3">
            <a:alphaModFix/>
          </a:blip>
          <a:stretch>
            <a:fillRect/>
          </a:stretch>
        </p:blipFill>
        <p:spPr>
          <a:xfrm>
            <a:off x="4336275" y="0"/>
            <a:ext cx="2590422" cy="3277399"/>
          </a:xfrm>
          <a:prstGeom prst="rect">
            <a:avLst/>
          </a:prstGeom>
          <a:noFill/>
          <a:ln>
            <a:noFill/>
          </a:ln>
        </p:spPr>
      </p:pic>
      <p:pic>
        <p:nvPicPr>
          <p:cNvPr id="76" name="Google Shape;76;p14"/>
          <p:cNvPicPr preferRelativeResize="0"/>
          <p:nvPr/>
        </p:nvPicPr>
        <p:blipFill>
          <a:blip r:embed="rId4">
            <a:alphaModFix/>
          </a:blip>
          <a:stretch>
            <a:fillRect/>
          </a:stretch>
        </p:blipFill>
        <p:spPr>
          <a:xfrm>
            <a:off x="6482950" y="1733336"/>
            <a:ext cx="2590426" cy="34101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600"/>
              <a:t>Data Cleaning: </a:t>
            </a:r>
            <a:endParaRPr sz="4600"/>
          </a:p>
          <a:p>
            <a:pPr indent="0" lvl="0" marL="0" rtl="0" algn="l">
              <a:spcBef>
                <a:spcPts val="0"/>
              </a:spcBef>
              <a:spcAft>
                <a:spcPts val="0"/>
              </a:spcAft>
              <a:buNone/>
            </a:pPr>
            <a:r>
              <a:rPr lang="en" sz="4600"/>
              <a:t>The Cleaning Process</a:t>
            </a:r>
            <a:endParaRPr sz="4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255825" y="302800"/>
            <a:ext cx="3704400" cy="67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Collection</a:t>
            </a:r>
            <a:endParaRPr/>
          </a:p>
        </p:txBody>
      </p:sp>
      <p:sp>
        <p:nvSpPr>
          <p:cNvPr id="87" name="Google Shape;87;p16"/>
          <p:cNvSpPr txBox="1"/>
          <p:nvPr>
            <p:ph idx="2" type="body"/>
          </p:nvPr>
        </p:nvSpPr>
        <p:spPr>
          <a:xfrm>
            <a:off x="131025" y="907525"/>
            <a:ext cx="3954000" cy="41115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Clr>
                <a:srgbClr val="FFFFFF"/>
              </a:buClr>
              <a:buSzPts val="1600"/>
              <a:buFont typeface="Roboto"/>
              <a:buChar char="●"/>
            </a:pPr>
            <a:r>
              <a:rPr lang="en" sz="1600">
                <a:solidFill>
                  <a:srgbClr val="FFFFFF"/>
                </a:solidFill>
              </a:rPr>
              <a:t>Year over Year</a:t>
            </a:r>
            <a:endParaRPr sz="1600">
              <a:solidFill>
                <a:srgbClr val="FFFFFF"/>
              </a:solidFill>
            </a:endParaRPr>
          </a:p>
          <a:p>
            <a:pPr indent="-330200" lvl="1" marL="914400" rtl="0" algn="l">
              <a:lnSpc>
                <a:spcPct val="100000"/>
              </a:lnSpc>
              <a:spcBef>
                <a:spcPts val="0"/>
              </a:spcBef>
              <a:spcAft>
                <a:spcPts val="0"/>
              </a:spcAft>
              <a:buClr>
                <a:srgbClr val="FFFFFF"/>
              </a:buClr>
              <a:buSzPts val="1600"/>
              <a:buFont typeface="Roboto"/>
              <a:buChar char="○"/>
            </a:pPr>
            <a:r>
              <a:rPr lang="en" sz="1600">
                <a:solidFill>
                  <a:srgbClr val="FFFFFF"/>
                </a:solidFill>
              </a:rPr>
              <a:t>Region </a:t>
            </a:r>
            <a:endParaRPr sz="1600">
              <a:solidFill>
                <a:srgbClr val="FFFFFF"/>
              </a:solidFill>
            </a:endParaRPr>
          </a:p>
          <a:p>
            <a:pPr indent="-330200" lvl="1" marL="914400" rtl="0" algn="l">
              <a:lnSpc>
                <a:spcPct val="100000"/>
              </a:lnSpc>
              <a:spcBef>
                <a:spcPts val="0"/>
              </a:spcBef>
              <a:spcAft>
                <a:spcPts val="0"/>
              </a:spcAft>
              <a:buClr>
                <a:srgbClr val="FFFFFF"/>
              </a:buClr>
              <a:buSzPts val="1600"/>
              <a:buFont typeface="Arial"/>
              <a:buChar char="○"/>
            </a:pPr>
            <a:r>
              <a:rPr lang="en" sz="1600">
                <a:solidFill>
                  <a:srgbClr val="FFFFFF"/>
                </a:solidFill>
              </a:rPr>
              <a:t>Country</a:t>
            </a:r>
            <a:endParaRPr sz="1600">
              <a:solidFill>
                <a:srgbClr val="FFFFFF"/>
              </a:solidFill>
            </a:endParaRPr>
          </a:p>
          <a:p>
            <a:pPr indent="-330200" lvl="1" marL="914400" rtl="0" algn="l">
              <a:lnSpc>
                <a:spcPct val="100000"/>
              </a:lnSpc>
              <a:spcBef>
                <a:spcPts val="0"/>
              </a:spcBef>
              <a:spcAft>
                <a:spcPts val="0"/>
              </a:spcAft>
              <a:buClr>
                <a:srgbClr val="FFFFFF"/>
              </a:buClr>
              <a:buSzPts val="1600"/>
              <a:buFont typeface="Roboto"/>
              <a:buChar char="○"/>
            </a:pPr>
            <a:r>
              <a:rPr lang="en" sz="1600">
                <a:solidFill>
                  <a:srgbClr val="FFFFFF"/>
                </a:solidFill>
              </a:rPr>
              <a:t>Column naming</a:t>
            </a:r>
            <a:endParaRPr sz="1600">
              <a:solidFill>
                <a:srgbClr val="FFFFFF"/>
              </a:solidFill>
            </a:endParaRPr>
          </a:p>
          <a:p>
            <a:pPr indent="-330200" lvl="1" marL="914400" rtl="0" algn="l">
              <a:lnSpc>
                <a:spcPct val="100000"/>
              </a:lnSpc>
              <a:spcBef>
                <a:spcPts val="0"/>
              </a:spcBef>
              <a:spcAft>
                <a:spcPts val="0"/>
              </a:spcAft>
              <a:buClr>
                <a:srgbClr val="FFFFFF"/>
              </a:buClr>
              <a:buSzPts val="1600"/>
              <a:buFont typeface="Arial"/>
              <a:buChar char="○"/>
            </a:pPr>
            <a:r>
              <a:rPr lang="en" sz="1600">
                <a:solidFill>
                  <a:srgbClr val="FFFFFF"/>
                </a:solidFill>
              </a:rPr>
              <a:t>NaN values</a:t>
            </a:r>
            <a:endParaRPr sz="1600">
              <a:solidFill>
                <a:srgbClr val="FFFFFF"/>
              </a:solidFill>
            </a:endParaRPr>
          </a:p>
          <a:p>
            <a:pPr indent="0" lvl="0" marL="457200" rtl="0" algn="l">
              <a:lnSpc>
                <a:spcPct val="100000"/>
              </a:lnSpc>
              <a:spcBef>
                <a:spcPts val="0"/>
              </a:spcBef>
              <a:spcAft>
                <a:spcPts val="0"/>
              </a:spcAft>
              <a:buNone/>
            </a:pPr>
            <a:r>
              <a:t/>
            </a:r>
            <a:endParaRPr sz="1400">
              <a:solidFill>
                <a:srgbClr val="FFFFFF"/>
              </a:solidFill>
            </a:endParaRPr>
          </a:p>
          <a:p>
            <a:pPr indent="0" lvl="0" marL="0" rtl="0" algn="l">
              <a:lnSpc>
                <a:spcPct val="100000"/>
              </a:lnSpc>
              <a:spcBef>
                <a:spcPts val="0"/>
              </a:spcBef>
              <a:spcAft>
                <a:spcPts val="0"/>
              </a:spcAft>
              <a:buNone/>
            </a:pPr>
            <a:r>
              <a:rPr lang="en" sz="1400">
                <a:solidFill>
                  <a:srgbClr val="FFFFFF"/>
                </a:solidFill>
              </a:rPr>
              <a:t> </a:t>
            </a:r>
            <a:endParaRPr sz="1400">
              <a:solidFill>
                <a:srgbClr val="FFFFFF"/>
              </a:solidFill>
            </a:endParaRPr>
          </a:p>
          <a:p>
            <a:pPr indent="0" lvl="0" marL="457200" rtl="0" algn="l">
              <a:lnSpc>
                <a:spcPct val="100000"/>
              </a:lnSpc>
              <a:spcBef>
                <a:spcPts val="0"/>
              </a:spcBef>
              <a:spcAft>
                <a:spcPts val="0"/>
              </a:spcAft>
              <a:buNone/>
            </a:pPr>
            <a:r>
              <a:t/>
            </a:r>
            <a:endParaRPr sz="1400">
              <a:solidFill>
                <a:srgbClr val="FFFFFF"/>
              </a:solidFill>
            </a:endParaRPr>
          </a:p>
          <a:p>
            <a:pPr indent="0" lvl="0" marL="0" rtl="0" algn="l">
              <a:spcBef>
                <a:spcPts val="0"/>
              </a:spcBef>
              <a:spcAft>
                <a:spcPts val="1200"/>
              </a:spcAft>
              <a:buNone/>
            </a:pPr>
            <a:r>
              <a:t/>
            </a:r>
            <a:endParaRPr>
              <a:solidFill>
                <a:srgbClr val="FFFFFF"/>
              </a:solidFill>
            </a:endParaRPr>
          </a:p>
        </p:txBody>
      </p:sp>
      <p:sp>
        <p:nvSpPr>
          <p:cNvPr id="88" name="Google Shape;88;p16"/>
          <p:cNvSpPr txBox="1"/>
          <p:nvPr>
            <p:ph type="title"/>
          </p:nvPr>
        </p:nvSpPr>
        <p:spPr>
          <a:xfrm>
            <a:off x="4790875" y="302800"/>
            <a:ext cx="3704400" cy="67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What’s in a name?</a:t>
            </a:r>
            <a:endParaRPr>
              <a:solidFill>
                <a:schemeClr val="dk1"/>
              </a:solidFill>
            </a:endParaRPr>
          </a:p>
        </p:txBody>
      </p:sp>
      <p:sp>
        <p:nvSpPr>
          <p:cNvPr id="89" name="Google Shape;89;p16"/>
          <p:cNvSpPr txBox="1"/>
          <p:nvPr>
            <p:ph idx="2" type="body"/>
          </p:nvPr>
        </p:nvSpPr>
        <p:spPr>
          <a:xfrm>
            <a:off x="4856300" y="907525"/>
            <a:ext cx="3954000" cy="41115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Clr>
                <a:schemeClr val="dk1"/>
              </a:buClr>
              <a:buSzPts val="1600"/>
              <a:buFont typeface="Roboto"/>
              <a:buChar char="●"/>
            </a:pPr>
            <a:r>
              <a:rPr lang="en" sz="1600">
                <a:solidFill>
                  <a:schemeClr val="dk1"/>
                </a:solidFill>
              </a:rPr>
              <a:t>Country Naming</a:t>
            </a:r>
            <a:endParaRPr sz="1600">
              <a:solidFill>
                <a:schemeClr val="dk1"/>
              </a:solidFill>
            </a:endParaRPr>
          </a:p>
          <a:p>
            <a:pPr indent="-330200" lvl="1" marL="914400" rtl="0" algn="l">
              <a:lnSpc>
                <a:spcPct val="100000"/>
              </a:lnSpc>
              <a:spcBef>
                <a:spcPts val="0"/>
              </a:spcBef>
              <a:spcAft>
                <a:spcPts val="0"/>
              </a:spcAft>
              <a:buClr>
                <a:schemeClr val="dk1"/>
              </a:buClr>
              <a:buSzPts val="1600"/>
              <a:buFont typeface="Roboto"/>
              <a:buChar char="○"/>
            </a:pPr>
            <a:r>
              <a:rPr lang="en" sz="1600">
                <a:solidFill>
                  <a:schemeClr val="dk1"/>
                </a:solidFill>
              </a:rPr>
              <a:t>Duplicates</a:t>
            </a:r>
            <a:endParaRPr sz="1600">
              <a:solidFill>
                <a:schemeClr val="dk1"/>
              </a:solidFill>
            </a:endParaRPr>
          </a:p>
          <a:p>
            <a:pPr indent="-330200" lvl="1" marL="914400" rtl="0" algn="l">
              <a:lnSpc>
                <a:spcPct val="100000"/>
              </a:lnSpc>
              <a:spcBef>
                <a:spcPts val="0"/>
              </a:spcBef>
              <a:spcAft>
                <a:spcPts val="0"/>
              </a:spcAft>
              <a:buClr>
                <a:schemeClr val="dk1"/>
              </a:buClr>
              <a:buSzPts val="1600"/>
              <a:buFont typeface="Roboto"/>
              <a:buChar char="○"/>
            </a:pPr>
            <a:r>
              <a:rPr lang="en" sz="1600">
                <a:solidFill>
                  <a:schemeClr val="dk1"/>
                </a:solidFill>
              </a:rPr>
              <a:t>Political Renaming</a:t>
            </a:r>
            <a:endParaRPr sz="1600">
              <a:solidFill>
                <a:schemeClr val="dk1"/>
              </a:solidFill>
            </a:endParaRPr>
          </a:p>
          <a:p>
            <a:pPr indent="-330200" lvl="1" marL="914400" rtl="0" algn="l">
              <a:lnSpc>
                <a:spcPct val="100000"/>
              </a:lnSpc>
              <a:spcBef>
                <a:spcPts val="0"/>
              </a:spcBef>
              <a:spcAft>
                <a:spcPts val="0"/>
              </a:spcAft>
              <a:buClr>
                <a:schemeClr val="dk1"/>
              </a:buClr>
              <a:buSzPts val="1600"/>
              <a:buFont typeface="Roboto"/>
              <a:buChar char="○"/>
            </a:pPr>
            <a:r>
              <a:rPr lang="en" sz="1600">
                <a:solidFill>
                  <a:schemeClr val="dk1"/>
                </a:solidFill>
              </a:rPr>
              <a:t>Punctuation </a:t>
            </a:r>
            <a:endParaRPr sz="1600">
              <a:solidFill>
                <a:schemeClr val="dk1"/>
              </a:solidFill>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25" y="500925"/>
            <a:ext cx="3706500" cy="335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did we need?</a:t>
            </a:r>
            <a:endParaRPr/>
          </a:p>
          <a:p>
            <a:pPr indent="0" lvl="0" marL="0" rtl="0" algn="l">
              <a:spcBef>
                <a:spcPts val="0"/>
              </a:spcBef>
              <a:spcAft>
                <a:spcPts val="0"/>
              </a:spcAft>
              <a:buNone/>
            </a:pPr>
            <a:br>
              <a:rPr lang="en"/>
            </a:br>
            <a:r>
              <a:rPr lang="en"/>
              <a:t>DataFrame Creation</a:t>
            </a:r>
            <a:endParaRPr/>
          </a:p>
          <a:p>
            <a:pPr indent="0" lvl="0" marL="0" rtl="0" algn="l">
              <a:spcBef>
                <a:spcPts val="0"/>
              </a:spcBef>
              <a:spcAft>
                <a:spcPts val="0"/>
              </a:spcAft>
              <a:buNone/>
            </a:pPr>
            <a:r>
              <a:t/>
            </a:r>
            <a:endParaRPr/>
          </a:p>
        </p:txBody>
      </p:sp>
      <p:sp>
        <p:nvSpPr>
          <p:cNvPr id="95" name="Google Shape;95;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AutoNum type="arabicPeriod"/>
            </a:pPr>
            <a:r>
              <a:rPr lang="en" sz="1900"/>
              <a:t>Come up with Questions</a:t>
            </a:r>
            <a:endParaRPr sz="1900"/>
          </a:p>
          <a:p>
            <a:pPr indent="-349250" lvl="0" marL="457200" rtl="0" algn="l">
              <a:spcBef>
                <a:spcPts val="0"/>
              </a:spcBef>
              <a:spcAft>
                <a:spcPts val="0"/>
              </a:spcAft>
              <a:buSzPts val="1900"/>
              <a:buAutoNum type="arabicPeriod"/>
            </a:pPr>
            <a:r>
              <a:rPr lang="en" sz="1900"/>
              <a:t>Group questions by columns or data they had in common ie. Happiness Score or Life Expectancy</a:t>
            </a:r>
            <a:endParaRPr sz="1900"/>
          </a:p>
          <a:p>
            <a:pPr indent="-349250" lvl="0" marL="457200" rtl="0" algn="l">
              <a:spcBef>
                <a:spcPts val="0"/>
              </a:spcBef>
              <a:spcAft>
                <a:spcPts val="0"/>
              </a:spcAft>
              <a:buSzPts val="1900"/>
              <a:buAutoNum type="arabicPeriod"/>
            </a:pPr>
            <a:r>
              <a:rPr lang="en" sz="1900"/>
              <a:t>Pull in columns we needed</a:t>
            </a:r>
            <a:endParaRPr sz="1900"/>
          </a:p>
          <a:p>
            <a:pPr indent="-349250" lvl="0" marL="457200" rtl="0" algn="l">
              <a:spcBef>
                <a:spcPts val="0"/>
              </a:spcBef>
              <a:spcAft>
                <a:spcPts val="0"/>
              </a:spcAft>
              <a:buSzPts val="1900"/>
              <a:buAutoNum type="arabicPeriod"/>
            </a:pPr>
            <a:r>
              <a:rPr lang="en" sz="1900"/>
              <a:t>Tweak it until it makes sense</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9" name="Shape 99"/>
        <p:cNvGrpSpPr/>
        <p:nvPr/>
      </p:nvGrpSpPr>
      <p:grpSpPr>
        <a:xfrm>
          <a:off x="0" y="0"/>
          <a:ext cx="0" cy="0"/>
          <a:chOff x="0" y="0"/>
          <a:chExt cx="0" cy="0"/>
        </a:xfrm>
      </p:grpSpPr>
      <p:sp>
        <p:nvSpPr>
          <p:cNvPr id="100" name="Google Shape;100;p18"/>
          <p:cNvSpPr txBox="1"/>
          <p:nvPr>
            <p:ph type="title"/>
          </p:nvPr>
        </p:nvSpPr>
        <p:spPr>
          <a:xfrm>
            <a:off x="108150" y="1603425"/>
            <a:ext cx="6708900" cy="3063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Our Questions &amp; Findings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675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Changes in Happiness over Time (2015-2019)</a:t>
            </a:r>
            <a:endParaRPr sz="2500"/>
          </a:p>
        </p:txBody>
      </p:sp>
      <p:sp>
        <p:nvSpPr>
          <p:cNvPr id="106" name="Google Shape;106;p19"/>
          <p:cNvSpPr txBox="1"/>
          <p:nvPr>
            <p:ph idx="1" type="body"/>
          </p:nvPr>
        </p:nvSpPr>
        <p:spPr>
          <a:xfrm>
            <a:off x="398400" y="491725"/>
            <a:ext cx="8124600" cy="834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solidFill>
                  <a:srgbClr val="FFFFFF"/>
                </a:solidFill>
              </a:rPr>
              <a:t>Was there regional instability in happiness levels between 2015-2019?</a:t>
            </a:r>
            <a:br>
              <a:rPr lang="en">
                <a:solidFill>
                  <a:srgbClr val="FFFFFF"/>
                </a:solidFill>
              </a:rPr>
            </a:br>
            <a:r>
              <a:rPr lang="en">
                <a:solidFill>
                  <a:srgbClr val="FFFFFF"/>
                </a:solidFill>
              </a:rPr>
              <a:t>How did happiness change on a global level from 2015-2019?</a:t>
            </a:r>
            <a:br>
              <a:rPr lang="en">
                <a:solidFill>
                  <a:srgbClr val="FFFFFF"/>
                </a:solidFill>
              </a:rPr>
            </a:br>
            <a:r>
              <a:rPr lang="en">
                <a:solidFill>
                  <a:srgbClr val="FFFFFF"/>
                </a:solidFill>
              </a:rPr>
              <a:t>Did the happiest countries get happier? Did the least happy countries get less happy?</a:t>
            </a:r>
            <a:endParaRPr>
              <a:solidFill>
                <a:srgbClr val="FFFFFF"/>
              </a:solidFill>
            </a:endParaRPr>
          </a:p>
        </p:txBody>
      </p:sp>
      <p:pic>
        <p:nvPicPr>
          <p:cNvPr id="107" name="Google Shape;107;p19"/>
          <p:cNvPicPr preferRelativeResize="0"/>
          <p:nvPr/>
        </p:nvPicPr>
        <p:blipFill>
          <a:blip r:embed="rId3">
            <a:alphaModFix/>
          </a:blip>
          <a:stretch>
            <a:fillRect/>
          </a:stretch>
        </p:blipFill>
        <p:spPr>
          <a:xfrm>
            <a:off x="1138175" y="1484330"/>
            <a:ext cx="7318454" cy="3659175"/>
          </a:xfrm>
          <a:prstGeom prst="rect">
            <a:avLst/>
          </a:prstGeom>
          <a:noFill/>
          <a:ln>
            <a:noFill/>
          </a:ln>
        </p:spPr>
      </p:pic>
      <p:sp>
        <p:nvSpPr>
          <p:cNvPr id="108" name="Google Shape;108;p19"/>
          <p:cNvSpPr txBox="1"/>
          <p:nvPr/>
        </p:nvSpPr>
        <p:spPr>
          <a:xfrm>
            <a:off x="191025" y="1280575"/>
            <a:ext cx="88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09" name="Google Shape;109;p19"/>
          <p:cNvSpPr txBox="1"/>
          <p:nvPr/>
        </p:nvSpPr>
        <p:spPr>
          <a:xfrm>
            <a:off x="332250" y="1314550"/>
            <a:ext cx="8520600" cy="102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idx="4294967295" type="title"/>
          </p:nvPr>
        </p:nvSpPr>
        <p:spPr>
          <a:xfrm>
            <a:off x="311700" y="675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Changes in Happiness over Time (2015-2019)</a:t>
            </a:r>
            <a:endParaRPr sz="2500"/>
          </a:p>
        </p:txBody>
      </p:sp>
      <p:sp>
        <p:nvSpPr>
          <p:cNvPr id="115" name="Google Shape;115;p2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fontScale="55000" lnSpcReduction="20000"/>
          </a:bodyPr>
          <a:lstStyle/>
          <a:p>
            <a:pPr indent="0" lvl="0" marL="0" rtl="0" algn="l">
              <a:spcBef>
                <a:spcPts val="0"/>
              </a:spcBef>
              <a:spcAft>
                <a:spcPts val="0"/>
              </a:spcAft>
              <a:buNone/>
            </a:pPr>
            <a:r>
              <a:rPr lang="en">
                <a:solidFill>
                  <a:srgbClr val="FFFFFF"/>
                </a:solidFill>
              </a:rPr>
              <a:t>Was there regional instability in happiness levels between 2015-2019?</a:t>
            </a:r>
            <a:br>
              <a:rPr lang="en">
                <a:solidFill>
                  <a:srgbClr val="FFFFFF"/>
                </a:solidFill>
              </a:rPr>
            </a:br>
            <a:r>
              <a:rPr lang="en">
                <a:solidFill>
                  <a:srgbClr val="FFFFFF"/>
                </a:solidFill>
              </a:rPr>
              <a:t>How did happiness change on a global level from 2015-2019?</a:t>
            </a:r>
            <a:br>
              <a:rPr lang="en">
                <a:solidFill>
                  <a:srgbClr val="FFFFFF"/>
                </a:solidFill>
              </a:rPr>
            </a:br>
            <a:r>
              <a:rPr lang="en">
                <a:solidFill>
                  <a:srgbClr val="FFFFFF"/>
                </a:solidFill>
              </a:rPr>
              <a:t>Did the happiest countries get happier? Did the least happy countries get less happy?</a:t>
            </a:r>
            <a:endParaRPr>
              <a:solidFill>
                <a:srgbClr val="FFFFFF"/>
              </a:solidFill>
            </a:endParaRPr>
          </a:p>
        </p:txBody>
      </p:sp>
      <p:sp>
        <p:nvSpPr>
          <p:cNvPr id="116" name="Google Shape;116;p20"/>
          <p:cNvSpPr txBox="1"/>
          <p:nvPr/>
        </p:nvSpPr>
        <p:spPr>
          <a:xfrm>
            <a:off x="191025" y="1280575"/>
            <a:ext cx="88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17" name="Google Shape;117;p20"/>
          <p:cNvSpPr txBox="1"/>
          <p:nvPr/>
        </p:nvSpPr>
        <p:spPr>
          <a:xfrm>
            <a:off x="332250" y="1314550"/>
            <a:ext cx="8520600" cy="102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18" name="Google Shape;118;p20"/>
          <p:cNvPicPr preferRelativeResize="0"/>
          <p:nvPr/>
        </p:nvPicPr>
        <p:blipFill>
          <a:blip r:embed="rId3">
            <a:alphaModFix/>
          </a:blip>
          <a:stretch>
            <a:fillRect/>
          </a:stretch>
        </p:blipFill>
        <p:spPr>
          <a:xfrm>
            <a:off x="563400" y="2422488"/>
            <a:ext cx="2889100" cy="1926075"/>
          </a:xfrm>
          <a:prstGeom prst="rect">
            <a:avLst/>
          </a:prstGeom>
          <a:noFill/>
          <a:ln>
            <a:noFill/>
          </a:ln>
        </p:spPr>
      </p:pic>
      <p:pic>
        <p:nvPicPr>
          <p:cNvPr id="119" name="Google Shape;119;p20"/>
          <p:cNvPicPr preferRelativeResize="0"/>
          <p:nvPr/>
        </p:nvPicPr>
        <p:blipFill>
          <a:blip r:embed="rId4">
            <a:alphaModFix/>
          </a:blip>
          <a:stretch>
            <a:fillRect/>
          </a:stretch>
        </p:blipFill>
        <p:spPr>
          <a:xfrm>
            <a:off x="563400" y="536075"/>
            <a:ext cx="2889075" cy="1926050"/>
          </a:xfrm>
          <a:prstGeom prst="rect">
            <a:avLst/>
          </a:prstGeom>
          <a:noFill/>
          <a:ln>
            <a:noFill/>
          </a:ln>
        </p:spPr>
      </p:pic>
      <p:pic>
        <p:nvPicPr>
          <p:cNvPr id="120" name="Google Shape;120;p20"/>
          <p:cNvPicPr preferRelativeResize="0"/>
          <p:nvPr/>
        </p:nvPicPr>
        <p:blipFill>
          <a:blip r:embed="rId5">
            <a:alphaModFix/>
          </a:blip>
          <a:stretch>
            <a:fillRect/>
          </a:stretch>
        </p:blipFill>
        <p:spPr>
          <a:xfrm>
            <a:off x="3966025" y="835675"/>
            <a:ext cx="4707375" cy="3138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2037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Does the economy have an </a:t>
            </a:r>
            <a:r>
              <a:rPr lang="en" sz="2220"/>
              <a:t>effect</a:t>
            </a:r>
            <a:r>
              <a:rPr lang="en" sz="2220"/>
              <a:t> on citizens’ happiness? Does a better economy lead to more generous citizens?</a:t>
            </a:r>
            <a:endParaRPr sz="2220"/>
          </a:p>
        </p:txBody>
      </p:sp>
      <p:pic>
        <p:nvPicPr>
          <p:cNvPr id="126" name="Google Shape;126;p21"/>
          <p:cNvPicPr preferRelativeResize="0"/>
          <p:nvPr/>
        </p:nvPicPr>
        <p:blipFill>
          <a:blip r:embed="rId3">
            <a:alphaModFix/>
          </a:blip>
          <a:stretch>
            <a:fillRect/>
          </a:stretch>
        </p:blipFill>
        <p:spPr>
          <a:xfrm>
            <a:off x="4879413" y="1526200"/>
            <a:ext cx="3952875" cy="3009900"/>
          </a:xfrm>
          <a:prstGeom prst="rect">
            <a:avLst/>
          </a:prstGeom>
          <a:noFill/>
          <a:ln>
            <a:noFill/>
          </a:ln>
        </p:spPr>
      </p:pic>
      <p:pic>
        <p:nvPicPr>
          <p:cNvPr id="127" name="Google Shape;127;p21"/>
          <p:cNvPicPr preferRelativeResize="0"/>
          <p:nvPr/>
        </p:nvPicPr>
        <p:blipFill>
          <a:blip r:embed="rId4">
            <a:alphaModFix/>
          </a:blip>
          <a:stretch>
            <a:fillRect/>
          </a:stretch>
        </p:blipFill>
        <p:spPr>
          <a:xfrm>
            <a:off x="311700" y="1526200"/>
            <a:ext cx="4038600" cy="304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