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24C"/>
    <a:srgbClr val="0F1D3A"/>
    <a:srgbClr val="163358"/>
    <a:srgbClr val="12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344" y="-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3A79-A81F-2145-A890-8D387085A7A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D2EC-59E3-424E-A0C6-39C7D230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Keyword No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2549508" y="948525"/>
            <a:ext cx="4237038" cy="388398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09365"/>
            <a:ext cx="7425881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pic>
        <p:nvPicPr>
          <p:cNvPr id="11" name="Picture 10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76188"/>
            <a:ext cx="936607" cy="42427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Bing Top Performing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874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Performance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pic>
        <p:nvPicPr>
          <p:cNvPr id="6" name="Picture 5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76188"/>
            <a:ext cx="936607" cy="42427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55638"/>
            <a:ext cx="8704750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sp>
        <p:nvSpPr>
          <p:cNvPr id="27" name="TextBox 1"/>
          <p:cNvSpPr txBox="1">
            <a:spLocks noChangeArrowheads="1"/>
          </p:cNvSpPr>
          <p:nvPr userDrawn="1"/>
        </p:nvSpPr>
        <p:spPr bwMode="auto">
          <a:xfrm>
            <a:off x="558800" y="1689100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" name="Picture 11" descr="fa-hand-pointer-o_256_0_24425f_no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295400" y="2032820"/>
            <a:ext cx="20701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Clicks</a:t>
            </a:r>
          </a:p>
        </p:txBody>
      </p:sp>
      <p:pic>
        <p:nvPicPr>
          <p:cNvPr id="30" name="Picture 15" descr="fa-shopping-cart_256_0_24425f_n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343430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85007" y="1343946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2914650"/>
            <a:ext cx="16002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50.0%</a:t>
            </a:r>
            <a:endParaRPr lang="en-US" dirty="0"/>
          </a:p>
        </p:txBody>
      </p:sp>
      <p:sp>
        <p:nvSpPr>
          <p:cNvPr id="3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95400" y="1724430"/>
            <a:ext cx="3505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1,000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5185007" y="1724946"/>
            <a:ext cx="34290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1,000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" y="3295650"/>
            <a:ext cx="26670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50.0%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pic>
        <p:nvPicPr>
          <p:cNvPr id="37" name="Picture 36" descr="map-icon-crosshairs_256_0_24425f_non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5150"/>
            <a:ext cx="685800" cy="685800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1295400" y="359305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+mn-lt"/>
              </a:rPr>
              <a:t>Conversion</a:t>
            </a:r>
            <a:r>
              <a:rPr lang="en-US" sz="2000" baseline="0" dirty="0" smtClean="0">
                <a:solidFill>
                  <a:srgbClr val="1F497D"/>
                </a:solidFill>
                <a:latin typeface="+mn-lt"/>
              </a:rPr>
              <a:t> Rate</a:t>
            </a:r>
            <a:endParaRPr 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188414" y="2033336"/>
            <a:ext cx="3848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Total Paid Search Contacts</a:t>
            </a:r>
          </a:p>
        </p:txBody>
      </p:sp>
      <p:sp>
        <p:nvSpPr>
          <p:cNvPr id="22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Paid Search Performance</a:t>
            </a:r>
            <a:endParaRPr lang="en-US" dirty="0"/>
          </a:p>
        </p:txBody>
      </p:sp>
      <p:pic>
        <p:nvPicPr>
          <p:cNvPr id="21" name="Picture 20" descr="SampleBingAd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64" y="2511538"/>
            <a:ext cx="3868581" cy="1741550"/>
          </a:xfrm>
          <a:prstGeom prst="rect">
            <a:avLst/>
          </a:prstGeom>
          <a:ln w="76200" cmpd="sng">
            <a:solidFill>
              <a:srgbClr val="1C324C"/>
            </a:solidFill>
          </a:ln>
        </p:spPr>
      </p:pic>
    </p:spTree>
    <p:extLst>
      <p:ext uri="{BB962C8B-B14F-4D97-AF65-F5344CB8AC3E}">
        <p14:creationId xmlns:p14="http://schemas.microsoft.com/office/powerpoint/2010/main" val="9262362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Performance No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pic>
        <p:nvPicPr>
          <p:cNvPr id="6" name="Picture 5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86909"/>
            <a:ext cx="936607" cy="42427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86595"/>
            <a:ext cx="8704750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sp>
        <p:nvSpPr>
          <p:cNvPr id="22" name="TextBox 1"/>
          <p:cNvSpPr txBox="1">
            <a:spLocks noChangeArrowheads="1"/>
          </p:cNvSpPr>
          <p:nvPr userDrawn="1"/>
        </p:nvSpPr>
        <p:spPr bwMode="auto">
          <a:xfrm>
            <a:off x="558800" y="1689100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3" name="Picture 11" descr="fa-hand-pointer-o_256_0_24425f_no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300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295400" y="1929701"/>
            <a:ext cx="20701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Clicks</a:t>
            </a:r>
          </a:p>
        </p:txBody>
      </p:sp>
      <p:pic>
        <p:nvPicPr>
          <p:cNvPr id="25" name="Picture 15" descr="fa-shopping-cart_256_0_24425f_n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 userDrawn="1"/>
        </p:nvSpPr>
        <p:spPr>
          <a:xfrm>
            <a:off x="5181600" y="1921442"/>
            <a:ext cx="3848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Total Paid Search Contacts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507882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1507882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001313"/>
            <a:ext cx="16002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50.0%</a:t>
            </a:r>
            <a:endParaRPr lang="en-US" dirty="0"/>
          </a:p>
        </p:txBody>
      </p:sp>
      <p:pic>
        <p:nvPicPr>
          <p:cNvPr id="34" name="Picture 33" descr="map-icon-crosshairs_256_0_24425f_non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5150"/>
            <a:ext cx="685800" cy="685800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295400" y="338231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+mn-lt"/>
              </a:rPr>
              <a:t>Conversion</a:t>
            </a:r>
            <a:r>
              <a:rPr lang="en-US" sz="2000" baseline="0" dirty="0" smtClean="0">
                <a:solidFill>
                  <a:srgbClr val="1F497D"/>
                </a:solidFill>
                <a:latin typeface="+mn-lt"/>
              </a:rPr>
              <a:t> Rate</a:t>
            </a:r>
            <a:endParaRPr 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9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Paid Search Performance</a:t>
            </a:r>
            <a:endParaRPr lang="en-US" dirty="0"/>
          </a:p>
        </p:txBody>
      </p:sp>
      <p:pic>
        <p:nvPicPr>
          <p:cNvPr id="2" name="Picture 1" descr="SampleBingAd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64" y="2511538"/>
            <a:ext cx="3868581" cy="1741550"/>
          </a:xfrm>
          <a:prstGeom prst="rect">
            <a:avLst/>
          </a:prstGeom>
          <a:ln w="76200" cmpd="sng">
            <a:solidFill>
              <a:srgbClr val="1C324C"/>
            </a:solidFill>
          </a:ln>
        </p:spPr>
      </p:pic>
    </p:spTree>
    <p:extLst>
      <p:ext uri="{BB962C8B-B14F-4D97-AF65-F5344CB8AC3E}">
        <p14:creationId xmlns:p14="http://schemas.microsoft.com/office/powerpoint/2010/main" val="414364699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4679950"/>
            <a:ext cx="9144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027" name="Picture 9" descr="KennedyC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4699000"/>
            <a:ext cx="3937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6440488" y="4735513"/>
            <a:ext cx="225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17375E"/>
                </a:solidFill>
                <a:latin typeface="Calibri" charset="0"/>
                <a:cs typeface="MS PGothic" charset="0"/>
              </a:rPr>
              <a:t>OUTTHINK, NOT OUTSPEND.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727575"/>
            <a:ext cx="866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76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350869" y="-151136"/>
            <a:ext cx="927622" cy="9276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-06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09" y="32957"/>
            <a:ext cx="548640" cy="548640"/>
          </a:xfrm>
          <a:prstGeom prst="rect">
            <a:avLst/>
          </a:prstGeom>
        </p:spPr>
      </p:pic>
      <p:pic>
        <p:nvPicPr>
          <p:cNvPr id="3" name="Picture 2" descr="White Square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804"/>
            <a:ext cx="9144000" cy="41031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404040"/>
          </a:solidFill>
          <a:latin typeface="Static Bold" pitchFamily="50" charset="0"/>
          <a:ea typeface="ＭＳ Ｐゴシック" charset="0"/>
          <a:cs typeface="MS PGothic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73F4C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73F4C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660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Default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Sutheimer</dc:creator>
  <cp:lastModifiedBy>Adam</cp:lastModifiedBy>
  <cp:revision>42</cp:revision>
  <dcterms:created xsi:type="dcterms:W3CDTF">2018-04-02T22:11:56Z</dcterms:created>
  <dcterms:modified xsi:type="dcterms:W3CDTF">2019-03-11T21:56:01Z</dcterms:modified>
</cp:coreProperties>
</file>