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D3A"/>
    <a:srgbClr val="163358"/>
    <a:srgbClr val="12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624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3A79-A81F-2145-A890-8D387085A7A7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D2EC-59E3-424E-A0C6-39C7D230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g Keyword No Y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21 at 12.53.02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477"/>
            <a:ext cx="1219200" cy="424873"/>
          </a:xfrm>
          <a:prstGeom prst="rect">
            <a:avLst/>
          </a:prstGeom>
        </p:spPr>
      </p:pic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2549508" y="948525"/>
            <a:ext cx="4237038" cy="3883985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4788" y="609365"/>
            <a:ext cx="7425881" cy="5429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12807" y="4676189"/>
            <a:ext cx="5050757" cy="11969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Q1 </a:t>
            </a:r>
            <a:r>
              <a:rPr lang="mr-IN" dirty="0" smtClean="0"/>
              <a:t>–</a:t>
            </a:r>
            <a:r>
              <a:rPr lang="en-US" dirty="0" smtClean="0"/>
              <a:t> Q2 2018 </a:t>
            </a:r>
            <a:r>
              <a:rPr lang="en-US" dirty="0" err="1" smtClean="0"/>
              <a:t>www.Culligan.com</a:t>
            </a:r>
            <a:endParaRPr lang="en-US" dirty="0"/>
          </a:p>
        </p:txBody>
      </p:sp>
      <p:pic>
        <p:nvPicPr>
          <p:cNvPr id="11" name="Picture 10" descr="Screen Shot 2018-08-22 at 4.01.29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76188"/>
            <a:ext cx="936607" cy="42427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95400" y="84870"/>
            <a:ext cx="8229600" cy="524495"/>
          </a:xfrm>
          <a:prstGeom prst="rect">
            <a:avLst/>
          </a:prstGeom>
        </p:spPr>
        <p:txBody>
          <a:bodyPr vert="horz"/>
          <a:lstStyle>
            <a:lvl1pPr algn="l">
              <a:defRPr sz="21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Bing Top Performing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2874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g Performance Y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4-21 at 12.53.02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477"/>
            <a:ext cx="1219200" cy="424873"/>
          </a:xfrm>
          <a:prstGeom prst="rect">
            <a:avLst/>
          </a:prstGeom>
        </p:spPr>
      </p:pic>
      <p:pic>
        <p:nvPicPr>
          <p:cNvPr id="6" name="Picture 5" descr="Screen Shot 2018-08-22 at 4.01.29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76188"/>
            <a:ext cx="936607" cy="424275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4788" y="655638"/>
            <a:ext cx="8704750" cy="5429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rgbClr val="1F497D"/>
                </a:solidFill>
              </a:defRPr>
            </a:lvl1pPr>
          </a:lstStyle>
          <a:p>
            <a:pPr lvl="0"/>
            <a:r>
              <a:rPr lang="en-US" dirty="0" smtClean="0"/>
              <a:t>- Test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12807" y="4676189"/>
            <a:ext cx="5050757" cy="11969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Q1 </a:t>
            </a:r>
            <a:r>
              <a:rPr lang="mr-IN" dirty="0" smtClean="0"/>
              <a:t>–</a:t>
            </a:r>
            <a:r>
              <a:rPr lang="en-US" dirty="0" smtClean="0"/>
              <a:t> Q2 2018 </a:t>
            </a:r>
            <a:r>
              <a:rPr lang="en-US" dirty="0" err="1" smtClean="0"/>
              <a:t>www.Culligan.com</a:t>
            </a:r>
            <a:endParaRPr lang="en-US" dirty="0"/>
          </a:p>
        </p:txBody>
      </p:sp>
      <p:sp>
        <p:nvSpPr>
          <p:cNvPr id="27" name="TextBox 1"/>
          <p:cNvSpPr txBox="1">
            <a:spLocks noChangeArrowheads="1"/>
          </p:cNvSpPr>
          <p:nvPr userDrawn="1"/>
        </p:nvSpPr>
        <p:spPr bwMode="auto">
          <a:xfrm>
            <a:off x="558800" y="1689100"/>
            <a:ext cx="168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" name="Picture 11" descr="fa-hand-pointer-o_256_0_24425f_no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1295400" y="2032820"/>
            <a:ext cx="20701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Clicks</a:t>
            </a:r>
          </a:p>
        </p:txBody>
      </p:sp>
      <p:pic>
        <p:nvPicPr>
          <p:cNvPr id="30" name="Picture 15" descr="fa-shopping-cart_256_0_24425f_n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343430"/>
            <a:ext cx="16002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1,000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85007" y="1343946"/>
            <a:ext cx="16002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rgbClr val="1F497D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1,000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2914650"/>
            <a:ext cx="1600200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rgbClr val="1F497D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50.0%</a:t>
            </a:r>
            <a:endParaRPr lang="en-US" dirty="0"/>
          </a:p>
        </p:txBody>
      </p:sp>
      <p:sp>
        <p:nvSpPr>
          <p:cNvPr id="34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95400" y="1724430"/>
            <a:ext cx="35052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A2B309"/>
                </a:solidFill>
              </a:defRPr>
            </a:lvl1pPr>
          </a:lstStyle>
          <a:p>
            <a:pPr lvl="0"/>
            <a:r>
              <a:rPr lang="en-US" dirty="0" smtClean="0"/>
              <a:t>1,000 </a:t>
            </a:r>
            <a:r>
              <a:rPr lang="en-US" dirty="0" err="1" smtClean="0"/>
              <a:t>Prev</a:t>
            </a:r>
            <a:r>
              <a:rPr lang="en-US" dirty="0" smtClean="0"/>
              <a:t> Year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5185007" y="1724946"/>
            <a:ext cx="34290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A2B309"/>
                </a:solidFill>
              </a:defRPr>
            </a:lvl1pPr>
          </a:lstStyle>
          <a:p>
            <a:pPr lvl="0"/>
            <a:r>
              <a:rPr lang="en-US" dirty="0" smtClean="0"/>
              <a:t>1,000 </a:t>
            </a:r>
            <a:r>
              <a:rPr lang="en-US" dirty="0" err="1" smtClean="0"/>
              <a:t>Prev</a:t>
            </a:r>
            <a:r>
              <a:rPr lang="en-US" dirty="0" smtClean="0"/>
              <a:t> Year</a:t>
            </a:r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295400" y="3295650"/>
            <a:ext cx="2667000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A2B309"/>
                </a:solidFill>
              </a:defRPr>
            </a:lvl1pPr>
          </a:lstStyle>
          <a:p>
            <a:pPr lvl="0"/>
            <a:r>
              <a:rPr lang="en-US" dirty="0" smtClean="0"/>
              <a:t>50.0% </a:t>
            </a:r>
            <a:r>
              <a:rPr lang="en-US" dirty="0" err="1" smtClean="0"/>
              <a:t>Prev</a:t>
            </a:r>
            <a:r>
              <a:rPr lang="en-US" dirty="0" smtClean="0"/>
              <a:t> Year</a:t>
            </a:r>
          </a:p>
        </p:txBody>
      </p:sp>
      <p:pic>
        <p:nvPicPr>
          <p:cNvPr id="37" name="Picture 36" descr="map-icon-crosshairs_256_0_24425f_non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05150"/>
            <a:ext cx="685800" cy="685800"/>
          </a:xfrm>
          <a:prstGeom prst="rect">
            <a:avLst/>
          </a:prstGeom>
        </p:spPr>
      </p:pic>
      <p:sp>
        <p:nvSpPr>
          <p:cNvPr id="38" name="TextBox 37"/>
          <p:cNvSpPr txBox="1"/>
          <p:nvPr userDrawn="1"/>
        </p:nvSpPr>
        <p:spPr>
          <a:xfrm>
            <a:off x="1295400" y="3593053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+mn-lt"/>
              </a:rPr>
              <a:t>Conversion</a:t>
            </a:r>
            <a:r>
              <a:rPr lang="en-US" sz="2000" baseline="0" dirty="0" smtClean="0">
                <a:solidFill>
                  <a:srgbClr val="1F497D"/>
                </a:solidFill>
                <a:latin typeface="+mn-lt"/>
              </a:rPr>
              <a:t> Rate</a:t>
            </a:r>
            <a:endParaRPr 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5188414" y="2033336"/>
            <a:ext cx="38481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Total Paid Search Contacts</a:t>
            </a:r>
          </a:p>
        </p:txBody>
      </p:sp>
      <p:sp>
        <p:nvSpPr>
          <p:cNvPr id="22" name="Title 11"/>
          <p:cNvSpPr>
            <a:spLocks noGrp="1"/>
          </p:cNvSpPr>
          <p:nvPr>
            <p:ph type="title" hasCustomPrompt="1"/>
          </p:nvPr>
        </p:nvSpPr>
        <p:spPr>
          <a:xfrm>
            <a:off x="1295400" y="84870"/>
            <a:ext cx="8229600" cy="524495"/>
          </a:xfrm>
          <a:prstGeom prst="rect">
            <a:avLst/>
          </a:prstGeom>
        </p:spPr>
        <p:txBody>
          <a:bodyPr vert="horz"/>
          <a:lstStyle>
            <a:lvl1pPr algn="l">
              <a:defRPr sz="2100" b="1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Paid Search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362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g Performance No Y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4-21 at 12.53.02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477"/>
            <a:ext cx="1219200" cy="424873"/>
          </a:xfrm>
          <a:prstGeom prst="rect">
            <a:avLst/>
          </a:prstGeom>
        </p:spPr>
      </p:pic>
      <p:pic>
        <p:nvPicPr>
          <p:cNvPr id="6" name="Picture 5" descr="Screen Shot 2018-08-22 at 4.01.29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86909"/>
            <a:ext cx="936607" cy="424275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4788" y="688507"/>
            <a:ext cx="8704750" cy="5429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- Test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12807" y="4676189"/>
            <a:ext cx="5050757" cy="11969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Q1 </a:t>
            </a:r>
            <a:r>
              <a:rPr lang="mr-IN" dirty="0" smtClean="0"/>
              <a:t>–</a:t>
            </a:r>
            <a:r>
              <a:rPr lang="en-US" dirty="0" smtClean="0"/>
              <a:t> Q2 2018 </a:t>
            </a:r>
            <a:r>
              <a:rPr lang="en-US" dirty="0" err="1" smtClean="0"/>
              <a:t>www.Culligan.com</a:t>
            </a:r>
            <a:endParaRPr lang="en-US" dirty="0"/>
          </a:p>
        </p:txBody>
      </p:sp>
      <p:sp>
        <p:nvSpPr>
          <p:cNvPr id="22" name="TextBox 1"/>
          <p:cNvSpPr txBox="1">
            <a:spLocks noChangeArrowheads="1"/>
          </p:cNvSpPr>
          <p:nvPr userDrawn="1"/>
        </p:nvSpPr>
        <p:spPr bwMode="auto">
          <a:xfrm>
            <a:off x="558800" y="1689100"/>
            <a:ext cx="168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3" name="Picture 11" descr="fa-hand-pointer-o_256_0_24425f_no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300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1295400" y="1929701"/>
            <a:ext cx="20701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Clicks</a:t>
            </a:r>
          </a:p>
        </p:txBody>
      </p:sp>
      <p:pic>
        <p:nvPicPr>
          <p:cNvPr id="25" name="Picture 15" descr="fa-shopping-cart_256_0_24425f_n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 userDrawn="1"/>
        </p:nvSpPr>
        <p:spPr>
          <a:xfrm>
            <a:off x="5181600" y="1921442"/>
            <a:ext cx="38481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Total Paid Search Contacts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507882"/>
            <a:ext cx="16002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1,000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1507882"/>
            <a:ext cx="16002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rgbClr val="1F497D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1,000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001313"/>
            <a:ext cx="1600200" cy="381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b="1" kern="1200" dirty="0">
                <a:solidFill>
                  <a:srgbClr val="1F497D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dirty="0" smtClean="0"/>
              <a:t>50.0%</a:t>
            </a:r>
            <a:endParaRPr lang="en-US" dirty="0"/>
          </a:p>
        </p:txBody>
      </p:sp>
      <p:pic>
        <p:nvPicPr>
          <p:cNvPr id="34" name="Picture 33" descr="map-icon-crosshairs_256_0_24425f_non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05150"/>
            <a:ext cx="685800" cy="685800"/>
          </a:xfrm>
          <a:prstGeom prst="rect">
            <a:avLst/>
          </a:prstGeom>
        </p:spPr>
      </p:pic>
      <p:sp>
        <p:nvSpPr>
          <p:cNvPr id="35" name="TextBox 34"/>
          <p:cNvSpPr txBox="1"/>
          <p:nvPr userDrawn="1"/>
        </p:nvSpPr>
        <p:spPr>
          <a:xfrm>
            <a:off x="1295400" y="3382313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+mn-lt"/>
              </a:rPr>
              <a:t>Conversion</a:t>
            </a:r>
            <a:r>
              <a:rPr lang="en-US" sz="2000" baseline="0" dirty="0" smtClean="0">
                <a:solidFill>
                  <a:srgbClr val="1F497D"/>
                </a:solidFill>
                <a:latin typeface="+mn-lt"/>
              </a:rPr>
              <a:t> Rate</a:t>
            </a:r>
            <a:endParaRPr 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9" name="Title 11"/>
          <p:cNvSpPr>
            <a:spLocks noGrp="1"/>
          </p:cNvSpPr>
          <p:nvPr>
            <p:ph type="title" hasCustomPrompt="1"/>
          </p:nvPr>
        </p:nvSpPr>
        <p:spPr>
          <a:xfrm>
            <a:off x="1295400" y="84870"/>
            <a:ext cx="8229600" cy="524495"/>
          </a:xfrm>
          <a:prstGeom prst="rect">
            <a:avLst/>
          </a:prstGeom>
        </p:spPr>
        <p:txBody>
          <a:bodyPr vert="horz"/>
          <a:lstStyle>
            <a:lvl1pPr algn="l">
              <a:defRPr sz="2100" b="1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Paid Search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4699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0" y="4679950"/>
            <a:ext cx="9144000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027" name="Picture 9" descr="KennedyC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4699000"/>
            <a:ext cx="3937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5"/>
          <p:cNvSpPr txBox="1">
            <a:spLocks noChangeArrowheads="1"/>
          </p:cNvSpPr>
          <p:nvPr/>
        </p:nvSpPr>
        <p:spPr bwMode="auto">
          <a:xfrm>
            <a:off x="6440488" y="4735513"/>
            <a:ext cx="2257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17375E"/>
                </a:solidFill>
                <a:latin typeface="Calibri" charset="0"/>
                <a:cs typeface="MS PGothic" charset="0"/>
              </a:rPr>
              <a:t>OUTTHINK, NOT OUTSPEND.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727575"/>
            <a:ext cx="866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576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8350869" y="-151136"/>
            <a:ext cx="927622" cy="9276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-06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309" y="32957"/>
            <a:ext cx="548640" cy="548640"/>
          </a:xfrm>
          <a:prstGeom prst="rect">
            <a:avLst/>
          </a:prstGeom>
        </p:spPr>
      </p:pic>
      <p:pic>
        <p:nvPicPr>
          <p:cNvPr id="3" name="Picture 2" descr="White Square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804"/>
            <a:ext cx="9144000" cy="41031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26" r:id="rId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404040"/>
          </a:solidFill>
          <a:latin typeface="Static Bold" pitchFamily="50" charset="0"/>
          <a:ea typeface="ＭＳ Ｐゴシック" charset="0"/>
          <a:cs typeface="MS PGothic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  <a:ea typeface="ＭＳ Ｐゴシック" charset="0"/>
          <a:cs typeface="MS PGothic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  <a:ea typeface="ＭＳ Ｐゴシック" charset="0"/>
          <a:cs typeface="MS PGothic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  <a:ea typeface="ＭＳ Ｐゴシック" charset="0"/>
          <a:cs typeface="MS PGothic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  <a:ea typeface="ＭＳ Ｐゴシック" charset="0"/>
          <a:cs typeface="MS PGothic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404040"/>
          </a:solidFill>
          <a:latin typeface="Static Bold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404040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73F4C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273F4C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658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Default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Sutheimer</dc:creator>
  <cp:lastModifiedBy>Adam</cp:lastModifiedBy>
  <cp:revision>39</cp:revision>
  <dcterms:created xsi:type="dcterms:W3CDTF">2018-04-02T22:11:56Z</dcterms:created>
  <dcterms:modified xsi:type="dcterms:W3CDTF">2018-10-05T17:30:44Z</dcterms:modified>
</cp:coreProperties>
</file>