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489" r:id="rId2"/>
    <p:sldId id="496" r:id="rId3"/>
    <p:sldId id="495" r:id="rId4"/>
    <p:sldId id="498" r:id="rId5"/>
    <p:sldId id="499" r:id="rId6"/>
    <p:sldId id="500" r:id="rId7"/>
    <p:sldId id="504" r:id="rId8"/>
    <p:sldId id="506" r:id="rId9"/>
    <p:sldId id="501" r:id="rId10"/>
    <p:sldId id="511" r:id="rId11"/>
    <p:sldId id="502" r:id="rId12"/>
    <p:sldId id="503" r:id="rId13"/>
    <p:sldId id="508" r:id="rId14"/>
    <p:sldId id="515" r:id="rId15"/>
    <p:sldId id="512" r:id="rId16"/>
    <p:sldId id="510" r:id="rId17"/>
    <p:sldId id="507" r:id="rId18"/>
    <p:sldId id="516" r:id="rId19"/>
    <p:sldId id="513" r:id="rId20"/>
    <p:sldId id="51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2B2B"/>
    <a:srgbClr val="1DFF1D"/>
    <a:srgbClr val="222A35"/>
    <a:srgbClr val="C00000"/>
    <a:srgbClr val="FF7043"/>
    <a:srgbClr val="0077BB"/>
    <a:srgbClr val="505B55"/>
    <a:srgbClr val="DD2314"/>
    <a:srgbClr val="2F1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163" autoAdjust="0"/>
  </p:normalViewPr>
  <p:slideViewPr>
    <p:cSldViewPr snapToGrid="0">
      <p:cViewPr varScale="1">
        <p:scale>
          <a:sx n="68" d="100"/>
          <a:sy n="68" d="100"/>
        </p:scale>
        <p:origin x="548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3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5E060-0117-4C32-A774-90659C9D5E30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9EAF9-3570-4CB9-8EFF-C9A9417D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6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99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6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우리가 알고 있는 형태의 </a:t>
            </a:r>
            <a:r>
              <a:rPr lang="en-US" altLang="ko-KR" dirty="0" smtClean="0"/>
              <a:t>neural network</a:t>
            </a:r>
          </a:p>
          <a:p>
            <a:r>
              <a:rPr lang="en-US" altLang="ko-KR" dirty="0" smtClean="0"/>
              <a:t>Notation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en-US" altLang="ko-KR" dirty="0" smtClean="0"/>
              <a:t>Input layer: x</a:t>
            </a:r>
          </a:p>
          <a:p>
            <a:r>
              <a:rPr lang="en-US" altLang="ko-KR" dirty="0" smtClean="0"/>
              <a:t>Hidden layer:</a:t>
            </a:r>
            <a:r>
              <a:rPr lang="en-US" altLang="ko-KR" baseline="0" dirty="0" smtClean="0"/>
              <a:t> weight, activation value</a:t>
            </a:r>
            <a:endParaRPr lang="en-US" altLang="ko-KR" dirty="0" smtClean="0"/>
          </a:p>
          <a:p>
            <a:r>
              <a:rPr lang="en-US" altLang="ko-KR" dirty="0" smtClean="0"/>
              <a:t>Output layer: y</a:t>
            </a:r>
          </a:p>
          <a:p>
            <a:r>
              <a:rPr lang="en-US" altLang="ko-KR" dirty="0" smtClean="0"/>
              <a:t>Layer</a:t>
            </a:r>
            <a:r>
              <a:rPr lang="ko-KR" altLang="en-US" dirty="0" smtClean="0"/>
              <a:t>의 개수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input</a:t>
            </a:r>
            <a:r>
              <a:rPr lang="ko-KR" altLang="en-US" baseline="0" dirty="0" smtClean="0"/>
              <a:t>을 제외</a:t>
            </a:r>
            <a:r>
              <a:rPr lang="en-US" altLang="ko-KR" baseline="0" dirty="0" smtClean="0"/>
              <a:t>, l+1 layers</a:t>
            </a:r>
          </a:p>
          <a:p>
            <a:r>
              <a:rPr lang="en-US" altLang="ko-KR" baseline="0" dirty="0" smtClean="0"/>
              <a:t>Subscript: node index</a:t>
            </a:r>
          </a:p>
          <a:p>
            <a:r>
              <a:rPr lang="en-US" altLang="ko-KR" baseline="0" dirty="0" smtClean="0"/>
              <a:t>Superscript: layer index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9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57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4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5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2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1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454493" y="6515687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8F06350-393C-488F-B74A-C03D84BFE45A}" type="slidenum"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7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21" Type="http://schemas.openxmlformats.org/officeDocument/2006/relationships/image" Target="../media/image48.png"/><Relationship Id="rId7" Type="http://schemas.openxmlformats.org/officeDocument/2006/relationships/image" Target="../media/image236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9" Type="http://schemas.openxmlformats.org/officeDocument/2006/relationships/image" Target="../media/image238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9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image" Target="../media/image111.png"/><Relationship Id="rId21" Type="http://schemas.openxmlformats.org/officeDocument/2006/relationships/image" Target="../media/image120.png"/><Relationship Id="rId7" Type="http://schemas.openxmlformats.org/officeDocument/2006/relationships/image" Target="../media/image113.png"/><Relationship Id="rId12" Type="http://schemas.openxmlformats.org/officeDocument/2006/relationships/image" Target="../media/image116.png"/><Relationship Id="rId17" Type="http://schemas.openxmlformats.org/officeDocument/2006/relationships/image" Target="../media/image76.png"/><Relationship Id="rId25" Type="http://schemas.openxmlformats.org/officeDocument/2006/relationships/image" Target="../media/image124.png"/><Relationship Id="rId2" Type="http://schemas.openxmlformats.org/officeDocument/2006/relationships/image" Target="../media/image110.png"/><Relationship Id="rId16" Type="http://schemas.openxmlformats.org/officeDocument/2006/relationships/image" Target="../media/image7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5.png"/><Relationship Id="rId24" Type="http://schemas.openxmlformats.org/officeDocument/2006/relationships/image" Target="../media/image123.png"/><Relationship Id="rId5" Type="http://schemas.openxmlformats.org/officeDocument/2006/relationships/image" Target="../media/image62.png"/><Relationship Id="rId15" Type="http://schemas.openxmlformats.org/officeDocument/2006/relationships/image" Target="../media/image74.png"/><Relationship Id="rId23" Type="http://schemas.openxmlformats.org/officeDocument/2006/relationships/image" Target="../media/image122.png"/><Relationship Id="rId10" Type="http://schemas.openxmlformats.org/officeDocument/2006/relationships/image" Target="../media/image114.png"/><Relationship Id="rId19" Type="http://schemas.openxmlformats.org/officeDocument/2006/relationships/image" Target="../media/image118.png"/><Relationship Id="rId4" Type="http://schemas.openxmlformats.org/officeDocument/2006/relationships/image" Target="../media/image61.png"/><Relationship Id="rId9" Type="http://schemas.openxmlformats.org/officeDocument/2006/relationships/image" Target="../media/image67.png"/><Relationship Id="rId14" Type="http://schemas.openxmlformats.org/officeDocument/2006/relationships/image" Target="../media/image73.png"/><Relationship Id="rId22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6.png"/><Relationship Id="rId18" Type="http://schemas.openxmlformats.org/officeDocument/2006/relationships/image" Target="../media/image128.png"/><Relationship Id="rId26" Type="http://schemas.openxmlformats.org/officeDocument/2006/relationships/image" Target="../media/image135.png"/><Relationship Id="rId3" Type="http://schemas.openxmlformats.org/officeDocument/2006/relationships/image" Target="../media/image110.png"/><Relationship Id="rId21" Type="http://schemas.openxmlformats.org/officeDocument/2006/relationships/image" Target="../media/image129.png"/><Relationship Id="rId7" Type="http://schemas.openxmlformats.org/officeDocument/2006/relationships/image" Target="../media/image112.png"/><Relationship Id="rId12" Type="http://schemas.openxmlformats.org/officeDocument/2006/relationships/image" Target="../media/image115.png"/><Relationship Id="rId17" Type="http://schemas.openxmlformats.org/officeDocument/2006/relationships/image" Target="../media/image75.png"/><Relationship Id="rId25" Type="http://schemas.openxmlformats.org/officeDocument/2006/relationships/image" Target="../media/image13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4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14.png"/><Relationship Id="rId24" Type="http://schemas.openxmlformats.org/officeDocument/2006/relationships/image" Target="../media/image132.png"/><Relationship Id="rId5" Type="http://schemas.openxmlformats.org/officeDocument/2006/relationships/image" Target="../media/image61.png"/><Relationship Id="rId15" Type="http://schemas.openxmlformats.org/officeDocument/2006/relationships/image" Target="../media/image73.png"/><Relationship Id="rId23" Type="http://schemas.openxmlformats.org/officeDocument/2006/relationships/image" Target="../media/image131.png"/><Relationship Id="rId28" Type="http://schemas.openxmlformats.org/officeDocument/2006/relationships/image" Target="../media/image138.png"/><Relationship Id="rId10" Type="http://schemas.openxmlformats.org/officeDocument/2006/relationships/image" Target="../media/image127.png"/><Relationship Id="rId19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Relationship Id="rId22" Type="http://schemas.openxmlformats.org/officeDocument/2006/relationships/image" Target="../media/image130.png"/><Relationship Id="rId27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eg"/><Relationship Id="rId2" Type="http://schemas.openxmlformats.org/officeDocument/2006/relationships/hyperlink" Target="https://www.kaggle.com/zynicide/wine-review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151.png"/><Relationship Id="rId12" Type="http://schemas.openxmlformats.org/officeDocument/2006/relationships/image" Target="../media/image152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155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15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1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0.png"/><Relationship Id="rId18" Type="http://schemas.openxmlformats.org/officeDocument/2006/relationships/image" Target="../media/image3200.png"/><Relationship Id="rId26" Type="http://schemas.openxmlformats.org/officeDocument/2006/relationships/image" Target="../media/image4000.png"/><Relationship Id="rId39" Type="http://schemas.openxmlformats.org/officeDocument/2006/relationships/image" Target="../media/image12.png"/><Relationship Id="rId21" Type="http://schemas.openxmlformats.org/officeDocument/2006/relationships/image" Target="../media/image3500.png"/><Relationship Id="rId34" Type="http://schemas.openxmlformats.org/officeDocument/2006/relationships/image" Target="../media/image7.png"/><Relationship Id="rId42" Type="http://schemas.openxmlformats.org/officeDocument/2006/relationships/image" Target="../media/image15.png"/><Relationship Id="rId7" Type="http://schemas.openxmlformats.org/officeDocument/2006/relationships/image" Target="../media/image2100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3400.png"/><Relationship Id="rId16" Type="http://schemas.openxmlformats.org/officeDocument/2006/relationships/image" Target="../media/image3000.png"/><Relationship Id="rId29" Type="http://schemas.openxmlformats.org/officeDocument/2006/relationships/image" Target="../media/image3.png"/><Relationship Id="rId41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0.png"/><Relationship Id="rId11" Type="http://schemas.openxmlformats.org/officeDocument/2006/relationships/image" Target="../media/image2500.png"/><Relationship Id="rId24" Type="http://schemas.openxmlformats.org/officeDocument/2006/relationships/image" Target="../media/image3800.png"/><Relationship Id="rId32" Type="http://schemas.openxmlformats.org/officeDocument/2006/relationships/image" Target="../media/image5.png"/><Relationship Id="rId37" Type="http://schemas.openxmlformats.org/officeDocument/2006/relationships/image" Target="../media/image10.png"/><Relationship Id="rId40" Type="http://schemas.openxmlformats.org/officeDocument/2006/relationships/image" Target="../media/image13.png"/><Relationship Id="rId5" Type="http://schemas.openxmlformats.org/officeDocument/2006/relationships/image" Target="../media/image1900.png"/><Relationship Id="rId15" Type="http://schemas.openxmlformats.org/officeDocument/2006/relationships/image" Target="../media/image2900.png"/><Relationship Id="rId23" Type="http://schemas.openxmlformats.org/officeDocument/2006/relationships/image" Target="../media/image3700.png"/><Relationship Id="rId28" Type="http://schemas.openxmlformats.org/officeDocument/2006/relationships/image" Target="../media/image2.png"/><Relationship Id="rId36" Type="http://schemas.openxmlformats.org/officeDocument/2006/relationships/image" Target="../media/image9.png"/><Relationship Id="rId19" Type="http://schemas.openxmlformats.org/officeDocument/2006/relationships/image" Target="../media/image3300.png"/><Relationship Id="rId10" Type="http://schemas.openxmlformats.org/officeDocument/2006/relationships/image" Target="../media/image2400.png"/><Relationship Id="rId22" Type="http://schemas.openxmlformats.org/officeDocument/2006/relationships/image" Target="../media/image3600.png"/><Relationship Id="rId4" Type="http://schemas.openxmlformats.org/officeDocument/2006/relationships/image" Target="../media/image1800.png"/><Relationship Id="rId9" Type="http://schemas.openxmlformats.org/officeDocument/2006/relationships/image" Target="../media/image2300.png"/><Relationship Id="rId14" Type="http://schemas.openxmlformats.org/officeDocument/2006/relationships/image" Target="../media/image2800.png"/><Relationship Id="rId27" Type="http://schemas.openxmlformats.org/officeDocument/2006/relationships/image" Target="../media/image150.png"/><Relationship Id="rId30" Type="http://schemas.openxmlformats.org/officeDocument/2006/relationships/image" Target="../media/image4.png"/><Relationship Id="rId35" Type="http://schemas.openxmlformats.org/officeDocument/2006/relationships/image" Target="../media/image8.png"/><Relationship Id="rId43" Type="http://schemas.openxmlformats.org/officeDocument/2006/relationships/image" Target="../media/image16.png"/><Relationship Id="rId8" Type="http://schemas.openxmlformats.org/officeDocument/2006/relationships/image" Target="../media/image2200.png"/><Relationship Id="rId3" Type="http://schemas.openxmlformats.org/officeDocument/2006/relationships/image" Target="../media/image1700.png"/><Relationship Id="rId12" Type="http://schemas.openxmlformats.org/officeDocument/2006/relationships/image" Target="../media/image2600.png"/><Relationship Id="rId17" Type="http://schemas.openxmlformats.org/officeDocument/2006/relationships/image" Target="../media/image3100.png"/><Relationship Id="rId25" Type="http://schemas.openxmlformats.org/officeDocument/2006/relationships/image" Target="../media/image3900.png"/><Relationship Id="rId33" Type="http://schemas.openxmlformats.org/officeDocument/2006/relationships/image" Target="../media/image6.png"/><Relationship Id="rId38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2" Type="http://schemas.openxmlformats.org/officeDocument/2006/relationships/image" Target="../media/image134.png"/><Relationship Id="rId80" Type="http://schemas.openxmlformats.org/officeDocument/2006/relationships/image" Target="../media/image142.png"/><Relationship Id="rId85" Type="http://schemas.openxmlformats.org/officeDocument/2006/relationships/image" Target="../media/image24.png"/><Relationship Id="rId76" Type="http://schemas.openxmlformats.org/officeDocument/2006/relationships/image" Target="../media/image21.png"/><Relationship Id="rId3" Type="http://schemas.openxmlformats.org/officeDocument/2006/relationships/image" Target="../media/image1701.png"/><Relationship Id="rId84" Type="http://schemas.openxmlformats.org/officeDocument/2006/relationships/image" Target="../media/image23.png"/><Relationship Id="rId89" Type="http://schemas.openxmlformats.org/officeDocument/2006/relationships/image" Target="../media/image28.png"/><Relationship Id="rId7" Type="http://schemas.openxmlformats.org/officeDocument/2006/relationships/image" Target="../media/image2101.png"/><Relationship Id="rId92" Type="http://schemas.openxmlformats.org/officeDocument/2006/relationships/image" Target="../media/image31.png"/><Relationship Id="rId75" Type="http://schemas.openxmlformats.org/officeDocument/2006/relationships/image" Target="../media/image137.png"/><Relationship Id="rId83" Type="http://schemas.openxmlformats.org/officeDocument/2006/relationships/image" Target="../media/image145.png"/><Relationship Id="rId88" Type="http://schemas.openxmlformats.org/officeDocument/2006/relationships/image" Target="../media/image27.png"/><Relationship Id="rId91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74" Type="http://schemas.openxmlformats.org/officeDocument/2006/relationships/image" Target="../media/image20.png"/><Relationship Id="rId79" Type="http://schemas.openxmlformats.org/officeDocument/2006/relationships/image" Target="../media/image141.png"/><Relationship Id="rId40" Type="http://schemas.openxmlformats.org/officeDocument/2006/relationships/image" Target="../media/image3501.png"/><Relationship Id="rId87" Type="http://schemas.openxmlformats.org/officeDocument/2006/relationships/image" Target="../media/image26.png"/><Relationship Id="rId82" Type="http://schemas.openxmlformats.org/officeDocument/2006/relationships/image" Target="../media/image144.png"/><Relationship Id="rId90" Type="http://schemas.openxmlformats.org/officeDocument/2006/relationships/image" Target="../media/image29.png"/><Relationship Id="rId73" Type="http://schemas.openxmlformats.org/officeDocument/2006/relationships/image" Target="../media/image19.png"/><Relationship Id="rId78" Type="http://schemas.openxmlformats.org/officeDocument/2006/relationships/image" Target="../media/image140.png"/><Relationship Id="rId81" Type="http://schemas.openxmlformats.org/officeDocument/2006/relationships/image" Target="../media/image143.png"/><Relationship Id="rId86" Type="http://schemas.openxmlformats.org/officeDocument/2006/relationships/image" Target="../media/image25.png"/><Relationship Id="rId9" Type="http://schemas.openxmlformats.org/officeDocument/2006/relationships/image" Target="../media/image18.png"/><Relationship Id="rId77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98" Type="http://schemas.openxmlformats.org/officeDocument/2006/relationships/image" Target="../media/image209.png"/><Relationship Id="rId80" Type="http://schemas.openxmlformats.org/officeDocument/2006/relationships/image" Target="../media/image185.png"/><Relationship Id="rId85" Type="http://schemas.openxmlformats.org/officeDocument/2006/relationships/image" Target="../media/image191.png"/><Relationship Id="rId109" Type="http://schemas.openxmlformats.org/officeDocument/2006/relationships/image" Target="../media/image222.png"/><Relationship Id="rId76" Type="http://schemas.openxmlformats.org/officeDocument/2006/relationships/image" Target="../media/image181.png"/><Relationship Id="rId3" Type="http://schemas.openxmlformats.org/officeDocument/2006/relationships/image" Target="../media/image1702.png"/><Relationship Id="rId84" Type="http://schemas.openxmlformats.org/officeDocument/2006/relationships/image" Target="../media/image189.png"/><Relationship Id="rId112" Type="http://schemas.openxmlformats.org/officeDocument/2006/relationships/image" Target="../media/image225.png"/><Relationship Id="rId89" Type="http://schemas.openxmlformats.org/officeDocument/2006/relationships/image" Target="../media/image195.png"/><Relationship Id="rId104" Type="http://schemas.openxmlformats.org/officeDocument/2006/relationships/image" Target="../media/image216.png"/><Relationship Id="rId103" Type="http://schemas.openxmlformats.org/officeDocument/2006/relationships/image" Target="../media/image215.png"/><Relationship Id="rId25" Type="http://schemas.openxmlformats.org/officeDocument/2006/relationships/image" Target="../media/image3502.png"/><Relationship Id="rId108" Type="http://schemas.openxmlformats.org/officeDocument/2006/relationships/image" Target="../media/image221.png"/><Relationship Id="rId83" Type="http://schemas.openxmlformats.org/officeDocument/2006/relationships/image" Target="../media/image188.png"/><Relationship Id="rId111" Type="http://schemas.openxmlformats.org/officeDocument/2006/relationships/image" Target="../media/image224.png"/><Relationship Id="rId88" Type="http://schemas.openxmlformats.org/officeDocument/2006/relationships/image" Target="../media/image194.png"/><Relationship Id="rId107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102" Type="http://schemas.openxmlformats.org/officeDocument/2006/relationships/image" Target="../media/image214.png"/><Relationship Id="rId79" Type="http://schemas.openxmlformats.org/officeDocument/2006/relationships/image" Target="../media/image184.png"/><Relationship Id="rId115" Type="http://schemas.openxmlformats.org/officeDocument/2006/relationships/image" Target="../media/image229.png"/><Relationship Id="rId82" Type="http://schemas.openxmlformats.org/officeDocument/2006/relationships/image" Target="../media/image187.png"/><Relationship Id="rId90" Type="http://schemas.openxmlformats.org/officeDocument/2006/relationships/image" Target="../media/image196.png"/><Relationship Id="rId106" Type="http://schemas.openxmlformats.org/officeDocument/2006/relationships/image" Target="../media/image218.png"/><Relationship Id="rId99" Type="http://schemas.openxmlformats.org/officeDocument/2006/relationships/image" Target="../media/image211.png"/><Relationship Id="rId73" Type="http://schemas.openxmlformats.org/officeDocument/2006/relationships/image" Target="../media/image177.png"/><Relationship Id="rId101" Type="http://schemas.openxmlformats.org/officeDocument/2006/relationships/image" Target="../media/image213.png"/><Relationship Id="rId81" Type="http://schemas.openxmlformats.org/officeDocument/2006/relationships/image" Target="../media/image186.png"/><Relationship Id="rId100" Type="http://schemas.openxmlformats.org/officeDocument/2006/relationships/image" Target="../media/image212.png"/><Relationship Id="rId105" Type="http://schemas.openxmlformats.org/officeDocument/2006/relationships/image" Target="../media/image2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7" Type="http://schemas.openxmlformats.org/officeDocument/2006/relationships/image" Target="../media/image236.png"/><Relationship Id="rId12" Type="http://schemas.openxmlformats.org/officeDocument/2006/relationships/image" Target="../media/image24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1.png"/><Relationship Id="rId10" Type="http://schemas.openxmlformats.org/officeDocument/2006/relationships/image" Target="../media/image239.png"/><Relationship Id="rId9" Type="http://schemas.openxmlformats.org/officeDocument/2006/relationships/image" Target="../media/image2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35.png"/><Relationship Id="rId7" Type="http://schemas.openxmlformats.org/officeDocument/2006/relationships/image" Target="../media/image236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9" Type="http://schemas.openxmlformats.org/officeDocument/2006/relationships/image" Target="../media/image238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378372" y="3237677"/>
            <a:ext cx="10975428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Recurrent Neural Network : Basic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Juhee</a:t>
            </a: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Lee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505B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Feb 14, 2019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Unrolling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38200" y="3297333"/>
            <a:ext cx="600657" cy="600656"/>
            <a:chOff x="838200" y="5004842"/>
            <a:chExt cx="600657" cy="600656"/>
          </a:xfrm>
        </p:grpSpPr>
        <p:sp>
          <p:nvSpPr>
            <p:cNvPr id="39" name="타원 38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3333" r="-28333" b="-145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그룹 40"/>
          <p:cNvGrpSpPr/>
          <p:nvPr/>
        </p:nvGrpSpPr>
        <p:grpSpPr>
          <a:xfrm>
            <a:off x="2971800" y="3297332"/>
            <a:ext cx="600657" cy="600657"/>
            <a:chOff x="2600869" y="5069340"/>
            <a:chExt cx="600657" cy="600657"/>
          </a:xfrm>
        </p:grpSpPr>
        <p:sp>
          <p:nvSpPr>
            <p:cNvPr id="42" name="타원 41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788985" y="5159261"/>
                  <a:ext cx="36171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985" y="5159261"/>
                  <a:ext cx="36171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0000" r="-2833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그룹 43"/>
          <p:cNvGrpSpPr/>
          <p:nvPr/>
        </p:nvGrpSpPr>
        <p:grpSpPr>
          <a:xfrm>
            <a:off x="5105400" y="3297333"/>
            <a:ext cx="600657" cy="600656"/>
            <a:chOff x="838200" y="5004842"/>
            <a:chExt cx="600657" cy="600656"/>
          </a:xfrm>
        </p:grpSpPr>
        <p:sp>
          <p:nvSpPr>
            <p:cNvPr id="45" name="타원 44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0000" r="-28333" b="-145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직선 화살표 연결선 46"/>
          <p:cNvCxnSpPr>
            <a:stCxn id="39" idx="6"/>
            <a:endCxn id="42" idx="2"/>
          </p:cNvCxnSpPr>
          <p:nvPr/>
        </p:nvCxnSpPr>
        <p:spPr>
          <a:xfrm>
            <a:off x="1438857" y="3597661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6"/>
            <a:endCxn id="45" idx="2"/>
          </p:cNvCxnSpPr>
          <p:nvPr/>
        </p:nvCxnSpPr>
        <p:spPr>
          <a:xfrm>
            <a:off x="3572457" y="3597661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42" idx="6"/>
            <a:endCxn id="42" idx="2"/>
          </p:cNvCxnSpPr>
          <p:nvPr/>
        </p:nvCxnSpPr>
        <p:spPr>
          <a:xfrm flipH="1">
            <a:off x="2971800" y="3597661"/>
            <a:ext cx="600657" cy="12700"/>
          </a:xfrm>
          <a:prstGeom prst="curvedConnector5">
            <a:avLst>
              <a:gd name="adj1" fmla="val -38058"/>
              <a:gd name="adj2" fmla="val -6384047"/>
              <a:gd name="adj3" fmla="val 138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032036" y="3333362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36" y="3333362"/>
                <a:ext cx="2449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634" r="-1463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149658" y="2450066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58" y="2450066"/>
                <a:ext cx="31040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3725" r="-980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216459" y="3333362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59" y="3333362"/>
                <a:ext cx="23333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421" r="-1578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/>
          <p:cNvGrpSpPr/>
          <p:nvPr/>
        </p:nvGrpSpPr>
        <p:grpSpPr>
          <a:xfrm>
            <a:off x="6319455" y="4363461"/>
            <a:ext cx="1014555" cy="968974"/>
            <a:chOff x="671712" y="4636524"/>
            <a:chExt cx="1014555" cy="968974"/>
          </a:xfrm>
        </p:grpSpPr>
        <p:sp>
          <p:nvSpPr>
            <p:cNvPr id="54" name="타원 53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71712" y="4636524"/>
                  <a:ext cx="101455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−2)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12" y="4636524"/>
                  <a:ext cx="101455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그룹 55"/>
          <p:cNvGrpSpPr/>
          <p:nvPr/>
        </p:nvGrpSpPr>
        <p:grpSpPr>
          <a:xfrm>
            <a:off x="8619543" y="4426626"/>
            <a:ext cx="1376918" cy="905809"/>
            <a:chOff x="2600869" y="4764188"/>
            <a:chExt cx="1376918" cy="905809"/>
          </a:xfrm>
        </p:grpSpPr>
        <p:sp>
          <p:nvSpPr>
            <p:cNvPr id="57" name="타원 56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964589" y="4764188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−2)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589" y="4764188"/>
                  <a:ext cx="1013198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410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그룹 58"/>
          <p:cNvGrpSpPr/>
          <p:nvPr/>
        </p:nvGrpSpPr>
        <p:grpSpPr>
          <a:xfrm>
            <a:off x="10586421" y="4369876"/>
            <a:ext cx="1068149" cy="962559"/>
            <a:chOff x="671478" y="4642939"/>
            <a:chExt cx="1068149" cy="962559"/>
          </a:xfrm>
        </p:grpSpPr>
        <p:sp>
          <p:nvSpPr>
            <p:cNvPr id="60" name="타원 59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71478" y="4642939"/>
                  <a:ext cx="106814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−2)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78" y="4642939"/>
                  <a:ext cx="1068149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직선 화살표 연결선 61"/>
          <p:cNvCxnSpPr>
            <a:stCxn id="54" idx="6"/>
            <a:endCxn id="57" idx="2"/>
          </p:cNvCxnSpPr>
          <p:nvPr/>
        </p:nvCxnSpPr>
        <p:spPr>
          <a:xfrm>
            <a:off x="7086600" y="5032107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7" idx="6"/>
            <a:endCxn id="60" idx="2"/>
          </p:cNvCxnSpPr>
          <p:nvPr/>
        </p:nvCxnSpPr>
        <p:spPr>
          <a:xfrm>
            <a:off x="9220200" y="5032107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679779" y="4767808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79" y="4767808"/>
                <a:ext cx="24493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7500" r="-15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600069" y="4153533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069" y="4153533"/>
                <a:ext cx="31040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3725" r="-980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864202" y="4767808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02" y="4767808"/>
                <a:ext cx="23333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5789" r="-1842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그룹 97"/>
          <p:cNvGrpSpPr/>
          <p:nvPr/>
        </p:nvGrpSpPr>
        <p:grpSpPr>
          <a:xfrm>
            <a:off x="6192952" y="2964281"/>
            <a:ext cx="1252595" cy="925869"/>
            <a:chOff x="545209" y="4679629"/>
            <a:chExt cx="1252595" cy="925869"/>
          </a:xfrm>
        </p:grpSpPr>
        <p:sp>
          <p:nvSpPr>
            <p:cNvPr id="99" name="타원 98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45209" y="4679629"/>
                  <a:ext cx="125259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−1)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09" y="4679629"/>
                  <a:ext cx="1252595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/>
          <p:cNvGrpSpPr/>
          <p:nvPr/>
        </p:nvGrpSpPr>
        <p:grpSpPr>
          <a:xfrm>
            <a:off x="8619543" y="3021644"/>
            <a:ext cx="1414581" cy="868506"/>
            <a:chOff x="2600869" y="4801491"/>
            <a:chExt cx="1414581" cy="868506"/>
          </a:xfrm>
        </p:grpSpPr>
        <p:sp>
          <p:nvSpPr>
            <p:cNvPr id="102" name="타원 101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3002252" y="4801491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−1)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52" y="4801491"/>
                  <a:ext cx="1013198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410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그룹 103"/>
          <p:cNvGrpSpPr/>
          <p:nvPr/>
        </p:nvGrpSpPr>
        <p:grpSpPr>
          <a:xfrm>
            <a:off x="10586421" y="2926262"/>
            <a:ext cx="1071393" cy="963888"/>
            <a:chOff x="671478" y="4641610"/>
            <a:chExt cx="1071393" cy="963888"/>
          </a:xfrm>
        </p:grpSpPr>
        <p:sp>
          <p:nvSpPr>
            <p:cNvPr id="105" name="타원 104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671478" y="4641610"/>
                  <a:ext cx="107139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−1)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78" y="4641610"/>
                  <a:ext cx="1071393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7" name="직선 화살표 연결선 106"/>
          <p:cNvCxnSpPr>
            <a:stCxn id="99" idx="6"/>
            <a:endCxn id="102" idx="2"/>
          </p:cNvCxnSpPr>
          <p:nvPr/>
        </p:nvCxnSpPr>
        <p:spPr>
          <a:xfrm>
            <a:off x="7086600" y="3589822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2" idx="6"/>
            <a:endCxn id="105" idx="2"/>
          </p:cNvCxnSpPr>
          <p:nvPr/>
        </p:nvCxnSpPr>
        <p:spPr>
          <a:xfrm>
            <a:off x="9220200" y="3589822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7679779" y="3325523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79" y="3325523"/>
                <a:ext cx="244939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7500" r="-15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8600069" y="2730639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069" y="2730639"/>
                <a:ext cx="310406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3725" r="-980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9864202" y="3325523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02" y="3325523"/>
                <a:ext cx="233333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15789" r="-1842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그룹 111"/>
          <p:cNvGrpSpPr/>
          <p:nvPr/>
        </p:nvGrpSpPr>
        <p:grpSpPr>
          <a:xfrm>
            <a:off x="6485943" y="1353970"/>
            <a:ext cx="600657" cy="1009806"/>
            <a:chOff x="838200" y="4595692"/>
            <a:chExt cx="600657" cy="1009806"/>
          </a:xfrm>
        </p:grpSpPr>
        <p:sp>
          <p:nvSpPr>
            <p:cNvPr id="113" name="타원 112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026316" y="4595692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4595692"/>
                  <a:ext cx="361718" cy="38124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3898" r="-30508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그룹 114"/>
          <p:cNvGrpSpPr/>
          <p:nvPr/>
        </p:nvGrpSpPr>
        <p:grpSpPr>
          <a:xfrm>
            <a:off x="8619543" y="1505874"/>
            <a:ext cx="925752" cy="857902"/>
            <a:chOff x="2600869" y="4812095"/>
            <a:chExt cx="925752" cy="857902"/>
          </a:xfrm>
        </p:grpSpPr>
        <p:sp>
          <p:nvSpPr>
            <p:cNvPr id="116" name="타원 115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164903" y="4812095"/>
                  <a:ext cx="36171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903" y="4812095"/>
                  <a:ext cx="361718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0000" r="-28333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그룹 117"/>
          <p:cNvGrpSpPr/>
          <p:nvPr/>
        </p:nvGrpSpPr>
        <p:grpSpPr>
          <a:xfrm>
            <a:off x="10753143" y="1300101"/>
            <a:ext cx="600657" cy="1063675"/>
            <a:chOff x="838200" y="4541823"/>
            <a:chExt cx="600657" cy="1063675"/>
          </a:xfrm>
        </p:grpSpPr>
        <p:sp>
          <p:nvSpPr>
            <p:cNvPr id="119" name="타원 118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1026316" y="4541823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4541823"/>
                  <a:ext cx="361718" cy="38124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373" r="-28814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1" name="직선 화살표 연결선 120"/>
          <p:cNvCxnSpPr>
            <a:stCxn id="113" idx="6"/>
            <a:endCxn id="116" idx="2"/>
          </p:cNvCxnSpPr>
          <p:nvPr/>
        </p:nvCxnSpPr>
        <p:spPr>
          <a:xfrm>
            <a:off x="7086600" y="2063448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6" idx="6"/>
            <a:endCxn id="119" idx="2"/>
          </p:cNvCxnSpPr>
          <p:nvPr/>
        </p:nvCxnSpPr>
        <p:spPr>
          <a:xfrm>
            <a:off x="9220200" y="2063448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679779" y="1799149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79" y="1799149"/>
                <a:ext cx="244939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7500" r="-15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9864202" y="1799149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02" y="1799149"/>
                <a:ext cx="233333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15789" r="-1842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>
            <a:stCxn id="57" idx="0"/>
            <a:endCxn id="102" idx="4"/>
          </p:cNvCxnSpPr>
          <p:nvPr/>
        </p:nvCxnSpPr>
        <p:spPr>
          <a:xfrm flipV="1">
            <a:off x="8919872" y="3890150"/>
            <a:ext cx="0" cy="84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02" idx="0"/>
            <a:endCxn id="116" idx="4"/>
          </p:cNvCxnSpPr>
          <p:nvPr/>
        </p:nvCxnSpPr>
        <p:spPr>
          <a:xfrm flipV="1">
            <a:off x="8919872" y="2363776"/>
            <a:ext cx="0" cy="92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57" idx="4"/>
          </p:cNvCxnSpPr>
          <p:nvPr/>
        </p:nvCxnSpPr>
        <p:spPr>
          <a:xfrm flipV="1">
            <a:off x="8919871" y="5332435"/>
            <a:ext cx="1" cy="84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5910270" y="3385683"/>
                <a:ext cx="394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70" y="3385683"/>
                <a:ext cx="394339" cy="430887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3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109" grpId="0"/>
      <p:bldP spid="110" grpId="0"/>
      <p:bldP spid="111" grpId="0"/>
      <p:bldP spid="123" grpId="0"/>
      <p:bldP spid="1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Feedforward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7669" y="4257583"/>
            <a:ext cx="1014555" cy="968974"/>
            <a:chOff x="671712" y="4636524"/>
            <a:chExt cx="1014555" cy="968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타원 3"/>
                <p:cNvSpPr/>
                <p:nvPr/>
              </p:nvSpPr>
              <p:spPr>
                <a:xfrm>
                  <a:off x="838200" y="5004842"/>
                  <a:ext cx="600657" cy="600656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타원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004842"/>
                  <a:ext cx="600657" cy="600656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71712" y="4636524"/>
                  <a:ext cx="101455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(1)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12" y="4636524"/>
                  <a:ext cx="101455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그룹 5"/>
          <p:cNvGrpSpPr/>
          <p:nvPr/>
        </p:nvGrpSpPr>
        <p:grpSpPr>
          <a:xfrm>
            <a:off x="2757757" y="4331791"/>
            <a:ext cx="1191880" cy="894766"/>
            <a:chOff x="2600869" y="4775231"/>
            <a:chExt cx="1191880" cy="894766"/>
          </a:xfrm>
        </p:grpSpPr>
        <p:sp>
          <p:nvSpPr>
            <p:cNvPr id="7" name="타원 6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779551" y="4775231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(1)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551" y="4775231"/>
                  <a:ext cx="101319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직선 화살표 연결선 11"/>
          <p:cNvCxnSpPr>
            <a:stCxn id="4" idx="6"/>
            <a:endCxn id="7" idx="2"/>
          </p:cNvCxnSpPr>
          <p:nvPr/>
        </p:nvCxnSpPr>
        <p:spPr>
          <a:xfrm>
            <a:off x="1224814" y="4926229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17993" y="4661930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93" y="4661930"/>
                <a:ext cx="2449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000" r="-17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38283" y="4047655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83" y="4047655"/>
                <a:ext cx="3104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765" r="-1176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/>
          <p:cNvGrpSpPr/>
          <p:nvPr/>
        </p:nvGrpSpPr>
        <p:grpSpPr>
          <a:xfrm>
            <a:off x="331166" y="2858403"/>
            <a:ext cx="1252595" cy="925869"/>
            <a:chOff x="545209" y="4679629"/>
            <a:chExt cx="1252595" cy="925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타원 17"/>
                <p:cNvSpPr/>
                <p:nvPr/>
              </p:nvSpPr>
              <p:spPr>
                <a:xfrm>
                  <a:off x="838200" y="5004842"/>
                  <a:ext cx="600657" cy="600656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타원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004842"/>
                  <a:ext cx="600657" cy="60065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45209" y="4679629"/>
                  <a:ext cx="125259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(2)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09" y="4679629"/>
                  <a:ext cx="125259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그룹 19"/>
          <p:cNvGrpSpPr/>
          <p:nvPr/>
        </p:nvGrpSpPr>
        <p:grpSpPr>
          <a:xfrm>
            <a:off x="2757757" y="2886997"/>
            <a:ext cx="1200407" cy="897275"/>
            <a:chOff x="2600869" y="4772722"/>
            <a:chExt cx="1200407" cy="897275"/>
          </a:xfrm>
        </p:grpSpPr>
        <p:sp>
          <p:nvSpPr>
            <p:cNvPr id="21" name="타원 20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88078" y="4772722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(2)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078" y="4772722"/>
                  <a:ext cx="101319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직선 화살표 연결선 25"/>
          <p:cNvCxnSpPr>
            <a:stCxn id="18" idx="6"/>
            <a:endCxn id="21" idx="2"/>
          </p:cNvCxnSpPr>
          <p:nvPr/>
        </p:nvCxnSpPr>
        <p:spPr>
          <a:xfrm>
            <a:off x="1224814" y="3483944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817993" y="3219645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93" y="3219645"/>
                <a:ext cx="2449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5000" r="-175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738283" y="2624761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83" y="2624761"/>
                <a:ext cx="31040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765" r="-1176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624157" y="1248092"/>
            <a:ext cx="600657" cy="1009806"/>
            <a:chOff x="838200" y="4595692"/>
            <a:chExt cx="600657" cy="1009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타원 31"/>
                <p:cNvSpPr/>
                <p:nvPr/>
              </p:nvSpPr>
              <p:spPr>
                <a:xfrm>
                  <a:off x="838200" y="5004842"/>
                  <a:ext cx="600657" cy="600656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3</m:t>
                        </m:r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타원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004842"/>
                  <a:ext cx="600657" cy="600656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026316" y="4595692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(3)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4595692"/>
                  <a:ext cx="361718" cy="38124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333" r="-31667" b="-161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그룹 33"/>
          <p:cNvGrpSpPr/>
          <p:nvPr/>
        </p:nvGrpSpPr>
        <p:grpSpPr>
          <a:xfrm>
            <a:off x="2757757" y="1399996"/>
            <a:ext cx="925752" cy="857902"/>
            <a:chOff x="2600869" y="4812095"/>
            <a:chExt cx="925752" cy="857902"/>
          </a:xfrm>
        </p:grpSpPr>
        <p:sp>
          <p:nvSpPr>
            <p:cNvPr id="35" name="타원 34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164903" y="4812095"/>
                  <a:ext cx="36171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(3)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903" y="4812095"/>
                  <a:ext cx="361718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5763" r="-33898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그룹 36"/>
          <p:cNvGrpSpPr/>
          <p:nvPr/>
        </p:nvGrpSpPr>
        <p:grpSpPr>
          <a:xfrm>
            <a:off x="4891357" y="1194223"/>
            <a:ext cx="600657" cy="1063675"/>
            <a:chOff x="838200" y="4541823"/>
            <a:chExt cx="600657" cy="1063675"/>
          </a:xfrm>
        </p:grpSpPr>
        <p:sp>
          <p:nvSpPr>
            <p:cNvPr id="38" name="타원 37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026316" y="4541823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(3)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4541823"/>
                  <a:ext cx="361718" cy="38124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5000" r="-33333" b="-161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직선 화살표 연결선 39"/>
          <p:cNvCxnSpPr>
            <a:stCxn id="32" idx="6"/>
            <a:endCxn id="35" idx="2"/>
          </p:cNvCxnSpPr>
          <p:nvPr/>
        </p:nvCxnSpPr>
        <p:spPr>
          <a:xfrm>
            <a:off x="1224814" y="1957570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5" idx="6"/>
            <a:endCxn id="38" idx="2"/>
          </p:cNvCxnSpPr>
          <p:nvPr/>
        </p:nvCxnSpPr>
        <p:spPr>
          <a:xfrm>
            <a:off x="3358414" y="1957570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17993" y="1693271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93" y="1693271"/>
                <a:ext cx="24493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000" r="-17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02416" y="1693271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416" y="1693271"/>
                <a:ext cx="23333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421" r="-1578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>
            <a:stCxn id="7" idx="0"/>
            <a:endCxn id="21" idx="4"/>
          </p:cNvCxnSpPr>
          <p:nvPr/>
        </p:nvCxnSpPr>
        <p:spPr>
          <a:xfrm flipV="1">
            <a:off x="3058086" y="3784272"/>
            <a:ext cx="0" cy="84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1" idx="0"/>
            <a:endCxn id="35" idx="4"/>
          </p:cNvCxnSpPr>
          <p:nvPr/>
        </p:nvCxnSpPr>
        <p:spPr>
          <a:xfrm flipV="1">
            <a:off x="3058086" y="2257898"/>
            <a:ext cx="0" cy="92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7" idx="4"/>
          </p:cNvCxnSpPr>
          <p:nvPr/>
        </p:nvCxnSpPr>
        <p:spPr>
          <a:xfrm flipV="1">
            <a:off x="3058085" y="5226557"/>
            <a:ext cx="1" cy="84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2757757" y="5750333"/>
            <a:ext cx="1376918" cy="905809"/>
            <a:chOff x="2600869" y="4764188"/>
            <a:chExt cx="1376918" cy="905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타원 47"/>
                <p:cNvSpPr/>
                <p:nvPr/>
              </p:nvSpPr>
              <p:spPr>
                <a:xfrm>
                  <a:off x="2600869" y="5069340"/>
                  <a:ext cx="600657" cy="600657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타원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869" y="5069340"/>
                  <a:ext cx="600657" cy="600657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964589" y="4764188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(0)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589" y="4764188"/>
                  <a:ext cx="1013198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738283" y="5527803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83" y="5527803"/>
                <a:ext cx="310406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1765" r="-1176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37821" y="1970270"/>
                <a:ext cx="3715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821" y="1970270"/>
                <a:ext cx="3715312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492" r="-65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794462" y="3126602"/>
                <a:ext cx="2308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462" y="3126602"/>
                <a:ext cx="2308774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2646" r="-26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667294"/>
                  </p:ext>
                </p:extLst>
              </p:nvPr>
            </p:nvGraphicFramePr>
            <p:xfrm>
              <a:off x="6349180" y="3700569"/>
              <a:ext cx="509259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7531"/>
                    <a:gridCol w="1697531"/>
                    <a:gridCol w="1697531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0.800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3.7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0.999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4.998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0.999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667294"/>
                  </p:ext>
                </p:extLst>
              </p:nvPr>
            </p:nvGraphicFramePr>
            <p:xfrm>
              <a:off x="6349180" y="3700569"/>
              <a:ext cx="509259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7531"/>
                    <a:gridCol w="1697531"/>
                    <a:gridCol w="169753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358" t="-1639" r="-20071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100719" t="-1639" r="-10143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200000" t="-1639" r="-1075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358" t="-101639" r="-20071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100719" t="-101639" r="-1014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200000" t="-101639" r="-1075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358" t="-201639" r="-20071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100719" t="-201639" r="-1014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200000" t="-201639" r="-1075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358" t="-301639" r="-2007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100719" t="-301639" r="-1014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200000" t="-301639" r="-10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249939" y="5480897"/>
                <a:ext cx="1397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=3.997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939" y="5480897"/>
                <a:ext cx="1397819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2609" r="-2609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403073" y="2359143"/>
                <a:ext cx="309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073" y="2359143"/>
                <a:ext cx="3091552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97" r="-591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037821" y="2702078"/>
                <a:ext cx="365112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821" y="2702078"/>
                <a:ext cx="3651128" cy="312650"/>
              </a:xfrm>
              <a:prstGeom prst="rect">
                <a:avLst/>
              </a:prstGeom>
              <a:blipFill rotWithShape="0">
                <a:blip r:embed="rId26"/>
                <a:stretch>
                  <a:fillRect l="-1002" r="-1669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1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Recall : Backpropagation in</a:t>
            </a:r>
            <a:r>
              <a:rPr lang="ko-KR" altLang="en-US" b="1" dirty="0" smtClean="0">
                <a:latin typeface="Arial Black" panose="020B0A04020102020204" pitchFamily="34" charset="0"/>
              </a:rPr>
              <a:t> </a:t>
            </a:r>
            <a:r>
              <a:rPr lang="en-US" altLang="ko-KR" b="1" dirty="0" smtClean="0">
                <a:latin typeface="Arial Black" panose="020B0A04020102020204" pitchFamily="34" charset="0"/>
              </a:rPr>
              <a:t>DNN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54865" y="2038309"/>
            <a:ext cx="600657" cy="600656"/>
            <a:chOff x="838200" y="5004842"/>
            <a:chExt cx="600657" cy="600656"/>
          </a:xfrm>
        </p:grpSpPr>
        <p:sp>
          <p:nvSpPr>
            <p:cNvPr id="4" name="타원 3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그룹 5"/>
          <p:cNvGrpSpPr/>
          <p:nvPr/>
        </p:nvGrpSpPr>
        <p:grpSpPr>
          <a:xfrm>
            <a:off x="4788465" y="2038308"/>
            <a:ext cx="600657" cy="600657"/>
            <a:chOff x="2600869" y="5069340"/>
            <a:chExt cx="600657" cy="600657"/>
          </a:xfrm>
        </p:grpSpPr>
        <p:sp>
          <p:nvSpPr>
            <p:cNvPr id="7" name="타원 6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788985" y="5159261"/>
                  <a:ext cx="36171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985" y="5159261"/>
                  <a:ext cx="36171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/>
          <p:cNvGrpSpPr/>
          <p:nvPr/>
        </p:nvGrpSpPr>
        <p:grpSpPr>
          <a:xfrm>
            <a:off x="9010031" y="2037478"/>
            <a:ext cx="600657" cy="600656"/>
            <a:chOff x="838200" y="5004842"/>
            <a:chExt cx="600657" cy="600656"/>
          </a:xfrm>
        </p:grpSpPr>
        <p:sp>
          <p:nvSpPr>
            <p:cNvPr id="10" name="타원 9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95" b="-79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직선 화살표 연결선 11"/>
          <p:cNvCxnSpPr>
            <a:stCxn id="4" idx="6"/>
            <a:endCxn id="7" idx="2"/>
          </p:cNvCxnSpPr>
          <p:nvPr/>
        </p:nvCxnSpPr>
        <p:spPr>
          <a:xfrm>
            <a:off x="3255522" y="2338637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6"/>
            <a:endCxn id="20" idx="2"/>
          </p:cNvCxnSpPr>
          <p:nvPr/>
        </p:nvCxnSpPr>
        <p:spPr>
          <a:xfrm flipV="1">
            <a:off x="5389122" y="2337807"/>
            <a:ext cx="1487309" cy="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48701" y="2074338"/>
                <a:ext cx="418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01" y="2074338"/>
                <a:ext cx="4181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696" r="-144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33124" y="2074338"/>
                <a:ext cx="42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24" y="2074338"/>
                <a:ext cx="4231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145" r="-144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/>
          <p:cNvGrpSpPr/>
          <p:nvPr/>
        </p:nvGrpSpPr>
        <p:grpSpPr>
          <a:xfrm>
            <a:off x="6876431" y="2037478"/>
            <a:ext cx="600657" cy="600657"/>
            <a:chOff x="2600869" y="5069340"/>
            <a:chExt cx="600657" cy="600657"/>
          </a:xfrm>
        </p:grpSpPr>
        <p:sp>
          <p:nvSpPr>
            <p:cNvPr id="20" name="타원 19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788985" y="5159261"/>
                  <a:ext cx="36171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kumimoji="0" lang="en-US" altLang="ko-KR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985" y="5159261"/>
                  <a:ext cx="36171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9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직선 화살표 연결선 21"/>
          <p:cNvCxnSpPr>
            <a:stCxn id="20" idx="6"/>
            <a:endCxn id="10" idx="2"/>
          </p:cNvCxnSpPr>
          <p:nvPr/>
        </p:nvCxnSpPr>
        <p:spPr>
          <a:xfrm flipV="1">
            <a:off x="7477088" y="2337806"/>
            <a:ext cx="1532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21090" y="2073508"/>
                <a:ext cx="42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090" y="2073508"/>
                <a:ext cx="42312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571" r="-142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921862" y="1378101"/>
                <a:ext cx="92268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862" y="1378101"/>
                <a:ext cx="922688" cy="5740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77088" y="3441266"/>
                <a:ext cx="2071143" cy="580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88" y="3441266"/>
                <a:ext cx="2071143" cy="58054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/>
          <p:cNvSpPr/>
          <p:nvPr/>
        </p:nvSpPr>
        <p:spPr>
          <a:xfrm>
            <a:off x="7988968" y="1932934"/>
            <a:ext cx="625643" cy="570582"/>
          </a:xfrm>
          <a:prstGeom prst="rect">
            <a:avLst/>
          </a:prstGeom>
          <a:noFill/>
          <a:ln w="28575">
            <a:solidFill>
              <a:srgbClr val="FF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12158" y="2938462"/>
                <a:ext cx="339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158" y="2938462"/>
                <a:ext cx="33977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500" r="-178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113761" y="2940317"/>
                <a:ext cx="632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761" y="2940317"/>
                <a:ext cx="63248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0577" r="-96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>
            <a:endCxn id="29" idx="2"/>
          </p:cNvCxnSpPr>
          <p:nvPr/>
        </p:nvCxnSpPr>
        <p:spPr>
          <a:xfrm flipH="1" flipV="1">
            <a:off x="8382045" y="3215461"/>
            <a:ext cx="49507" cy="222096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2" idx="2"/>
          </p:cNvCxnSpPr>
          <p:nvPr/>
        </p:nvCxnSpPr>
        <p:spPr>
          <a:xfrm flipV="1">
            <a:off x="9320193" y="3217316"/>
            <a:ext cx="109809" cy="222095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477088" y="4237365"/>
                <a:ext cx="230460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88" y="4237365"/>
                <a:ext cx="2304605" cy="5266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16890" y="3466017"/>
                <a:ext cx="2158219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890" y="3466017"/>
                <a:ext cx="2158219" cy="55579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554558" y="2869454"/>
                <a:ext cx="632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558" y="2869454"/>
                <a:ext cx="63248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8269" t="-4444" r="-18269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/>
          <p:cNvCxnSpPr>
            <a:endCxn id="52" idx="2"/>
          </p:cNvCxnSpPr>
          <p:nvPr/>
        </p:nvCxnSpPr>
        <p:spPr>
          <a:xfrm flipV="1">
            <a:off x="8844429" y="3146453"/>
            <a:ext cx="26370" cy="313113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676237" y="1389513"/>
                <a:ext cx="100104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37" y="1389513"/>
                <a:ext cx="1001043" cy="52668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832285" y="5149190"/>
                <a:ext cx="2614627" cy="1134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285" y="5149190"/>
                <a:ext cx="2614627" cy="1134541"/>
              </a:xfrm>
              <a:prstGeom prst="rect">
                <a:avLst/>
              </a:prstGeom>
              <a:blipFill rotWithShape="0">
                <a:blip r:embed="rId17"/>
                <a:stretch>
                  <a:fillRect r="-699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/>
          <p:cNvSpPr/>
          <p:nvPr/>
        </p:nvSpPr>
        <p:spPr>
          <a:xfrm>
            <a:off x="5910695" y="1926149"/>
            <a:ext cx="625643" cy="570582"/>
          </a:xfrm>
          <a:prstGeom prst="rect">
            <a:avLst/>
          </a:prstGeom>
          <a:noFill/>
          <a:ln w="28575">
            <a:solidFill>
              <a:srgbClr val="FF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704359" y="1918980"/>
            <a:ext cx="625643" cy="570582"/>
          </a:xfrm>
          <a:prstGeom prst="rect">
            <a:avLst/>
          </a:prstGeom>
          <a:noFill/>
          <a:ln w="28575">
            <a:solidFill>
              <a:srgbClr val="FF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644326" y="1829215"/>
            <a:ext cx="1049154" cy="10622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8629390" y="1305408"/>
            <a:ext cx="1548545" cy="75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422569" y="1283301"/>
            <a:ext cx="1548545" cy="75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572073" y="1819384"/>
            <a:ext cx="1049154" cy="10622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591132" y="1389513"/>
                <a:ext cx="99116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32" y="1389513"/>
                <a:ext cx="991169" cy="52668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타원 65"/>
          <p:cNvSpPr/>
          <p:nvPr/>
        </p:nvSpPr>
        <p:spPr>
          <a:xfrm>
            <a:off x="4337464" y="1283301"/>
            <a:ext cx="1548545" cy="75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432436" y="1810546"/>
            <a:ext cx="1049154" cy="10622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795774" y="2994572"/>
                <a:ext cx="33675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774" y="2994572"/>
                <a:ext cx="336759" cy="281937"/>
              </a:xfrm>
              <a:prstGeom prst="rect">
                <a:avLst/>
              </a:prstGeom>
              <a:blipFill rotWithShape="0">
                <a:blip r:embed="rId19"/>
                <a:stretch>
                  <a:fillRect l="-1090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697377" y="2996427"/>
                <a:ext cx="627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377" y="2996427"/>
                <a:ext cx="627544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068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endCxn id="68" idx="2"/>
          </p:cNvCxnSpPr>
          <p:nvPr/>
        </p:nvCxnSpPr>
        <p:spPr>
          <a:xfrm flipH="1" flipV="1">
            <a:off x="5964154" y="3276509"/>
            <a:ext cx="51015" cy="217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9" idx="2"/>
          </p:cNvCxnSpPr>
          <p:nvPr/>
        </p:nvCxnSpPr>
        <p:spPr>
          <a:xfrm flipV="1">
            <a:off x="6903809" y="3273426"/>
            <a:ext cx="107340" cy="222096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060704" y="4293475"/>
                <a:ext cx="227645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04" y="4293475"/>
                <a:ext cx="2276457" cy="52668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138174" y="2925564"/>
                <a:ext cx="632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174" y="2925564"/>
                <a:ext cx="632481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6346" t="-4444" r="-1538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/>
          <p:cNvCxnSpPr>
            <a:endCxn id="73" idx="2"/>
          </p:cNvCxnSpPr>
          <p:nvPr/>
        </p:nvCxnSpPr>
        <p:spPr>
          <a:xfrm flipV="1">
            <a:off x="6428045" y="3202563"/>
            <a:ext cx="26370" cy="313113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407520" y="3478915"/>
                <a:ext cx="2138470" cy="555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520" y="3478915"/>
                <a:ext cx="2138470" cy="55521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222915" y="5162088"/>
                <a:ext cx="2582823" cy="1134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915" y="5162088"/>
                <a:ext cx="2582823" cy="1134285"/>
              </a:xfrm>
              <a:prstGeom prst="rect">
                <a:avLst/>
              </a:prstGeom>
              <a:blipFill rotWithShape="0">
                <a:blip r:embed="rId24"/>
                <a:stretch>
                  <a:fillRect r="-946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186404" y="3007470"/>
                <a:ext cx="321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4" y="3007470"/>
                <a:ext cx="321114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3462" r="-192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261630" y="2941397"/>
                <a:ext cx="5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630" y="2941397"/>
                <a:ext cx="522579" cy="276999"/>
              </a:xfrm>
              <a:prstGeom prst="rect">
                <a:avLst/>
              </a:prstGeom>
              <a:blipFill rotWithShape="0">
                <a:blip r:embed="rId26"/>
                <a:stretch>
                  <a:fillRect r="-1163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/>
          <p:cNvCxnSpPr>
            <a:endCxn id="85" idx="2"/>
          </p:cNvCxnSpPr>
          <p:nvPr/>
        </p:nvCxnSpPr>
        <p:spPr>
          <a:xfrm flipH="1" flipV="1">
            <a:off x="3346961" y="3284469"/>
            <a:ext cx="58839" cy="222096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86" idx="2"/>
          </p:cNvCxnSpPr>
          <p:nvPr/>
        </p:nvCxnSpPr>
        <p:spPr>
          <a:xfrm flipV="1">
            <a:off x="4266892" y="3218396"/>
            <a:ext cx="256028" cy="3101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451334" y="4306373"/>
                <a:ext cx="220637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34" y="4306373"/>
                <a:ext cx="2206373" cy="526683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528804" y="2938462"/>
                <a:ext cx="632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804" y="2938462"/>
                <a:ext cx="632481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5385" t="-4444" r="-1538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90"/>
          <p:cNvCxnSpPr>
            <a:endCxn id="90" idx="2"/>
          </p:cNvCxnSpPr>
          <p:nvPr/>
        </p:nvCxnSpPr>
        <p:spPr>
          <a:xfrm flipV="1">
            <a:off x="3818675" y="3215461"/>
            <a:ext cx="26370" cy="313115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위로 구부러진 화살표 94"/>
          <p:cNvSpPr/>
          <p:nvPr/>
        </p:nvSpPr>
        <p:spPr>
          <a:xfrm flipH="1" flipV="1">
            <a:off x="7677938" y="1266174"/>
            <a:ext cx="1261450" cy="313472"/>
          </a:xfrm>
          <a:prstGeom prst="curvedUp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위로 구부러진 화살표 95"/>
          <p:cNvSpPr/>
          <p:nvPr/>
        </p:nvSpPr>
        <p:spPr>
          <a:xfrm flipH="1" flipV="1">
            <a:off x="5500372" y="1250112"/>
            <a:ext cx="1261450" cy="313472"/>
          </a:xfrm>
          <a:prstGeom prst="curvedUp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8" grpId="1" animBg="1"/>
      <p:bldP spid="28" grpId="2" uiExpand="1" animBg="1"/>
      <p:bldP spid="28" grpId="3" animBg="1"/>
      <p:bldP spid="29" grpId="0"/>
      <p:bldP spid="32" grpId="0"/>
      <p:bldP spid="47" grpId="0"/>
      <p:bldP spid="48" grpId="0"/>
      <p:bldP spid="52" grpId="0"/>
      <p:bldP spid="55" grpId="0"/>
      <p:bldP spid="56" grpId="0" uiExpand="1" build="p"/>
      <p:bldP spid="59" grpId="0" animBg="1"/>
      <p:bldP spid="59" grpId="1" animBg="1"/>
      <p:bldP spid="59" grpId="2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2" grpId="2" uiExpand="1" animBg="1"/>
      <p:bldP spid="62" grpId="3" animBg="1"/>
      <p:bldP spid="63" grpId="0" animBg="1"/>
      <p:bldP spid="63" grpId="1" animBg="1"/>
      <p:bldP spid="63" grpId="2" animBg="1"/>
      <p:bldP spid="64" grpId="0" animBg="1"/>
      <p:bldP spid="64" grpId="1" uiExpand="1" animBg="1"/>
      <p:bldP spid="65" grpId="0"/>
      <p:bldP spid="66" grpId="0" animBg="1"/>
      <p:bldP spid="67" grpId="0" animBg="1"/>
      <p:bldP spid="67" grpId="1" animBg="1"/>
      <p:bldP spid="68" grpId="0"/>
      <p:bldP spid="69" grpId="0"/>
      <p:bldP spid="72" grpId="0"/>
      <p:bldP spid="73" grpId="0"/>
      <p:bldP spid="83" grpId="0"/>
      <p:bldP spid="84" grpId="0" uiExpand="1" build="p"/>
      <p:bldP spid="85" grpId="0"/>
      <p:bldP spid="86" grpId="0"/>
      <p:bldP spid="89" grpId="0"/>
      <p:bldP spid="90" grpId="0"/>
      <p:bldP spid="95" grpId="0" animBg="1"/>
      <p:bldP spid="95" grpId="1" animBg="1"/>
      <p:bldP spid="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Backpropagation in RNN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4247" y="4625901"/>
            <a:ext cx="1014555" cy="600656"/>
            <a:chOff x="688290" y="5004842"/>
            <a:chExt cx="1014555" cy="600656"/>
          </a:xfrm>
        </p:grpSpPr>
        <p:sp>
          <p:nvSpPr>
            <p:cNvPr id="4" name="타원 3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88290" y="5118694"/>
                  <a:ext cx="101455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(1)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90" y="5118694"/>
                  <a:ext cx="101455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그룹 5"/>
          <p:cNvGrpSpPr/>
          <p:nvPr/>
        </p:nvGrpSpPr>
        <p:grpSpPr>
          <a:xfrm>
            <a:off x="2610905" y="4625900"/>
            <a:ext cx="1013198" cy="600657"/>
            <a:chOff x="2454017" y="5069340"/>
            <a:chExt cx="1013198" cy="600657"/>
          </a:xfrm>
        </p:grpSpPr>
        <p:sp>
          <p:nvSpPr>
            <p:cNvPr id="7" name="타원 6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454017" y="5158075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(1)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017" y="5158075"/>
                  <a:ext cx="101319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직선 화살표 연결선 8"/>
          <p:cNvCxnSpPr>
            <a:stCxn id="4" idx="6"/>
            <a:endCxn id="7" idx="2"/>
          </p:cNvCxnSpPr>
          <p:nvPr/>
        </p:nvCxnSpPr>
        <p:spPr>
          <a:xfrm>
            <a:off x="1224814" y="4926229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17993" y="4661930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93" y="4661930"/>
                <a:ext cx="2449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7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38283" y="4047655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83" y="4047655"/>
                <a:ext cx="3104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765" r="-1176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355228" y="3183616"/>
            <a:ext cx="1252595" cy="600656"/>
            <a:chOff x="569271" y="5004842"/>
            <a:chExt cx="1252595" cy="600656"/>
          </a:xfrm>
        </p:grpSpPr>
        <p:sp>
          <p:nvSpPr>
            <p:cNvPr id="13" name="타원 12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69271" y="5077555"/>
                  <a:ext cx="125259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(2)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71" y="5077555"/>
                  <a:ext cx="125259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그룹 14"/>
          <p:cNvGrpSpPr/>
          <p:nvPr/>
        </p:nvGrpSpPr>
        <p:grpSpPr>
          <a:xfrm>
            <a:off x="2614878" y="3183615"/>
            <a:ext cx="1013198" cy="600657"/>
            <a:chOff x="2457990" y="5069340"/>
            <a:chExt cx="1013198" cy="600657"/>
          </a:xfrm>
        </p:grpSpPr>
        <p:sp>
          <p:nvSpPr>
            <p:cNvPr id="16" name="타원 15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457990" y="5166529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(2)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90" y="5166529"/>
                  <a:ext cx="101319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직선 화살표 연결선 17"/>
          <p:cNvCxnSpPr>
            <a:stCxn id="13" idx="6"/>
            <a:endCxn id="16" idx="2"/>
          </p:cNvCxnSpPr>
          <p:nvPr/>
        </p:nvCxnSpPr>
        <p:spPr>
          <a:xfrm>
            <a:off x="1224814" y="3483944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17993" y="3219645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93" y="3219645"/>
                <a:ext cx="24493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000" r="-175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38283" y="2624761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83" y="2624761"/>
                <a:ext cx="3104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765" r="-1176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/>
          <p:cNvGrpSpPr/>
          <p:nvPr/>
        </p:nvGrpSpPr>
        <p:grpSpPr>
          <a:xfrm>
            <a:off x="624157" y="1657242"/>
            <a:ext cx="600657" cy="600656"/>
            <a:chOff x="838200" y="5004842"/>
            <a:chExt cx="600657" cy="600656"/>
          </a:xfrm>
        </p:grpSpPr>
        <p:sp>
          <p:nvSpPr>
            <p:cNvPr id="22" name="타원 21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014710" y="5087637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(3)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710" y="5087637"/>
                  <a:ext cx="361718" cy="38124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6667" r="-33333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그룹 23"/>
          <p:cNvGrpSpPr/>
          <p:nvPr/>
        </p:nvGrpSpPr>
        <p:grpSpPr>
          <a:xfrm>
            <a:off x="2757757" y="1657241"/>
            <a:ext cx="600657" cy="600657"/>
            <a:chOff x="2600869" y="5069340"/>
            <a:chExt cx="600657" cy="600657"/>
          </a:xfrm>
        </p:grpSpPr>
        <p:sp>
          <p:nvSpPr>
            <p:cNvPr id="25" name="타원 24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788078" y="5177172"/>
                  <a:ext cx="36171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(3)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078" y="5177172"/>
                  <a:ext cx="361718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5763" r="-33898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그룹 26"/>
          <p:cNvGrpSpPr/>
          <p:nvPr/>
        </p:nvGrpSpPr>
        <p:grpSpPr>
          <a:xfrm>
            <a:off x="4891357" y="1657242"/>
            <a:ext cx="600657" cy="600656"/>
            <a:chOff x="838200" y="5004842"/>
            <a:chExt cx="600657" cy="600656"/>
          </a:xfrm>
        </p:grpSpPr>
        <p:sp>
          <p:nvSpPr>
            <p:cNvPr id="28" name="타원 27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013430" y="5100763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30" y="5100763"/>
                  <a:ext cx="361718" cy="38124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5" b="-80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직선 화살표 연결선 29"/>
          <p:cNvCxnSpPr>
            <a:stCxn id="22" idx="6"/>
            <a:endCxn id="25" idx="2"/>
          </p:cNvCxnSpPr>
          <p:nvPr/>
        </p:nvCxnSpPr>
        <p:spPr>
          <a:xfrm>
            <a:off x="1224814" y="1957570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6"/>
            <a:endCxn id="28" idx="2"/>
          </p:cNvCxnSpPr>
          <p:nvPr/>
        </p:nvCxnSpPr>
        <p:spPr>
          <a:xfrm>
            <a:off x="3358414" y="1957570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17993" y="1693271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93" y="1693271"/>
                <a:ext cx="24493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000" r="-17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02416" y="1693271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416" y="1693271"/>
                <a:ext cx="23333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8421" r="-1578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>
            <a:stCxn id="7" idx="0"/>
            <a:endCxn id="16" idx="4"/>
          </p:cNvCxnSpPr>
          <p:nvPr/>
        </p:nvCxnSpPr>
        <p:spPr>
          <a:xfrm flipV="1">
            <a:off x="3058086" y="3784272"/>
            <a:ext cx="0" cy="84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6" idx="0"/>
            <a:endCxn id="25" idx="4"/>
          </p:cNvCxnSpPr>
          <p:nvPr/>
        </p:nvCxnSpPr>
        <p:spPr>
          <a:xfrm flipV="1">
            <a:off x="3058086" y="2257898"/>
            <a:ext cx="0" cy="92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7" idx="4"/>
          </p:cNvCxnSpPr>
          <p:nvPr/>
        </p:nvCxnSpPr>
        <p:spPr>
          <a:xfrm flipV="1">
            <a:off x="3058085" y="5226557"/>
            <a:ext cx="1" cy="84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757757" y="5750333"/>
            <a:ext cx="1376918" cy="905809"/>
            <a:chOff x="2600869" y="4764188"/>
            <a:chExt cx="1376918" cy="905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타원 37"/>
                <p:cNvSpPr/>
                <p:nvPr/>
              </p:nvSpPr>
              <p:spPr>
                <a:xfrm>
                  <a:off x="2600869" y="5069340"/>
                  <a:ext cx="600657" cy="600657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타원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869" y="5069340"/>
                  <a:ext cx="600657" cy="600657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964589" y="4764188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(0)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589" y="4764188"/>
                  <a:ext cx="1013198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738283" y="5527803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83" y="5527803"/>
                <a:ext cx="31040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1765" r="-1176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47446" y="1257767"/>
                <a:ext cx="92268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446" y="1257767"/>
                <a:ext cx="922688" cy="57400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573852" y="1721746"/>
                <a:ext cx="3548727" cy="580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52" y="1721746"/>
                <a:ext cx="3548727" cy="58054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810226" y="1255907"/>
                <a:ext cx="1208472" cy="575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26" y="1255907"/>
                <a:ext cx="1208472" cy="57586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489827" y="2494777"/>
                <a:ext cx="441781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27" y="2494777"/>
                <a:ext cx="4417812" cy="57676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/>
          <p:cNvSpPr/>
          <p:nvPr/>
        </p:nvSpPr>
        <p:spPr>
          <a:xfrm>
            <a:off x="5025307" y="1174906"/>
            <a:ext cx="1548545" cy="75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806260" y="1562568"/>
            <a:ext cx="625643" cy="570582"/>
          </a:xfrm>
          <a:prstGeom prst="rect">
            <a:avLst/>
          </a:prstGeom>
          <a:noFill/>
          <a:ln w="28575">
            <a:solidFill>
              <a:srgbClr val="FF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524112" y="1455372"/>
            <a:ext cx="1049154" cy="10622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540621" y="2494777"/>
            <a:ext cx="625643" cy="570582"/>
          </a:xfrm>
          <a:prstGeom prst="rect">
            <a:avLst/>
          </a:prstGeom>
          <a:noFill/>
          <a:ln w="28575">
            <a:solidFill>
              <a:srgbClr val="FF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540621" y="3908482"/>
            <a:ext cx="625643" cy="570582"/>
          </a:xfrm>
          <a:prstGeom prst="rect">
            <a:avLst/>
          </a:prstGeom>
          <a:noFill/>
          <a:ln w="28575">
            <a:solidFill>
              <a:srgbClr val="FF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540620" y="5369147"/>
            <a:ext cx="625643" cy="570582"/>
          </a:xfrm>
          <a:prstGeom prst="rect">
            <a:avLst/>
          </a:prstGeom>
          <a:noFill/>
          <a:ln w="28575">
            <a:solidFill>
              <a:srgbClr val="FF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489827" y="3340611"/>
                <a:ext cx="2923877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27" y="3340611"/>
                <a:ext cx="2923877" cy="277064"/>
              </a:xfrm>
              <a:prstGeom prst="rect">
                <a:avLst/>
              </a:prstGeom>
              <a:blipFill rotWithShape="0"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/>
              <p:cNvSpPr/>
              <p:nvPr/>
            </p:nvSpPr>
            <p:spPr>
              <a:xfrm>
                <a:off x="6939815" y="3797017"/>
                <a:ext cx="314201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𝑈𝑥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𝑊𝑡𝑎𝑛h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직사각형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15" y="3797017"/>
                <a:ext cx="3142014" cy="40498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9826" y="4384866"/>
                <a:ext cx="2923877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26" y="4384866"/>
                <a:ext cx="2923877" cy="277064"/>
              </a:xfrm>
              <a:prstGeom prst="rect">
                <a:avLst/>
              </a:prstGeom>
              <a:blipFill rotWithShape="0">
                <a:blip r:embed="rId24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/>
          <p:cNvSpPr/>
          <p:nvPr/>
        </p:nvSpPr>
        <p:spPr>
          <a:xfrm>
            <a:off x="8904070" y="3713632"/>
            <a:ext cx="625643" cy="570582"/>
          </a:xfrm>
          <a:prstGeom prst="rect">
            <a:avLst/>
          </a:prstGeom>
          <a:noFill/>
          <a:ln w="28575">
            <a:solidFill>
              <a:srgbClr val="FF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102553" y="4312406"/>
            <a:ext cx="408269" cy="427347"/>
          </a:xfrm>
          <a:prstGeom prst="rect">
            <a:avLst/>
          </a:prstGeom>
          <a:noFill/>
          <a:ln w="28575">
            <a:solidFill>
              <a:srgbClr val="FF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489826" y="4922619"/>
                <a:ext cx="57285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시간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 smtClean="0"/>
                  <a:t>에서의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gradient</a:t>
                </a:r>
                <a:r>
                  <a:rPr lang="ko-KR" altLang="en-US" dirty="0" smtClean="0"/>
                  <a:t>는 이전 시간</a:t>
                </a:r>
                <a:r>
                  <a:rPr lang="ko-KR" altLang="en-US" dirty="0"/>
                  <a:t>의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gradient</a:t>
                </a:r>
                <a:r>
                  <a:rPr lang="ko-KR" altLang="en-US" dirty="0" smtClean="0"/>
                  <a:t>를 모두 포함해야 함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26" y="4922619"/>
                <a:ext cx="5728506" cy="646331"/>
              </a:xfrm>
              <a:prstGeom prst="rect">
                <a:avLst/>
              </a:prstGeom>
              <a:blipFill rotWithShape="0">
                <a:blip r:embed="rId25"/>
                <a:stretch>
                  <a:fillRect l="-958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537440" y="5816090"/>
                <a:ext cx="4265270" cy="689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40" y="5816090"/>
                <a:ext cx="4265270" cy="689548"/>
              </a:xfrm>
              <a:prstGeom prst="rect">
                <a:avLst/>
              </a:prstGeom>
              <a:blipFill rotWithShape="0">
                <a:blip r:embed="rId26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/>
          <p:cNvSpPr/>
          <p:nvPr/>
        </p:nvSpPr>
        <p:spPr>
          <a:xfrm>
            <a:off x="9069305" y="2387065"/>
            <a:ext cx="1838334" cy="796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443662" y="2494777"/>
            <a:ext cx="625643" cy="570582"/>
          </a:xfrm>
          <a:prstGeom prst="rect">
            <a:avLst/>
          </a:prstGeom>
          <a:noFill/>
          <a:ln w="28575">
            <a:solidFill>
              <a:srgbClr val="FF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501316" y="2975697"/>
            <a:ext cx="1049154" cy="10622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656111" y="1202092"/>
            <a:ext cx="1548545" cy="75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7" grpId="0"/>
      <p:bldP spid="48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3" grpId="0" animBg="1"/>
      <p:bldP spid="54" grpId="0" animBg="1"/>
      <p:bldP spid="56" grpId="0"/>
      <p:bldP spid="57" grpId="0"/>
      <p:bldP spid="58" grpId="0"/>
      <p:bldP spid="60" grpId="0" animBg="1"/>
      <p:bldP spid="61" grpId="0" animBg="1"/>
      <p:bldP spid="62" grpId="0"/>
      <p:bldP spid="63" grpId="0"/>
      <p:bldP spid="64" grpId="0" animBg="1"/>
      <p:bldP spid="55" grpId="0" animBg="1"/>
      <p:bldP spid="65" grpId="0" animBg="1"/>
      <p:bldP spid="65" grpId="1" animBg="1"/>
      <p:bldP spid="66" grpId="0" animBg="1"/>
      <p:bldP spid="6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Backpropagation in RNN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474247" y="4625901"/>
            <a:ext cx="1014555" cy="600656"/>
            <a:chOff x="688290" y="5004842"/>
            <a:chExt cx="1014555" cy="600656"/>
          </a:xfrm>
        </p:grpSpPr>
        <p:sp>
          <p:nvSpPr>
            <p:cNvPr id="102" name="타원 101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688290" y="5118694"/>
                  <a:ext cx="101455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(1)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90" y="5118694"/>
                  <a:ext cx="101455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그룹 103"/>
          <p:cNvGrpSpPr/>
          <p:nvPr/>
        </p:nvGrpSpPr>
        <p:grpSpPr>
          <a:xfrm>
            <a:off x="2610905" y="4625900"/>
            <a:ext cx="1013198" cy="600657"/>
            <a:chOff x="2454017" y="5069340"/>
            <a:chExt cx="1013198" cy="600657"/>
          </a:xfrm>
        </p:grpSpPr>
        <p:sp>
          <p:nvSpPr>
            <p:cNvPr id="105" name="타원 104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454017" y="5158075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(1)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017" y="5158075"/>
                  <a:ext cx="101319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7" name="직선 화살표 연결선 106"/>
          <p:cNvCxnSpPr>
            <a:stCxn id="102" idx="6"/>
            <a:endCxn id="105" idx="2"/>
          </p:cNvCxnSpPr>
          <p:nvPr/>
        </p:nvCxnSpPr>
        <p:spPr>
          <a:xfrm>
            <a:off x="1224814" y="4926229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817993" y="4661930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93" y="4661930"/>
                <a:ext cx="2449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000" r="-17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738283" y="4047655"/>
                <a:ext cx="42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83" y="4047655"/>
                <a:ext cx="4231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571" r="-142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그룹 109"/>
          <p:cNvGrpSpPr/>
          <p:nvPr/>
        </p:nvGrpSpPr>
        <p:grpSpPr>
          <a:xfrm>
            <a:off x="355228" y="3183616"/>
            <a:ext cx="1252595" cy="600656"/>
            <a:chOff x="569271" y="5004842"/>
            <a:chExt cx="1252595" cy="600656"/>
          </a:xfrm>
        </p:grpSpPr>
        <p:sp>
          <p:nvSpPr>
            <p:cNvPr id="111" name="타원 110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569271" y="5077555"/>
                  <a:ext cx="125259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(2)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71" y="5077555"/>
                  <a:ext cx="125259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/>
          <p:cNvGrpSpPr/>
          <p:nvPr/>
        </p:nvGrpSpPr>
        <p:grpSpPr>
          <a:xfrm>
            <a:off x="2614878" y="3183615"/>
            <a:ext cx="1013198" cy="600657"/>
            <a:chOff x="2457990" y="5069340"/>
            <a:chExt cx="1013198" cy="600657"/>
          </a:xfrm>
        </p:grpSpPr>
        <p:sp>
          <p:nvSpPr>
            <p:cNvPr id="114" name="타원 113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2457990" y="5166529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(2)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90" y="5166529"/>
                  <a:ext cx="101319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6" name="직선 화살표 연결선 115"/>
          <p:cNvCxnSpPr>
            <a:stCxn id="111" idx="6"/>
            <a:endCxn id="114" idx="2"/>
          </p:cNvCxnSpPr>
          <p:nvPr/>
        </p:nvCxnSpPr>
        <p:spPr>
          <a:xfrm>
            <a:off x="1224814" y="3483944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1817993" y="3219645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93" y="3219645"/>
                <a:ext cx="24493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5000" r="-175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738283" y="2624761"/>
                <a:ext cx="42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83" y="2624761"/>
                <a:ext cx="42312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42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그룹 118"/>
          <p:cNvGrpSpPr/>
          <p:nvPr/>
        </p:nvGrpSpPr>
        <p:grpSpPr>
          <a:xfrm>
            <a:off x="624157" y="1657242"/>
            <a:ext cx="600657" cy="600656"/>
            <a:chOff x="838200" y="5004842"/>
            <a:chExt cx="600657" cy="600656"/>
          </a:xfrm>
        </p:grpSpPr>
        <p:sp>
          <p:nvSpPr>
            <p:cNvPr id="120" name="타원 119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014710" y="5087637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(3)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710" y="5087637"/>
                  <a:ext cx="361718" cy="38124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667" r="-33333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그룹 121"/>
          <p:cNvGrpSpPr/>
          <p:nvPr/>
        </p:nvGrpSpPr>
        <p:grpSpPr>
          <a:xfrm>
            <a:off x="2757757" y="1657241"/>
            <a:ext cx="600657" cy="600657"/>
            <a:chOff x="2600869" y="5069340"/>
            <a:chExt cx="600657" cy="600657"/>
          </a:xfrm>
        </p:grpSpPr>
        <p:sp>
          <p:nvSpPr>
            <p:cNvPr id="123" name="타원 122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788078" y="5177172"/>
                  <a:ext cx="36171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(3)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078" y="5177172"/>
                  <a:ext cx="36171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5763" r="-33898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그룹 124"/>
          <p:cNvGrpSpPr/>
          <p:nvPr/>
        </p:nvGrpSpPr>
        <p:grpSpPr>
          <a:xfrm>
            <a:off x="4891357" y="1657242"/>
            <a:ext cx="600657" cy="600656"/>
            <a:chOff x="838200" y="5004842"/>
            <a:chExt cx="600657" cy="600656"/>
          </a:xfrm>
        </p:grpSpPr>
        <p:sp>
          <p:nvSpPr>
            <p:cNvPr id="126" name="타원 125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1013430" y="5100763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30" y="5100763"/>
                  <a:ext cx="361718" cy="38124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95" b="-80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직선 화살표 연결선 127"/>
          <p:cNvCxnSpPr>
            <a:stCxn id="120" idx="6"/>
            <a:endCxn id="123" idx="2"/>
          </p:cNvCxnSpPr>
          <p:nvPr/>
        </p:nvCxnSpPr>
        <p:spPr>
          <a:xfrm>
            <a:off x="1224814" y="1957570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23" idx="6"/>
            <a:endCxn id="126" idx="2"/>
          </p:cNvCxnSpPr>
          <p:nvPr/>
        </p:nvCxnSpPr>
        <p:spPr>
          <a:xfrm>
            <a:off x="3358414" y="1957570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1817993" y="1693271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93" y="1693271"/>
                <a:ext cx="24493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000" r="-17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02416" y="1693271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416" y="1693271"/>
                <a:ext cx="23333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8421" r="-1578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직선 화살표 연결선 131"/>
          <p:cNvCxnSpPr>
            <a:stCxn id="105" idx="0"/>
            <a:endCxn id="114" idx="4"/>
          </p:cNvCxnSpPr>
          <p:nvPr/>
        </p:nvCxnSpPr>
        <p:spPr>
          <a:xfrm flipV="1">
            <a:off x="3058086" y="3784272"/>
            <a:ext cx="0" cy="84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14" idx="0"/>
            <a:endCxn id="123" idx="4"/>
          </p:cNvCxnSpPr>
          <p:nvPr/>
        </p:nvCxnSpPr>
        <p:spPr>
          <a:xfrm flipV="1">
            <a:off x="3058086" y="2257898"/>
            <a:ext cx="0" cy="92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endCxn id="105" idx="4"/>
          </p:cNvCxnSpPr>
          <p:nvPr/>
        </p:nvCxnSpPr>
        <p:spPr>
          <a:xfrm flipV="1">
            <a:off x="3058085" y="5226557"/>
            <a:ext cx="1" cy="84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2757757" y="5750333"/>
            <a:ext cx="1376918" cy="905809"/>
            <a:chOff x="2600869" y="4764188"/>
            <a:chExt cx="1376918" cy="905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타원 135"/>
                <p:cNvSpPr/>
                <p:nvPr/>
              </p:nvSpPr>
              <p:spPr>
                <a:xfrm>
                  <a:off x="2600869" y="5069340"/>
                  <a:ext cx="600657" cy="600657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6" name="타원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869" y="5069340"/>
                  <a:ext cx="600657" cy="600657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2964589" y="4764188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(0)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589" y="4764188"/>
                  <a:ext cx="1013198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2738283" y="5527803"/>
                <a:ext cx="418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83" y="5527803"/>
                <a:ext cx="41819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8696" r="-14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5247446" y="1257767"/>
                <a:ext cx="92268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446" y="1257767"/>
                <a:ext cx="922688" cy="57400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2810226" y="1255907"/>
                <a:ext cx="1208472" cy="575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26" y="1255907"/>
                <a:ext cx="1208472" cy="57586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501293" y="3153063"/>
                <a:ext cx="1208472" cy="575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293" y="3153063"/>
                <a:ext cx="1208472" cy="57586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501293" y="4636486"/>
                <a:ext cx="1203535" cy="575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293" y="4636486"/>
                <a:ext cx="1203535" cy="57586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526223" y="1611567"/>
            <a:ext cx="576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기존의 방법대로 </a:t>
            </a:r>
            <a:r>
              <a:rPr lang="en-US" altLang="ko-KR" dirty="0" smtClean="0"/>
              <a:t>Backpropagation</a:t>
            </a:r>
            <a:r>
              <a:rPr lang="ko-KR" altLang="en-US" dirty="0" smtClean="0"/>
              <a:t>을 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동등한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를 모은다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49" name="타원 148"/>
          <p:cNvSpPr/>
          <p:nvPr/>
        </p:nvSpPr>
        <p:spPr>
          <a:xfrm>
            <a:off x="2727020" y="1164481"/>
            <a:ext cx="1548545" cy="75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2678260" y="2549569"/>
            <a:ext cx="439244" cy="406128"/>
          </a:xfrm>
          <a:prstGeom prst="rect">
            <a:avLst/>
          </a:prstGeom>
          <a:noFill/>
          <a:ln w="28575">
            <a:solidFill>
              <a:srgbClr val="FF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2713159" y="4003471"/>
            <a:ext cx="404345" cy="368760"/>
          </a:xfrm>
          <a:prstGeom prst="rect">
            <a:avLst/>
          </a:prstGeom>
          <a:noFill/>
          <a:ln w="28575">
            <a:solidFill>
              <a:srgbClr val="FF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2696375" y="5451774"/>
            <a:ext cx="429450" cy="391655"/>
          </a:xfrm>
          <a:prstGeom prst="rect">
            <a:avLst/>
          </a:prstGeom>
          <a:noFill/>
          <a:ln w="28575">
            <a:solidFill>
              <a:srgbClr val="FF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2501316" y="2975697"/>
            <a:ext cx="1049154" cy="10622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2501316" y="4407679"/>
            <a:ext cx="1049154" cy="10622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2510492" y="5830268"/>
            <a:ext cx="1049154" cy="10622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3461476" y="4560926"/>
            <a:ext cx="1548545" cy="75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3461476" y="3093880"/>
            <a:ext cx="1548545" cy="75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526223" y="2352884"/>
                <a:ext cx="266265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223" y="2352884"/>
                <a:ext cx="2662652" cy="57676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526223" y="3001995"/>
                <a:ext cx="266265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223" y="3001995"/>
                <a:ext cx="2662652" cy="576761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526223" y="3650136"/>
                <a:ext cx="267374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223" y="3650136"/>
                <a:ext cx="2673745" cy="576761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410073" y="3027087"/>
                <a:ext cx="271285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073" y="3027087"/>
                <a:ext cx="2712859" cy="526683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>
            <a:stCxn id="158" idx="3"/>
            <a:endCxn id="161" idx="1"/>
          </p:cNvCxnSpPr>
          <p:nvPr/>
        </p:nvCxnSpPr>
        <p:spPr>
          <a:xfrm>
            <a:off x="9188875" y="2641265"/>
            <a:ext cx="221198" cy="64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9" idx="3"/>
            <a:endCxn id="161" idx="1"/>
          </p:cNvCxnSpPr>
          <p:nvPr/>
        </p:nvCxnSpPr>
        <p:spPr>
          <a:xfrm>
            <a:off x="9188875" y="3290376"/>
            <a:ext cx="221198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0" idx="3"/>
            <a:endCxn id="161" idx="1"/>
          </p:cNvCxnSpPr>
          <p:nvPr/>
        </p:nvCxnSpPr>
        <p:spPr>
          <a:xfrm flipV="1">
            <a:off x="9199968" y="3290429"/>
            <a:ext cx="210105" cy="64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왼쪽으로 구부러진 화살표 161"/>
          <p:cNvSpPr/>
          <p:nvPr/>
        </p:nvSpPr>
        <p:spPr>
          <a:xfrm>
            <a:off x="4805218" y="1754233"/>
            <a:ext cx="489124" cy="1555685"/>
          </a:xfrm>
          <a:prstGeom prst="curvedLeft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왼쪽으로 구부러진 화살표 162"/>
          <p:cNvSpPr/>
          <p:nvPr/>
        </p:nvSpPr>
        <p:spPr>
          <a:xfrm>
            <a:off x="4826972" y="3394207"/>
            <a:ext cx="489124" cy="1555685"/>
          </a:xfrm>
          <a:prstGeom prst="curvedLeft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직사각형 163"/>
              <p:cNvSpPr/>
              <p:nvPr/>
            </p:nvSpPr>
            <p:spPr>
              <a:xfrm>
                <a:off x="6464537" y="4226897"/>
                <a:ext cx="4208332" cy="867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4" name="직사각형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537" y="4226897"/>
                <a:ext cx="4208332" cy="86793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직사각형 164"/>
              <p:cNvSpPr/>
              <p:nvPr/>
            </p:nvSpPr>
            <p:spPr>
              <a:xfrm>
                <a:off x="6473713" y="5027338"/>
                <a:ext cx="3737113" cy="867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직사각형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713" y="5027338"/>
                <a:ext cx="3737113" cy="86793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6473713" y="5940393"/>
            <a:ext cx="5478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Backpropagation through time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686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7" grpId="0"/>
      <p:bldP spid="148" grpId="0"/>
      <p:bldP spid="149" grpId="0" animBg="1"/>
      <p:bldP spid="149" grpId="1" animBg="1"/>
      <p:bldP spid="150" grpId="0" animBg="1"/>
      <p:bldP spid="150" grpId="1" animBg="1"/>
      <p:bldP spid="150" grpId="2" animBg="1"/>
      <p:bldP spid="150" grpId="3" animBg="1"/>
      <p:bldP spid="151" grpId="0" animBg="1"/>
      <p:bldP spid="151" grpId="1" animBg="1"/>
      <p:bldP spid="151" grpId="2" animBg="1"/>
      <p:bldP spid="151" grpId="3" animBg="1"/>
      <p:bldP spid="152" grpId="0" animBg="1"/>
      <p:bldP spid="152" grpId="1" animBg="1"/>
      <p:bldP spid="152" grpId="2" animBg="1"/>
      <p:bldP spid="152" grpId="3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/>
      <p:bldP spid="159" grpId="0"/>
      <p:bldP spid="160" grpId="0"/>
      <p:bldP spid="161" grpId="0"/>
      <p:bldP spid="162" grpId="0" animBg="1"/>
      <p:bldP spid="162" grpId="1" animBg="1"/>
      <p:bldP spid="163" grpId="0" animBg="1"/>
      <p:bldP spid="163" grpId="1" animBg="1"/>
      <p:bldP spid="164" grpId="0"/>
      <p:bldP spid="165" grpId="0"/>
      <p:bldP spid="1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Limit of RNN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7280" y="1771843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Vanishing gradient</a:t>
            </a:r>
            <a:endParaRPr lang="ko-KR" altLang="en-US" dirty="0"/>
          </a:p>
        </p:txBody>
      </p:sp>
      <p:pic>
        <p:nvPicPr>
          <p:cNvPr id="1026" name="Picture 2" descr="http://solarisailab.com/wp-content/uploads/2017/06/vanishing_gradient_probl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2" y="2315640"/>
            <a:ext cx="65436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378372" y="3237677"/>
            <a:ext cx="10975428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Practice : Sin wave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altLang="ko-KR" sz="2400" b="1" dirty="0" smtClean="0">
              <a:solidFill>
                <a:srgbClr val="505B5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5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schwarzg/gdg_sigongmo/schwarzg/schwarzg/RNN/RNN_sin_be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85" y="1609548"/>
            <a:ext cx="5504080" cy="411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21" y="1644903"/>
            <a:ext cx="5522602" cy="413243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Sine wave prediction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Sine wave prediction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098" name="Picture 2" descr="RNN_sin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98" y="1606403"/>
            <a:ext cx="5503852" cy="41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NN_sin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495" y="1644903"/>
            <a:ext cx="5503852" cy="41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Assignment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97378"/>
            <a:ext cx="90669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 the sommelier!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캐글에서</a:t>
            </a:r>
            <a:r>
              <a:rPr lang="ko-KR" altLang="en-US" dirty="0" smtClean="0"/>
              <a:t> 제공하는 와인 리뷰 데이터를 이용하여 </a:t>
            </a:r>
            <a:r>
              <a:rPr lang="ko-KR" altLang="en-US" dirty="0" err="1" smtClean="0"/>
              <a:t>소믈리에처럼</a:t>
            </a:r>
            <a:r>
              <a:rPr lang="ko-KR" altLang="en-US" dirty="0" smtClean="0"/>
              <a:t> 와인 품평을 해봅시다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www.kaggle.com/zynicide/wine-reviews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https://www.kaggle.com/ankasor/fake-wine-reviews-with-keras-lstm</a:t>
            </a:r>
            <a:endParaRPr lang="en-US" altLang="ko-KR" dirty="0" smtClean="0"/>
          </a:p>
          <a:p>
            <a:r>
              <a:rPr lang="ko-KR" altLang="en-US" dirty="0"/>
              <a:t>https://aikorea.org/blog/rnn-tutorial-</a:t>
            </a:r>
            <a:r>
              <a:rPr lang="en-US" altLang="ko-KR" dirty="0"/>
              <a:t>2</a:t>
            </a:r>
            <a:r>
              <a:rPr lang="ko-KR" altLang="en-US" dirty="0" smtClean="0"/>
              <a:t>/</a:t>
            </a:r>
            <a:endParaRPr lang="ko-KR" altLang="en-US" dirty="0"/>
          </a:p>
        </p:txBody>
      </p:sp>
      <p:pic>
        <p:nvPicPr>
          <p:cNvPr id="2050" name="Picture 2" descr="sommelier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37" y="4283242"/>
            <a:ext cx="5132263" cy="238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8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378372" y="3237677"/>
            <a:ext cx="10975428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Time series data and Neural Network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altLang="ko-KR" sz="2400" b="1" dirty="0" smtClean="0">
              <a:solidFill>
                <a:srgbClr val="505B5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1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Feedforward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7669" y="4257583"/>
            <a:ext cx="1014555" cy="968974"/>
            <a:chOff x="671712" y="4636524"/>
            <a:chExt cx="1014555" cy="968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타원 3"/>
                <p:cNvSpPr/>
                <p:nvPr/>
              </p:nvSpPr>
              <p:spPr>
                <a:xfrm>
                  <a:off x="838200" y="5004842"/>
                  <a:ext cx="600657" cy="600656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타원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004842"/>
                  <a:ext cx="600657" cy="600656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71712" y="4636524"/>
                  <a:ext cx="101455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(1)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12" y="4636524"/>
                  <a:ext cx="101455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그룹 5"/>
          <p:cNvGrpSpPr/>
          <p:nvPr/>
        </p:nvGrpSpPr>
        <p:grpSpPr>
          <a:xfrm>
            <a:off x="2757757" y="4331791"/>
            <a:ext cx="1191880" cy="894766"/>
            <a:chOff x="2600869" y="4775231"/>
            <a:chExt cx="1191880" cy="894766"/>
          </a:xfrm>
        </p:grpSpPr>
        <p:sp>
          <p:nvSpPr>
            <p:cNvPr id="7" name="타원 6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779551" y="4775231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(1)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551" y="4775231"/>
                  <a:ext cx="101319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직선 화살표 연결선 11"/>
          <p:cNvCxnSpPr>
            <a:stCxn id="4" idx="6"/>
            <a:endCxn id="7" idx="2"/>
          </p:cNvCxnSpPr>
          <p:nvPr/>
        </p:nvCxnSpPr>
        <p:spPr>
          <a:xfrm>
            <a:off x="1224814" y="4926229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17993" y="4661930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93" y="4661930"/>
                <a:ext cx="2449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000" r="-17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38283" y="4047655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83" y="4047655"/>
                <a:ext cx="3104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765" r="-1176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/>
          <p:cNvGrpSpPr/>
          <p:nvPr/>
        </p:nvGrpSpPr>
        <p:grpSpPr>
          <a:xfrm>
            <a:off x="331166" y="2858403"/>
            <a:ext cx="1252595" cy="925869"/>
            <a:chOff x="545209" y="4679629"/>
            <a:chExt cx="1252595" cy="925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타원 17"/>
                <p:cNvSpPr/>
                <p:nvPr/>
              </p:nvSpPr>
              <p:spPr>
                <a:xfrm>
                  <a:off x="838200" y="5004842"/>
                  <a:ext cx="600657" cy="600656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−1</m:t>
                        </m:r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타원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004842"/>
                  <a:ext cx="600657" cy="60065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45209" y="4679629"/>
                  <a:ext cx="125259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(2)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09" y="4679629"/>
                  <a:ext cx="125259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그룹 19"/>
          <p:cNvGrpSpPr/>
          <p:nvPr/>
        </p:nvGrpSpPr>
        <p:grpSpPr>
          <a:xfrm>
            <a:off x="2757757" y="2886997"/>
            <a:ext cx="1200407" cy="897275"/>
            <a:chOff x="2600869" y="4772722"/>
            <a:chExt cx="1200407" cy="897275"/>
          </a:xfrm>
        </p:grpSpPr>
        <p:sp>
          <p:nvSpPr>
            <p:cNvPr id="21" name="타원 20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88078" y="4772722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(2)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078" y="4772722"/>
                  <a:ext cx="101319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직선 화살표 연결선 25"/>
          <p:cNvCxnSpPr>
            <a:stCxn id="18" idx="6"/>
            <a:endCxn id="21" idx="2"/>
          </p:cNvCxnSpPr>
          <p:nvPr/>
        </p:nvCxnSpPr>
        <p:spPr>
          <a:xfrm>
            <a:off x="1224814" y="3483944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817993" y="3219645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93" y="3219645"/>
                <a:ext cx="2449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5000" r="-175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738283" y="2624761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83" y="2624761"/>
                <a:ext cx="31040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765" r="-1176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624157" y="1248092"/>
            <a:ext cx="600657" cy="1009806"/>
            <a:chOff x="838200" y="4595692"/>
            <a:chExt cx="600657" cy="1009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타원 31"/>
                <p:cNvSpPr/>
                <p:nvPr/>
              </p:nvSpPr>
              <p:spPr>
                <a:xfrm>
                  <a:off x="838200" y="5004842"/>
                  <a:ext cx="600657" cy="600656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타원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004842"/>
                  <a:ext cx="600657" cy="600656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026316" y="4595692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(3)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4595692"/>
                  <a:ext cx="361718" cy="38124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333" r="-31667" b="-161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그룹 33"/>
          <p:cNvGrpSpPr/>
          <p:nvPr/>
        </p:nvGrpSpPr>
        <p:grpSpPr>
          <a:xfrm>
            <a:off x="2757757" y="1399996"/>
            <a:ext cx="925752" cy="857902"/>
            <a:chOff x="2600869" y="4812095"/>
            <a:chExt cx="925752" cy="857902"/>
          </a:xfrm>
        </p:grpSpPr>
        <p:sp>
          <p:nvSpPr>
            <p:cNvPr id="35" name="타원 34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164903" y="4812095"/>
                  <a:ext cx="36171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(3)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903" y="4812095"/>
                  <a:ext cx="361718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5763" r="-33898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그룹 36"/>
          <p:cNvGrpSpPr/>
          <p:nvPr/>
        </p:nvGrpSpPr>
        <p:grpSpPr>
          <a:xfrm>
            <a:off x="4891357" y="1194223"/>
            <a:ext cx="600657" cy="1063675"/>
            <a:chOff x="838200" y="4541823"/>
            <a:chExt cx="600657" cy="1063675"/>
          </a:xfrm>
        </p:grpSpPr>
        <p:sp>
          <p:nvSpPr>
            <p:cNvPr id="38" name="타원 37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026316" y="4541823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(3)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4541823"/>
                  <a:ext cx="361718" cy="38124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5000" r="-33333" b="-161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직선 화살표 연결선 39"/>
          <p:cNvCxnSpPr>
            <a:stCxn id="32" idx="6"/>
            <a:endCxn id="35" idx="2"/>
          </p:cNvCxnSpPr>
          <p:nvPr/>
        </p:nvCxnSpPr>
        <p:spPr>
          <a:xfrm>
            <a:off x="1224814" y="1957570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5" idx="6"/>
            <a:endCxn id="38" idx="2"/>
          </p:cNvCxnSpPr>
          <p:nvPr/>
        </p:nvCxnSpPr>
        <p:spPr>
          <a:xfrm>
            <a:off x="3358414" y="1957570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17993" y="1693271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93" y="1693271"/>
                <a:ext cx="24493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000" r="-17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02416" y="1693271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416" y="1693271"/>
                <a:ext cx="23333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421" r="-1578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>
            <a:stCxn id="7" idx="0"/>
            <a:endCxn id="21" idx="4"/>
          </p:cNvCxnSpPr>
          <p:nvPr/>
        </p:nvCxnSpPr>
        <p:spPr>
          <a:xfrm flipV="1">
            <a:off x="3058086" y="3784272"/>
            <a:ext cx="0" cy="84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1" idx="0"/>
            <a:endCxn id="35" idx="4"/>
          </p:cNvCxnSpPr>
          <p:nvPr/>
        </p:nvCxnSpPr>
        <p:spPr>
          <a:xfrm flipV="1">
            <a:off x="3058086" y="2257898"/>
            <a:ext cx="0" cy="92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7" idx="4"/>
          </p:cNvCxnSpPr>
          <p:nvPr/>
        </p:nvCxnSpPr>
        <p:spPr>
          <a:xfrm flipV="1">
            <a:off x="3058085" y="5226557"/>
            <a:ext cx="1" cy="84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2757757" y="5750333"/>
            <a:ext cx="1376918" cy="905809"/>
            <a:chOff x="2600869" y="4764188"/>
            <a:chExt cx="1376918" cy="905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타원 47"/>
                <p:cNvSpPr/>
                <p:nvPr/>
              </p:nvSpPr>
              <p:spPr>
                <a:xfrm>
                  <a:off x="2600869" y="5069340"/>
                  <a:ext cx="600657" cy="600657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타원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869" y="5069340"/>
                  <a:ext cx="600657" cy="600657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rgbClr val="0000FF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964589" y="4764188"/>
                  <a:ext cx="101319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(0)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589" y="4764188"/>
                  <a:ext cx="1013198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738283" y="5527803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83" y="5527803"/>
                <a:ext cx="310406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1765" r="-1176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37821" y="1970270"/>
                <a:ext cx="3715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821" y="1970270"/>
                <a:ext cx="3715312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492" r="-65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741090" y="2355170"/>
                <a:ext cx="2308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090" y="2355170"/>
                <a:ext cx="2308774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263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3455707"/>
                  </p:ext>
                </p:extLst>
              </p:nvPr>
            </p:nvGraphicFramePr>
            <p:xfrm>
              <a:off x="6469931" y="3025015"/>
              <a:ext cx="509259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7531"/>
                    <a:gridCol w="1697531"/>
                    <a:gridCol w="1697531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0.800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0.604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2.308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0.980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3455707"/>
                  </p:ext>
                </p:extLst>
              </p:nvPr>
            </p:nvGraphicFramePr>
            <p:xfrm>
              <a:off x="6469931" y="3025015"/>
              <a:ext cx="509259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7531"/>
                    <a:gridCol w="1697531"/>
                    <a:gridCol w="169753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358" t="-1639" r="-20035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100719" t="-1639" r="-10107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200000" t="-1639" r="-71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358" t="-101639" r="-20035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100719" t="-101639" r="-10107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200000" t="-101639" r="-71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358" t="-201639" r="-2003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100719" t="-201639" r="-1010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200000" t="-201639" r="-71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358" t="-301639" r="-2003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100719" t="-301639" r="-1010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3"/>
                          <a:stretch>
                            <a:fillRect l="-200000" t="-301639" r="-71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317317" y="5009122"/>
                <a:ext cx="1269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=3.14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317" y="5009122"/>
                <a:ext cx="1269578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2871" r="-2871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3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Time series data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8200" y="1392434"/>
                <a:ext cx="1105963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순서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시간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에 대한 의존성을 가진 데이터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기상 관측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음성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영상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글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물체의 운동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…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시간 데이터 학습의 장애물</a:t>
                </a: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ko-KR" altLang="en-US" dirty="0" smtClean="0"/>
                  <a:t>데이터의 양이 측정한 시점의 수 만큼 곱해져서 증가</a:t>
                </a:r>
                <a:endParaRPr lang="en-US" altLang="ko-KR" dirty="0" smtClean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altLang="ko-KR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ko-KR" altLang="en-US" dirty="0" smtClean="0"/>
                  <a:t>시간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순서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에 대한 연관성을 유지해야 함</a:t>
                </a:r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Time delay neural net, recurrent neural net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2434"/>
                <a:ext cx="11059633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386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ìì¤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09" y="3847646"/>
            <a:ext cx="3795824" cy="25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ì±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71" y="1266370"/>
            <a:ext cx="4000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그룹 528"/>
          <p:cNvGrpSpPr/>
          <p:nvPr/>
        </p:nvGrpSpPr>
        <p:grpSpPr>
          <a:xfrm>
            <a:off x="11049161" y="2124808"/>
            <a:ext cx="600657" cy="2917477"/>
            <a:chOff x="990600" y="2895600"/>
            <a:chExt cx="533400" cy="2590800"/>
          </a:xfrm>
        </p:grpSpPr>
        <p:grpSp>
          <p:nvGrpSpPr>
            <p:cNvPr id="530" name="그룹 529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540" name="타원 539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1" name="TextBox 540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346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1" name="그룹 530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538" name="타원 537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5385"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2" name="그룹 531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536" name="타원 535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3" name="그룹 532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534" name="타원 533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𝑜𝑢𝑡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50000" r="-26923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42" name="그룹 541"/>
          <p:cNvGrpSpPr/>
          <p:nvPr/>
        </p:nvGrpSpPr>
        <p:grpSpPr>
          <a:xfrm>
            <a:off x="10721879" y="2124808"/>
            <a:ext cx="600657" cy="2917477"/>
            <a:chOff x="990600" y="2895600"/>
            <a:chExt cx="533400" cy="2590800"/>
          </a:xfrm>
        </p:grpSpPr>
        <p:grpSp>
          <p:nvGrpSpPr>
            <p:cNvPr id="543" name="그룹 542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553" name="타원 55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4" name="TextBox 553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346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4" name="그룹 543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551" name="타원 55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2" name="TextBox 551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5385"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5" name="그룹 544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549" name="타원 54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0" name="TextBox 549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6" name="그룹 545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547" name="타원 54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8" name="TextBox 547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𝑜𝑢𝑡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50000" r="-26923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16" name="그룹 515"/>
          <p:cNvGrpSpPr/>
          <p:nvPr/>
        </p:nvGrpSpPr>
        <p:grpSpPr>
          <a:xfrm>
            <a:off x="10385139" y="2108530"/>
            <a:ext cx="600657" cy="2917477"/>
            <a:chOff x="990600" y="2895600"/>
            <a:chExt cx="533400" cy="2590800"/>
          </a:xfrm>
        </p:grpSpPr>
        <p:grpSp>
          <p:nvGrpSpPr>
            <p:cNvPr id="517" name="그룹 516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527" name="타원 52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TextBox 527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346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8" name="그룹 517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525" name="타원 52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TextBox 525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5385"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9" name="그룹 518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523" name="타원 52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Box 523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0" name="그룹 519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521" name="타원 52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Box 521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𝑜𝑢𝑡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50000" r="-26923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03" name="그룹 502"/>
          <p:cNvGrpSpPr/>
          <p:nvPr/>
        </p:nvGrpSpPr>
        <p:grpSpPr>
          <a:xfrm>
            <a:off x="10045922" y="2101426"/>
            <a:ext cx="600657" cy="2917477"/>
            <a:chOff x="990600" y="2895600"/>
            <a:chExt cx="533400" cy="2590800"/>
          </a:xfrm>
        </p:grpSpPr>
        <p:grpSp>
          <p:nvGrpSpPr>
            <p:cNvPr id="504" name="그룹 503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514" name="타원 513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5" name="TextBox 514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346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5" name="그룹 504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512" name="타원 511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3" name="TextBox 512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5385"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6" name="그룹 505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510" name="타원 509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1" name="TextBox 510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7" name="그룹 506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508" name="타원 507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9" name="TextBox 508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𝑜𝑢𝑡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50000" r="-26923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90" name="그룹 489"/>
          <p:cNvGrpSpPr/>
          <p:nvPr/>
        </p:nvGrpSpPr>
        <p:grpSpPr>
          <a:xfrm>
            <a:off x="9706705" y="2110896"/>
            <a:ext cx="600657" cy="2917477"/>
            <a:chOff x="990600" y="2895600"/>
            <a:chExt cx="533400" cy="2590800"/>
          </a:xfrm>
        </p:grpSpPr>
        <p:grpSp>
          <p:nvGrpSpPr>
            <p:cNvPr id="491" name="그룹 490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501" name="타원 50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346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2" name="그룹 491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499" name="타원 49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0" name="TextBox 499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5385"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3" name="그룹 492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497" name="타원 49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4" name="그룹 493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495" name="타원 49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𝑜𝑢𝑡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50000" r="-26923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8" name="그룹 237"/>
          <p:cNvGrpSpPr/>
          <p:nvPr/>
        </p:nvGrpSpPr>
        <p:grpSpPr>
          <a:xfrm>
            <a:off x="831281" y="2087849"/>
            <a:ext cx="600657" cy="2917477"/>
            <a:chOff x="990600" y="2895600"/>
            <a:chExt cx="533400" cy="2590800"/>
          </a:xfrm>
        </p:grpSpPr>
        <p:grpSp>
          <p:nvGrpSpPr>
            <p:cNvPr id="239" name="그룹 238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0" name="그룹 239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247" name="타원 24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그룹 240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245" name="타원 24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2" name="그룹 241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243" name="타원 24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189" r="-13208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5" name="그룹 224"/>
          <p:cNvGrpSpPr/>
          <p:nvPr/>
        </p:nvGrpSpPr>
        <p:grpSpPr>
          <a:xfrm>
            <a:off x="1106281" y="2087849"/>
            <a:ext cx="600657" cy="2917477"/>
            <a:chOff x="990600" y="2895600"/>
            <a:chExt cx="533400" cy="2590800"/>
          </a:xfrm>
        </p:grpSpPr>
        <p:grpSp>
          <p:nvGrpSpPr>
            <p:cNvPr id="226" name="그룹 225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236" name="타원 235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7" name="그룹 226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234" name="타원 233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8" name="그룹 227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232" name="타원 231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9" name="그룹 228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230" name="타원 229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189" r="-13208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2" name="그룹 211"/>
          <p:cNvGrpSpPr/>
          <p:nvPr/>
        </p:nvGrpSpPr>
        <p:grpSpPr>
          <a:xfrm>
            <a:off x="1384935" y="2087849"/>
            <a:ext cx="600657" cy="2917477"/>
            <a:chOff x="990600" y="2895600"/>
            <a:chExt cx="533400" cy="2590800"/>
          </a:xfrm>
        </p:grpSpPr>
        <p:grpSp>
          <p:nvGrpSpPr>
            <p:cNvPr id="213" name="그룹 212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4" name="그룹 213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221" name="타원 22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5" name="그룹 214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219" name="타원 21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6" name="그룹 215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217" name="타원 21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189" r="-13208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9" name="그룹 198"/>
          <p:cNvGrpSpPr/>
          <p:nvPr/>
        </p:nvGrpSpPr>
        <p:grpSpPr>
          <a:xfrm>
            <a:off x="1649468" y="2087849"/>
            <a:ext cx="600657" cy="2917477"/>
            <a:chOff x="990600" y="2895600"/>
            <a:chExt cx="533400" cy="2590800"/>
          </a:xfrm>
        </p:grpSpPr>
        <p:grpSp>
          <p:nvGrpSpPr>
            <p:cNvPr id="200" name="그룹 199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210" name="타원 209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1" name="그룹 200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208" name="타원 207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그룹 201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206" name="타원 205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3" name="그룹 202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189" r="-13208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6" name="그룹 185"/>
          <p:cNvGrpSpPr/>
          <p:nvPr/>
        </p:nvGrpSpPr>
        <p:grpSpPr>
          <a:xfrm>
            <a:off x="1910563" y="2087849"/>
            <a:ext cx="600657" cy="2917477"/>
            <a:chOff x="990600" y="2895600"/>
            <a:chExt cx="533400" cy="2590800"/>
          </a:xfrm>
        </p:grpSpPr>
        <p:grpSp>
          <p:nvGrpSpPr>
            <p:cNvPr id="187" name="그룹 186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197" name="타원 19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8" name="그룹 187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195" name="타원 19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그룹 188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193" name="타원 19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그룹 189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189" r="-13208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Multi-Layer </a:t>
            </a:r>
            <a:r>
              <a:rPr lang="en-US" altLang="ko-KR" b="1" dirty="0" smtClean="0">
                <a:latin typeface="Arial Black" panose="020B0A04020102020204" pitchFamily="34" charset="0"/>
              </a:rPr>
              <a:t>Perceptron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1085180"/>
            <a:ext cx="10515600" cy="48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ko-KR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직선 화살표 연결선 38"/>
          <p:cNvCxnSpPr>
            <a:stCxn id="77" idx="6"/>
            <a:endCxn id="145" idx="2"/>
          </p:cNvCxnSpPr>
          <p:nvPr/>
        </p:nvCxnSpPr>
        <p:spPr>
          <a:xfrm>
            <a:off x="5674978" y="2013726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40" name="그룹 39"/>
          <p:cNvGrpSpPr/>
          <p:nvPr/>
        </p:nvGrpSpPr>
        <p:grpSpPr>
          <a:xfrm>
            <a:off x="2188922" y="2087849"/>
            <a:ext cx="600657" cy="2917477"/>
            <a:chOff x="990600" y="2895600"/>
            <a:chExt cx="533400" cy="2590800"/>
          </a:xfrm>
        </p:grpSpPr>
        <p:grpSp>
          <p:nvGrpSpPr>
            <p:cNvPr id="41" name="그룹 40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그룹 41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그룹 42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47" name="타원 4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그룹 43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189" r="-13208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3" name="그룹 52"/>
          <p:cNvGrpSpPr/>
          <p:nvPr/>
        </p:nvGrpSpPr>
        <p:grpSpPr>
          <a:xfrm>
            <a:off x="3631621" y="1713398"/>
            <a:ext cx="600657" cy="3689448"/>
            <a:chOff x="2590800" y="2606040"/>
            <a:chExt cx="533400" cy="3276332"/>
          </a:xfrm>
        </p:grpSpPr>
        <p:grpSp>
          <p:nvGrpSpPr>
            <p:cNvPr id="54" name="그룹 53"/>
            <p:cNvGrpSpPr/>
            <p:nvPr/>
          </p:nvGrpSpPr>
          <p:grpSpPr>
            <a:xfrm>
              <a:off x="2590800" y="2606040"/>
              <a:ext cx="533400" cy="533400"/>
              <a:chOff x="990600" y="3124200"/>
              <a:chExt cx="533400" cy="533400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302" r="-11321" b="-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그룹 54"/>
            <p:cNvGrpSpPr/>
            <p:nvPr/>
          </p:nvGrpSpPr>
          <p:grpSpPr>
            <a:xfrm>
              <a:off x="2590800" y="3314700"/>
              <a:ext cx="533400" cy="533400"/>
              <a:chOff x="990600" y="3124200"/>
              <a:chExt cx="533400" cy="533400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157652" y="3162536"/>
                    <a:ext cx="321216" cy="4110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2536"/>
                    <a:ext cx="321216" cy="4110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302" r="-113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그룹 55"/>
            <p:cNvGrpSpPr/>
            <p:nvPr/>
          </p:nvGrpSpPr>
          <p:grpSpPr>
            <a:xfrm>
              <a:off x="2590800" y="5348972"/>
              <a:ext cx="533400" cy="533400"/>
              <a:chOff x="990600" y="3124200"/>
              <a:chExt cx="533400" cy="533400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157652" y="3148718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48718"/>
                    <a:ext cx="321216" cy="43864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9623" r="-20755" b="-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그룹 56"/>
            <p:cNvGrpSpPr/>
            <p:nvPr/>
          </p:nvGrpSpPr>
          <p:grpSpPr>
            <a:xfrm>
              <a:off x="2590800" y="424434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58" name="타원 57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6" name="그룹 65"/>
          <p:cNvGrpSpPr/>
          <p:nvPr/>
        </p:nvGrpSpPr>
        <p:grpSpPr>
          <a:xfrm>
            <a:off x="5074321" y="1713398"/>
            <a:ext cx="600657" cy="3689448"/>
            <a:chOff x="3924300" y="2606040"/>
            <a:chExt cx="533400" cy="3276332"/>
          </a:xfrm>
        </p:grpSpPr>
        <p:grpSp>
          <p:nvGrpSpPr>
            <p:cNvPr id="67" name="그룹 66"/>
            <p:cNvGrpSpPr/>
            <p:nvPr/>
          </p:nvGrpSpPr>
          <p:grpSpPr>
            <a:xfrm>
              <a:off x="3924300" y="2606040"/>
              <a:ext cx="533400" cy="533400"/>
              <a:chOff x="990600" y="3124200"/>
              <a:chExt cx="533400" cy="533400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302" r="-11321" b="-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그룹 67"/>
            <p:cNvGrpSpPr/>
            <p:nvPr/>
          </p:nvGrpSpPr>
          <p:grpSpPr>
            <a:xfrm>
              <a:off x="3924300" y="3314700"/>
              <a:ext cx="533400" cy="533400"/>
              <a:chOff x="990600" y="3124200"/>
              <a:chExt cx="533400" cy="53340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157652" y="3162536"/>
                    <a:ext cx="321216" cy="4110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2536"/>
                    <a:ext cx="321216" cy="4110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302" r="-113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9" name="그룹 68"/>
            <p:cNvGrpSpPr/>
            <p:nvPr/>
          </p:nvGrpSpPr>
          <p:grpSpPr>
            <a:xfrm>
              <a:off x="3924300" y="5348972"/>
              <a:ext cx="533400" cy="533400"/>
              <a:chOff x="990600" y="3124200"/>
              <a:chExt cx="533400" cy="533400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157652" y="3148718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48718"/>
                    <a:ext cx="321216" cy="43864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7736" r="-22642" b="-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0" name="그룹 69"/>
            <p:cNvGrpSpPr/>
            <p:nvPr/>
          </p:nvGrpSpPr>
          <p:grpSpPr>
            <a:xfrm>
              <a:off x="3924300" y="424434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71" name="타원 7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그룹 78"/>
          <p:cNvGrpSpPr/>
          <p:nvPr/>
        </p:nvGrpSpPr>
        <p:grpSpPr>
          <a:xfrm>
            <a:off x="7959719" y="1713398"/>
            <a:ext cx="600657" cy="3689448"/>
            <a:chOff x="5927043" y="2606040"/>
            <a:chExt cx="533400" cy="3276332"/>
          </a:xfrm>
        </p:grpSpPr>
        <p:grpSp>
          <p:nvGrpSpPr>
            <p:cNvPr id="80" name="그룹 79"/>
            <p:cNvGrpSpPr/>
            <p:nvPr/>
          </p:nvGrpSpPr>
          <p:grpSpPr>
            <a:xfrm>
              <a:off x="5927043" y="2606040"/>
              <a:ext cx="533400" cy="533400"/>
              <a:chOff x="990600" y="3124200"/>
              <a:chExt cx="533400" cy="533400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000" r="-7692" b="-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그룹 80"/>
            <p:cNvGrpSpPr/>
            <p:nvPr/>
          </p:nvGrpSpPr>
          <p:grpSpPr>
            <a:xfrm>
              <a:off x="5927043" y="3314700"/>
              <a:ext cx="533400" cy="533400"/>
              <a:chOff x="990600" y="3124200"/>
              <a:chExt cx="533400" cy="533400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157652" y="3162536"/>
                    <a:ext cx="321216" cy="4110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2536"/>
                    <a:ext cx="321216" cy="4110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그룹 81"/>
            <p:cNvGrpSpPr/>
            <p:nvPr/>
          </p:nvGrpSpPr>
          <p:grpSpPr>
            <a:xfrm>
              <a:off x="5927043" y="5348972"/>
              <a:ext cx="533400" cy="533400"/>
              <a:chOff x="990600" y="3124200"/>
              <a:chExt cx="533400" cy="5334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157652" y="3148718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𝑙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48718"/>
                    <a:ext cx="321216" cy="43864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6538" r="-17308" b="-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그룹 82"/>
            <p:cNvGrpSpPr/>
            <p:nvPr/>
          </p:nvGrpSpPr>
          <p:grpSpPr>
            <a:xfrm>
              <a:off x="5927043" y="424434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84" name="타원 83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그룹 91"/>
          <p:cNvGrpSpPr/>
          <p:nvPr/>
        </p:nvGrpSpPr>
        <p:grpSpPr>
          <a:xfrm>
            <a:off x="9402421" y="2099384"/>
            <a:ext cx="600657" cy="2917477"/>
            <a:chOff x="990600" y="2895600"/>
            <a:chExt cx="533400" cy="2590800"/>
          </a:xfrm>
        </p:grpSpPr>
        <p:grpSp>
          <p:nvGrpSpPr>
            <p:cNvPr id="93" name="그룹 92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346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그룹 93"/>
            <p:cNvGrpSpPr/>
            <p:nvPr/>
          </p:nvGrpSpPr>
          <p:grpSpPr>
            <a:xfrm>
              <a:off x="990600" y="3581400"/>
              <a:ext cx="533400" cy="533400"/>
              <a:chOff x="990600" y="3124200"/>
              <a:chExt cx="533400" cy="533400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5385"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그룹 94"/>
            <p:cNvGrpSpPr/>
            <p:nvPr/>
          </p:nvGrpSpPr>
          <p:grpSpPr>
            <a:xfrm>
              <a:off x="990600" y="4267200"/>
              <a:ext cx="533400" cy="533400"/>
              <a:chOff x="990600" y="3124200"/>
              <a:chExt cx="533400" cy="533400"/>
            </a:xfrm>
            <a:noFill/>
          </p:grpSpPr>
          <p:sp>
            <p:nvSpPr>
              <p:cNvPr id="99" name="타원 9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그룹 95"/>
            <p:cNvGrpSpPr/>
            <p:nvPr/>
          </p:nvGrpSpPr>
          <p:grpSpPr>
            <a:xfrm>
              <a:off x="990600" y="4953000"/>
              <a:ext cx="533400" cy="533400"/>
              <a:chOff x="990600" y="3124200"/>
              <a:chExt cx="533400" cy="533400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𝑜𝑢𝑡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86901"/>
                    <a:ext cx="321216" cy="36227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50000" r="-26923" b="-678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05" name="직선 화살표 연결선 104"/>
          <p:cNvCxnSpPr>
            <a:stCxn id="51" idx="6"/>
            <a:endCxn id="64" idx="2"/>
          </p:cNvCxnSpPr>
          <p:nvPr/>
        </p:nvCxnSpPr>
        <p:spPr>
          <a:xfrm flipV="1">
            <a:off x="2789579" y="2013727"/>
            <a:ext cx="842042" cy="37445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6" name="직선 화살표 연결선 105"/>
          <p:cNvCxnSpPr>
            <a:stCxn id="51" idx="6"/>
            <a:endCxn id="62" idx="2"/>
          </p:cNvCxnSpPr>
          <p:nvPr/>
        </p:nvCxnSpPr>
        <p:spPr>
          <a:xfrm>
            <a:off x="2789579" y="2388178"/>
            <a:ext cx="842042" cy="42356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7" name="직선 화살표 연결선 106"/>
          <p:cNvCxnSpPr>
            <a:stCxn id="51" idx="6"/>
            <a:endCxn id="60" idx="2"/>
          </p:cNvCxnSpPr>
          <p:nvPr/>
        </p:nvCxnSpPr>
        <p:spPr>
          <a:xfrm>
            <a:off x="2789579" y="2388178"/>
            <a:ext cx="842042" cy="271434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8" name="직선 화살표 연결선 107"/>
          <p:cNvCxnSpPr>
            <a:stCxn id="49" idx="6"/>
            <a:endCxn id="64" idx="2"/>
          </p:cNvCxnSpPr>
          <p:nvPr/>
        </p:nvCxnSpPr>
        <p:spPr>
          <a:xfrm flipV="1">
            <a:off x="2789579" y="2013727"/>
            <a:ext cx="842042" cy="114672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9" name="직선 화살표 연결선 108"/>
          <p:cNvCxnSpPr>
            <a:stCxn id="49" idx="6"/>
            <a:endCxn id="62" idx="2"/>
          </p:cNvCxnSpPr>
          <p:nvPr/>
        </p:nvCxnSpPr>
        <p:spPr>
          <a:xfrm flipV="1">
            <a:off x="2789579" y="2811743"/>
            <a:ext cx="842042" cy="34870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0" name="직선 화살표 연결선 109"/>
          <p:cNvCxnSpPr>
            <a:stCxn id="49" idx="6"/>
            <a:endCxn id="60" idx="2"/>
          </p:cNvCxnSpPr>
          <p:nvPr/>
        </p:nvCxnSpPr>
        <p:spPr>
          <a:xfrm>
            <a:off x="2789579" y="3160451"/>
            <a:ext cx="842042" cy="194206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1" name="직선 화살표 연결선 110"/>
          <p:cNvCxnSpPr>
            <a:stCxn id="45" idx="6"/>
            <a:endCxn id="64" idx="2"/>
          </p:cNvCxnSpPr>
          <p:nvPr/>
        </p:nvCxnSpPr>
        <p:spPr>
          <a:xfrm flipV="1">
            <a:off x="2789579" y="2013727"/>
            <a:ext cx="842042" cy="269127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2" name="직선 화살표 연결선 111"/>
          <p:cNvCxnSpPr>
            <a:stCxn id="45" idx="6"/>
            <a:endCxn id="62" idx="2"/>
          </p:cNvCxnSpPr>
          <p:nvPr/>
        </p:nvCxnSpPr>
        <p:spPr>
          <a:xfrm flipV="1">
            <a:off x="2789579" y="2811743"/>
            <a:ext cx="842042" cy="189325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3" name="직선 화살표 연결선 112"/>
          <p:cNvCxnSpPr>
            <a:stCxn id="45" idx="6"/>
            <a:endCxn id="60" idx="2"/>
          </p:cNvCxnSpPr>
          <p:nvPr/>
        </p:nvCxnSpPr>
        <p:spPr>
          <a:xfrm>
            <a:off x="2789579" y="4704998"/>
            <a:ext cx="842042" cy="39752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4" name="직선 화살표 연결선 113"/>
          <p:cNvCxnSpPr>
            <a:stCxn id="64" idx="6"/>
            <a:endCxn id="77" idx="2"/>
          </p:cNvCxnSpPr>
          <p:nvPr/>
        </p:nvCxnSpPr>
        <p:spPr>
          <a:xfrm>
            <a:off x="4232278" y="2013726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5" name="직선 화살표 연결선 114"/>
          <p:cNvCxnSpPr>
            <a:stCxn id="64" idx="6"/>
            <a:endCxn id="75" idx="2"/>
          </p:cNvCxnSpPr>
          <p:nvPr/>
        </p:nvCxnSpPr>
        <p:spPr>
          <a:xfrm>
            <a:off x="4232278" y="2013726"/>
            <a:ext cx="842042" cy="7980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6" name="직선 화살표 연결선 115"/>
          <p:cNvCxnSpPr>
            <a:stCxn id="64" idx="6"/>
            <a:endCxn id="73" idx="2"/>
          </p:cNvCxnSpPr>
          <p:nvPr/>
        </p:nvCxnSpPr>
        <p:spPr>
          <a:xfrm>
            <a:off x="4232278" y="2013726"/>
            <a:ext cx="842042" cy="30887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7" name="직선 화살표 연결선 116"/>
          <p:cNvCxnSpPr>
            <a:stCxn id="62" idx="6"/>
            <a:endCxn id="77" idx="2"/>
          </p:cNvCxnSpPr>
          <p:nvPr/>
        </p:nvCxnSpPr>
        <p:spPr>
          <a:xfrm flipV="1">
            <a:off x="4232278" y="2013726"/>
            <a:ext cx="842042" cy="7980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8" name="직선 화살표 연결선 117"/>
          <p:cNvCxnSpPr>
            <a:stCxn id="62" idx="6"/>
            <a:endCxn id="75" idx="2"/>
          </p:cNvCxnSpPr>
          <p:nvPr/>
        </p:nvCxnSpPr>
        <p:spPr>
          <a:xfrm>
            <a:off x="4232278" y="2811743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" name="직선 화살표 연결선 118"/>
          <p:cNvCxnSpPr>
            <a:stCxn id="62" idx="6"/>
            <a:endCxn id="73" idx="2"/>
          </p:cNvCxnSpPr>
          <p:nvPr/>
        </p:nvCxnSpPr>
        <p:spPr>
          <a:xfrm>
            <a:off x="4232278" y="2811743"/>
            <a:ext cx="842042" cy="229077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0" name="직선 화살표 연결선 119"/>
          <p:cNvCxnSpPr>
            <a:stCxn id="60" idx="6"/>
            <a:endCxn id="73" idx="2"/>
          </p:cNvCxnSpPr>
          <p:nvPr/>
        </p:nvCxnSpPr>
        <p:spPr>
          <a:xfrm>
            <a:off x="4232278" y="5102518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1" name="직선 화살표 연결선 120"/>
          <p:cNvCxnSpPr>
            <a:stCxn id="60" idx="6"/>
            <a:endCxn id="77" idx="2"/>
          </p:cNvCxnSpPr>
          <p:nvPr/>
        </p:nvCxnSpPr>
        <p:spPr>
          <a:xfrm flipV="1">
            <a:off x="4232278" y="2013726"/>
            <a:ext cx="842042" cy="30887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2" name="직선 화살표 연결선 121"/>
          <p:cNvCxnSpPr>
            <a:stCxn id="60" idx="6"/>
            <a:endCxn id="75" idx="2"/>
          </p:cNvCxnSpPr>
          <p:nvPr/>
        </p:nvCxnSpPr>
        <p:spPr>
          <a:xfrm flipV="1">
            <a:off x="4232278" y="2811743"/>
            <a:ext cx="842042" cy="229077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3" name="직선 화살표 연결선 122"/>
          <p:cNvCxnSpPr>
            <a:stCxn id="90" idx="6"/>
            <a:endCxn id="103" idx="2"/>
          </p:cNvCxnSpPr>
          <p:nvPr/>
        </p:nvCxnSpPr>
        <p:spPr>
          <a:xfrm>
            <a:off x="8560377" y="2013726"/>
            <a:ext cx="842043" cy="38598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4" name="직선 화살표 연결선 123"/>
          <p:cNvCxnSpPr>
            <a:stCxn id="90" idx="6"/>
            <a:endCxn id="101" idx="2"/>
          </p:cNvCxnSpPr>
          <p:nvPr/>
        </p:nvCxnSpPr>
        <p:spPr>
          <a:xfrm>
            <a:off x="8560377" y="2013726"/>
            <a:ext cx="842043" cy="115825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5" name="직선 화살표 연결선 124"/>
          <p:cNvCxnSpPr>
            <a:stCxn id="90" idx="6"/>
            <a:endCxn id="97" idx="2"/>
          </p:cNvCxnSpPr>
          <p:nvPr/>
        </p:nvCxnSpPr>
        <p:spPr>
          <a:xfrm>
            <a:off x="8560377" y="2013726"/>
            <a:ext cx="842043" cy="270280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6" name="직선 화살표 연결선 125"/>
          <p:cNvCxnSpPr>
            <a:stCxn id="88" idx="6"/>
            <a:endCxn id="103" idx="2"/>
          </p:cNvCxnSpPr>
          <p:nvPr/>
        </p:nvCxnSpPr>
        <p:spPr>
          <a:xfrm flipV="1">
            <a:off x="8560377" y="2399712"/>
            <a:ext cx="842043" cy="41203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7" name="직선 화살표 연결선 126"/>
          <p:cNvCxnSpPr>
            <a:stCxn id="88" idx="6"/>
            <a:endCxn id="101" idx="2"/>
          </p:cNvCxnSpPr>
          <p:nvPr/>
        </p:nvCxnSpPr>
        <p:spPr>
          <a:xfrm>
            <a:off x="8560377" y="2811743"/>
            <a:ext cx="842043" cy="36024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8" name="직선 화살표 연결선 127"/>
          <p:cNvCxnSpPr>
            <a:stCxn id="88" idx="6"/>
            <a:endCxn id="97" idx="2"/>
          </p:cNvCxnSpPr>
          <p:nvPr/>
        </p:nvCxnSpPr>
        <p:spPr>
          <a:xfrm>
            <a:off x="8560377" y="2811743"/>
            <a:ext cx="842043" cy="190479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9" name="직선 화살표 연결선 128"/>
          <p:cNvCxnSpPr>
            <a:stCxn id="86" idx="6"/>
            <a:endCxn id="103" idx="2"/>
          </p:cNvCxnSpPr>
          <p:nvPr/>
        </p:nvCxnSpPr>
        <p:spPr>
          <a:xfrm flipV="1">
            <a:off x="8560377" y="2399712"/>
            <a:ext cx="842043" cy="270280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0" name="직선 화살표 연결선 129"/>
          <p:cNvCxnSpPr>
            <a:stCxn id="86" idx="6"/>
            <a:endCxn id="101" idx="2"/>
          </p:cNvCxnSpPr>
          <p:nvPr/>
        </p:nvCxnSpPr>
        <p:spPr>
          <a:xfrm flipV="1">
            <a:off x="8560377" y="3171985"/>
            <a:ext cx="842043" cy="193053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1" name="직선 화살표 연결선 130"/>
          <p:cNvCxnSpPr>
            <a:stCxn id="86" idx="6"/>
            <a:endCxn id="97" idx="2"/>
          </p:cNvCxnSpPr>
          <p:nvPr/>
        </p:nvCxnSpPr>
        <p:spPr>
          <a:xfrm flipV="1">
            <a:off x="8560377" y="4716532"/>
            <a:ext cx="842043" cy="38598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2" name="직선 화살표 연결선 131"/>
          <p:cNvCxnSpPr>
            <a:stCxn id="75" idx="6"/>
            <a:endCxn id="143" idx="2"/>
          </p:cNvCxnSpPr>
          <p:nvPr/>
        </p:nvCxnSpPr>
        <p:spPr>
          <a:xfrm>
            <a:off x="5674978" y="2811743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33" name="직선 화살표 연결선 132"/>
          <p:cNvCxnSpPr>
            <a:stCxn id="73" idx="6"/>
            <a:endCxn id="141" idx="2"/>
          </p:cNvCxnSpPr>
          <p:nvPr/>
        </p:nvCxnSpPr>
        <p:spPr>
          <a:xfrm>
            <a:off x="5674978" y="5102518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34" name="그룹 133"/>
          <p:cNvGrpSpPr/>
          <p:nvPr/>
        </p:nvGrpSpPr>
        <p:grpSpPr>
          <a:xfrm>
            <a:off x="6517020" y="1713398"/>
            <a:ext cx="600657" cy="3689448"/>
            <a:chOff x="3924300" y="2606040"/>
            <a:chExt cx="533400" cy="3276332"/>
          </a:xfrm>
          <a:solidFill>
            <a:sysClr val="window" lastClr="FFFFFF"/>
          </a:solidFill>
        </p:grpSpPr>
        <p:grpSp>
          <p:nvGrpSpPr>
            <p:cNvPr id="135" name="그룹 134"/>
            <p:cNvGrpSpPr/>
            <p:nvPr/>
          </p:nvGrpSpPr>
          <p:grpSpPr>
            <a:xfrm>
              <a:off x="3924300" y="2606040"/>
              <a:ext cx="533400" cy="533400"/>
              <a:chOff x="990600" y="3124200"/>
              <a:chExt cx="533400" cy="533400"/>
            </a:xfrm>
            <a:grpFill/>
          </p:grpSpPr>
          <p:sp>
            <p:nvSpPr>
              <p:cNvPr id="145" name="타원 14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⋯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5" name="TextBox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6" name="그룹 135"/>
            <p:cNvGrpSpPr/>
            <p:nvPr/>
          </p:nvGrpSpPr>
          <p:grpSpPr>
            <a:xfrm>
              <a:off x="3924300" y="3314700"/>
              <a:ext cx="533400" cy="533400"/>
              <a:chOff x="990600" y="3124200"/>
              <a:chExt cx="533400" cy="533400"/>
            </a:xfrm>
            <a:grpFill/>
          </p:grpSpPr>
          <p:sp>
            <p:nvSpPr>
              <p:cNvPr id="143" name="타원 14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157652" y="3198764"/>
                    <a:ext cx="32121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⋯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3" name="TextBox 2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4"/>
                    <a:ext cx="321216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그룹 136"/>
            <p:cNvGrpSpPr/>
            <p:nvPr/>
          </p:nvGrpSpPr>
          <p:grpSpPr>
            <a:xfrm>
              <a:off x="3924300" y="5348972"/>
              <a:ext cx="533400" cy="533400"/>
              <a:chOff x="990600" y="3124200"/>
              <a:chExt cx="533400" cy="533400"/>
            </a:xfrm>
            <a:grpFill/>
          </p:grpSpPr>
          <p:sp>
            <p:nvSpPr>
              <p:cNvPr id="141" name="타원 140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1157652" y="3198764"/>
                    <a:ext cx="32121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⋯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4"/>
                    <a:ext cx="321216" cy="33855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8" name="그룹 137"/>
            <p:cNvGrpSpPr/>
            <p:nvPr/>
          </p:nvGrpSpPr>
          <p:grpSpPr>
            <a:xfrm>
              <a:off x="3924300" y="4244340"/>
              <a:ext cx="533400" cy="533400"/>
              <a:chOff x="990600" y="3124200"/>
              <a:chExt cx="533400" cy="533400"/>
            </a:xfrm>
            <a:grpFill/>
          </p:grpSpPr>
          <p:sp>
            <p:nvSpPr>
              <p:cNvPr id="139" name="타원 138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9" name="TextBox 1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47" name="직선 화살표 연결선 146"/>
          <p:cNvCxnSpPr>
            <a:stCxn id="75" idx="6"/>
            <a:endCxn id="145" idx="2"/>
          </p:cNvCxnSpPr>
          <p:nvPr/>
        </p:nvCxnSpPr>
        <p:spPr>
          <a:xfrm flipV="1">
            <a:off x="5674978" y="2013726"/>
            <a:ext cx="842042" cy="7980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8" name="직선 화살표 연결선 147"/>
          <p:cNvCxnSpPr>
            <a:stCxn id="75" idx="6"/>
            <a:endCxn id="141" idx="2"/>
          </p:cNvCxnSpPr>
          <p:nvPr/>
        </p:nvCxnSpPr>
        <p:spPr>
          <a:xfrm>
            <a:off x="5674978" y="2811743"/>
            <a:ext cx="842042" cy="229077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49" name="직선 화살표 연결선 148"/>
          <p:cNvCxnSpPr>
            <a:stCxn id="77" idx="6"/>
            <a:endCxn id="143" idx="2"/>
          </p:cNvCxnSpPr>
          <p:nvPr/>
        </p:nvCxnSpPr>
        <p:spPr>
          <a:xfrm>
            <a:off x="5674978" y="2013726"/>
            <a:ext cx="842042" cy="7980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0" name="직선 화살표 연결선 149"/>
          <p:cNvCxnSpPr>
            <a:stCxn id="77" idx="6"/>
            <a:endCxn id="141" idx="2"/>
          </p:cNvCxnSpPr>
          <p:nvPr/>
        </p:nvCxnSpPr>
        <p:spPr>
          <a:xfrm>
            <a:off x="5674978" y="2013726"/>
            <a:ext cx="842042" cy="30887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1" name="직선 화살표 연결선 150"/>
          <p:cNvCxnSpPr>
            <a:stCxn id="73" idx="6"/>
            <a:endCxn id="145" idx="2"/>
          </p:cNvCxnSpPr>
          <p:nvPr/>
        </p:nvCxnSpPr>
        <p:spPr>
          <a:xfrm flipV="1">
            <a:off x="5674978" y="2013726"/>
            <a:ext cx="842042" cy="30887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2" name="직선 화살표 연결선 151"/>
          <p:cNvCxnSpPr>
            <a:stCxn id="73" idx="6"/>
            <a:endCxn id="143" idx="2"/>
          </p:cNvCxnSpPr>
          <p:nvPr/>
        </p:nvCxnSpPr>
        <p:spPr>
          <a:xfrm flipV="1">
            <a:off x="5674978" y="2811743"/>
            <a:ext cx="842042" cy="229077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3" name="직선 화살표 연결선 152"/>
          <p:cNvCxnSpPr>
            <a:stCxn id="145" idx="6"/>
            <a:endCxn id="90" idx="2"/>
          </p:cNvCxnSpPr>
          <p:nvPr/>
        </p:nvCxnSpPr>
        <p:spPr>
          <a:xfrm>
            <a:off x="7117677" y="2013726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4" name="직선 화살표 연결선 153"/>
          <p:cNvCxnSpPr>
            <a:stCxn id="145" idx="6"/>
            <a:endCxn id="88" idx="2"/>
          </p:cNvCxnSpPr>
          <p:nvPr/>
        </p:nvCxnSpPr>
        <p:spPr>
          <a:xfrm>
            <a:off x="7117677" y="2013726"/>
            <a:ext cx="842042" cy="7980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5" name="직선 화살표 연결선 154"/>
          <p:cNvCxnSpPr>
            <a:stCxn id="145" idx="6"/>
            <a:endCxn id="86" idx="2"/>
          </p:cNvCxnSpPr>
          <p:nvPr/>
        </p:nvCxnSpPr>
        <p:spPr>
          <a:xfrm>
            <a:off x="7117677" y="2013726"/>
            <a:ext cx="842042" cy="30887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6" name="직선 화살표 연결선 155"/>
          <p:cNvCxnSpPr>
            <a:stCxn id="143" idx="6"/>
            <a:endCxn id="90" idx="2"/>
          </p:cNvCxnSpPr>
          <p:nvPr/>
        </p:nvCxnSpPr>
        <p:spPr>
          <a:xfrm flipV="1">
            <a:off x="7117677" y="2013726"/>
            <a:ext cx="842042" cy="7980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7" name="직선 화살표 연결선 156"/>
          <p:cNvCxnSpPr>
            <a:stCxn id="143" idx="6"/>
            <a:endCxn id="88" idx="2"/>
          </p:cNvCxnSpPr>
          <p:nvPr/>
        </p:nvCxnSpPr>
        <p:spPr>
          <a:xfrm>
            <a:off x="7117677" y="2811743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8" name="직선 화살표 연결선 157"/>
          <p:cNvCxnSpPr>
            <a:stCxn id="143" idx="6"/>
            <a:endCxn id="86" idx="2"/>
          </p:cNvCxnSpPr>
          <p:nvPr/>
        </p:nvCxnSpPr>
        <p:spPr>
          <a:xfrm>
            <a:off x="7117677" y="2811743"/>
            <a:ext cx="842042" cy="229077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9" name="직선 화살표 연결선 158"/>
          <p:cNvCxnSpPr>
            <a:stCxn id="141" idx="6"/>
            <a:endCxn id="90" idx="2"/>
          </p:cNvCxnSpPr>
          <p:nvPr/>
        </p:nvCxnSpPr>
        <p:spPr>
          <a:xfrm flipV="1">
            <a:off x="7117677" y="2013726"/>
            <a:ext cx="842042" cy="30887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60" name="직선 화살표 연결선 159"/>
          <p:cNvCxnSpPr>
            <a:stCxn id="141" idx="6"/>
            <a:endCxn id="88" idx="2"/>
          </p:cNvCxnSpPr>
          <p:nvPr/>
        </p:nvCxnSpPr>
        <p:spPr>
          <a:xfrm flipV="1">
            <a:off x="7117677" y="2811743"/>
            <a:ext cx="842042" cy="229077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61" name="직선 화살표 연결선 160"/>
          <p:cNvCxnSpPr>
            <a:stCxn id="141" idx="6"/>
            <a:endCxn id="86" idx="2"/>
          </p:cNvCxnSpPr>
          <p:nvPr/>
        </p:nvCxnSpPr>
        <p:spPr>
          <a:xfrm>
            <a:off x="7117677" y="5102518"/>
            <a:ext cx="842042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62" name="직사각형 161"/>
          <p:cNvSpPr/>
          <p:nvPr/>
        </p:nvSpPr>
        <p:spPr>
          <a:xfrm>
            <a:off x="1643801" y="5515784"/>
            <a:ext cx="1690898" cy="35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Input layer</a:t>
            </a:r>
            <a:endParaRPr lang="en-US" altLang="ko-KR" sz="14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8857300" y="5504339"/>
            <a:ext cx="1690898" cy="35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Output layer</a:t>
            </a:r>
            <a:endParaRPr lang="en-US" altLang="ko-KR" sz="14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3028516" y="1721104"/>
                <a:ext cx="361718" cy="4628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516" y="1721104"/>
                <a:ext cx="361718" cy="462835"/>
              </a:xfrm>
              <a:prstGeom prst="rect">
                <a:avLst/>
              </a:prstGeom>
              <a:blipFill rotWithShape="0">
                <a:blip r:embed="rId27"/>
                <a:stretch>
                  <a:fillRect l="-35593" r="-20339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2920075" y="4957650"/>
                <a:ext cx="361718" cy="4939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i="1" spc="-3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spc="-3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𝑠</m:t>
                          </m:r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𝑖𝑛</m:t>
                          </m:r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75" y="4957650"/>
                <a:ext cx="361718" cy="493955"/>
              </a:xfrm>
              <a:prstGeom prst="rect">
                <a:avLst/>
              </a:prstGeom>
              <a:blipFill rotWithShape="0">
                <a:blip r:embed="rId28"/>
                <a:stretch>
                  <a:fillRect l="-71186" r="-55932" b="-6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8929352" y="1721104"/>
                <a:ext cx="361718" cy="4628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𝑙</m:t>
                          </m:r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352" y="1721104"/>
                <a:ext cx="361718" cy="462835"/>
              </a:xfrm>
              <a:prstGeom prst="rect">
                <a:avLst/>
              </a:prstGeom>
              <a:blipFill rotWithShape="0">
                <a:blip r:embed="rId29"/>
                <a:stretch>
                  <a:fillRect l="-30508" r="-15254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8929352" y="4954581"/>
                <a:ext cx="361718" cy="5000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i="1" spc="-3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spc="-3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𝑜𝑢𝑡</m:t>
                              </m:r>
                            </m:e>
                          </m:d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𝑠</m:t>
                          </m:r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𝑙</m:t>
                          </m:r>
                          <m:r>
                            <a:rPr lang="en-US" altLang="ko-KR" i="1" spc="-3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𝑙</m:t>
                          </m:r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352" y="4954581"/>
                <a:ext cx="361718" cy="500092"/>
              </a:xfrm>
              <a:prstGeom prst="rect">
                <a:avLst/>
              </a:prstGeom>
              <a:blipFill rotWithShape="0">
                <a:blip r:embed="rId30"/>
                <a:stretch>
                  <a:fillRect l="-79661" r="-64407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334699" y="5515784"/>
            <a:ext cx="5522601" cy="604628"/>
            <a:chOff x="3334699" y="6026150"/>
            <a:chExt cx="5522601" cy="604628"/>
          </a:xfrm>
        </p:grpSpPr>
        <p:sp>
          <p:nvSpPr>
            <p:cNvPr id="164" name="직사각형 163"/>
            <p:cNvSpPr/>
            <p:nvPr/>
          </p:nvSpPr>
          <p:spPr>
            <a:xfrm>
              <a:off x="5239825" y="6026150"/>
              <a:ext cx="1690898" cy="357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b="1" dirty="0" smtClean="0">
                  <a:solidFill>
                    <a:prstClr val="black"/>
                  </a:solidFill>
                  <a:latin typeface="Arial" panose="020B0604020202020204" pitchFamily="34" charset="0"/>
                </a:rPr>
                <a:t>Hidden layer</a:t>
              </a:r>
            </a:p>
          </p:txBody>
        </p:sp>
        <p:cxnSp>
          <p:nvCxnSpPr>
            <p:cNvPr id="165" name="직선 화살표 연결선 164"/>
            <p:cNvCxnSpPr>
              <a:stCxn id="164" idx="3"/>
              <a:endCxn id="163" idx="1"/>
            </p:cNvCxnSpPr>
            <p:nvPr/>
          </p:nvCxnSpPr>
          <p:spPr>
            <a:xfrm flipV="1">
              <a:off x="6930723" y="6140424"/>
              <a:ext cx="1926577" cy="6460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66" name="직선 화살표 연결선 165"/>
            <p:cNvCxnSpPr>
              <a:stCxn id="164" idx="1"/>
              <a:endCxn id="162" idx="3"/>
            </p:cNvCxnSpPr>
            <p:nvPr/>
          </p:nvCxnSpPr>
          <p:spPr>
            <a:xfrm flipH="1" flipV="1">
              <a:off x="3334699" y="6151869"/>
              <a:ext cx="1905126" cy="5316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71" name="직사각형 170"/>
            <p:cNvSpPr/>
            <p:nvPr/>
          </p:nvSpPr>
          <p:spPr>
            <a:xfrm>
              <a:off x="5450097" y="6273014"/>
              <a:ext cx="1270351" cy="3577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400" b="1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ko-KR" sz="1400" b="1" u="sng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hypothesis</a:t>
              </a:r>
              <a:r>
                <a:rPr lang="en-US" altLang="ko-KR" sz="14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65966" y="1775546"/>
                <a:ext cx="271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966" y="1775546"/>
                <a:ext cx="271741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11111" r="-22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TextBox 484"/>
              <p:cNvSpPr txBox="1"/>
              <p:nvPr/>
            </p:nvSpPr>
            <p:spPr>
              <a:xfrm>
                <a:off x="1518788" y="1778764"/>
                <a:ext cx="27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5" name="TextBox 4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88" y="1778764"/>
                <a:ext cx="277063" cy="276999"/>
              </a:xfrm>
              <a:prstGeom prst="rect">
                <a:avLst/>
              </a:prstGeom>
              <a:blipFill rotWithShape="0">
                <a:blip r:embed="rId33"/>
                <a:stretch>
                  <a:fillRect l="-10870" r="-21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/>
              <p:cNvSpPr txBox="1"/>
              <p:nvPr/>
            </p:nvSpPr>
            <p:spPr>
              <a:xfrm>
                <a:off x="1800628" y="1782225"/>
                <a:ext cx="27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6" name="TextBox 4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28" y="1782225"/>
                <a:ext cx="277063" cy="276999"/>
              </a:xfrm>
              <a:prstGeom prst="rect">
                <a:avLst/>
              </a:prstGeom>
              <a:blipFill rotWithShape="0">
                <a:blip r:embed="rId34"/>
                <a:stretch>
                  <a:fillRect l="-10870" r="-217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2068705" y="1784272"/>
                <a:ext cx="27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705" y="1784272"/>
                <a:ext cx="277063" cy="276999"/>
              </a:xfrm>
              <a:prstGeom prst="rect">
                <a:avLst/>
              </a:prstGeom>
              <a:blipFill rotWithShape="0">
                <a:blip r:embed="rId35"/>
                <a:stretch>
                  <a:fillRect l="-10870" r="-21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TextBox 487"/>
              <p:cNvSpPr txBox="1"/>
              <p:nvPr/>
            </p:nvSpPr>
            <p:spPr>
              <a:xfrm>
                <a:off x="1225269" y="1781114"/>
                <a:ext cx="27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8" name="TextBox 4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69" y="1781114"/>
                <a:ext cx="277063" cy="276999"/>
              </a:xfrm>
              <a:prstGeom prst="rect">
                <a:avLst/>
              </a:prstGeom>
              <a:blipFill rotWithShape="0">
                <a:blip r:embed="rId36"/>
                <a:stretch>
                  <a:fillRect l="-13333" r="-444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TextBox 488"/>
              <p:cNvSpPr txBox="1"/>
              <p:nvPr/>
            </p:nvSpPr>
            <p:spPr>
              <a:xfrm>
                <a:off x="919206" y="1784271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9" name="TextBox 4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06" y="1784271"/>
                <a:ext cx="278923" cy="276999"/>
              </a:xfrm>
              <a:prstGeom prst="rect">
                <a:avLst/>
              </a:prstGeom>
              <a:blipFill rotWithShape="0">
                <a:blip r:embed="rId37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5" name="TextBox 554"/>
              <p:cNvSpPr txBox="1"/>
              <p:nvPr/>
            </p:nvSpPr>
            <p:spPr>
              <a:xfrm>
                <a:off x="9585890" y="1801110"/>
                <a:ext cx="271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5" name="TextBox 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890" y="1801110"/>
                <a:ext cx="271741" cy="276999"/>
              </a:xfrm>
              <a:prstGeom prst="rect">
                <a:avLst/>
              </a:prstGeom>
              <a:blipFill rotWithShape="0">
                <a:blip r:embed="rId38"/>
                <a:stretch>
                  <a:fillRect l="-11111" r="-22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6" name="TextBox 555"/>
              <p:cNvSpPr txBox="1"/>
              <p:nvPr/>
            </p:nvSpPr>
            <p:spPr>
              <a:xfrm>
                <a:off x="10607130" y="1844582"/>
                <a:ext cx="27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6" name="TextBox 5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130" y="1844582"/>
                <a:ext cx="277063" cy="276999"/>
              </a:xfrm>
              <a:prstGeom prst="rect">
                <a:avLst/>
              </a:prstGeom>
              <a:blipFill rotWithShape="0">
                <a:blip r:embed="rId39"/>
                <a:stretch>
                  <a:fillRect l="-11111" r="-444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/>
              <p:cNvSpPr txBox="1"/>
              <p:nvPr/>
            </p:nvSpPr>
            <p:spPr>
              <a:xfrm>
                <a:off x="10271135" y="1824427"/>
                <a:ext cx="27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7" name="TextBox 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135" y="1824427"/>
                <a:ext cx="277063" cy="276999"/>
              </a:xfrm>
              <a:prstGeom prst="rect">
                <a:avLst/>
              </a:prstGeom>
              <a:blipFill rotWithShape="0">
                <a:blip r:embed="rId40"/>
                <a:stretch>
                  <a:fillRect l="-13333" r="-22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557"/>
              <p:cNvSpPr txBox="1"/>
              <p:nvPr/>
            </p:nvSpPr>
            <p:spPr>
              <a:xfrm>
                <a:off x="9923074" y="1806244"/>
                <a:ext cx="27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8" name="TextBox 5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74" y="1806244"/>
                <a:ext cx="277063" cy="276999"/>
              </a:xfrm>
              <a:prstGeom prst="rect">
                <a:avLst/>
              </a:prstGeom>
              <a:blipFill rotWithShape="0">
                <a:blip r:embed="rId41"/>
                <a:stretch>
                  <a:fillRect l="-13333" r="-22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9" name="TextBox 558"/>
              <p:cNvSpPr txBox="1"/>
              <p:nvPr/>
            </p:nvSpPr>
            <p:spPr>
              <a:xfrm>
                <a:off x="10895225" y="1833897"/>
                <a:ext cx="27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9" name="TextBox 5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25" y="1833897"/>
                <a:ext cx="277063" cy="276999"/>
              </a:xfrm>
              <a:prstGeom prst="rect">
                <a:avLst/>
              </a:prstGeom>
              <a:blipFill rotWithShape="0">
                <a:blip r:embed="rId42"/>
                <a:stretch>
                  <a:fillRect l="-10870" r="-21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TextBox 559"/>
              <p:cNvSpPr txBox="1"/>
              <p:nvPr/>
            </p:nvSpPr>
            <p:spPr>
              <a:xfrm>
                <a:off x="11172288" y="1840853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0" name="TextBox 5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288" y="1840853"/>
                <a:ext cx="278923" cy="276999"/>
              </a:xfrm>
              <a:prstGeom prst="rect">
                <a:avLst/>
              </a:prstGeom>
              <a:blipFill rotWithShape="0">
                <a:blip r:embed="rId4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30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5" grpId="0"/>
      <p:bldP spid="486" grpId="0"/>
      <p:bldP spid="487" grpId="0"/>
      <p:bldP spid="488" grpId="0"/>
      <p:bldP spid="489" grpId="0"/>
      <p:bldP spid="555" grpId="0"/>
      <p:bldP spid="556" grpId="0"/>
      <p:bldP spid="557" grpId="0"/>
      <p:bldP spid="558" grpId="0"/>
      <p:bldP spid="559" grpId="0"/>
      <p:bldP spid="5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370402" y="4719054"/>
            <a:ext cx="604238" cy="1609534"/>
            <a:chOff x="2590800" y="2606040"/>
            <a:chExt cx="536581" cy="1429310"/>
          </a:xfrm>
        </p:grpSpPr>
        <p:grpSp>
          <p:nvGrpSpPr>
            <p:cNvPr id="16" name="그룹 15"/>
            <p:cNvGrpSpPr/>
            <p:nvPr/>
          </p:nvGrpSpPr>
          <p:grpSpPr>
            <a:xfrm>
              <a:off x="2590800" y="2606040"/>
              <a:ext cx="533400" cy="533400"/>
              <a:chOff x="990600" y="3124200"/>
              <a:chExt cx="533400" cy="533400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302" r="-11321" b="-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그룹 17"/>
            <p:cNvGrpSpPr/>
            <p:nvPr/>
          </p:nvGrpSpPr>
          <p:grpSpPr>
            <a:xfrm>
              <a:off x="2593981" y="3501950"/>
              <a:ext cx="533400" cy="533400"/>
              <a:chOff x="993781" y="1277178"/>
              <a:chExt cx="533400" cy="533400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993781" y="1277178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42703" y="1292916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703" y="1292916"/>
                    <a:ext cx="321216" cy="43864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40678" r="-25424" b="-61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742903" y="3136405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903" y="3136405"/>
                  <a:ext cx="321216" cy="3385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그룹 27"/>
          <p:cNvGrpSpPr/>
          <p:nvPr/>
        </p:nvGrpSpPr>
        <p:grpSpPr>
          <a:xfrm>
            <a:off x="4052771" y="3232947"/>
            <a:ext cx="605150" cy="1691082"/>
            <a:chOff x="2590800" y="2606040"/>
            <a:chExt cx="537391" cy="1501727"/>
          </a:xfrm>
        </p:grpSpPr>
        <p:grpSp>
          <p:nvGrpSpPr>
            <p:cNvPr id="29" name="그룹 28"/>
            <p:cNvGrpSpPr/>
            <p:nvPr/>
          </p:nvGrpSpPr>
          <p:grpSpPr>
            <a:xfrm>
              <a:off x="2590800" y="2606040"/>
              <a:ext cx="533400" cy="533400"/>
              <a:chOff x="990600" y="3124200"/>
              <a:chExt cx="533400" cy="533400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 l="-28814" r="-15254" b="-13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그룹 29"/>
            <p:cNvGrpSpPr/>
            <p:nvPr/>
          </p:nvGrpSpPr>
          <p:grpSpPr>
            <a:xfrm>
              <a:off x="2594791" y="3574367"/>
              <a:ext cx="533400" cy="533400"/>
              <a:chOff x="994591" y="1349595"/>
              <a:chExt cx="533400" cy="533400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994591" y="1349595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161642" y="1364946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642" y="1364946"/>
                    <a:ext cx="321216" cy="438646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 l="-38333" r="-23333" b="-61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719459" y="3191746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459" y="3191746"/>
                  <a:ext cx="321216" cy="33855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그룹 35"/>
          <p:cNvGrpSpPr/>
          <p:nvPr/>
        </p:nvGrpSpPr>
        <p:grpSpPr>
          <a:xfrm>
            <a:off x="5653244" y="1744524"/>
            <a:ext cx="609014" cy="1661978"/>
            <a:chOff x="2583379" y="2606040"/>
            <a:chExt cx="540821" cy="1475882"/>
          </a:xfrm>
        </p:grpSpPr>
        <p:grpSp>
          <p:nvGrpSpPr>
            <p:cNvPr id="37" name="그룹 36"/>
            <p:cNvGrpSpPr/>
            <p:nvPr/>
          </p:nvGrpSpPr>
          <p:grpSpPr>
            <a:xfrm>
              <a:off x="2590800" y="2606040"/>
              <a:ext cx="533400" cy="533400"/>
              <a:chOff x="990600" y="3124200"/>
              <a:chExt cx="533400" cy="533400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(4)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 l="-30508" r="-15254" b="-13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그룹 37"/>
            <p:cNvGrpSpPr/>
            <p:nvPr/>
          </p:nvGrpSpPr>
          <p:grpSpPr>
            <a:xfrm>
              <a:off x="2583379" y="3548522"/>
              <a:ext cx="533400" cy="533400"/>
              <a:chOff x="983179" y="1323750"/>
              <a:chExt cx="533400" cy="533400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983179" y="132375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150229" y="1339102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(4)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(4)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0229" y="1339102"/>
                    <a:ext cx="321216" cy="438646"/>
                  </a:xfrm>
                  <a:prstGeom prst="rect">
                    <a:avLst/>
                  </a:prstGeom>
                  <a:blipFill rotWithShape="0">
                    <a:blip r:embed="rId76"/>
                    <a:stretch>
                      <a:fillRect l="-38333" r="-23333" b="-61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731998" y="3161424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998" y="3161424"/>
                  <a:ext cx="321216" cy="338554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/>
          <p:cNvGrpSpPr/>
          <p:nvPr/>
        </p:nvGrpSpPr>
        <p:grpSpPr>
          <a:xfrm>
            <a:off x="799075" y="3121927"/>
            <a:ext cx="600657" cy="1737365"/>
            <a:chOff x="990600" y="2895600"/>
            <a:chExt cx="533400" cy="1542830"/>
          </a:xfrm>
        </p:grpSpPr>
        <p:grpSp>
          <p:nvGrpSpPr>
            <p:cNvPr id="69" name="그룹 68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157652" y="3508971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508971"/>
                  <a:ext cx="321216" cy="338554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그룹 70"/>
            <p:cNvGrpSpPr/>
            <p:nvPr/>
          </p:nvGrpSpPr>
          <p:grpSpPr>
            <a:xfrm>
              <a:off x="990600" y="3905030"/>
              <a:ext cx="533400" cy="533400"/>
              <a:chOff x="990600" y="2076230"/>
              <a:chExt cx="533400" cy="5334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90600" y="207623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157652" y="2138928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2138928"/>
                    <a:ext cx="321216" cy="362279"/>
                  </a:xfrm>
                  <a:prstGeom prst="rect">
                    <a:avLst/>
                  </a:prstGeom>
                  <a:blipFill rotWithShape="0">
                    <a:blip r:embed="rId79"/>
                    <a:stretch>
                      <a:fillRect l="-33898" r="-20339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그룹 75"/>
          <p:cNvGrpSpPr/>
          <p:nvPr/>
        </p:nvGrpSpPr>
        <p:grpSpPr>
          <a:xfrm>
            <a:off x="794578" y="4941884"/>
            <a:ext cx="600657" cy="1737365"/>
            <a:chOff x="990600" y="2895600"/>
            <a:chExt cx="533400" cy="1542830"/>
          </a:xfrm>
        </p:grpSpPr>
        <p:grpSp>
          <p:nvGrpSpPr>
            <p:cNvPr id="77" name="그룹 76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157652" y="3508971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508971"/>
                  <a:ext cx="321216" cy="338554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그룹 78"/>
            <p:cNvGrpSpPr/>
            <p:nvPr/>
          </p:nvGrpSpPr>
          <p:grpSpPr>
            <a:xfrm>
              <a:off x="990600" y="3905030"/>
              <a:ext cx="533400" cy="533400"/>
              <a:chOff x="990600" y="2076230"/>
              <a:chExt cx="533400" cy="533400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990600" y="207623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157652" y="2138928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2138928"/>
                    <a:ext cx="321216" cy="362279"/>
                  </a:xfrm>
                  <a:prstGeom prst="rect">
                    <a:avLst/>
                  </a:prstGeom>
                  <a:blipFill rotWithShape="0">
                    <a:blip r:embed="rId81"/>
                    <a:stretch>
                      <a:fillRect l="-33898" r="-20339" b="-74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5" name="직선 화살표 연결선 84"/>
          <p:cNvCxnSpPr>
            <a:stCxn id="82" idx="6"/>
            <a:endCxn id="22" idx="2"/>
          </p:cNvCxnSpPr>
          <p:nvPr/>
        </p:nvCxnSpPr>
        <p:spPr>
          <a:xfrm>
            <a:off x="1395235" y="5242212"/>
            <a:ext cx="978749" cy="78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2" idx="6"/>
            <a:endCxn id="26" idx="2"/>
          </p:cNvCxnSpPr>
          <p:nvPr/>
        </p:nvCxnSpPr>
        <p:spPr>
          <a:xfrm flipV="1">
            <a:off x="1395235" y="5019383"/>
            <a:ext cx="975167" cy="22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0" idx="6"/>
            <a:endCxn id="22" idx="2"/>
          </p:cNvCxnSpPr>
          <p:nvPr/>
        </p:nvCxnSpPr>
        <p:spPr>
          <a:xfrm flipV="1">
            <a:off x="1395235" y="6028260"/>
            <a:ext cx="978749" cy="35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0" idx="6"/>
            <a:endCxn id="26" idx="2"/>
          </p:cNvCxnSpPr>
          <p:nvPr/>
        </p:nvCxnSpPr>
        <p:spPr>
          <a:xfrm flipV="1">
            <a:off x="1395235" y="5019383"/>
            <a:ext cx="975167" cy="135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6" idx="6"/>
            <a:endCxn id="34" idx="2"/>
          </p:cNvCxnSpPr>
          <p:nvPr/>
        </p:nvCxnSpPr>
        <p:spPr>
          <a:xfrm flipV="1">
            <a:off x="2971058" y="3533276"/>
            <a:ext cx="1081713" cy="14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26" idx="6"/>
            <a:endCxn id="32" idx="2"/>
          </p:cNvCxnSpPr>
          <p:nvPr/>
        </p:nvCxnSpPr>
        <p:spPr>
          <a:xfrm flipV="1">
            <a:off x="2971058" y="4623701"/>
            <a:ext cx="1086207" cy="39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22" idx="6"/>
            <a:endCxn id="32" idx="2"/>
          </p:cNvCxnSpPr>
          <p:nvPr/>
        </p:nvCxnSpPr>
        <p:spPr>
          <a:xfrm flipV="1">
            <a:off x="2974640" y="4623701"/>
            <a:ext cx="1082625" cy="140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22" idx="6"/>
            <a:endCxn id="34" idx="2"/>
          </p:cNvCxnSpPr>
          <p:nvPr/>
        </p:nvCxnSpPr>
        <p:spPr>
          <a:xfrm flipV="1">
            <a:off x="2974640" y="3533276"/>
            <a:ext cx="1078131" cy="249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34" idx="6"/>
            <a:endCxn id="42" idx="2"/>
          </p:cNvCxnSpPr>
          <p:nvPr/>
        </p:nvCxnSpPr>
        <p:spPr>
          <a:xfrm flipV="1">
            <a:off x="4653427" y="2044853"/>
            <a:ext cx="1008174" cy="148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32" idx="6"/>
            <a:endCxn id="42" idx="2"/>
          </p:cNvCxnSpPr>
          <p:nvPr/>
        </p:nvCxnSpPr>
        <p:spPr>
          <a:xfrm flipV="1">
            <a:off x="4657921" y="2044853"/>
            <a:ext cx="1003680" cy="257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34" idx="6"/>
            <a:endCxn id="40" idx="2"/>
          </p:cNvCxnSpPr>
          <p:nvPr/>
        </p:nvCxnSpPr>
        <p:spPr>
          <a:xfrm flipV="1">
            <a:off x="4653427" y="3106174"/>
            <a:ext cx="999817" cy="42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32" idx="6"/>
            <a:endCxn id="40" idx="2"/>
          </p:cNvCxnSpPr>
          <p:nvPr/>
        </p:nvCxnSpPr>
        <p:spPr>
          <a:xfrm flipV="1">
            <a:off x="4657921" y="3106174"/>
            <a:ext cx="995323" cy="151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7538108" y="1711352"/>
            <a:ext cx="600657" cy="1713145"/>
            <a:chOff x="1000015" y="3777012"/>
            <a:chExt cx="533400" cy="1521320"/>
          </a:xfrm>
        </p:grpSpPr>
        <p:grpSp>
          <p:nvGrpSpPr>
            <p:cNvPr id="114" name="그룹 113"/>
            <p:cNvGrpSpPr/>
            <p:nvPr/>
          </p:nvGrpSpPr>
          <p:grpSpPr>
            <a:xfrm>
              <a:off x="1000015" y="3777012"/>
              <a:ext cx="533400" cy="533400"/>
              <a:chOff x="1000015" y="4005612"/>
              <a:chExt cx="533400" cy="533400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00015" y="4005612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1167067" y="4080174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067" y="4080174"/>
                    <a:ext cx="321216" cy="338554"/>
                  </a:xfrm>
                  <a:prstGeom prst="rect">
                    <a:avLst/>
                  </a:prstGeom>
                  <a:blipFill rotWithShape="0">
                    <a:blip r:embed="rId82"/>
                    <a:stretch>
                      <a:fillRect l="-15254" b="-80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157652" y="4341763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그룹 116"/>
            <p:cNvGrpSpPr/>
            <p:nvPr/>
          </p:nvGrpSpPr>
          <p:grpSpPr>
            <a:xfrm>
              <a:off x="1000015" y="4764932"/>
              <a:ext cx="533400" cy="533400"/>
              <a:chOff x="1000015" y="2936132"/>
              <a:chExt cx="533400" cy="533400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00015" y="2936132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167067" y="2998833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𝑜𝑢𝑡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067" y="2998833"/>
                    <a:ext cx="321216" cy="362279"/>
                  </a:xfrm>
                  <a:prstGeom prst="rect">
                    <a:avLst/>
                  </a:prstGeom>
                  <a:blipFill rotWithShape="0">
                    <a:blip r:embed="rId83"/>
                    <a:stretch>
                      <a:fillRect l="-54237" r="-30508" b="-74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9" name="직선 화살표 연결선 128"/>
          <p:cNvCxnSpPr>
            <a:stCxn id="42" idx="6"/>
            <a:endCxn id="124" idx="2"/>
          </p:cNvCxnSpPr>
          <p:nvPr/>
        </p:nvCxnSpPr>
        <p:spPr>
          <a:xfrm flipV="1">
            <a:off x="6262258" y="2011681"/>
            <a:ext cx="1275850" cy="3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42" idx="6"/>
            <a:endCxn id="118" idx="2"/>
          </p:cNvCxnSpPr>
          <p:nvPr/>
        </p:nvCxnSpPr>
        <p:spPr>
          <a:xfrm>
            <a:off x="6262258" y="2044853"/>
            <a:ext cx="1275850" cy="107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0" idx="6"/>
            <a:endCxn id="118" idx="2"/>
          </p:cNvCxnSpPr>
          <p:nvPr/>
        </p:nvCxnSpPr>
        <p:spPr>
          <a:xfrm>
            <a:off x="6253901" y="3106174"/>
            <a:ext cx="1284207" cy="1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40" idx="6"/>
            <a:endCxn id="124" idx="2"/>
          </p:cNvCxnSpPr>
          <p:nvPr/>
        </p:nvCxnSpPr>
        <p:spPr>
          <a:xfrm flipV="1">
            <a:off x="6253901" y="2011681"/>
            <a:ext cx="1284207" cy="109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493891" y="5635735"/>
                <a:ext cx="271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91" y="5635735"/>
                <a:ext cx="271741" cy="276999"/>
              </a:xfrm>
              <a:prstGeom prst="rect">
                <a:avLst/>
              </a:prstGeom>
              <a:blipFill rotWithShape="0">
                <a:blip r:embed="rId84"/>
                <a:stretch>
                  <a:fillRect l="-11111" r="-22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510804" y="3808285"/>
                <a:ext cx="27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04" y="3808285"/>
                <a:ext cx="277063" cy="276999"/>
              </a:xfrm>
              <a:prstGeom prst="rect">
                <a:avLst/>
              </a:prstGeom>
              <a:blipFill rotWithShape="0">
                <a:blip r:embed="rId85"/>
                <a:stretch>
                  <a:fillRect l="-13333" r="-22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Time series data on NN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cxnSp>
        <p:nvCxnSpPr>
          <p:cNvPr id="253" name="직선 화살표 연결선 252"/>
          <p:cNvCxnSpPr>
            <a:stCxn id="74" idx="6"/>
            <a:endCxn id="26" idx="2"/>
          </p:cNvCxnSpPr>
          <p:nvPr/>
        </p:nvCxnSpPr>
        <p:spPr>
          <a:xfrm>
            <a:off x="1399732" y="3422255"/>
            <a:ext cx="970670" cy="159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>
            <a:stCxn id="74" idx="6"/>
            <a:endCxn id="22" idx="2"/>
          </p:cNvCxnSpPr>
          <p:nvPr/>
        </p:nvCxnSpPr>
        <p:spPr>
          <a:xfrm>
            <a:off x="1399732" y="3422255"/>
            <a:ext cx="974252" cy="260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>
            <a:stCxn id="72" idx="6"/>
            <a:endCxn id="26" idx="2"/>
          </p:cNvCxnSpPr>
          <p:nvPr/>
        </p:nvCxnSpPr>
        <p:spPr>
          <a:xfrm>
            <a:off x="1399732" y="4558964"/>
            <a:ext cx="970670" cy="46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화살표 연결선 258"/>
          <p:cNvCxnSpPr>
            <a:stCxn id="72" idx="6"/>
            <a:endCxn id="22" idx="2"/>
          </p:cNvCxnSpPr>
          <p:nvPr/>
        </p:nvCxnSpPr>
        <p:spPr>
          <a:xfrm>
            <a:off x="1399732" y="4558964"/>
            <a:ext cx="974252" cy="146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6896004" y="4258636"/>
            <a:ext cx="5889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시간에 따라 다른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활성화함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깊은 층은 시간이 지난 후에야 계산이 진행됨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Time delay neural net (TDNN)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너무 많은 학습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</p:txBody>
      </p:sp>
      <p:grpSp>
        <p:nvGrpSpPr>
          <p:cNvPr id="120" name="그룹 119"/>
          <p:cNvGrpSpPr/>
          <p:nvPr/>
        </p:nvGrpSpPr>
        <p:grpSpPr>
          <a:xfrm>
            <a:off x="2368611" y="3032022"/>
            <a:ext cx="604238" cy="1609534"/>
            <a:chOff x="2590800" y="2606040"/>
            <a:chExt cx="536581" cy="1429310"/>
          </a:xfrm>
        </p:grpSpPr>
        <p:grpSp>
          <p:nvGrpSpPr>
            <p:cNvPr id="122" name="그룹 121"/>
            <p:cNvGrpSpPr/>
            <p:nvPr/>
          </p:nvGrpSpPr>
          <p:grpSpPr>
            <a:xfrm>
              <a:off x="2590800" y="2606040"/>
              <a:ext cx="533400" cy="533400"/>
              <a:chOff x="990600" y="3124200"/>
              <a:chExt cx="533400" cy="533400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302" r="-11321" b="-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그룹 122"/>
            <p:cNvGrpSpPr/>
            <p:nvPr/>
          </p:nvGrpSpPr>
          <p:grpSpPr>
            <a:xfrm>
              <a:off x="2593981" y="3501950"/>
              <a:ext cx="533400" cy="533400"/>
              <a:chOff x="993781" y="1277178"/>
              <a:chExt cx="533400" cy="5334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93781" y="1277178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1142703" y="1292916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703" y="1292916"/>
                    <a:ext cx="321216" cy="438646"/>
                  </a:xfrm>
                  <a:prstGeom prst="rect">
                    <a:avLst/>
                  </a:prstGeom>
                  <a:blipFill rotWithShape="0">
                    <a:blip r:embed="rId86"/>
                    <a:stretch>
                      <a:fillRect l="-40678" r="-23729" b="-61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2742903" y="3136405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903" y="3136405"/>
                  <a:ext cx="321216" cy="338554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그룹 133"/>
          <p:cNvGrpSpPr/>
          <p:nvPr/>
        </p:nvGrpSpPr>
        <p:grpSpPr>
          <a:xfrm>
            <a:off x="799075" y="1294507"/>
            <a:ext cx="600657" cy="1737365"/>
            <a:chOff x="990600" y="2895600"/>
            <a:chExt cx="533400" cy="1542830"/>
          </a:xfrm>
        </p:grpSpPr>
        <p:grpSp>
          <p:nvGrpSpPr>
            <p:cNvPr id="136" name="그룹 135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146" name="타원 145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1157652" y="3508971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508971"/>
                  <a:ext cx="321216" cy="338554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그룹 138"/>
            <p:cNvGrpSpPr/>
            <p:nvPr/>
          </p:nvGrpSpPr>
          <p:grpSpPr>
            <a:xfrm>
              <a:off x="990600" y="3905030"/>
              <a:ext cx="533400" cy="533400"/>
              <a:chOff x="990600" y="2076230"/>
              <a:chExt cx="533400" cy="533400"/>
            </a:xfrm>
          </p:grpSpPr>
          <p:sp>
            <p:nvSpPr>
              <p:cNvPr id="140" name="타원 139"/>
              <p:cNvSpPr/>
              <p:nvPr/>
            </p:nvSpPr>
            <p:spPr>
              <a:xfrm>
                <a:off x="990600" y="207623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157652" y="2138928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2138928"/>
                    <a:ext cx="321216" cy="362279"/>
                  </a:xfrm>
                  <a:prstGeom prst="rect">
                    <a:avLst/>
                  </a:prstGeom>
                  <a:blipFill rotWithShape="0">
                    <a:blip r:embed="rId79"/>
                    <a:stretch>
                      <a:fillRect l="-33898" r="-20339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510804" y="1980865"/>
                <a:ext cx="27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04" y="1980865"/>
                <a:ext cx="277063" cy="276999"/>
              </a:xfrm>
              <a:prstGeom prst="rect">
                <a:avLst/>
              </a:prstGeom>
              <a:blipFill rotWithShape="0">
                <a:blip r:embed="rId88"/>
                <a:stretch>
                  <a:fillRect l="-13333" r="-22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9" name="그룹 148"/>
          <p:cNvGrpSpPr/>
          <p:nvPr/>
        </p:nvGrpSpPr>
        <p:grpSpPr>
          <a:xfrm>
            <a:off x="2359612" y="1339337"/>
            <a:ext cx="604238" cy="1609534"/>
            <a:chOff x="2590800" y="2606040"/>
            <a:chExt cx="536581" cy="1429310"/>
          </a:xfrm>
        </p:grpSpPr>
        <p:grpSp>
          <p:nvGrpSpPr>
            <p:cNvPr id="150" name="그룹 149"/>
            <p:cNvGrpSpPr/>
            <p:nvPr/>
          </p:nvGrpSpPr>
          <p:grpSpPr>
            <a:xfrm>
              <a:off x="2590800" y="2606040"/>
              <a:ext cx="533400" cy="533400"/>
              <a:chOff x="990600" y="3124200"/>
              <a:chExt cx="533400" cy="533400"/>
            </a:xfrm>
          </p:grpSpPr>
          <p:sp>
            <p:nvSpPr>
              <p:cNvPr id="155" name="타원 154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302" r="-11321" b="-1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1" name="그룹 150"/>
            <p:cNvGrpSpPr/>
            <p:nvPr/>
          </p:nvGrpSpPr>
          <p:grpSpPr>
            <a:xfrm>
              <a:off x="2593981" y="3501950"/>
              <a:ext cx="533400" cy="533400"/>
              <a:chOff x="993781" y="1277178"/>
              <a:chExt cx="533400" cy="533400"/>
            </a:xfrm>
          </p:grpSpPr>
          <p:sp>
            <p:nvSpPr>
              <p:cNvPr id="153" name="타원 152"/>
              <p:cNvSpPr/>
              <p:nvPr/>
            </p:nvSpPr>
            <p:spPr>
              <a:xfrm>
                <a:off x="993781" y="1277178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142703" y="1292916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(2)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703" y="1292916"/>
                    <a:ext cx="321216" cy="438646"/>
                  </a:xfrm>
                  <a:prstGeom prst="rect">
                    <a:avLst/>
                  </a:prstGeom>
                  <a:blipFill rotWithShape="0">
                    <a:blip r:embed="rId89"/>
                    <a:stretch>
                      <a:fillRect l="-40000" r="-23333" b="-61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742903" y="3136405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903" y="3136405"/>
                  <a:ext cx="321216" cy="338554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그룹 156"/>
          <p:cNvGrpSpPr/>
          <p:nvPr/>
        </p:nvGrpSpPr>
        <p:grpSpPr>
          <a:xfrm>
            <a:off x="4039278" y="1484545"/>
            <a:ext cx="605150" cy="1691082"/>
            <a:chOff x="2590800" y="2606040"/>
            <a:chExt cx="537391" cy="1501727"/>
          </a:xfrm>
        </p:grpSpPr>
        <p:grpSp>
          <p:nvGrpSpPr>
            <p:cNvPr id="158" name="그룹 157"/>
            <p:cNvGrpSpPr/>
            <p:nvPr/>
          </p:nvGrpSpPr>
          <p:grpSpPr>
            <a:xfrm>
              <a:off x="2590800" y="2606040"/>
              <a:ext cx="533400" cy="533400"/>
              <a:chOff x="990600" y="3124200"/>
              <a:chExt cx="533400" cy="533400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 l="-28814" r="-15254" b="-13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9" name="그룹 158"/>
            <p:cNvGrpSpPr/>
            <p:nvPr/>
          </p:nvGrpSpPr>
          <p:grpSpPr>
            <a:xfrm>
              <a:off x="2594791" y="3574367"/>
              <a:ext cx="533400" cy="533400"/>
              <a:chOff x="994591" y="1349595"/>
              <a:chExt cx="533400" cy="533400"/>
            </a:xfrm>
          </p:grpSpPr>
          <p:sp>
            <p:nvSpPr>
              <p:cNvPr id="161" name="타원 160"/>
              <p:cNvSpPr/>
              <p:nvPr/>
            </p:nvSpPr>
            <p:spPr>
              <a:xfrm>
                <a:off x="994591" y="1349595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1161642" y="1364946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(3)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642" y="1364946"/>
                    <a:ext cx="321216" cy="438646"/>
                  </a:xfrm>
                  <a:prstGeom prst="rect">
                    <a:avLst/>
                  </a:prstGeom>
                  <a:blipFill rotWithShape="0">
                    <a:blip r:embed="rId91"/>
                    <a:stretch>
                      <a:fillRect l="-38333" r="-23333" b="-740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2719459" y="3191746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459" y="3191746"/>
                  <a:ext cx="321216" cy="338554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직선 화살표 연결선 54"/>
          <p:cNvCxnSpPr>
            <a:stCxn id="146" idx="6"/>
            <a:endCxn id="130" idx="2"/>
          </p:cNvCxnSpPr>
          <p:nvPr/>
        </p:nvCxnSpPr>
        <p:spPr>
          <a:xfrm>
            <a:off x="1399732" y="1594835"/>
            <a:ext cx="968879" cy="173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46" idx="6"/>
            <a:endCxn id="127" idx="2"/>
          </p:cNvCxnSpPr>
          <p:nvPr/>
        </p:nvCxnSpPr>
        <p:spPr>
          <a:xfrm>
            <a:off x="1399732" y="1594835"/>
            <a:ext cx="972461" cy="274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46" idx="6"/>
            <a:endCxn id="155" idx="2"/>
          </p:cNvCxnSpPr>
          <p:nvPr/>
        </p:nvCxnSpPr>
        <p:spPr>
          <a:xfrm>
            <a:off x="1399732" y="1594835"/>
            <a:ext cx="959880" cy="4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40" idx="6"/>
            <a:endCxn id="153" idx="2"/>
          </p:cNvCxnSpPr>
          <p:nvPr/>
        </p:nvCxnSpPr>
        <p:spPr>
          <a:xfrm flipV="1">
            <a:off x="1399732" y="2648543"/>
            <a:ext cx="963462" cy="8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6" idx="6"/>
            <a:endCxn id="153" idx="2"/>
          </p:cNvCxnSpPr>
          <p:nvPr/>
        </p:nvCxnSpPr>
        <p:spPr>
          <a:xfrm>
            <a:off x="1399732" y="1594835"/>
            <a:ext cx="963462" cy="105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74" idx="6"/>
            <a:endCxn id="130" idx="2"/>
          </p:cNvCxnSpPr>
          <p:nvPr/>
        </p:nvCxnSpPr>
        <p:spPr>
          <a:xfrm flipV="1">
            <a:off x="1399732" y="3332351"/>
            <a:ext cx="968879" cy="8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4" idx="6"/>
            <a:endCxn id="127" idx="2"/>
          </p:cNvCxnSpPr>
          <p:nvPr/>
        </p:nvCxnSpPr>
        <p:spPr>
          <a:xfrm>
            <a:off x="1399732" y="3422255"/>
            <a:ext cx="972461" cy="91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40" idx="6"/>
            <a:endCxn id="155" idx="2"/>
          </p:cNvCxnSpPr>
          <p:nvPr/>
        </p:nvCxnSpPr>
        <p:spPr>
          <a:xfrm flipV="1">
            <a:off x="1399732" y="1639666"/>
            <a:ext cx="959880" cy="109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140" idx="6"/>
            <a:endCxn id="127" idx="2"/>
          </p:cNvCxnSpPr>
          <p:nvPr/>
        </p:nvCxnSpPr>
        <p:spPr>
          <a:xfrm>
            <a:off x="1399732" y="2731544"/>
            <a:ext cx="972461" cy="160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40" idx="6"/>
            <a:endCxn id="130" idx="2"/>
          </p:cNvCxnSpPr>
          <p:nvPr/>
        </p:nvCxnSpPr>
        <p:spPr>
          <a:xfrm>
            <a:off x="1399732" y="2731544"/>
            <a:ext cx="968879" cy="60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72" idx="6"/>
            <a:endCxn id="127" idx="2"/>
          </p:cNvCxnSpPr>
          <p:nvPr/>
        </p:nvCxnSpPr>
        <p:spPr>
          <a:xfrm flipV="1">
            <a:off x="1399732" y="4341228"/>
            <a:ext cx="972461" cy="21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72" idx="6"/>
            <a:endCxn id="130" idx="2"/>
          </p:cNvCxnSpPr>
          <p:nvPr/>
        </p:nvCxnSpPr>
        <p:spPr>
          <a:xfrm flipV="1">
            <a:off x="1399732" y="3332351"/>
            <a:ext cx="968879" cy="12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30" idx="6"/>
            <a:endCxn id="34" idx="2"/>
          </p:cNvCxnSpPr>
          <p:nvPr/>
        </p:nvCxnSpPr>
        <p:spPr>
          <a:xfrm>
            <a:off x="2969267" y="3332351"/>
            <a:ext cx="1083504" cy="20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30" idx="6"/>
            <a:endCxn id="32" idx="2"/>
          </p:cNvCxnSpPr>
          <p:nvPr/>
        </p:nvCxnSpPr>
        <p:spPr>
          <a:xfrm>
            <a:off x="2969267" y="3332351"/>
            <a:ext cx="1087998" cy="129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7" idx="6"/>
            <a:endCxn id="34" idx="2"/>
          </p:cNvCxnSpPr>
          <p:nvPr/>
        </p:nvCxnSpPr>
        <p:spPr>
          <a:xfrm flipV="1">
            <a:off x="2972849" y="3533276"/>
            <a:ext cx="1079922" cy="80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27" idx="6"/>
            <a:endCxn id="32" idx="2"/>
          </p:cNvCxnSpPr>
          <p:nvPr/>
        </p:nvCxnSpPr>
        <p:spPr>
          <a:xfrm>
            <a:off x="2972849" y="4341228"/>
            <a:ext cx="1084416" cy="28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27" idx="6"/>
            <a:endCxn id="163" idx="2"/>
          </p:cNvCxnSpPr>
          <p:nvPr/>
        </p:nvCxnSpPr>
        <p:spPr>
          <a:xfrm flipV="1">
            <a:off x="2972849" y="1784874"/>
            <a:ext cx="1066429" cy="25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127" idx="6"/>
            <a:endCxn id="161" idx="2"/>
          </p:cNvCxnSpPr>
          <p:nvPr/>
        </p:nvCxnSpPr>
        <p:spPr>
          <a:xfrm flipV="1">
            <a:off x="2972849" y="2875299"/>
            <a:ext cx="1070923" cy="146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30" idx="6"/>
            <a:endCxn id="163" idx="2"/>
          </p:cNvCxnSpPr>
          <p:nvPr/>
        </p:nvCxnSpPr>
        <p:spPr>
          <a:xfrm flipV="1">
            <a:off x="2969267" y="1784874"/>
            <a:ext cx="1070011" cy="154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30" idx="6"/>
            <a:endCxn id="161" idx="2"/>
          </p:cNvCxnSpPr>
          <p:nvPr/>
        </p:nvCxnSpPr>
        <p:spPr>
          <a:xfrm flipV="1">
            <a:off x="2969267" y="2875299"/>
            <a:ext cx="1074505" cy="45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55" idx="6"/>
            <a:endCxn id="163" idx="2"/>
          </p:cNvCxnSpPr>
          <p:nvPr/>
        </p:nvCxnSpPr>
        <p:spPr>
          <a:xfrm>
            <a:off x="2960268" y="1639666"/>
            <a:ext cx="1079010" cy="14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>
            <a:stCxn id="153" idx="6"/>
            <a:endCxn id="161" idx="2"/>
          </p:cNvCxnSpPr>
          <p:nvPr/>
        </p:nvCxnSpPr>
        <p:spPr>
          <a:xfrm>
            <a:off x="2963850" y="2648543"/>
            <a:ext cx="1079922" cy="22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>
            <a:stCxn id="155" idx="6"/>
            <a:endCxn id="161" idx="2"/>
          </p:cNvCxnSpPr>
          <p:nvPr/>
        </p:nvCxnSpPr>
        <p:spPr>
          <a:xfrm>
            <a:off x="2960268" y="1639666"/>
            <a:ext cx="1083504" cy="123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stCxn id="153" idx="6"/>
            <a:endCxn id="163" idx="2"/>
          </p:cNvCxnSpPr>
          <p:nvPr/>
        </p:nvCxnSpPr>
        <p:spPr>
          <a:xfrm flipV="1">
            <a:off x="2963850" y="1784874"/>
            <a:ext cx="1075428" cy="86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163" idx="6"/>
            <a:endCxn id="42" idx="2"/>
          </p:cNvCxnSpPr>
          <p:nvPr/>
        </p:nvCxnSpPr>
        <p:spPr>
          <a:xfrm>
            <a:off x="4639934" y="1784874"/>
            <a:ext cx="1021667" cy="25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>
            <a:stCxn id="161" idx="6"/>
            <a:endCxn id="40" idx="2"/>
          </p:cNvCxnSpPr>
          <p:nvPr/>
        </p:nvCxnSpPr>
        <p:spPr>
          <a:xfrm>
            <a:off x="4644428" y="2875299"/>
            <a:ext cx="1008816" cy="23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163" idx="6"/>
            <a:endCxn id="40" idx="2"/>
          </p:cNvCxnSpPr>
          <p:nvPr/>
        </p:nvCxnSpPr>
        <p:spPr>
          <a:xfrm>
            <a:off x="4639934" y="1784874"/>
            <a:ext cx="1013310" cy="132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161" idx="6"/>
            <a:endCxn id="42" idx="2"/>
          </p:cNvCxnSpPr>
          <p:nvPr/>
        </p:nvCxnSpPr>
        <p:spPr>
          <a:xfrm flipV="1">
            <a:off x="4644428" y="2044853"/>
            <a:ext cx="1017173" cy="83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5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1" grpId="0"/>
      <p:bldP spid="298" grpId="0" build="p"/>
      <p:bldP spid="1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600869" y="5069340"/>
            <a:ext cx="603411" cy="1633667"/>
            <a:chOff x="2590800" y="2606040"/>
            <a:chExt cx="535846" cy="1450741"/>
          </a:xfrm>
        </p:grpSpPr>
        <p:grpSp>
          <p:nvGrpSpPr>
            <p:cNvPr id="16" name="그룹 15"/>
            <p:cNvGrpSpPr/>
            <p:nvPr/>
          </p:nvGrpSpPr>
          <p:grpSpPr>
            <a:xfrm>
              <a:off x="2590800" y="2606040"/>
              <a:ext cx="533400" cy="533400"/>
              <a:chOff x="990600" y="3124200"/>
              <a:chExt cx="533400" cy="533400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 rotWithShape="0">
                    <a:blip r:embed="rId98"/>
                    <a:stretch>
                      <a:fillRect l="-38983" r="-23729" b="-13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그룹 17"/>
            <p:cNvGrpSpPr/>
            <p:nvPr/>
          </p:nvGrpSpPr>
          <p:grpSpPr>
            <a:xfrm>
              <a:off x="2593246" y="3523381"/>
              <a:ext cx="533400" cy="533400"/>
              <a:chOff x="993046" y="1298609"/>
              <a:chExt cx="533400" cy="533400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993046" y="1298609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60097" y="1313961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097" y="1313961"/>
                    <a:ext cx="321216" cy="438646"/>
                  </a:xfrm>
                  <a:prstGeom prst="rect">
                    <a:avLst/>
                  </a:prstGeom>
                  <a:blipFill rotWithShape="0">
                    <a:blip r:embed="rId99"/>
                    <a:stretch>
                      <a:fillRect l="-49153" r="-33898" b="-61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757852" y="3148424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852" y="3148424"/>
                  <a:ext cx="321216" cy="33855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그룹 27"/>
          <p:cNvGrpSpPr/>
          <p:nvPr/>
        </p:nvGrpSpPr>
        <p:grpSpPr>
          <a:xfrm>
            <a:off x="4061832" y="3435673"/>
            <a:ext cx="603411" cy="1633667"/>
            <a:chOff x="2590800" y="2606040"/>
            <a:chExt cx="535846" cy="1450741"/>
          </a:xfrm>
        </p:grpSpPr>
        <p:grpSp>
          <p:nvGrpSpPr>
            <p:cNvPr id="29" name="그룹 28"/>
            <p:cNvGrpSpPr/>
            <p:nvPr/>
          </p:nvGrpSpPr>
          <p:grpSpPr>
            <a:xfrm>
              <a:off x="2590800" y="2606040"/>
              <a:ext cx="533400" cy="533400"/>
              <a:chOff x="990600" y="3124200"/>
              <a:chExt cx="533400" cy="533400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 rotWithShape="0">
                    <a:blip r:embed="rId100"/>
                    <a:stretch>
                      <a:fillRect l="-36667" r="-21667" b="-13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그룹 29"/>
            <p:cNvGrpSpPr/>
            <p:nvPr/>
          </p:nvGrpSpPr>
          <p:grpSpPr>
            <a:xfrm>
              <a:off x="2593246" y="3523381"/>
              <a:ext cx="533400" cy="533400"/>
              <a:chOff x="993046" y="1298609"/>
              <a:chExt cx="533400" cy="533400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993046" y="1298609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160097" y="1313961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097" y="1313961"/>
                    <a:ext cx="321216" cy="438646"/>
                  </a:xfrm>
                  <a:prstGeom prst="rect">
                    <a:avLst/>
                  </a:prstGeom>
                  <a:blipFill rotWithShape="0">
                    <a:blip r:embed="rId101"/>
                    <a:stretch>
                      <a:fillRect l="-49153" r="-33898" b="-61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757852" y="3148424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852" y="3148424"/>
                  <a:ext cx="321216" cy="33855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그룹 35"/>
          <p:cNvGrpSpPr/>
          <p:nvPr/>
        </p:nvGrpSpPr>
        <p:grpSpPr>
          <a:xfrm>
            <a:off x="5466673" y="1525827"/>
            <a:ext cx="603411" cy="1633667"/>
            <a:chOff x="2590800" y="2606040"/>
            <a:chExt cx="535846" cy="1450741"/>
          </a:xfrm>
        </p:grpSpPr>
        <p:grpSp>
          <p:nvGrpSpPr>
            <p:cNvPr id="37" name="그룹 36"/>
            <p:cNvGrpSpPr/>
            <p:nvPr/>
          </p:nvGrpSpPr>
          <p:grpSpPr>
            <a:xfrm>
              <a:off x="2590800" y="2606040"/>
              <a:ext cx="533400" cy="533400"/>
              <a:chOff x="990600" y="3124200"/>
              <a:chExt cx="533400" cy="533400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(4,</m:t>
                              </m:r>
                              <m:sSub>
                                <m:sSubPr>
                                  <m:ctrlP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68114"/>
                    <a:ext cx="321216" cy="399853"/>
                  </a:xfrm>
                  <a:prstGeom prst="rect">
                    <a:avLst/>
                  </a:prstGeom>
                  <a:blipFill rotWithShape="0">
                    <a:blip r:embed="rId102"/>
                    <a:stretch>
                      <a:fillRect l="-57627" r="-42373" b="-27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그룹 37"/>
            <p:cNvGrpSpPr/>
            <p:nvPr/>
          </p:nvGrpSpPr>
          <p:grpSpPr>
            <a:xfrm>
              <a:off x="2593246" y="3523381"/>
              <a:ext cx="533400" cy="533400"/>
              <a:chOff x="993046" y="1298609"/>
              <a:chExt cx="533400" cy="533400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993046" y="1298609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160097" y="1313961"/>
                    <a:ext cx="321216" cy="43864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097" y="1313961"/>
                    <a:ext cx="321216" cy="438646"/>
                  </a:xfrm>
                  <a:prstGeom prst="rect">
                    <a:avLst/>
                  </a:prstGeom>
                  <a:blipFill rotWithShape="0">
                    <a:blip r:embed="rId103"/>
                    <a:stretch>
                      <a:fillRect l="-49153" r="-35593" b="-61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757852" y="3148424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852" y="3148424"/>
                  <a:ext cx="321216" cy="338554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그룹 59"/>
          <p:cNvGrpSpPr/>
          <p:nvPr/>
        </p:nvGrpSpPr>
        <p:grpSpPr>
          <a:xfrm>
            <a:off x="4057802" y="1397979"/>
            <a:ext cx="600657" cy="1737365"/>
            <a:chOff x="990600" y="2895600"/>
            <a:chExt cx="533400" cy="1542830"/>
          </a:xfrm>
        </p:grpSpPr>
        <p:grpSp>
          <p:nvGrpSpPr>
            <p:cNvPr id="61" name="그룹 60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157652" y="3508971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508971"/>
                  <a:ext cx="321216" cy="338554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그룹 62"/>
            <p:cNvGrpSpPr/>
            <p:nvPr/>
          </p:nvGrpSpPr>
          <p:grpSpPr>
            <a:xfrm>
              <a:off x="990600" y="3905030"/>
              <a:ext cx="533400" cy="533400"/>
              <a:chOff x="990600" y="2076230"/>
              <a:chExt cx="533400" cy="533400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990600" y="207623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157652" y="2138928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2138928"/>
                    <a:ext cx="321216" cy="362279"/>
                  </a:xfrm>
                  <a:prstGeom prst="rect">
                    <a:avLst/>
                  </a:prstGeom>
                  <a:blipFill rotWithShape="0">
                    <a:blip r:embed="rId81"/>
                    <a:stretch>
                      <a:fillRect l="-33898" r="-18644" b="-895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8" name="그룹 67"/>
          <p:cNvGrpSpPr/>
          <p:nvPr/>
        </p:nvGrpSpPr>
        <p:grpSpPr>
          <a:xfrm>
            <a:off x="2552799" y="3120298"/>
            <a:ext cx="600657" cy="1737365"/>
            <a:chOff x="990600" y="2895600"/>
            <a:chExt cx="533400" cy="1542830"/>
          </a:xfrm>
        </p:grpSpPr>
        <p:grpSp>
          <p:nvGrpSpPr>
            <p:cNvPr id="69" name="그룹 68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157652" y="3508971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508971"/>
                  <a:ext cx="321216" cy="338554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그룹 70"/>
            <p:cNvGrpSpPr/>
            <p:nvPr/>
          </p:nvGrpSpPr>
          <p:grpSpPr>
            <a:xfrm>
              <a:off x="990600" y="3905030"/>
              <a:ext cx="533400" cy="533400"/>
              <a:chOff x="990600" y="2076230"/>
              <a:chExt cx="533400" cy="5334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90600" y="207623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157652" y="2138928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2138928"/>
                    <a:ext cx="321216" cy="362279"/>
                  </a:xfrm>
                  <a:prstGeom prst="rect">
                    <a:avLst/>
                  </a:prstGeom>
                  <a:blipFill rotWithShape="0">
                    <a:blip r:embed="rId83"/>
                    <a:stretch>
                      <a:fillRect l="-33898" r="-18644" b="-74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그룹 75"/>
          <p:cNvGrpSpPr/>
          <p:nvPr/>
        </p:nvGrpSpPr>
        <p:grpSpPr>
          <a:xfrm>
            <a:off x="838200" y="5004842"/>
            <a:ext cx="600657" cy="1737365"/>
            <a:chOff x="990600" y="2895600"/>
            <a:chExt cx="533400" cy="1542830"/>
          </a:xfrm>
        </p:grpSpPr>
        <p:grpSp>
          <p:nvGrpSpPr>
            <p:cNvPr id="77" name="그룹 76"/>
            <p:cNvGrpSpPr/>
            <p:nvPr/>
          </p:nvGrpSpPr>
          <p:grpSpPr>
            <a:xfrm>
              <a:off x="990600" y="2895600"/>
              <a:ext cx="533400" cy="533400"/>
              <a:chOff x="990600" y="3124200"/>
              <a:chExt cx="533400" cy="533400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990600" y="312420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3198763"/>
                    <a:ext cx="32121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0" b="-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157652" y="3508971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508971"/>
                  <a:ext cx="321216" cy="338554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그룹 78"/>
            <p:cNvGrpSpPr/>
            <p:nvPr/>
          </p:nvGrpSpPr>
          <p:grpSpPr>
            <a:xfrm>
              <a:off x="990600" y="3905030"/>
              <a:ext cx="533400" cy="533400"/>
              <a:chOff x="990600" y="2076230"/>
              <a:chExt cx="533400" cy="533400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990600" y="2076230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157652" y="2138928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𝑖𝑛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52" y="2138928"/>
                    <a:ext cx="321216" cy="362279"/>
                  </a:xfrm>
                  <a:prstGeom prst="rect">
                    <a:avLst/>
                  </a:prstGeom>
                  <a:blipFill rotWithShape="0">
                    <a:blip r:embed="rId85"/>
                    <a:stretch>
                      <a:fillRect l="-33333" r="-18333" b="-74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5" name="직선 화살표 연결선 84"/>
          <p:cNvCxnSpPr>
            <a:stCxn id="82" idx="6"/>
            <a:endCxn id="22" idx="2"/>
          </p:cNvCxnSpPr>
          <p:nvPr/>
        </p:nvCxnSpPr>
        <p:spPr>
          <a:xfrm>
            <a:off x="1438857" y="5305170"/>
            <a:ext cx="1164766" cy="109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2" idx="6"/>
            <a:endCxn id="26" idx="2"/>
          </p:cNvCxnSpPr>
          <p:nvPr/>
        </p:nvCxnSpPr>
        <p:spPr>
          <a:xfrm>
            <a:off x="1438857" y="5305170"/>
            <a:ext cx="1162012" cy="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0" idx="6"/>
            <a:endCxn id="22" idx="2"/>
          </p:cNvCxnSpPr>
          <p:nvPr/>
        </p:nvCxnSpPr>
        <p:spPr>
          <a:xfrm flipV="1">
            <a:off x="1438857" y="6402679"/>
            <a:ext cx="1164766" cy="3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0" idx="6"/>
            <a:endCxn id="26" idx="2"/>
          </p:cNvCxnSpPr>
          <p:nvPr/>
        </p:nvCxnSpPr>
        <p:spPr>
          <a:xfrm flipV="1">
            <a:off x="1438857" y="5369669"/>
            <a:ext cx="1162012" cy="107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6" idx="6"/>
            <a:endCxn id="34" idx="2"/>
          </p:cNvCxnSpPr>
          <p:nvPr/>
        </p:nvCxnSpPr>
        <p:spPr>
          <a:xfrm flipV="1">
            <a:off x="3201526" y="3736002"/>
            <a:ext cx="860306" cy="163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26" idx="6"/>
            <a:endCxn id="32" idx="2"/>
          </p:cNvCxnSpPr>
          <p:nvPr/>
        </p:nvCxnSpPr>
        <p:spPr>
          <a:xfrm flipV="1">
            <a:off x="3201526" y="4769012"/>
            <a:ext cx="863060" cy="60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22" idx="6"/>
            <a:endCxn id="32" idx="2"/>
          </p:cNvCxnSpPr>
          <p:nvPr/>
        </p:nvCxnSpPr>
        <p:spPr>
          <a:xfrm flipV="1">
            <a:off x="3204280" y="4769012"/>
            <a:ext cx="860306" cy="163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22" idx="6"/>
            <a:endCxn id="34" idx="2"/>
          </p:cNvCxnSpPr>
          <p:nvPr/>
        </p:nvCxnSpPr>
        <p:spPr>
          <a:xfrm flipV="1">
            <a:off x="3204280" y="3736002"/>
            <a:ext cx="857552" cy="266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34" idx="6"/>
            <a:endCxn id="42" idx="2"/>
          </p:cNvCxnSpPr>
          <p:nvPr/>
        </p:nvCxnSpPr>
        <p:spPr>
          <a:xfrm flipV="1">
            <a:off x="4662489" y="1826156"/>
            <a:ext cx="804184" cy="190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32" idx="6"/>
            <a:endCxn id="42" idx="2"/>
          </p:cNvCxnSpPr>
          <p:nvPr/>
        </p:nvCxnSpPr>
        <p:spPr>
          <a:xfrm flipV="1">
            <a:off x="4665243" y="1826156"/>
            <a:ext cx="801430" cy="294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34" idx="6"/>
            <a:endCxn id="40" idx="2"/>
          </p:cNvCxnSpPr>
          <p:nvPr/>
        </p:nvCxnSpPr>
        <p:spPr>
          <a:xfrm flipV="1">
            <a:off x="4662489" y="2859166"/>
            <a:ext cx="806938" cy="8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32" idx="6"/>
            <a:endCxn id="40" idx="2"/>
          </p:cNvCxnSpPr>
          <p:nvPr/>
        </p:nvCxnSpPr>
        <p:spPr>
          <a:xfrm flipV="1">
            <a:off x="4665243" y="2859166"/>
            <a:ext cx="804184" cy="190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7127099" y="1474013"/>
            <a:ext cx="600657" cy="1713145"/>
            <a:chOff x="1000015" y="3777012"/>
            <a:chExt cx="533400" cy="1521320"/>
          </a:xfrm>
        </p:grpSpPr>
        <p:grpSp>
          <p:nvGrpSpPr>
            <p:cNvPr id="114" name="그룹 113"/>
            <p:cNvGrpSpPr/>
            <p:nvPr/>
          </p:nvGrpSpPr>
          <p:grpSpPr>
            <a:xfrm>
              <a:off x="1000015" y="3777012"/>
              <a:ext cx="533400" cy="533400"/>
              <a:chOff x="1000015" y="4005612"/>
              <a:chExt cx="533400" cy="533400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00015" y="4005612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1167067" y="4080174"/>
                    <a:ext cx="32121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067" y="4080174"/>
                    <a:ext cx="321216" cy="338554"/>
                  </a:xfrm>
                  <a:prstGeom prst="rect">
                    <a:avLst/>
                  </a:prstGeom>
                  <a:blipFill rotWithShape="0">
                    <a:blip r:embed="rId111"/>
                    <a:stretch>
                      <a:fillRect l="-13559" b="-80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157652" y="4341763"/>
                  <a:ext cx="32121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52" y="3198763"/>
                  <a:ext cx="321216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그룹 116"/>
            <p:cNvGrpSpPr/>
            <p:nvPr/>
          </p:nvGrpSpPr>
          <p:grpSpPr>
            <a:xfrm>
              <a:off x="1000015" y="4764932"/>
              <a:ext cx="533400" cy="533400"/>
              <a:chOff x="1000015" y="2936132"/>
              <a:chExt cx="533400" cy="533400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00015" y="2936132"/>
                <a:ext cx="533400" cy="533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167067" y="2998833"/>
                    <a:ext cx="321216" cy="36227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ko-KR" altLang="en-US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𝑠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kumimoji="0" lang="en-US" altLang="ko-KR" b="0" i="1" u="none" strike="noStrike" kern="0" cap="none" spc="-30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𝑜𝑢𝑡</m:t>
                              </m:r>
                              <m:r>
                                <a:rPr kumimoji="0" lang="en-US" altLang="ko-KR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067" y="2998833"/>
                    <a:ext cx="321216" cy="362279"/>
                  </a:xfrm>
                  <a:prstGeom prst="rect">
                    <a:avLst/>
                  </a:prstGeom>
                  <a:blipFill rotWithShape="0">
                    <a:blip r:embed="rId112"/>
                    <a:stretch>
                      <a:fillRect l="-52542" r="-30508" b="-74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9" name="직선 화살표 연결선 128"/>
          <p:cNvCxnSpPr>
            <a:stCxn id="42" idx="6"/>
            <a:endCxn id="124" idx="2"/>
          </p:cNvCxnSpPr>
          <p:nvPr/>
        </p:nvCxnSpPr>
        <p:spPr>
          <a:xfrm flipV="1">
            <a:off x="6067330" y="1774342"/>
            <a:ext cx="1059769" cy="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42" idx="6"/>
            <a:endCxn id="118" idx="2"/>
          </p:cNvCxnSpPr>
          <p:nvPr/>
        </p:nvCxnSpPr>
        <p:spPr>
          <a:xfrm>
            <a:off x="6067330" y="1826156"/>
            <a:ext cx="1059769" cy="106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0" idx="6"/>
            <a:endCxn id="118" idx="2"/>
          </p:cNvCxnSpPr>
          <p:nvPr/>
        </p:nvCxnSpPr>
        <p:spPr>
          <a:xfrm>
            <a:off x="6070084" y="2859166"/>
            <a:ext cx="1057015" cy="2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40" idx="6"/>
            <a:endCxn id="124" idx="2"/>
          </p:cNvCxnSpPr>
          <p:nvPr/>
        </p:nvCxnSpPr>
        <p:spPr>
          <a:xfrm flipV="1">
            <a:off x="6070084" y="1774342"/>
            <a:ext cx="1057015" cy="108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1026316" y="4689714"/>
                <a:ext cx="271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16" y="4689714"/>
                <a:ext cx="271741" cy="276999"/>
              </a:xfrm>
              <a:prstGeom prst="rect">
                <a:avLst/>
              </a:prstGeom>
              <a:blipFill rotWithShape="0">
                <a:blip r:embed="rId88"/>
                <a:stretch>
                  <a:fillRect l="-11111" r="-22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28650" y="1089530"/>
                <a:ext cx="27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650" y="1089530"/>
                <a:ext cx="277063" cy="276999"/>
              </a:xfrm>
              <a:prstGeom prst="rect">
                <a:avLst/>
              </a:prstGeom>
              <a:blipFill rotWithShape="0">
                <a:blip r:embed="rId89"/>
                <a:stretch>
                  <a:fillRect l="-13333" r="-22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2718916" y="2813896"/>
                <a:ext cx="277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916" y="2813896"/>
                <a:ext cx="277063" cy="276999"/>
              </a:xfrm>
              <a:prstGeom prst="rect">
                <a:avLst/>
              </a:prstGeom>
              <a:blipFill rotWithShape="0">
                <a:blip r:embed="rId90"/>
                <a:stretch>
                  <a:fillRect l="-11111" r="-444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Time series data on NN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cxnSp>
        <p:nvCxnSpPr>
          <p:cNvPr id="3" name="직선 화살표 연결선 2"/>
          <p:cNvCxnSpPr>
            <a:stCxn id="74" idx="6"/>
            <a:endCxn id="34" idx="2"/>
          </p:cNvCxnSpPr>
          <p:nvPr/>
        </p:nvCxnSpPr>
        <p:spPr>
          <a:xfrm>
            <a:off x="3153456" y="3420626"/>
            <a:ext cx="908376" cy="31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72" idx="6"/>
            <a:endCxn id="32" idx="2"/>
          </p:cNvCxnSpPr>
          <p:nvPr/>
        </p:nvCxnSpPr>
        <p:spPr>
          <a:xfrm>
            <a:off x="3153456" y="4557335"/>
            <a:ext cx="911130" cy="2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72" idx="6"/>
            <a:endCxn id="34" idx="2"/>
          </p:cNvCxnSpPr>
          <p:nvPr/>
        </p:nvCxnSpPr>
        <p:spPr>
          <a:xfrm flipV="1">
            <a:off x="3153456" y="3736002"/>
            <a:ext cx="908376" cy="82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4" idx="6"/>
            <a:endCxn id="32" idx="2"/>
          </p:cNvCxnSpPr>
          <p:nvPr/>
        </p:nvCxnSpPr>
        <p:spPr>
          <a:xfrm>
            <a:off x="3153456" y="3420626"/>
            <a:ext cx="911130" cy="134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6" idx="6"/>
            <a:endCxn id="42" idx="2"/>
          </p:cNvCxnSpPr>
          <p:nvPr/>
        </p:nvCxnSpPr>
        <p:spPr>
          <a:xfrm>
            <a:off x="4658459" y="1698307"/>
            <a:ext cx="808214" cy="12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6" idx="6"/>
            <a:endCxn id="40" idx="2"/>
          </p:cNvCxnSpPr>
          <p:nvPr/>
        </p:nvCxnSpPr>
        <p:spPr>
          <a:xfrm>
            <a:off x="4658459" y="1698307"/>
            <a:ext cx="810968" cy="116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4" idx="6"/>
            <a:endCxn id="42" idx="2"/>
          </p:cNvCxnSpPr>
          <p:nvPr/>
        </p:nvCxnSpPr>
        <p:spPr>
          <a:xfrm flipV="1">
            <a:off x="4658459" y="1826156"/>
            <a:ext cx="808214" cy="10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4" idx="6"/>
            <a:endCxn id="40" idx="2"/>
          </p:cNvCxnSpPr>
          <p:nvPr/>
        </p:nvCxnSpPr>
        <p:spPr>
          <a:xfrm>
            <a:off x="4658459" y="2835016"/>
            <a:ext cx="810968" cy="2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1880561" y="4845487"/>
                <a:ext cx="361718" cy="4382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561" y="4845487"/>
                <a:ext cx="361718" cy="438262"/>
              </a:xfrm>
              <a:prstGeom prst="rect">
                <a:avLst/>
              </a:prstGeom>
              <a:blipFill rotWithShape="0">
                <a:blip r:embed="rId104"/>
                <a:stretch>
                  <a:fillRect l="-36667" r="-23333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488437" y="3082971"/>
                <a:ext cx="361718" cy="4382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37" y="3082971"/>
                <a:ext cx="361718" cy="438262"/>
              </a:xfrm>
              <a:prstGeom prst="rect">
                <a:avLst/>
              </a:prstGeom>
              <a:blipFill rotWithShape="0">
                <a:blip r:embed="rId105"/>
                <a:stretch>
                  <a:fillRect l="-38333" r="-23333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4953166" y="1215163"/>
                <a:ext cx="361718" cy="4382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166" y="1215163"/>
                <a:ext cx="361718" cy="438262"/>
              </a:xfrm>
              <a:prstGeom prst="rect">
                <a:avLst/>
              </a:prstGeom>
              <a:blipFill rotWithShape="0">
                <a:blip r:embed="rId106"/>
                <a:stretch>
                  <a:fillRect l="-38983" r="-23729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3796926" y="5415662"/>
                <a:ext cx="361718" cy="4382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926" y="5415662"/>
                <a:ext cx="361718" cy="438262"/>
              </a:xfrm>
              <a:prstGeom prst="rect">
                <a:avLst/>
              </a:prstGeom>
              <a:blipFill rotWithShape="0">
                <a:blip r:embed="rId107"/>
                <a:stretch>
                  <a:fillRect l="-45763" r="-30508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246598" y="3608185"/>
                <a:ext cx="361718" cy="4382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598" y="3608185"/>
                <a:ext cx="361718" cy="438262"/>
              </a:xfrm>
              <a:prstGeom prst="rect">
                <a:avLst/>
              </a:prstGeom>
              <a:blipFill rotWithShape="0">
                <a:blip r:embed="rId108"/>
                <a:stretch>
                  <a:fillRect l="-45763" r="-30508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6469915" y="1291338"/>
                <a:ext cx="361718" cy="4382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915" y="1291338"/>
                <a:ext cx="361718" cy="438262"/>
              </a:xfrm>
              <a:prstGeom prst="rect">
                <a:avLst/>
              </a:prstGeom>
              <a:blipFill rotWithShape="0">
                <a:blip r:embed="rId109"/>
                <a:stretch>
                  <a:fillRect l="-38333" r="-23333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879805" y="4230324"/>
                <a:ext cx="61881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시간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 smtClean="0"/>
                  <a:t>에서의 </a:t>
                </a:r>
                <a:r>
                  <a:rPr lang="ko-KR" altLang="en-US" dirty="0" err="1" smtClean="0"/>
                  <a:t>은닉층은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u="sng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 smtClean="0"/>
                  <a:t>에서의 </a:t>
                </a:r>
                <a:r>
                  <a:rPr lang="ko-KR" altLang="en-US" dirty="0" err="1" smtClean="0"/>
                  <a:t>입력값과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dirty="0" smtClean="0"/>
                  <a:t>에서의 </a:t>
                </a:r>
                <a:r>
                  <a:rPr lang="ko-KR" altLang="en-US" dirty="0" err="1" smtClean="0"/>
                  <a:t>은닉층에</a:t>
                </a:r>
                <a:r>
                  <a:rPr lang="ko-KR" altLang="en-US" dirty="0" smtClean="0"/>
                  <a:t> 의존함</a:t>
                </a: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/>
                  <a:t>은닉층은</a:t>
                </a:r>
                <a:r>
                  <a:rPr lang="ko-KR" altLang="en-US" dirty="0" smtClean="0"/>
                  <a:t> 메모리의 역할을 함</a:t>
                </a: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각 시간마다 다른 </a:t>
                </a:r>
                <a:r>
                  <a:rPr lang="en-US" altLang="ko-KR" dirty="0" smtClean="0"/>
                  <a:t>weight matrix</a:t>
                </a:r>
                <a:r>
                  <a:rPr lang="ko-KR" altLang="en-US" dirty="0" smtClean="0"/>
                  <a:t>를 취한다면 최적화할 </a:t>
                </a:r>
                <a:r>
                  <a:rPr lang="ko-KR" altLang="en-US" dirty="0" err="1" smtClean="0"/>
                  <a:t>파라미터의</a:t>
                </a:r>
                <a:r>
                  <a:rPr lang="ko-KR" altLang="en-US" dirty="0" smtClean="0"/>
                  <a:t> 수가 너무 많아짐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805" y="4230324"/>
                <a:ext cx="6188148" cy="2031325"/>
              </a:xfrm>
              <a:prstGeom prst="rect">
                <a:avLst/>
              </a:prstGeom>
              <a:blipFill rotWithShape="0">
                <a:blip r:embed="rId115"/>
                <a:stretch>
                  <a:fillRect l="-690" t="-1802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5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0" grpId="0"/>
      <p:bldP spid="141" grpId="0"/>
      <p:bldP spid="146" grpId="0"/>
      <p:bldP spid="147" grpId="0"/>
      <p:bldP spid="148" grpId="0"/>
      <p:bldP spid="149" grpId="0"/>
      <p:bldP spid="150" grpId="0"/>
      <p:bldP spid="151" grpId="0"/>
      <p:bldP spid="1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Time series data on NN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37684" y="1597378"/>
                <a:ext cx="967562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학습할 </a:t>
                </a:r>
                <a:r>
                  <a:rPr lang="ko-KR" altLang="en-US" dirty="0" err="1" smtClean="0"/>
                  <a:t>파라미터의</a:t>
                </a:r>
                <a:r>
                  <a:rPr lang="ko-KR" altLang="en-US" dirty="0" smtClean="0"/>
                  <a:t> 수가 많음</a:t>
                </a:r>
                <a:endParaRPr lang="en-US" altLang="ko-KR" dirty="0" smtClean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매 시간마다의 구조를 통일함</a:t>
                </a:r>
                <a:endParaRPr lang="en-US" altLang="ko-KR" dirty="0" smtClean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네트워크를 재귀적 구조로 구성함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sz="3600" dirty="0" smtClean="0"/>
                  <a:t> </a:t>
                </a:r>
                <a:r>
                  <a:rPr lang="en-US" altLang="ko-KR" sz="3600" dirty="0" smtClean="0"/>
                  <a:t>Recurrent Neural Network</a:t>
                </a:r>
                <a:endParaRPr lang="ko-KR" alt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4" y="1597378"/>
                <a:ext cx="9675628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441" t="-2066" b="-14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3421910" y="4400269"/>
            <a:ext cx="600657" cy="600656"/>
            <a:chOff x="838200" y="5004842"/>
            <a:chExt cx="600657" cy="600656"/>
          </a:xfrm>
        </p:grpSpPr>
        <p:sp>
          <p:nvSpPr>
            <p:cNvPr id="6" name="타원 5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3333" r="-28333" b="-145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그룹 7"/>
          <p:cNvGrpSpPr/>
          <p:nvPr/>
        </p:nvGrpSpPr>
        <p:grpSpPr>
          <a:xfrm>
            <a:off x="5555510" y="4400268"/>
            <a:ext cx="600657" cy="600657"/>
            <a:chOff x="2600869" y="5069340"/>
            <a:chExt cx="600657" cy="600657"/>
          </a:xfrm>
        </p:grpSpPr>
        <p:sp>
          <p:nvSpPr>
            <p:cNvPr id="9" name="타원 8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788985" y="5159261"/>
                  <a:ext cx="36171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985" y="5159261"/>
                  <a:ext cx="36171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0000" r="-2833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/>
          <p:cNvGrpSpPr/>
          <p:nvPr/>
        </p:nvGrpSpPr>
        <p:grpSpPr>
          <a:xfrm>
            <a:off x="7689110" y="4400269"/>
            <a:ext cx="600657" cy="600656"/>
            <a:chOff x="838200" y="5004842"/>
            <a:chExt cx="600657" cy="600656"/>
          </a:xfrm>
        </p:grpSpPr>
        <p:sp>
          <p:nvSpPr>
            <p:cNvPr id="12" name="타원 11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0000" r="-28333" b="-145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화살표 연결선 14"/>
          <p:cNvCxnSpPr>
            <a:stCxn id="6" idx="6"/>
            <a:endCxn id="9" idx="2"/>
          </p:cNvCxnSpPr>
          <p:nvPr/>
        </p:nvCxnSpPr>
        <p:spPr>
          <a:xfrm>
            <a:off x="4022567" y="4700597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6"/>
            <a:endCxn id="12" idx="2"/>
          </p:cNvCxnSpPr>
          <p:nvPr/>
        </p:nvCxnSpPr>
        <p:spPr>
          <a:xfrm>
            <a:off x="6156167" y="4700597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9" idx="6"/>
            <a:endCxn id="9" idx="2"/>
          </p:cNvCxnSpPr>
          <p:nvPr/>
        </p:nvCxnSpPr>
        <p:spPr>
          <a:xfrm flipH="1">
            <a:off x="5555510" y="4700597"/>
            <a:ext cx="600657" cy="12700"/>
          </a:xfrm>
          <a:prstGeom prst="curvedConnector5">
            <a:avLst>
              <a:gd name="adj1" fmla="val -38058"/>
              <a:gd name="adj2" fmla="val -6384047"/>
              <a:gd name="adj3" fmla="val 138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15746" y="4436298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746" y="4436298"/>
                <a:ext cx="2449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5000" r="-17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33368" y="3553002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368" y="3553002"/>
                <a:ext cx="31040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4000" r="-12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00169" y="4436298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69" y="4436298"/>
                <a:ext cx="23333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421" r="-1578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1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378372" y="3237677"/>
            <a:ext cx="10975428" cy="13255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Recurrent Neural Network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475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altLang="ko-KR" sz="2400" b="1" dirty="0" smtClean="0">
              <a:solidFill>
                <a:srgbClr val="505B5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353799" y="6486525"/>
            <a:ext cx="78053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3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27181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Arial Black" panose="020B0A04020102020204" pitchFamily="34" charset="0"/>
              </a:rPr>
              <a:t>Recurrent neural network(RNN)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80507" y="2750578"/>
            <a:ext cx="600657" cy="600656"/>
            <a:chOff x="838200" y="5004842"/>
            <a:chExt cx="600657" cy="600656"/>
          </a:xfrm>
        </p:grpSpPr>
        <p:sp>
          <p:nvSpPr>
            <p:cNvPr id="12" name="타원 11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3333" r="-28333" b="-145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그룹 13"/>
          <p:cNvGrpSpPr/>
          <p:nvPr/>
        </p:nvGrpSpPr>
        <p:grpSpPr>
          <a:xfrm>
            <a:off x="5414107" y="2750577"/>
            <a:ext cx="600657" cy="600657"/>
            <a:chOff x="2600869" y="5069340"/>
            <a:chExt cx="600657" cy="600657"/>
          </a:xfrm>
        </p:grpSpPr>
        <p:sp>
          <p:nvSpPr>
            <p:cNvPr id="15" name="타원 14"/>
            <p:cNvSpPr/>
            <p:nvPr/>
          </p:nvSpPr>
          <p:spPr>
            <a:xfrm>
              <a:off x="2600869" y="5069340"/>
              <a:ext cx="600657" cy="600657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788985" y="5159261"/>
                  <a:ext cx="36171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h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985" y="5159261"/>
                  <a:ext cx="36171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0000" r="-2833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/>
          <p:cNvGrpSpPr/>
          <p:nvPr/>
        </p:nvGrpSpPr>
        <p:grpSpPr>
          <a:xfrm>
            <a:off x="7547707" y="2750578"/>
            <a:ext cx="600657" cy="600656"/>
            <a:chOff x="838200" y="5004842"/>
            <a:chExt cx="600657" cy="600656"/>
          </a:xfrm>
        </p:grpSpPr>
        <p:sp>
          <p:nvSpPr>
            <p:cNvPr id="18" name="타원 17"/>
            <p:cNvSpPr/>
            <p:nvPr/>
          </p:nvSpPr>
          <p:spPr>
            <a:xfrm>
              <a:off x="838200" y="5004842"/>
              <a:ext cx="600657" cy="600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𝑦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  <m:r>
                          <a:rPr kumimoji="0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6" y="5088807"/>
                  <a:ext cx="361718" cy="38124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0000" r="-28333" b="-145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직선 화살표 연결선 19"/>
          <p:cNvCxnSpPr>
            <a:stCxn id="12" idx="6"/>
            <a:endCxn id="15" idx="2"/>
          </p:cNvCxnSpPr>
          <p:nvPr/>
        </p:nvCxnSpPr>
        <p:spPr>
          <a:xfrm>
            <a:off x="3881164" y="3050906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6"/>
            <a:endCxn id="18" idx="2"/>
          </p:cNvCxnSpPr>
          <p:nvPr/>
        </p:nvCxnSpPr>
        <p:spPr>
          <a:xfrm>
            <a:off x="6014764" y="3050906"/>
            <a:ext cx="153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5" idx="6"/>
            <a:endCxn id="15" idx="2"/>
          </p:cNvCxnSpPr>
          <p:nvPr/>
        </p:nvCxnSpPr>
        <p:spPr>
          <a:xfrm flipH="1">
            <a:off x="5414107" y="3050906"/>
            <a:ext cx="600657" cy="12700"/>
          </a:xfrm>
          <a:prstGeom prst="curvedConnector5">
            <a:avLst>
              <a:gd name="adj1" fmla="val -38058"/>
              <a:gd name="adj2" fmla="val -6384047"/>
              <a:gd name="adj3" fmla="val 138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74343" y="2786607"/>
                <a:ext cx="244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43" y="2786607"/>
                <a:ext cx="2449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500" r="-15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91965" y="1903311"/>
                <a:ext cx="31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65" y="1903311"/>
                <a:ext cx="31040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765" r="-11765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58766" y="2786607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766" y="2786607"/>
                <a:ext cx="23333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5385" r="-15385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42187" y="3693579"/>
                <a:ext cx="3546099" cy="831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𝑈𝑥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endParaRPr lang="en-US" altLang="ko-KR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87" y="3693579"/>
                <a:ext cx="3546099" cy="831061"/>
              </a:xfrm>
              <a:prstGeom prst="rect">
                <a:avLst/>
              </a:prstGeom>
              <a:blipFill rotWithShape="0"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3967" y="4804762"/>
                <a:ext cx="59382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는 보통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사용한다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어떤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 smtClean="0"/>
                  <a:t>에 대해서도 같은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 smtClean="0"/>
                  <a:t>를 사용해야 한다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매 시간마다의 예측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도 계산 가능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67" y="4804762"/>
                <a:ext cx="5938229" cy="923330"/>
              </a:xfrm>
              <a:prstGeom prst="rect">
                <a:avLst/>
              </a:prstGeom>
              <a:blipFill rotWithShape="0">
                <a:blip r:embed="rId14"/>
                <a:stretch>
                  <a:fillRect l="-719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2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5670</TotalTime>
  <Words>724</Words>
  <Application>Microsoft Office PowerPoint</Application>
  <PresentationFormat>와이드스크린</PresentationFormat>
  <Paragraphs>417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Arial Black</vt:lpstr>
      <vt:lpstr>Cambria Math</vt:lpstr>
      <vt:lpstr>Tahoma</vt:lpstr>
      <vt:lpstr>Wingdings</vt:lpstr>
      <vt:lpstr>Office 테마</vt:lpstr>
      <vt:lpstr>Recurrent Neural Network : Basic</vt:lpstr>
      <vt:lpstr>Time series data and Neural Network</vt:lpstr>
      <vt:lpstr>Time series data</vt:lpstr>
      <vt:lpstr>Multi-Layer Perceptron</vt:lpstr>
      <vt:lpstr>PowerPoint 프레젠테이션</vt:lpstr>
      <vt:lpstr>PowerPoint 프레젠테이션</vt:lpstr>
      <vt:lpstr>PowerPoint 프레젠테이션</vt:lpstr>
      <vt:lpstr>Recurrent Neural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: Sin wave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Juhee Lee</dc:creator>
  <cp:lastModifiedBy>CMBP</cp:lastModifiedBy>
  <cp:revision>688</cp:revision>
  <dcterms:created xsi:type="dcterms:W3CDTF">2018-07-08T11:47:42Z</dcterms:created>
  <dcterms:modified xsi:type="dcterms:W3CDTF">2019-02-15T01:30:48Z</dcterms:modified>
</cp:coreProperties>
</file>