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44" r:id="rId2"/>
    <p:sldId id="405" r:id="rId3"/>
    <p:sldId id="408" r:id="rId4"/>
    <p:sldId id="458" r:id="rId5"/>
    <p:sldId id="452" r:id="rId6"/>
    <p:sldId id="477" r:id="rId7"/>
    <p:sldId id="459" r:id="rId8"/>
    <p:sldId id="478" r:id="rId9"/>
    <p:sldId id="461" r:id="rId10"/>
    <p:sldId id="462" r:id="rId11"/>
    <p:sldId id="463" r:id="rId12"/>
    <p:sldId id="464" r:id="rId13"/>
    <p:sldId id="479" r:id="rId14"/>
    <p:sldId id="465" r:id="rId15"/>
    <p:sldId id="466" r:id="rId16"/>
    <p:sldId id="467" r:id="rId17"/>
    <p:sldId id="468" r:id="rId18"/>
    <p:sldId id="480" r:id="rId19"/>
    <p:sldId id="469" r:id="rId20"/>
    <p:sldId id="481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56" r:id="rId29"/>
    <p:sldId id="457" r:id="rId30"/>
    <p:sldId id="446" r:id="rId31"/>
    <p:sldId id="407" r:id="rId32"/>
    <p:sldId id="401" r:id="rId33"/>
    <p:sldId id="381" r:id="rId34"/>
    <p:sldId id="379" r:id="rId35"/>
    <p:sldId id="404" r:id="rId36"/>
    <p:sldId id="378" r:id="rId37"/>
    <p:sldId id="387" r:id="rId38"/>
    <p:sldId id="40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2B2B"/>
    <a:srgbClr val="1DFF1D"/>
    <a:srgbClr val="222A35"/>
    <a:srgbClr val="C00000"/>
    <a:srgbClr val="FF7043"/>
    <a:srgbClr val="0077BB"/>
    <a:srgbClr val="505B55"/>
    <a:srgbClr val="DD2314"/>
    <a:srgbClr val="2F1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5345" autoAdjust="0"/>
  </p:normalViewPr>
  <p:slideViewPr>
    <p:cSldViewPr snapToGrid="0">
      <p:cViewPr varScale="1">
        <p:scale>
          <a:sx n="75" d="100"/>
          <a:sy n="75" d="100"/>
        </p:scale>
        <p:origin x="835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E060-0117-4C32-A774-90659C9D5E30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24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tanh</a:t>
            </a:r>
            <a:r>
              <a:rPr lang="en-US" altLang="ko-KR" dirty="0" smtClean="0"/>
              <a:t>: sigmoid</a:t>
            </a:r>
            <a:r>
              <a:rPr lang="ko-KR" altLang="en-US" dirty="0" smtClean="0"/>
              <a:t>와 모양 유사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미분 값이 </a:t>
            </a:r>
            <a:r>
              <a:rPr lang="en-US" altLang="ko-KR" dirty="0" smtClean="0"/>
              <a:t>0~1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1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Parametric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ReLU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알파를 학습에 포함시킴</a:t>
            </a:r>
            <a:endParaRPr lang="en-US" altLang="ko-KR" baseline="0" dirty="0" smtClean="0"/>
          </a:p>
          <a:p>
            <a:r>
              <a:rPr lang="en-US" altLang="ko-KR" dirty="0" smtClean="0"/>
              <a:t>Randomized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난수로</a:t>
            </a:r>
            <a:r>
              <a:rPr lang="ko-KR" altLang="en-US" dirty="0" smtClean="0"/>
              <a:t> 선택하고 테스트 때 평균을 사용</a:t>
            </a:r>
            <a:endParaRPr lang="en-US" altLang="ko-KR" dirty="0" smtClean="0"/>
          </a:p>
          <a:p>
            <a:r>
              <a:rPr lang="en-US" altLang="ko-KR" dirty="0" err="1" smtClean="0"/>
              <a:t>Expon</a:t>
            </a:r>
            <a:r>
              <a:rPr lang="ko-KR" altLang="en-US" dirty="0" err="1" smtClean="0"/>
              <a:t>두샤미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12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8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79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[Facebook2018] </a:t>
            </a:r>
            <a:r>
              <a:rPr lang="en-US" altLang="ko-KR" smtClean="0"/>
              <a:t>Group Normalization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60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5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9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새해 인사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3~4</a:t>
            </a:r>
            <a:r>
              <a:rPr lang="ko-KR" altLang="en-US" dirty="0" smtClean="0"/>
              <a:t>장 공부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순서가 어렵게 기술되어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기존에 있는 자료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책의 내용으로</a:t>
            </a:r>
            <a:r>
              <a:rPr lang="ko-KR" altLang="en-US" baseline="0" dirty="0" smtClean="0"/>
              <a:t> 강의</a:t>
            </a:r>
            <a:r>
              <a:rPr lang="ko-KR" altLang="en-US" dirty="0" smtClean="0"/>
              <a:t> 재구성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1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14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목표 없이 즉흥적으로 반응하는 삶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54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큰 방향성을 수립해 나가면서 그 때 그</a:t>
            </a:r>
            <a:r>
              <a:rPr lang="ko-KR" altLang="en-US" baseline="0" dirty="0" smtClean="0"/>
              <a:t> 때 세부 조정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58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모멘텀항으로 매개변수의 </a:t>
            </a:r>
            <a:r>
              <a:rPr lang="ko-KR" altLang="en-US" dirty="0" err="1" smtClean="0"/>
              <a:t>변경값을</a:t>
            </a:r>
            <a:r>
              <a:rPr lang="ko-KR" altLang="en-US" dirty="0" smtClean="0"/>
              <a:t> 조정하지 않고 </a:t>
            </a:r>
            <a:r>
              <a:rPr lang="ko-KR" altLang="en-US" dirty="0" err="1" smtClean="0"/>
              <a:t>학습률값</a:t>
            </a:r>
            <a:r>
              <a:rPr lang="ko-KR" altLang="en-US" dirty="0" smtClean="0"/>
              <a:t> 자체를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31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04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91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19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89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8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4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20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59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6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90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7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1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0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6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45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2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54493" y="651568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F06350-393C-488F-B74A-C03D84BFE45A}" type="slidenum"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31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huuki4.github.io/deep%20learning/2016/05/20/Gradient-Descent-Algorithm-Overview.html" TargetMode="External"/><Relationship Id="rId4" Type="http://schemas.openxmlformats.org/officeDocument/2006/relationships/image" Target="../media/image4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eep%20learning/2017/04/22/NNtrick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hyperlink" Target="http://www.andrewng.org/" TargetMode="External"/><Relationship Id="rId4" Type="http://schemas.openxmlformats.org/officeDocument/2006/relationships/hyperlink" Target="http://hunkim.github.io/ml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ylee.st.john@gmail.co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kibook/deep-learning-with-tensorflo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What’s changed? Why now?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Geoffrey Hinton’s summary of findings up to today</a:t>
            </a: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None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Big Data </a:t>
            </a: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Our labeled datasets were thousands of times too small</a:t>
            </a: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None/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GPU Computing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Our computers were millions of times too slow</a:t>
            </a: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None/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Improved Algorithm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We initialized the weights in a stupid way</a:t>
            </a: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We used the wrong type of non-linearity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583865" y="131203"/>
            <a:ext cx="1475990" cy="2721660"/>
            <a:chOff x="7287987" y="1015895"/>
            <a:chExt cx="1310156" cy="2415870"/>
          </a:xfrm>
        </p:grpSpPr>
        <p:pic>
          <p:nvPicPr>
            <p:cNvPr id="35" name="Picture 4" descr="geoffrey hint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959" y="1015895"/>
              <a:ext cx="1212213" cy="1616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7287987" y="2623762"/>
              <a:ext cx="1310156" cy="808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Geoffrey 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Hinton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(1986)</a:t>
              </a:r>
              <a:endPara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5367" y="2935171"/>
            <a:ext cx="3448380" cy="494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→ Overfitting Problem</a:t>
            </a:r>
            <a:endParaRPr lang="en-US" altLang="ko-KR" sz="2400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192" y="5388883"/>
            <a:ext cx="4694555" cy="494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→ Vanishing Gradient Problem</a:t>
            </a:r>
            <a:endParaRPr lang="en-US" altLang="ko-KR" sz="2400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Activation Function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뉴런에 입력된 데이터에 대한 뉴런의 출력하는 함수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non-linearity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추가하기 위해 사용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주로 확률을 출력하는 함수를 사용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Sigmoid, 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받은 값이 작으면 작은 값을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크면 큰 값을 출력하는 함수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76550" y="6488935"/>
            <a:ext cx="8477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altLang="ko-KR" sz="1400" dirty="0">
                <a:hlinkClick r:id="rId3"/>
              </a:rPr>
              <a:t>https://en.wikipedia.org/wiki/Activation_function</a:t>
            </a:r>
            <a:r>
              <a:rPr lang="en-US" altLang="ko-KR" sz="1400" dirty="0"/>
              <a:t> </a:t>
            </a:r>
          </a:p>
        </p:txBody>
      </p:sp>
      <p:pic>
        <p:nvPicPr>
          <p:cNvPr id="35" name="Picture 2" descr="https://cdn-images-1.medium.com/max/800/1*ZafDv3VUm60Eh10OeJu1v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8" r="55178" b="57599"/>
          <a:stretch/>
        </p:blipFill>
        <p:spPr bwMode="auto">
          <a:xfrm>
            <a:off x="1058697" y="4163306"/>
            <a:ext cx="3358202" cy="10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58697" y="4114141"/>
            <a:ext cx="10074607" cy="2229202"/>
            <a:chOff x="1058697" y="3663953"/>
            <a:chExt cx="10074607" cy="2229202"/>
          </a:xfrm>
        </p:grpSpPr>
        <p:pic>
          <p:nvPicPr>
            <p:cNvPr id="38" name="Picture 2" descr="https://cdn-images-1.medium.com/max/800/1*ZafDv3VUm60Eh10OeJu1v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035" r="55178" b="30702"/>
            <a:stretch/>
          </p:blipFill>
          <p:spPr bwMode="auto">
            <a:xfrm>
              <a:off x="1058697" y="4829066"/>
              <a:ext cx="3358202" cy="106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s://cdn-images-1.medium.com/max/800/1*ZafDv3VUm60Eh10OeJu1v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593" r="55178" b="3144"/>
            <a:stretch/>
          </p:blipFill>
          <p:spPr bwMode="auto">
            <a:xfrm>
              <a:off x="4416899" y="3664895"/>
              <a:ext cx="3358202" cy="106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s://cdn-images-1.medium.com/max/800/1*ZafDv3VUm60Eh10OeJu1v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05" t="13917" r="3773" b="57820"/>
            <a:stretch/>
          </p:blipFill>
          <p:spPr bwMode="auto">
            <a:xfrm>
              <a:off x="4416899" y="4829066"/>
              <a:ext cx="3358202" cy="106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cdn-images-1.medium.com/max/800/1*ZafDv3VUm60Eh10OeJu1v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05" t="68168" r="3773" b="3569"/>
            <a:stretch/>
          </p:blipFill>
          <p:spPr bwMode="auto">
            <a:xfrm>
              <a:off x="7775102" y="4829066"/>
              <a:ext cx="3358202" cy="106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cdn-images-1.medium.com/max/800/1*ZafDv3VUm60Eh10OeJu1v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05" t="42047" r="3773" b="29690"/>
            <a:stretch/>
          </p:blipFill>
          <p:spPr bwMode="auto">
            <a:xfrm>
              <a:off x="7775102" y="3663953"/>
              <a:ext cx="3358202" cy="106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타원 35"/>
          <p:cNvSpPr/>
          <p:nvPr/>
        </p:nvSpPr>
        <p:spPr>
          <a:xfrm>
            <a:off x="4416899" y="3922593"/>
            <a:ext cx="3358202" cy="13566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0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ReLU: Rectified Linear Unit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Backpropagation-friendly activation functions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ReLU [Nair2010];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값이 양수인 경우에만 입력 값을 그대로 출력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800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</m:t>
                              </m:r>
                              <m:r>
                                <a:rPr lang="en-US" altLang="ko-KR" sz="20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부분적으로 선형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함수이고 지수 함수를 포함하지 않기 때문에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미분 계산이 매우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간단</a:t>
                </a:r>
                <a:endParaRPr lang="en-US" altLang="ko-KR" sz="18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8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ko-KR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20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altLang="ko-KR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 (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ko-KR" sz="2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i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8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vanishing &amp; exploding</a:t>
                </a:r>
                <a:r>
                  <a:rPr lang="ko-KR" altLang="en-US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 발생하지 </a:t>
                </a:r>
                <a:r>
                  <a:rPr lang="ko-KR" altLang="en-US" sz="1800" b="1" u="sng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않음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(Deep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에서도 학습이 잘 이루어짐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Computationally efficient (6 times faster than sigmoid/</a:t>
                </a:r>
                <a:r>
                  <a:rPr lang="en-US" altLang="ko-KR" sz="18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tanh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Leaky </a:t>
            </a:r>
            <a:r>
              <a:rPr lang="en-US" altLang="ko-KR" b="1" dirty="0" err="1" smtClean="0">
                <a:latin typeface="Arial Black" panose="020B0A04020102020204" pitchFamily="34" charset="0"/>
              </a:rPr>
              <a:t>ReLU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Dying </a:t>
                </a:r>
                <a:r>
                  <a:rPr lang="en-US" altLang="ko-KR" sz="2000" b="1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problem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≤0</m:t>
                    </m:r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일 때 함수 값과 미분 값이 모두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 되어 뉴런이 비활성화 되는 현상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Negative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input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에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작은 상수 값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ko-KR" altLang="en-US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를 곱해줘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dying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ReLU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문제를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해결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800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ko-KR" sz="20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ko-KR" sz="20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ko-KR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ko-KR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ko-KR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20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(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ko-KR" sz="800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실제로는 효과가 나타날 때도 있고 없을 때도 있음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[Maas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2013]</a:t>
                </a:r>
                <a:endParaRPr lang="en-US" altLang="ko-KR" sz="1800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8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2312917" y="4483170"/>
            <a:ext cx="3254620" cy="2198046"/>
            <a:chOff x="2818805" y="4848930"/>
            <a:chExt cx="2819400" cy="190411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l="528" r="49472" b="27878"/>
            <a:stretch/>
          </p:blipFill>
          <p:spPr>
            <a:xfrm>
              <a:off x="2818805" y="4848930"/>
              <a:ext cx="2819400" cy="1577038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398639" y="6425968"/>
              <a:ext cx="1501564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ReL</a:t>
              </a:r>
              <a:r>
                <a:rPr lang="en-US" altLang="ko-KR" sz="1400" dirty="0">
                  <a:solidFill>
                    <a:prstClr val="black"/>
                  </a:solidFill>
                  <a:latin typeface="Arial" panose="020B0604020202020204" pitchFamily="34" charset="0"/>
                </a:rPr>
                <a:t>U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788131" y="4483170"/>
            <a:ext cx="4090952" cy="2198046"/>
            <a:chOff x="4259461" y="4267200"/>
            <a:chExt cx="3543895" cy="190411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/>
            <a:srcRect l="50423" r="-423" b="27878"/>
            <a:stretch/>
          </p:blipFill>
          <p:spPr>
            <a:xfrm>
              <a:off x="4983956" y="4267200"/>
              <a:ext cx="2819400" cy="1577038"/>
            </a:xfrm>
            <a:prstGeom prst="rect">
              <a:avLst/>
            </a:prstGeom>
          </p:spPr>
        </p:pic>
        <p:sp>
          <p:nvSpPr>
            <p:cNvPr id="23" name="오른쪽 화살표 22"/>
            <p:cNvSpPr/>
            <p:nvPr/>
          </p:nvSpPr>
          <p:spPr>
            <a:xfrm>
              <a:off x="4259461" y="4800600"/>
              <a:ext cx="625078" cy="484632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86400" y="5844238"/>
              <a:ext cx="1501564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Leaky 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05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Initialization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set the initial weight values wisely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학습 결과가 초기 값에 영향을 크게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받음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ko-KR" sz="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Initial </a:t>
            </a:r>
            <a:r>
              <a:rPr lang="en-US" altLang="ko-KR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value</a:t>
            </a:r>
            <a:r>
              <a:rPr lang="ko-KR" alt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멀리 떨어져 있는 경우</a:t>
            </a:r>
            <a:r>
              <a:rPr lang="en-US" altLang="ko-KR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학습 시간이 </a:t>
            </a:r>
            <a:r>
              <a:rPr lang="ko-KR" alt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길어짐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오랜 학습에 따른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야기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ko-KR" sz="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Initial </a:t>
            </a:r>
            <a:r>
              <a:rPr lang="en-US" altLang="ko-KR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사용할 경우</a:t>
            </a:r>
            <a:r>
              <a:rPr lang="en-US" altLang="ko-KR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Forward propagation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의해 전달되는 값이 사라짐 →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Backpropagation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통한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update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불가능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ko-KR" sz="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1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동일한 </a:t>
            </a:r>
            <a:r>
              <a:rPr lang="en-US" altLang="ko-KR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weight</a:t>
            </a:r>
            <a:r>
              <a:rPr lang="ko-KR" alt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사용할 경우</a:t>
            </a:r>
            <a:r>
              <a:rPr lang="en-US" altLang="ko-KR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활성화 값이 특정 영역에 치우침 → 네트워크의 표현력이 제한되거나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기울기가 소실되어 학습 중지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특성을 고려해 </a:t>
            </a:r>
            <a:r>
              <a:rPr lang="ko-KR" altLang="en-US" sz="18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활성화 값을 고르게 분포시키는 </a:t>
            </a:r>
            <a:r>
              <a:rPr lang="en-US" altLang="ko-KR" sz="18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weight</a:t>
            </a:r>
            <a:r>
              <a:rPr lang="ko-KR" altLang="en-US" sz="18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</a:t>
            </a:r>
            <a:endParaRPr lang="en-US" altLang="ko-KR" sz="1800" b="1" u="sng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Initialization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Restricted Boltzmann Machine (RBM) [Hinton2006]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인접한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two layers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RBM (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unsupervised learning)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방법을 통해 초기 가중치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학습</a:t>
                </a: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Labeled dataset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이용해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fine-tuning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진행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Xavier Initialization [Glorot2010]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앞 계층의 노드 수가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일 때 표준 편차가 </a:t>
                </a:r>
                <a14:m>
                  <m:oMath xmlns:m="http://schemas.openxmlformats.org/officeDocument/2006/math"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 / </m:t>
                    </m:r>
                    <m:rad>
                      <m:radPr>
                        <m:degHide m:val="on"/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인 가중치 분포를 사용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Sigmoid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나 </a:t>
                </a:r>
                <a:r>
                  <a:rPr lang="en-US" altLang="ko-KR" sz="18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tanh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적합한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initial weight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He’s Initialization [He2015]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앞 계층의 노드 수가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일 때 표준 편차가 </a:t>
                </a:r>
                <a14:m>
                  <m:oMath xmlns:m="http://schemas.openxmlformats.org/officeDocument/2006/math"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(2 / </m:t>
                    </m:r>
                    <m:rad>
                      <m:radPr>
                        <m:degHide m:val="on"/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인 가중치 분포를 사용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적합한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initial weight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4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Initialization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97177" y="2241452"/>
            <a:ext cx="9197647" cy="4253312"/>
            <a:chOff x="1649151" y="2258349"/>
            <a:chExt cx="8893698" cy="4112755"/>
          </a:xfrm>
        </p:grpSpPr>
        <p:pic>
          <p:nvPicPr>
            <p:cNvPr id="16" name="Picture 2" descr="https://t1.daumcdn.net/cfile/tistory/99B295445AA97176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151" y="2258349"/>
              <a:ext cx="3727878" cy="3791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5957066" y="6044348"/>
              <a:ext cx="4356788" cy="326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Initial weight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에 따른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MNIST dataset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의 학습 성능 비교</a:t>
              </a:r>
              <a:endParaRPr lang="en-US" altLang="ko-KR" sz="1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8" name="Picture 4" descr="https://t1.daumcdn.net/cfile/tistory/99ABA44E5AA9747F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052" y="2258349"/>
              <a:ext cx="4980797" cy="3791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1767846" y="6044348"/>
              <a:ext cx="3518945" cy="326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Initial weight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에 따른 활성화 값 분포</a:t>
              </a:r>
              <a:endParaRPr lang="en-US" altLang="ko-KR" sz="1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1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Batch Normalization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Batch normalization [Loffe2015]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←</m:t>
                      </m:r>
                      <m:r>
                        <a:rPr lang="en-US" altLang="ko-KR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d>
                        <m:dPr>
                          <m:ctrlPr>
                            <a:rPr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ko-KR" sz="1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8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altLang="ko-KR" sz="18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ko-KR" sz="1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ko-KR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활성화 값을 강제로 퍼뜨려서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vanishing/exploding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해결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Batch normalization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은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mini-batch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별로 학습 바로 전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후에 데이터를 정규화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학습 속도 향상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가중치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초기값에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강건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overfitting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억제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t1.daumcdn.net/cfile/tistory/997AE03A5AAAA64C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07" y="4516536"/>
            <a:ext cx="7930587" cy="21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Dropout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 overfitting </a:t>
                </a: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네트워크가 깊어지고 넓어지면 학습해야 하는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수도 함께 증가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en-US" altLang="ko-KR" sz="1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Overfitting </a:t>
                </a:r>
                <a:r>
                  <a:rPr lang="ko-KR" altLang="en-US" sz="1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발생</a:t>
                </a:r>
                <a:endParaRPr lang="en-US" altLang="ko-KR" sz="18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Overfitting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대처하여 일반화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(generalization)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성능을 향상시키는 방법이 필요</a:t>
                </a: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Dropout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[Srivastava2014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]: Neural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network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모델에서 </a:t>
                </a:r>
                <a:r>
                  <a:rPr lang="ko-KR" altLang="en-US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뉴런을 임의로 삭제하면서 학습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하는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방법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ko-KR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  <m:r>
                            <a:rPr lang="en-US" altLang="ko-KR" sz="20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ko-KR" sz="2000" b="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  <m:r>
                        <a:rPr lang="en-US" altLang="ko-KR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𝒎</m:t>
                      </m:r>
                      <m:r>
                        <a:rPr lang="en-US" altLang="ko-KR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450581" y="3912938"/>
            <a:ext cx="5290838" cy="2847526"/>
            <a:chOff x="3451728" y="3872415"/>
            <a:chExt cx="5397608" cy="2904990"/>
          </a:xfrm>
        </p:grpSpPr>
        <p:pic>
          <p:nvPicPr>
            <p:cNvPr id="5" name="Picture 2" descr="https://t1.daumcdn.net/cfile/tistory/99B3AC365AAB78EA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728" y="3872415"/>
              <a:ext cx="5288545" cy="2842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451728" y="6426540"/>
              <a:ext cx="2418130" cy="3508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일반 신경망</a:t>
              </a:r>
              <a:endParaRPr lang="en-US" altLang="ko-KR" sz="1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431206" y="6426540"/>
              <a:ext cx="2418130" cy="3267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400" err="1" smtClean="0">
                  <a:solidFill>
                    <a:prstClr val="black"/>
                  </a:solidFill>
                  <a:latin typeface="Arial" panose="020B0604020202020204" pitchFamily="34" charset="0"/>
                </a:rPr>
                <a:t>드롭아웃을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 적용한 신경망</a:t>
              </a:r>
              <a:endParaRPr lang="en-US" altLang="ko-KR" sz="1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23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Dropout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Pseudo-Ensemble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에서는 선택적으로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사용하고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test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에서는 모든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사용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Ensemble learning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여러 개의 모델을 생성해서 학습을 실행하는 방법</a:t>
                </a: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랜덤하게 생성되는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altLang="ko-KR" sz="1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통해 여러 모델이 </a:t>
                </a:r>
                <a:r>
                  <a:rPr lang="ko-KR" altLang="en-US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생성∙학습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한 개의 신경망 모델에서 여러 개의 모델을 생성해서 학습 시키는 유사 앙상블 학습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적은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수의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만으로 학습이 진행되기 때문에 학습 시간이 오래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걸림</a:t>
                </a: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3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Deep Learning with TF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the artificial neural network and deep learning technologies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them in Python with the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Lec01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Linear Regression (01/03)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Lec02. Logistic Regression (01/10)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Hangout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Lec03. Artificial Neural Network (01/21)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Lec04. Deep Learning (01/31)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oogle hangou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16" y="4263363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Early Stopping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overfitting problem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 횟수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(=epoch)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하게 조절하기 위한 전략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 횟수가 증가하면 훈련 데이터에 대한 오차는 감소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overfitting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초래하기 때문에 모델의 일반화 성능 저하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일정한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수를 거듭하면서 </a:t>
            </a:r>
            <a:r>
              <a:rPr lang="ko-KR" altLang="en-US" sz="1800" b="1" u="sng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계속해서 오차가 증가하면 학습 종료</a:t>
            </a:r>
            <a:endParaRPr lang="en-US" altLang="ko-KR" sz="1800" b="1" u="sng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Patience: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오차를 보기 위해 과거 몇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까지 거슬러 올라갈지를 결정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R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obust Optimizer</a:t>
            </a:r>
            <a:endParaRPr lang="en-US" altLang="ko-KR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Robust Optimizer (1)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5635988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SGD; Stochastic Gradient Descent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ko-KR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무작위로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선정한 </a:t>
                </a:r>
                <a:r>
                  <a:rPr lang="ko-KR" altLang="en-US" sz="1800" b="1" u="sng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일부 데이터를 </a:t>
                </a:r>
                <a:r>
                  <a:rPr lang="ko-KR" altLang="en-US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학습에 </a:t>
                </a:r>
                <a:r>
                  <a:rPr lang="ko-KR" altLang="en-US" sz="1800" b="1" u="sng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사용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데이터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개 전체 사용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Batch GD</a:t>
                </a:r>
                <a:b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데이터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개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(&lt;N)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사용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Mini-batch SGD</a:t>
                </a:r>
                <a:b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데이터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개 사용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SGD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메모리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계산 속도 측면에서 효율적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minima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회피 가능성을 높임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비등방성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 anisotropic) dataset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취약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5635988" cy="4893390"/>
              </a:xfrm>
              <a:prstGeom prst="rect">
                <a:avLst/>
              </a:prstGeom>
              <a:blipFill>
                <a:blip r:embed="rId3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t1.daumcdn.net/cfile/tistory/9930AF495AA804B60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88" y="1595546"/>
            <a:ext cx="4879612" cy="381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1.daumcdn.net/cfile/tistory/990C1F335AA80CE7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88" y="1595546"/>
            <a:ext cx="4879612" cy="38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Robust Optimizer (2)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5635988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Momentum [Qian1999]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l-GR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ko-KR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800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ko-KR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r>
                        <a:rPr lang="ko-KR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ko-KR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기울기에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대한 </a:t>
                </a:r>
                <a:r>
                  <a:rPr lang="ko-KR" altLang="en-US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관성</a:t>
                </a:r>
                <a:r>
                  <a:rPr lang="en-US" altLang="ko-KR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또는 속도</a:t>
                </a:r>
                <a:r>
                  <a:rPr lang="en-US" altLang="ko-KR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ko-KR" altLang="en-US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개념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적용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기울기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과거에 이동했던 방향으로 이동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SGD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oscillation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현상 개선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완만하게 수렴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관성에 의해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minima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에서 탈출 가능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l-GR" altLang="ko-K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를 사용할 경우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‘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공기 저항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＇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과 유사하게 </a:t>
                </a:r>
                <a:r>
                  <a:rPr lang="ko-KR" altLang="en-US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학습률을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점점 작게 만드는 개념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5635988" cy="4893390"/>
              </a:xfrm>
              <a:prstGeom prst="rect">
                <a:avLst/>
              </a:prstGeom>
              <a:blipFill>
                <a:blip r:embed="rId4"/>
                <a:stretch>
                  <a:fillRect l="-974" r="-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t1.daumcdn.net/cfile/tistory/9955B94C5AA811DD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88" y="1595546"/>
            <a:ext cx="4879612" cy="389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Robust Optimizer </a:t>
            </a:r>
            <a:r>
              <a:rPr lang="en-US" altLang="ko-KR" b="1" dirty="0" smtClean="0">
                <a:latin typeface="Arial Black" panose="020B0A04020102020204" pitchFamily="34" charset="0"/>
              </a:rPr>
              <a:t>(3)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5635988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AdaGrad; Adaptive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[Duchi2011]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b="1" u="sng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</a:t>
                </a:r>
                <a:r>
                  <a:rPr lang="en-US" altLang="ko-KR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rate decay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학습이 진행되는 경과에 따라 </a:t>
                </a:r>
                <a:r>
                  <a:rPr lang="ko-KR" altLang="en-US" sz="18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학습률을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점차 줄여가는 방식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이전 단계에서 크게 움직인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갱신된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들에 대하여 </a:t>
                </a:r>
                <a:r>
                  <a:rPr lang="ko-KR" altLang="en-US" sz="18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학습률을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낮게 조정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b="1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Adadelta</a:t>
                </a:r>
                <a: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altLang="ko-KR" sz="1800" b="1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RMPprop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Exponential moving average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를 통해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에서 학습이 진행될 수록 기울기가 사라지는 현상을 해결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5635988" cy="4893390"/>
              </a:xfrm>
              <a:prstGeom prst="rect">
                <a:avLst/>
              </a:prstGeom>
              <a:blipFill>
                <a:blip r:embed="rId4"/>
                <a:stretch>
                  <a:fillRect l="-974" b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6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https://t1.daumcdn.net/cfile/tistory/99DEF44B5AA814A3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88" y="1595546"/>
            <a:ext cx="4879612" cy="38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Robust Optimizer </a:t>
            </a:r>
            <a:r>
              <a:rPr lang="en-US" altLang="ko-KR" b="1" dirty="0" smtClean="0">
                <a:latin typeface="Arial Black" panose="020B0A04020102020204" pitchFamily="34" charset="0"/>
              </a:rPr>
              <a:t>(4)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5635988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Adam [Kingma2014]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ko-KR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ko-KR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Momentum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altLang="ko-KR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경사의 이동 평균과 경사 제곱의 이동 평균을 지수함수적으로 감쇠 평균한 항을 사용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최근 </a:t>
                </a:r>
                <a:r>
                  <a:rPr lang="ko-KR" altLang="en-US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가장 보편적으로 사용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되는 방법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5635988" cy="4893390"/>
              </a:xfrm>
              <a:prstGeom prst="rect">
                <a:avLst/>
              </a:prstGeom>
              <a:blipFill>
                <a:blip r:embed="rId4"/>
                <a:stretch>
                  <a:fillRect l="-974" b="-3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8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Comparison of Optimizers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5635988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for the MNIST dataset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8200" y="2147484"/>
            <a:ext cx="10515600" cy="4515730"/>
            <a:chOff x="333374" y="2380854"/>
            <a:chExt cx="8477252" cy="3640399"/>
          </a:xfrm>
        </p:grpSpPr>
        <p:sp>
          <p:nvSpPr>
            <p:cNvPr id="5" name="직사각형 4"/>
            <p:cNvSpPr/>
            <p:nvPr/>
          </p:nvSpPr>
          <p:spPr>
            <a:xfrm>
              <a:off x="4724870" y="5757836"/>
              <a:ext cx="3962400" cy="263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</a:rPr>
                <a:t>MNIST dataset</a:t>
              </a:r>
              <a:r>
                <a:rPr lang="ko-KR" altLang="en-US" sz="1400" dirty="0" smtClean="0">
                  <a:latin typeface="Arial" panose="020B0604020202020204" pitchFamily="34" charset="0"/>
                </a:rPr>
                <a:t>에 대한 학습 진도 비교</a:t>
              </a:r>
              <a:endParaRPr lang="en-US" altLang="ko-KR" sz="1400" dirty="0"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84110" y="5757836"/>
              <a:ext cx="3200401" cy="263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400" dirty="0" smtClean="0">
                  <a:latin typeface="Arial" panose="020B0604020202020204" pitchFamily="34" charset="0"/>
                </a:rPr>
                <a:t>최적화 기법 비교</a:t>
              </a:r>
              <a:endParaRPr lang="en-US" altLang="ko-KR" sz="1400" dirty="0">
                <a:latin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33374" y="2380854"/>
              <a:ext cx="8477252" cy="3343930"/>
              <a:chOff x="333374" y="2380854"/>
              <a:chExt cx="8477252" cy="3343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33374" y="2438401"/>
                <a:ext cx="4168895" cy="326188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</a:pPr>
                <a:endParaRPr lang="en-US" altLang="ko-KR" sz="1400" dirty="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</a:pPr>
                <a:endParaRPr lang="en-US" altLang="ko-KR" sz="1400" dirty="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</a:pPr>
                <a:endParaRPr lang="en-US" altLang="ko-KR" sz="1400" dirty="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33374" y="2504813"/>
                <a:ext cx="8477252" cy="3219971"/>
                <a:chOff x="333373" y="2438401"/>
                <a:chExt cx="9629401" cy="3657599"/>
              </a:xfrm>
            </p:grpSpPr>
            <p:pic>
              <p:nvPicPr>
                <p:cNvPr id="17" name="Picture 2" descr="https://t1.daumcdn.net/cfile/tistory/99399C355AA816740F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373" y="2438401"/>
                  <a:ext cx="4659362" cy="3657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4" descr="https://t1.daumcdn.net/cfile/tistory/99663B345AA816B60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1600" y="2438401"/>
                  <a:ext cx="4781174" cy="3657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직사각형 12"/>
              <p:cNvSpPr/>
              <p:nvPr/>
            </p:nvSpPr>
            <p:spPr>
              <a:xfrm>
                <a:off x="542925" y="2380854"/>
                <a:ext cx="1676401" cy="2094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200" b="1" dirty="0" smtClean="0">
                    <a:latin typeface="Arial" panose="020B0604020202020204" pitchFamily="34" charset="0"/>
                  </a:rPr>
                  <a:t>SGD</a:t>
                </a:r>
                <a:endParaRPr lang="en-US" altLang="ko-KR" sz="1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667000" y="2380854"/>
                <a:ext cx="1676401" cy="2094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200" b="1" dirty="0">
                    <a:latin typeface="Arial" panose="020B0604020202020204" pitchFamily="34" charset="0"/>
                  </a:rPr>
                  <a:t>Momentum</a:t>
                </a:r>
              </a:p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endParaRPr lang="en-US" altLang="ko-KR" sz="1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42925" y="4021522"/>
                <a:ext cx="1676401" cy="2094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200" b="1" dirty="0" err="1">
                    <a:latin typeface="Arial" panose="020B0604020202020204" pitchFamily="34" charset="0"/>
                  </a:rPr>
                  <a:t>AdaGrad</a:t>
                </a:r>
                <a:endParaRPr lang="en-US" altLang="ko-KR" sz="1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667000" y="4021522"/>
                <a:ext cx="1676401" cy="2094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200" b="1" dirty="0" smtClean="0">
                    <a:latin typeface="Arial" panose="020B0604020202020204" pitchFamily="34" charset="0"/>
                  </a:rPr>
                  <a:t>Momentum</a:t>
                </a:r>
              </a:p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endParaRPr lang="en-US" altLang="ko-KR" sz="1200" b="1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9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Comparison of Optimizers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5635988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gradient descent optimization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06313" y="2369574"/>
            <a:ext cx="9979375" cy="4408550"/>
            <a:chOff x="333375" y="2147484"/>
            <a:chExt cx="8474710" cy="3743840"/>
          </a:xfrm>
        </p:grpSpPr>
        <p:grpSp>
          <p:nvGrpSpPr>
            <p:cNvPr id="20" name="그룹 19"/>
            <p:cNvGrpSpPr/>
            <p:nvPr/>
          </p:nvGrpSpPr>
          <p:grpSpPr>
            <a:xfrm>
              <a:off x="547688" y="2147484"/>
              <a:ext cx="8048625" cy="3085735"/>
              <a:chOff x="-533400" y="-1981200"/>
              <a:chExt cx="11925300" cy="4572000"/>
            </a:xfrm>
          </p:grpSpPr>
          <p:pic>
            <p:nvPicPr>
              <p:cNvPr id="23" name="Picture 2" descr="Gradient Descent Optimization Algorithms at Long Valley"/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3400" y="-1981200"/>
                <a:ext cx="5905500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Gradient Descent Optimization Algorithms at Saddle Point"/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6400" y="-1981200"/>
                <a:ext cx="5905500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직사각형 20"/>
            <p:cNvSpPr/>
            <p:nvPr/>
          </p:nvSpPr>
          <p:spPr>
            <a:xfrm>
              <a:off x="333375" y="5281926"/>
              <a:ext cx="4196741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>
                  <a:latin typeface="Arial" panose="020B0604020202020204" pitchFamily="34" charset="0"/>
                </a:rPr>
                <a:t>Gradient Descent Optimization Algorithms at Long Valley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11344" y="5281926"/>
              <a:ext cx="4196741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>
                  <a:latin typeface="Arial" panose="020B0604020202020204" pitchFamily="34" charset="0"/>
                </a:rPr>
                <a:t>Gradient Descent Optimization Algorithms at Saddle Point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6550" y="6471303"/>
            <a:ext cx="8477250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>
                <a:hlinkClick r:id="rId5"/>
              </a:rPr>
              <a:t>http://shuuki4.github.io/deep%20learning/2016/05/20/Gradient-Descent-Algorithm-Overview.html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12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Summary: Deep Learning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Paired dataset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준비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(supervised learning)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NN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b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Network structure: in/out layer(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# hidden layers, # nodes, etc. </a:t>
            </a:r>
            <a:b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Activation function: Sigmoid, 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ReLU, etc.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 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Xavier, He, etc.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SGD, Momentum, AdaGrad, Adam, etc.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방지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Early stopping, Regularization, Dropout, etc. </a:t>
            </a:r>
            <a:b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326508" y="2784987"/>
            <a:ext cx="2668844" cy="2785860"/>
            <a:chOff x="6671800" y="3276599"/>
            <a:chExt cx="2263105" cy="2362331"/>
          </a:xfrm>
        </p:grpSpPr>
        <p:sp>
          <p:nvSpPr>
            <p:cNvPr id="11" name="왼쪽으로 구부러진 화살표 10"/>
            <p:cNvSpPr/>
            <p:nvPr/>
          </p:nvSpPr>
          <p:spPr>
            <a:xfrm flipV="1">
              <a:off x="7086600" y="3276598"/>
              <a:ext cx="883920" cy="2362331"/>
            </a:xfrm>
            <a:prstGeom prst="curvedLeftArrow">
              <a:avLst>
                <a:gd name="adj1" fmla="val 0"/>
                <a:gd name="adj2" fmla="val 34096"/>
                <a:gd name="adj3" fmla="val 36817"/>
              </a:avLst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1800" y="4038600"/>
              <a:ext cx="2263105" cy="1030912"/>
            </a:xfrm>
            <a:prstGeom prst="rect">
              <a:avLst/>
            </a:prstGeom>
            <a:solidFill>
              <a:sysClr val="window" lastClr="FFFFFF">
                <a:lumMod val="95000"/>
                <a:alpha val="97000"/>
              </a:sysClr>
            </a:solidFill>
            <a:ln w="19050">
              <a:solidFill>
                <a:srgbClr val="1F497D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Hyperparameter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tuning</a:t>
              </a: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: #layers, #nodes, batch size, learning rate, dropout rate, etc.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876550" y="6471303"/>
            <a:ext cx="8477250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1400" dirty="0">
                <a:hlinkClick r:id="rId3"/>
              </a:rPr>
              <a:t>https://ratsgo.github.io/deep%20learning/2017/04/22/NNtricks/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6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13316" y="210344"/>
            <a:ext cx="5301206" cy="39329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Titanic - ML from Disaster</a:t>
            </a:r>
            <a:endParaRPr lang="ko-KR" alt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9950"/>
            <a:ext cx="121920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5988050"/>
            <a:ext cx="12192000" cy="86995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Design Your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Own Deep NN</a:t>
            </a:r>
          </a:p>
        </p:txBody>
      </p:sp>
      <p:pic>
        <p:nvPicPr>
          <p:cNvPr id="1026" name="Picture 2" descr="Kag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37" y="197758"/>
            <a:ext cx="1192878" cy="4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378372" y="3237677"/>
            <a:ext cx="10975428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eep Learning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Yong Y. Lee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Jan 31, 2019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Acknowledgment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모두를 위한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머신러닝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Sung Kim, HKUST,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hunkim.github.io/ml/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&amp; Deep Learning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Andrew Ng, Stanford University (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www.andrewng.org/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참고문헌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스고모리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유우스케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정석으로 배우는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“,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위키북스</a:t>
            </a:r>
            <a:endParaRPr lang="en-US" altLang="ko-KR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Saito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Goki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“Deep learning from scratch”,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O’REILLY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밖에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…(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강의노트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블로그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페이스북 등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deep learning from scratch saito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98" y="4199647"/>
            <a:ext cx="1600200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 ìì¼ë¡ ë°°ì°ë ë¥ë¬ë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126" y="4199647"/>
            <a:ext cx="1611069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superm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05" y="1911516"/>
            <a:ext cx="3534019" cy="47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1267" y="1911515"/>
            <a:ext cx="760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4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88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AI</a:t>
            </a:r>
            <a:r>
              <a:rPr lang="en-US" altLang="ko-KR" sz="54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is a s</a:t>
            </a:r>
            <a:r>
              <a:rPr lang="en-US" altLang="ko-KR" sz="5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uperpower.”</a:t>
            </a:r>
            <a:endParaRPr lang="ko-KR" altLang="en-US" sz="3600" b="1" i="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" descr="Andrew 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7" y="449662"/>
            <a:ext cx="1461853" cy="146185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317752" y="765089"/>
            <a:ext cx="2081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Andrew </a:t>
            </a:r>
            <a:r>
              <a:rPr lang="en-US" altLang="ko-KR" sz="28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</a:t>
            </a: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AndrewYNg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267" y="5137098"/>
            <a:ext cx="71460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Thank you.</a:t>
            </a:r>
          </a:p>
          <a:p>
            <a:pPr algn="just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Yong Yi Lee, GDG Organizer (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4"/>
              </a:rPr>
              <a:t>yylee.st.john@gmail.com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ko-KR" altLang="en-US" b="1" i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T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emplate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ain Title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Author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S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ection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Title (Arial Black, 44, Bold)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(Arial, 20)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Content (Arial, 16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Title (Arial Black, 44, Bold)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(Arial, 20)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3281" y="1805632"/>
            <a:ext cx="4160519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Figure / Video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3280" y="4015432"/>
            <a:ext cx="41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or Video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Caption (Arial, 14)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31710"/>
              </p:ext>
            </p:extLst>
          </p:nvPr>
        </p:nvGraphicFramePr>
        <p:xfrm>
          <a:off x="7193278" y="4900794"/>
          <a:ext cx="4160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43006887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418055699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813853484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63525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1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8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122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3280" y="4562240"/>
            <a:ext cx="41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Caption (Arial, 14)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9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History of Neural Network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Time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378"/>
            <a:ext cx="10515600" cy="49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16606" y="6537196"/>
            <a:ext cx="334053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Deep Learning 101, Andrew L. Beam</a:t>
            </a:r>
            <a:endParaRPr lang="ko-KR" altLang="en-US" sz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5925" y="4419600"/>
            <a:ext cx="5471959" cy="1924050"/>
          </a:xfrm>
          <a:prstGeom prst="rect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en-US" altLang="ko-KR" sz="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Part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(1957~1986)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neuron: ‘perceptron’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network: ‘multi-layered perceptron’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&amp; Backward propagation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6541" y="4419600"/>
            <a:ext cx="4117259" cy="1924050"/>
          </a:xfrm>
          <a:prstGeom prst="rect">
            <a:avLst/>
          </a:prstGeom>
          <a:solidFill>
            <a:schemeClr val="accent1">
              <a:lumMod val="20000"/>
              <a:lumOff val="80000"/>
              <a:alpha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en-US" altLang="ko-KR" sz="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Part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(1986~)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activation function: ‘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initialization: ‘Xavier’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State-of-the-art learning tech.</a:t>
            </a:r>
            <a:b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(Optimization / regularization)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D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eep Learning</a:t>
            </a:r>
            <a:endParaRPr lang="en-US" altLang="ko-KR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4563240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심층 신경망을 학습시키는 기법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Practice (HW </a:t>
            </a:r>
            <a:r>
              <a:rPr lang="en-US" altLang="ko-KR" b="1" dirty="0" smtClean="0">
                <a:latin typeface="Arial Black" panose="020B0A04020102020204" pitchFamily="34" charset="0"/>
              </a:rPr>
              <a:t>#3)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Exercises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 Classification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 dataset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학습을 위한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p.146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기법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activation function &amp; dropout (p.157 ~ 173)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이론적으로 신경망 모델의 </a:t>
            </a:r>
            <a:r>
              <a:rPr lang="ko-KR" altLang="en-US" sz="1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은닉층이</a:t>
            </a:r>
            <a:r>
              <a:rPr lang="ko-KR" alt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넓어지고 </a:t>
            </a:r>
            <a:r>
              <a:rPr lang="ko-KR" alt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깊어지면 </a:t>
            </a:r>
            <a:r>
              <a: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표현하고 분류할 수 있는 </a:t>
            </a:r>
            <a:r>
              <a:rPr lang="ko-KR" alt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패턴이 </a:t>
            </a:r>
            <a:r>
              <a: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많아짐</a:t>
            </a:r>
            <a:r>
              <a:rPr lang="en-US" altLang="ko-KR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</a:t>
            </a:r>
            <a:r>
              <a:rPr lang="ko-KR" alt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실제로 </a:t>
            </a:r>
            <a:r>
              <a: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모델을 학습 시켜보면 </a:t>
            </a:r>
            <a:r>
              <a:rPr lang="ko-KR" alt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좋은 </a:t>
            </a:r>
            <a:r>
              <a: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내기 </a:t>
            </a:r>
            <a:r>
              <a:rPr lang="ko-KR" alt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어려움 </a:t>
            </a:r>
            <a:r>
              <a:rPr lang="en-US" altLang="ko-KR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en-US" altLang="ko-KR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200" y="6488936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</a:t>
            </a:r>
            <a:r>
              <a:rPr lang="ko-KR" altLang="en-US" sz="1400" dirty="0" smtClean="0">
                <a:hlinkClick r:id="rId3"/>
              </a:rPr>
              <a:t>github.com/wikibook/deep-learning-with-tensorflow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374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2nd AI Winter (1986 - 2006)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vanishing problem </a:t>
                </a: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deep neural network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Deep NN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backpropagation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적용했더니 깊은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떨어지지 않음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즉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weight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학습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갱신 되지 않는 문제 발생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u="sng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Backpropagation</a:t>
                </a:r>
                <a:r>
                  <a:rPr lang="ko-KR" altLang="en-US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 진행될 수록 </a:t>
                </a:r>
                <a:r>
                  <a:rPr lang="en-US" altLang="ko-KR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</a:t>
                </a:r>
                <a:r>
                  <a:rPr lang="ko-KR" altLang="en-US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값이 계속 줄어들다가 </a:t>
                </a:r>
                <a:r>
                  <a:rPr lang="ko-KR" altLang="en-US" sz="1800" u="sng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사라지는 경사 소실 현상 발생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원인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Chain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rule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의해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sigmoid function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미분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계수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0≤</m:t>
                    </m:r>
                    <m:r>
                      <a:rPr lang="en-US" altLang="ko-KR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)≤0.25</m:t>
                    </m:r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연속적으로 </a:t>
                </a:r>
                <a:r>
                  <a:rPr lang="ko-KR" altLang="en-US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곱해짐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380479" y="5309470"/>
                <a:ext cx="9431042" cy="1398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600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600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600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pc="-30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b="0" i="1" spc="-3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b="0" i="1" spc="-3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ko-KR" sz="1600" i="1" spc="-30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b="0" i="1" spc="-3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b="0" i="1" spc="-3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ko-KR" sz="1600" i="1" spc="-30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b="0" i="1" spc="-3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ko-KR" sz="1600" i="1" spc="-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r>
                        <a:rPr lang="en-US" altLang="ko-KR" sz="1600" b="0" i="1" spc="-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0</m:t>
                      </m:r>
                    </m:oMath>
                  </m:oMathPara>
                </a14:m>
                <a:endParaRPr lang="en-US" altLang="ko-KR" sz="1600" b="0" spc="-300" dirty="0" smtClean="0">
                  <a:latin typeface="Tahoma" panose="020B0604030504040204" pitchFamily="34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algn="ctr"/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</m:oMath>
                  </m:oMathPara>
                </a14:m>
                <a:endParaRPr lang="ko-KR" alt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479" y="5309470"/>
                <a:ext cx="9431042" cy="1398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/>
          <p:cNvGrpSpPr/>
          <p:nvPr/>
        </p:nvGrpSpPr>
        <p:grpSpPr>
          <a:xfrm>
            <a:off x="2471147" y="3868082"/>
            <a:ext cx="7249705" cy="1222651"/>
            <a:chOff x="1050923" y="5072971"/>
            <a:chExt cx="6516519" cy="1099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50935" y="5647864"/>
                  <a:ext cx="321216" cy="5075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ko-KR" sz="1600" b="0" i="1" spc="-30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(4)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935" y="5647864"/>
                  <a:ext cx="321216" cy="507538"/>
                </a:xfrm>
                <a:prstGeom prst="rect">
                  <a:avLst/>
                </a:prstGeom>
                <a:blipFill>
                  <a:blip r:embed="rId5"/>
                  <a:stretch>
                    <a:fillRect l="-169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그룹 60"/>
            <p:cNvGrpSpPr/>
            <p:nvPr/>
          </p:nvGrpSpPr>
          <p:grpSpPr>
            <a:xfrm>
              <a:off x="2225040" y="5072971"/>
              <a:ext cx="533400" cy="533400"/>
              <a:chOff x="990600" y="3124200"/>
              <a:chExt cx="533400" cy="5334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157652" y="3196890"/>
                    <a:ext cx="321216" cy="342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6890"/>
                    <a:ext cx="321216" cy="3422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729" r="-84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직선 화살표 연결선 61"/>
            <p:cNvCxnSpPr/>
            <p:nvPr/>
          </p:nvCxnSpPr>
          <p:spPr>
            <a:xfrm>
              <a:off x="2758440" y="5339671"/>
              <a:ext cx="6407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584323" y="5339671"/>
              <a:ext cx="6407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/>
            <p:nvPr/>
          </p:nvGrpSpPr>
          <p:grpSpPr>
            <a:xfrm>
              <a:off x="3399157" y="5072971"/>
              <a:ext cx="533400" cy="533400"/>
              <a:chOff x="990600" y="3124200"/>
              <a:chExt cx="533400" cy="5334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157652" y="3196892"/>
                    <a:ext cx="321216" cy="342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6892"/>
                    <a:ext cx="321216" cy="3422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729" r="-1016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직선 화살표 연결선 64"/>
            <p:cNvCxnSpPr/>
            <p:nvPr/>
          </p:nvCxnSpPr>
          <p:spPr>
            <a:xfrm>
              <a:off x="3932557" y="5339671"/>
              <a:ext cx="6407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/>
            <p:cNvGrpSpPr/>
            <p:nvPr/>
          </p:nvGrpSpPr>
          <p:grpSpPr>
            <a:xfrm>
              <a:off x="4572000" y="5072971"/>
              <a:ext cx="533400" cy="533400"/>
              <a:chOff x="990600" y="3124200"/>
              <a:chExt cx="533400" cy="53340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157652" y="3196892"/>
                    <a:ext cx="321216" cy="342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3</m:t>
                              </m:r>
                              <m:r>
                                <a:rPr lang="en-US" altLang="ko-KR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6892"/>
                    <a:ext cx="321216" cy="3422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729" r="-1016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직선 화살표 연결선 66"/>
            <p:cNvCxnSpPr/>
            <p:nvPr/>
          </p:nvCxnSpPr>
          <p:spPr>
            <a:xfrm>
              <a:off x="5105400" y="5339671"/>
              <a:ext cx="6407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5744843" y="5072971"/>
              <a:ext cx="533400" cy="533400"/>
              <a:chOff x="990600" y="3124200"/>
              <a:chExt cx="533400" cy="533400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157652" y="3196892"/>
                    <a:ext cx="321216" cy="342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4</m:t>
                              </m:r>
                              <m:r>
                                <a:rPr lang="en-US" altLang="ko-KR" i="1" spc="-3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6892"/>
                    <a:ext cx="321216" cy="3422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729" r="-1016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직선 화살표 연결선 68"/>
            <p:cNvCxnSpPr/>
            <p:nvPr/>
          </p:nvCxnSpPr>
          <p:spPr>
            <a:xfrm>
              <a:off x="6278243" y="5339671"/>
              <a:ext cx="6407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/>
            <p:cNvGrpSpPr/>
            <p:nvPr/>
          </p:nvGrpSpPr>
          <p:grpSpPr>
            <a:xfrm>
              <a:off x="1050923" y="5072971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78" name="타원 7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157652" y="3202048"/>
                    <a:ext cx="321216" cy="3319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202048"/>
                    <a:ext cx="321216" cy="33198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그룹 70"/>
            <p:cNvGrpSpPr/>
            <p:nvPr/>
          </p:nvGrpSpPr>
          <p:grpSpPr>
            <a:xfrm>
              <a:off x="7034042" y="5072971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76" name="타원 7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157652" y="3202048"/>
                    <a:ext cx="321216" cy="3319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202048"/>
                    <a:ext cx="321216" cy="3319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9310" r="-24138" b="-1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78092" y="5631293"/>
                  <a:ext cx="321216" cy="5406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ko-KR" sz="1600" i="1" spc="-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1600" b="0" i="1" spc="-30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4</m:t>
                                </m:r>
                                <m:r>
                                  <a:rPr lang="en-US" altLang="ko-KR" sz="1600" i="1" spc="-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ko-KR" sz="1600" b="0" i="1" spc="-30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92" y="5631293"/>
                  <a:ext cx="321216" cy="540678"/>
                </a:xfrm>
                <a:prstGeom prst="rect">
                  <a:avLst/>
                </a:prstGeom>
                <a:blipFill>
                  <a:blip r:embed="rId12"/>
                  <a:stretch>
                    <a:fillRect l="-169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505249" y="5631293"/>
                  <a:ext cx="321216" cy="5406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ko-KR" sz="1600" i="1" spc="-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1600" b="0" i="1" spc="-30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3</m:t>
                                </m:r>
                                <m:r>
                                  <a:rPr lang="en-US" altLang="ko-KR" sz="1600" i="1" spc="-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ko-KR" sz="1600" b="0" i="1" spc="-30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49" y="5631293"/>
                  <a:ext cx="321216" cy="540678"/>
                </a:xfrm>
                <a:prstGeom prst="rect">
                  <a:avLst/>
                </a:prstGeom>
                <a:blipFill>
                  <a:blip r:embed="rId13"/>
                  <a:stretch>
                    <a:fillRect l="-169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331132" y="5631293"/>
                  <a:ext cx="321216" cy="5406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ko-KR" sz="1600" i="1" spc="-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1600" b="0" i="1" spc="-30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US" altLang="ko-KR" sz="1600" i="1" spc="-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ko-KR" sz="1600" b="0" i="1" spc="-30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(1)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132" y="5631293"/>
                  <a:ext cx="321216" cy="540678"/>
                </a:xfrm>
                <a:prstGeom prst="rect">
                  <a:avLst/>
                </a:prstGeom>
                <a:blipFill>
                  <a:blip r:embed="rId14"/>
                  <a:stretch>
                    <a:fillRect l="-169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217975" y="5633138"/>
                  <a:ext cx="321216" cy="53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ko-KR" sz="1600" i="1" spc="-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1600" b="0" i="1" spc="-30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US" altLang="ko-KR" sz="1600" i="1" spc="-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ko-KR" alt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975" y="5633138"/>
                  <a:ext cx="321216" cy="536990"/>
                </a:xfrm>
                <a:prstGeom prst="rect">
                  <a:avLst/>
                </a:prstGeom>
                <a:blipFill>
                  <a:blip r:embed="rId15"/>
                  <a:stretch>
                    <a:fillRect l="-17241" r="-17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399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2nd AI Winter (1986 - 2006)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vanishing problem </a:t>
                </a: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deep neural network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Deep NN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backpropagation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적용했더니 깊은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떨어지지 않음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즉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weight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학습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갱신 되지 않는 문제 발생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u="sng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Backpropagation</a:t>
                </a:r>
                <a:r>
                  <a:rPr lang="ko-KR" altLang="en-US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 진행될 수록 </a:t>
                </a:r>
                <a:r>
                  <a:rPr lang="en-US" altLang="ko-KR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</a:t>
                </a:r>
                <a:r>
                  <a:rPr lang="ko-KR" altLang="en-US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값이 계속 줄어들다가 </a:t>
                </a:r>
                <a:r>
                  <a:rPr lang="ko-KR" altLang="en-US" sz="1800" u="sng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사라지는 경사 소실 현상 발생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원인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Chain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rule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의해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sigmoid function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미분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계수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0≤</m:t>
                    </m:r>
                    <m:r>
                      <a:rPr lang="en-US" altLang="ko-KR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)≤0.25</m:t>
                    </m:r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연속적으로 </a:t>
                </a:r>
                <a:r>
                  <a:rPr lang="ko-KR" altLang="en-US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곱해짐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isaacchanghau.github.io/img/deeplearning/activationfunction/sigmoi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7" r="8033"/>
          <a:stretch/>
        </p:blipFill>
        <p:spPr bwMode="auto">
          <a:xfrm>
            <a:off x="1395617" y="3855597"/>
            <a:ext cx="6044381" cy="28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7997415" y="4518452"/>
                <a:ext cx="3377848" cy="534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ko-KR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층이</m:t>
                    </m:r>
                  </m:oMath>
                </a14:m>
                <a:r>
                  <a:rPr lang="ko-KR" altLang="en-US" sz="2800" dirty="0" smtClean="0">
                    <a:solidFill>
                      <a:srgbClr val="C00000"/>
                    </a:solidFill>
                  </a:rPr>
                  <a:t> 깊어질수록 </a:t>
                </a:r>
                <a:endParaRPr lang="ko-KR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5" y="4518452"/>
                <a:ext cx="3377848" cy="534121"/>
              </a:xfrm>
              <a:prstGeom prst="rect">
                <a:avLst/>
              </a:prstGeom>
              <a:blipFill>
                <a:blip r:embed="rId5"/>
                <a:stretch>
                  <a:fillRect t="-9091" b="-3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997415" y="5503694"/>
                <a:ext cx="32512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2)</m:t>
                    </m:r>
                    <m:r>
                      <a:rPr lang="en-US" altLang="ko-KR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 smtClean="0">
                    <a:solidFill>
                      <a:srgbClr val="C00000"/>
                    </a:solidFill>
                  </a:rPr>
                  <a:t>차원이 커질수록</a:t>
                </a:r>
                <a:endParaRPr lang="ko-KR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5" y="5503694"/>
                <a:ext cx="3251211" cy="523220"/>
              </a:xfrm>
              <a:prstGeom prst="rect">
                <a:avLst/>
              </a:prstGeom>
              <a:blipFill>
                <a:blip r:embed="rId6"/>
                <a:stretch>
                  <a:fillRect t="-12791" r="-2627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Deep Belief Nets (2006)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 using a Restricted Boltzmann Machine 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0583865" y="131203"/>
            <a:ext cx="1475990" cy="2721660"/>
            <a:chOff x="7287987" y="1015895"/>
            <a:chExt cx="1310156" cy="2415870"/>
          </a:xfrm>
        </p:grpSpPr>
        <p:pic>
          <p:nvPicPr>
            <p:cNvPr id="35" name="Picture 4" descr="geoffrey hint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959" y="1015895"/>
              <a:ext cx="1212213" cy="1616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7287987" y="2623762"/>
              <a:ext cx="1310156" cy="808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Geoffrey 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Hinton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(1986)</a:t>
              </a:r>
              <a:endPara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605022" y="2524124"/>
            <a:ext cx="8981956" cy="4333875"/>
            <a:chOff x="609600" y="2524125"/>
            <a:chExt cx="7896225" cy="381000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/>
            <a:srcRect b="26865"/>
            <a:stretch/>
          </p:blipFill>
          <p:spPr>
            <a:xfrm>
              <a:off x="609600" y="2524125"/>
              <a:ext cx="7896225" cy="3810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42" name="직선 연결선 41"/>
            <p:cNvCxnSpPr/>
            <p:nvPr/>
          </p:nvCxnSpPr>
          <p:spPr>
            <a:xfrm>
              <a:off x="609600" y="2524125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>
            <a:xfrm>
              <a:off x="8505825" y="2524125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>
            <a:xfrm>
              <a:off x="609600" y="2524125"/>
              <a:ext cx="7896225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72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1129</Words>
  <Application>Microsoft Office PowerPoint</Application>
  <PresentationFormat>와이드스크린</PresentationFormat>
  <Paragraphs>327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Arial Black</vt:lpstr>
      <vt:lpstr>Cambria Math</vt:lpstr>
      <vt:lpstr>Tahoma</vt:lpstr>
      <vt:lpstr>Wingdings</vt:lpstr>
      <vt:lpstr>Office 테마</vt:lpstr>
      <vt:lpstr>PowerPoint 프레젠테이션</vt:lpstr>
      <vt:lpstr>Deep Learning with TF</vt:lpstr>
      <vt:lpstr>Deep Learning</vt:lpstr>
      <vt:lpstr>History of Neural Network</vt:lpstr>
      <vt:lpstr>Deep Learning</vt:lpstr>
      <vt:lpstr>Practice (HW #3)</vt:lpstr>
      <vt:lpstr>2nd AI Winter (1986 - 2006)</vt:lpstr>
      <vt:lpstr>2nd AI Winter (1986 - 2006)</vt:lpstr>
      <vt:lpstr>Deep Belief Nets (2006)</vt:lpstr>
      <vt:lpstr>What’s changed? Why now?</vt:lpstr>
      <vt:lpstr>Activation Function</vt:lpstr>
      <vt:lpstr>ReLU: Rectified Linear Unit</vt:lpstr>
      <vt:lpstr>Leaky ReLU</vt:lpstr>
      <vt:lpstr>Weight Initialization</vt:lpstr>
      <vt:lpstr>Weight Initialization (cont’d)</vt:lpstr>
      <vt:lpstr>Weight Initialization (cont’d)</vt:lpstr>
      <vt:lpstr>Batch Normalization</vt:lpstr>
      <vt:lpstr>Dropout</vt:lpstr>
      <vt:lpstr>Dropout (cont’d)</vt:lpstr>
      <vt:lpstr>Early Stopping</vt:lpstr>
      <vt:lpstr>Robust Optimizer</vt:lpstr>
      <vt:lpstr>Robust Optimizer (1)</vt:lpstr>
      <vt:lpstr>Robust Optimizer (2)</vt:lpstr>
      <vt:lpstr>Robust Optimizer (3)</vt:lpstr>
      <vt:lpstr>Robust Optimizer (4)</vt:lpstr>
      <vt:lpstr>Comparison of Optimizers</vt:lpstr>
      <vt:lpstr>Comparison of Optimizers (cont’d)</vt:lpstr>
      <vt:lpstr>Summary: Deep Learning</vt:lpstr>
      <vt:lpstr>PowerPoint 프레젠테이션</vt:lpstr>
      <vt:lpstr>Acknowledgment</vt:lpstr>
      <vt:lpstr>PowerPoint 프레젠테이션</vt:lpstr>
      <vt:lpstr>Template</vt:lpstr>
      <vt:lpstr>Main Title</vt:lpstr>
      <vt:lpstr>Section</vt:lpstr>
      <vt:lpstr>Title (Arial Black, 44, Bold)</vt:lpstr>
      <vt:lpstr>Title (Arial Black, 44, Bold)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yongyilee</dc:creator>
  <cp:lastModifiedBy>yongyilee</cp:lastModifiedBy>
  <cp:revision>704</cp:revision>
  <dcterms:created xsi:type="dcterms:W3CDTF">2018-07-08T11:47:42Z</dcterms:created>
  <dcterms:modified xsi:type="dcterms:W3CDTF">2019-01-31T13:27:50Z</dcterms:modified>
</cp:coreProperties>
</file>