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444" r:id="rId2"/>
    <p:sldId id="406" r:id="rId3"/>
    <p:sldId id="408" r:id="rId4"/>
    <p:sldId id="445" r:id="rId5"/>
    <p:sldId id="411" r:id="rId6"/>
    <p:sldId id="508" r:id="rId7"/>
    <p:sldId id="453" r:id="rId8"/>
    <p:sldId id="509" r:id="rId9"/>
    <p:sldId id="512" r:id="rId10"/>
    <p:sldId id="513" r:id="rId11"/>
    <p:sldId id="522" r:id="rId12"/>
    <p:sldId id="515" r:id="rId13"/>
    <p:sldId id="510" r:id="rId14"/>
    <p:sldId id="549" r:id="rId15"/>
    <p:sldId id="506" r:id="rId16"/>
    <p:sldId id="517" r:id="rId17"/>
    <p:sldId id="520" r:id="rId18"/>
    <p:sldId id="523" r:id="rId19"/>
    <p:sldId id="578" r:id="rId20"/>
    <p:sldId id="573" r:id="rId21"/>
    <p:sldId id="579" r:id="rId22"/>
    <p:sldId id="576" r:id="rId23"/>
    <p:sldId id="575" r:id="rId24"/>
    <p:sldId id="577" r:id="rId25"/>
    <p:sldId id="582" r:id="rId26"/>
    <p:sldId id="598" r:id="rId27"/>
    <p:sldId id="583" r:id="rId28"/>
    <p:sldId id="584" r:id="rId29"/>
    <p:sldId id="585" r:id="rId30"/>
    <p:sldId id="586" r:id="rId31"/>
    <p:sldId id="588" r:id="rId32"/>
    <p:sldId id="589" r:id="rId33"/>
    <p:sldId id="597" r:id="rId34"/>
    <p:sldId id="590" r:id="rId35"/>
    <p:sldId id="607" r:id="rId36"/>
    <p:sldId id="592" r:id="rId37"/>
    <p:sldId id="603" r:id="rId38"/>
    <p:sldId id="593" r:id="rId39"/>
    <p:sldId id="601" r:id="rId40"/>
    <p:sldId id="602" r:id="rId41"/>
    <p:sldId id="529" r:id="rId42"/>
    <p:sldId id="507" r:id="rId43"/>
    <p:sldId id="565" r:id="rId44"/>
    <p:sldId id="518" r:id="rId45"/>
    <p:sldId id="580" r:id="rId46"/>
    <p:sldId id="604" r:id="rId47"/>
    <p:sldId id="606" r:id="rId48"/>
    <p:sldId id="490" r:id="rId49"/>
    <p:sldId id="461" r:id="rId50"/>
    <p:sldId id="558" r:id="rId51"/>
    <p:sldId id="505" r:id="rId52"/>
  </p:sldIdLst>
  <p:sldSz cx="12192000" cy="6858000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2EC"/>
    <a:srgbClr val="0000CC"/>
    <a:srgbClr val="FF7043"/>
    <a:srgbClr val="0077BB"/>
    <a:srgbClr val="505B55"/>
    <a:srgbClr val="DD2314"/>
    <a:srgbClr val="2F1909"/>
    <a:srgbClr val="231307"/>
    <a:srgbClr val="FCDF09"/>
    <a:srgbClr val="FFE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 autoAdjust="0"/>
    <p:restoredTop sz="84151" autoAdjust="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53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33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D53E139-5523-489D-A8D3-2B291FA4A7F6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C2A1757-82C0-417C-A437-F623A09E3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4381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815E060-0117-4C32-A774-90659C9D5E30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439EAF9-3570-4CB9-8EFF-C9A9417D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03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662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058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82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15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일본어 예제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036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998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034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447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-RNN Encoder-Decoder</a:t>
            </a:r>
            <a:r>
              <a:rPr lang="ko-KR" altLang="en-US" baseline="0" dirty="0"/>
              <a:t>에 대한 개념 </a:t>
            </a:r>
            <a:r>
              <a:rPr lang="en-US" altLang="ko-KR" baseline="0" dirty="0"/>
              <a:t>Recap</a:t>
            </a:r>
          </a:p>
          <a:p>
            <a:r>
              <a:rPr lang="en-US" altLang="ko-KR" baseline="0" dirty="0"/>
              <a:t>-</a:t>
            </a:r>
            <a:r>
              <a:rPr lang="ko-KR" altLang="en-US" baseline="0" dirty="0"/>
              <a:t>질문과 답</a:t>
            </a:r>
            <a:r>
              <a:rPr lang="en-US" altLang="ko-KR" baseline="0" dirty="0"/>
              <a:t>, </a:t>
            </a:r>
            <a:r>
              <a:rPr lang="ko-KR" altLang="en-US" baseline="0" dirty="0"/>
              <a:t>번역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597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직관적인 생각 이야기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49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그림으로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523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그림으로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067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그림으로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895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54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82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311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454493" y="6515687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8F06350-393C-488F-B74A-C03D84BFE45A}" type="slidenum"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ko-KR" sz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52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57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6.png"/><Relationship Id="rId34" Type="http://schemas.openxmlformats.org/officeDocument/2006/relationships/image" Target="../media/image163.png"/><Relationship Id="rId55" Type="http://schemas.openxmlformats.org/officeDocument/2006/relationships/image" Target="../media/image212.png"/><Relationship Id="rId47" Type="http://schemas.openxmlformats.org/officeDocument/2006/relationships/image" Target="../media/image196.png"/><Relationship Id="rId50" Type="http://schemas.openxmlformats.org/officeDocument/2006/relationships/image" Target="../media/image199.png"/><Relationship Id="rId25" Type="http://schemas.openxmlformats.org/officeDocument/2006/relationships/image" Target="../media/image145.png"/><Relationship Id="rId33" Type="http://schemas.openxmlformats.org/officeDocument/2006/relationships/image" Target="../media/image162.png"/><Relationship Id="rId46" Type="http://schemas.openxmlformats.org/officeDocument/2006/relationships/image" Target="../media/image195.png"/><Relationship Id="rId2" Type="http://schemas.openxmlformats.org/officeDocument/2006/relationships/notesSlide" Target="../notesSlides/notesSlide7.xml"/><Relationship Id="rId29" Type="http://schemas.openxmlformats.org/officeDocument/2006/relationships/image" Target="../media/image149.png"/><Relationship Id="rId54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44.png"/><Relationship Id="rId32" Type="http://schemas.openxmlformats.org/officeDocument/2006/relationships/image" Target="../media/image152.png"/><Relationship Id="rId37" Type="http://schemas.openxmlformats.org/officeDocument/2006/relationships/image" Target="../media/image166.png"/><Relationship Id="rId45" Type="http://schemas.openxmlformats.org/officeDocument/2006/relationships/image" Target="../media/image194.png"/><Relationship Id="rId53" Type="http://schemas.openxmlformats.org/officeDocument/2006/relationships/image" Target="../media/image209.png"/><Relationship Id="rId28" Type="http://schemas.openxmlformats.org/officeDocument/2006/relationships/image" Target="../media/image148.png"/><Relationship Id="rId36" Type="http://schemas.openxmlformats.org/officeDocument/2006/relationships/image" Target="../media/image165.png"/><Relationship Id="rId49" Type="http://schemas.openxmlformats.org/officeDocument/2006/relationships/image" Target="../media/image198.png"/><Relationship Id="rId31" Type="http://schemas.openxmlformats.org/officeDocument/2006/relationships/image" Target="../media/image151.png"/><Relationship Id="rId27" Type="http://schemas.openxmlformats.org/officeDocument/2006/relationships/image" Target="../media/image147.png"/><Relationship Id="rId30" Type="http://schemas.openxmlformats.org/officeDocument/2006/relationships/image" Target="../media/image150.png"/><Relationship Id="rId35" Type="http://schemas.openxmlformats.org/officeDocument/2006/relationships/image" Target="../media/image164.png"/><Relationship Id="rId48" Type="http://schemas.openxmlformats.org/officeDocument/2006/relationships/image" Target="../media/image197.png"/></Relationships>
</file>

<file path=ppt/slides/_rels/slide1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44.png"/><Relationship Id="rId26" Type="http://schemas.openxmlformats.org/officeDocument/2006/relationships/image" Target="../media/image152.png"/><Relationship Id="rId39" Type="http://schemas.openxmlformats.org/officeDocument/2006/relationships/image" Target="../media/image203.png"/><Relationship Id="rId21" Type="http://schemas.openxmlformats.org/officeDocument/2006/relationships/image" Target="../media/image147.png"/><Relationship Id="rId42" Type="http://schemas.openxmlformats.org/officeDocument/2006/relationships/image" Target="../media/image209.png"/><Relationship Id="rId25" Type="http://schemas.openxmlformats.org/officeDocument/2006/relationships/image" Target="../media/image151.png"/><Relationship Id="rId46" Type="http://schemas.openxmlformats.org/officeDocument/2006/relationships/image" Target="../media/image341.png"/><Relationship Id="rId38" Type="http://schemas.openxmlformats.org/officeDocument/2006/relationships/image" Target="../media/image202.png"/><Relationship Id="rId2" Type="http://schemas.openxmlformats.org/officeDocument/2006/relationships/notesSlide" Target="../notesSlides/notesSlide8.xml"/><Relationship Id="rId20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50.png"/><Relationship Id="rId37" Type="http://schemas.openxmlformats.org/officeDocument/2006/relationships/image" Target="../media/image196.png"/><Relationship Id="rId40" Type="http://schemas.openxmlformats.org/officeDocument/2006/relationships/image" Target="../media/image204.png"/><Relationship Id="rId23" Type="http://schemas.openxmlformats.org/officeDocument/2006/relationships/image" Target="../media/image149.png"/><Relationship Id="rId36" Type="http://schemas.openxmlformats.org/officeDocument/2006/relationships/image" Target="../media/image195.png"/><Relationship Id="rId19" Type="http://schemas.openxmlformats.org/officeDocument/2006/relationships/image" Target="../media/image145.png"/><Relationship Id="rId44" Type="http://schemas.openxmlformats.org/officeDocument/2006/relationships/image" Target="../media/image213.png"/><Relationship Id="rId22" Type="http://schemas.openxmlformats.org/officeDocument/2006/relationships/image" Target="../media/image148.png"/><Relationship Id="rId35" Type="http://schemas.openxmlformats.org/officeDocument/2006/relationships/image" Target="../media/image194.png"/><Relationship Id="rId43" Type="http://schemas.openxmlformats.org/officeDocument/2006/relationships/image" Target="../media/image20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7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png"/><Relationship Id="rId7" Type="http://schemas.openxmlformats.org/officeDocument/2006/relationships/image" Target="../media/image220.png"/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5.png"/><Relationship Id="rId7" Type="http://schemas.openxmlformats.org/officeDocument/2006/relationships/image" Target="../media/image218.png"/><Relationship Id="rId2" Type="http://schemas.openxmlformats.org/officeDocument/2006/relationships/image" Target="../media/image39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4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hyperlink" Target="http://web.stanford.edu/class/cs224n/index.html" TargetMode="External"/><Relationship Id="rId4" Type="http://schemas.openxmlformats.org/officeDocument/2006/relationships/hyperlink" Target="https://www.coursera.org/learn/nlp-sequence-model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3.png"/><Relationship Id="rId7" Type="http://schemas.openxmlformats.org/officeDocument/2006/relationships/image" Target="../media/image218.png"/><Relationship Id="rId2" Type="http://schemas.openxmlformats.org/officeDocument/2006/relationships/image" Target="../media/image39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4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5.png"/><Relationship Id="rId7" Type="http://schemas.openxmlformats.org/officeDocument/2006/relationships/image" Target="../media/image218.png"/><Relationship Id="rId2" Type="http://schemas.openxmlformats.org/officeDocument/2006/relationships/image" Target="../media/image39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415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4" Type="http://schemas.openxmlformats.org/officeDocument/2006/relationships/image" Target="../media/image2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image" Target="../media/image12.png"/><Relationship Id="rId2" Type="http://schemas.openxmlformats.org/officeDocument/2006/relationships/image" Target="../media/image39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6.png"/><Relationship Id="rId4" Type="http://schemas.openxmlformats.org/officeDocument/2006/relationships/image" Target="../media/image222.png"/></Relationships>
</file>

<file path=ppt/slides/_rels/slide2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13.png"/><Relationship Id="rId3" Type="http://schemas.openxmlformats.org/officeDocument/2006/relationships/image" Target="../media/image237.png"/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9.png"/><Relationship Id="rId10" Type="http://schemas.openxmlformats.org/officeDocument/2006/relationships/image" Target="../media/image182.png"/><Relationship Id="rId19" Type="http://schemas.openxmlformats.org/officeDocument/2006/relationships/image" Target="../media/image314.png"/><Relationship Id="rId4" Type="http://schemas.openxmlformats.org/officeDocument/2006/relationships/image" Target="../media/image238.png"/><Relationship Id="rId14" Type="http://schemas.openxmlformats.org/officeDocument/2006/relationships/image" Target="../media/image28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3" Type="http://schemas.openxmlformats.org/officeDocument/2006/relationships/image" Target="../media/image237.png"/><Relationship Id="rId7" Type="http://schemas.openxmlformats.org/officeDocument/2006/relationships/image" Target="../media/image241.png"/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81.png"/><Relationship Id="rId5" Type="http://schemas.openxmlformats.org/officeDocument/2006/relationships/image" Target="../media/image239.png"/><Relationship Id="rId4" Type="http://schemas.openxmlformats.org/officeDocument/2006/relationships/image" Target="../media/image238.png"/><Relationship Id="rId9" Type="http://schemas.openxmlformats.org/officeDocument/2006/relationships/image" Target="../media/image182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1.png"/><Relationship Id="rId3" Type="http://schemas.openxmlformats.org/officeDocument/2006/relationships/image" Target="../media/image237.png"/><Relationship Id="rId7" Type="http://schemas.openxmlformats.org/officeDocument/2006/relationships/image" Target="../media/image241.png"/><Relationship Id="rId12" Type="http://schemas.openxmlformats.org/officeDocument/2006/relationships/image" Target="../media/image268.png"/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44.png"/><Relationship Id="rId5" Type="http://schemas.openxmlformats.org/officeDocument/2006/relationships/image" Target="../media/image239.png"/><Relationship Id="rId10" Type="http://schemas.openxmlformats.org/officeDocument/2006/relationships/image" Target="../media/image182.png"/><Relationship Id="rId4" Type="http://schemas.openxmlformats.org/officeDocument/2006/relationships/image" Target="../media/image238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1.png"/><Relationship Id="rId3" Type="http://schemas.openxmlformats.org/officeDocument/2006/relationships/image" Target="../media/image237.png"/><Relationship Id="rId7" Type="http://schemas.openxmlformats.org/officeDocument/2006/relationships/image" Target="../media/image241.png"/><Relationship Id="rId12" Type="http://schemas.openxmlformats.org/officeDocument/2006/relationships/image" Target="../media/image253.png"/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44.png"/><Relationship Id="rId5" Type="http://schemas.openxmlformats.org/officeDocument/2006/relationships/image" Target="../media/image239.png"/><Relationship Id="rId10" Type="http://schemas.openxmlformats.org/officeDocument/2006/relationships/image" Target="../media/image182.png"/><Relationship Id="rId4" Type="http://schemas.openxmlformats.org/officeDocument/2006/relationships/image" Target="../media/image238.png"/><Relationship Id="rId9" Type="http://schemas.openxmlformats.org/officeDocument/2006/relationships/image" Target="../media/image252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5.png"/><Relationship Id="rId3" Type="http://schemas.openxmlformats.org/officeDocument/2006/relationships/image" Target="../media/image237.png"/><Relationship Id="rId7" Type="http://schemas.openxmlformats.org/officeDocument/2006/relationships/image" Target="../media/image241.png"/><Relationship Id="rId12" Type="http://schemas.openxmlformats.org/officeDocument/2006/relationships/image" Target="../media/image253.png"/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44.png"/><Relationship Id="rId5" Type="http://schemas.openxmlformats.org/officeDocument/2006/relationships/image" Target="../media/image239.png"/><Relationship Id="rId15" Type="http://schemas.openxmlformats.org/officeDocument/2006/relationships/image" Target="../media/image281.png"/><Relationship Id="rId10" Type="http://schemas.openxmlformats.org/officeDocument/2006/relationships/image" Target="../media/image182.png"/><Relationship Id="rId4" Type="http://schemas.openxmlformats.org/officeDocument/2006/relationships/image" Target="../media/image238.png"/><Relationship Id="rId9" Type="http://schemas.openxmlformats.org/officeDocument/2006/relationships/image" Target="../media/image2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21" Type="http://schemas.openxmlformats.org/officeDocument/2006/relationships/image" Target="../media/image281.png"/><Relationship Id="rId7" Type="http://schemas.openxmlformats.org/officeDocument/2006/relationships/image" Target="../media/image241.png"/><Relationship Id="rId12" Type="http://schemas.openxmlformats.org/officeDocument/2006/relationships/image" Target="../media/image255.png"/><Relationship Id="rId2" Type="http://schemas.openxmlformats.org/officeDocument/2006/relationships/image" Target="../media/image236.png"/><Relationship Id="rId16" Type="http://schemas.openxmlformats.org/officeDocument/2006/relationships/image" Target="../media/image259.png"/><Relationship Id="rId20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53.png"/><Relationship Id="rId5" Type="http://schemas.openxmlformats.org/officeDocument/2006/relationships/image" Target="../media/image239.png"/><Relationship Id="rId15" Type="http://schemas.openxmlformats.org/officeDocument/2006/relationships/image" Target="../media/image258.png"/><Relationship Id="rId23" Type="http://schemas.openxmlformats.org/officeDocument/2006/relationships/image" Target="../media/image284.png"/><Relationship Id="rId19" Type="http://schemas.openxmlformats.org/officeDocument/2006/relationships/image" Target="../media/image189.png"/><Relationship Id="rId10" Type="http://schemas.openxmlformats.org/officeDocument/2006/relationships/image" Target="../media/image244.png"/><Relationship Id="rId4" Type="http://schemas.openxmlformats.org/officeDocument/2006/relationships/image" Target="../media/image238.png"/><Relationship Id="rId22" Type="http://schemas.openxmlformats.org/officeDocument/2006/relationships/image" Target="../media/image28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21" Type="http://schemas.openxmlformats.org/officeDocument/2006/relationships/image" Target="../media/image284.png"/><Relationship Id="rId7" Type="http://schemas.openxmlformats.org/officeDocument/2006/relationships/image" Target="../media/image241.png"/><Relationship Id="rId12" Type="http://schemas.openxmlformats.org/officeDocument/2006/relationships/image" Target="../media/image255.png"/><Relationship Id="rId17" Type="http://schemas.openxmlformats.org/officeDocument/2006/relationships/image" Target="../media/image263.png"/><Relationship Id="rId2" Type="http://schemas.openxmlformats.org/officeDocument/2006/relationships/image" Target="../media/image236.png"/><Relationship Id="rId20" Type="http://schemas.openxmlformats.org/officeDocument/2006/relationships/image" Target="../media/image283.png"/><Relationship Id="rId16" Type="http://schemas.openxmlformats.org/officeDocument/2006/relationships/image" Target="../media/image2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53.png"/><Relationship Id="rId5" Type="http://schemas.openxmlformats.org/officeDocument/2006/relationships/image" Target="../media/image239.png"/><Relationship Id="rId15" Type="http://schemas.openxmlformats.org/officeDocument/2006/relationships/image" Target="../media/image258.png"/><Relationship Id="rId23" Type="http://schemas.openxmlformats.org/officeDocument/2006/relationships/image" Target="../media/image315.png"/><Relationship Id="rId19" Type="http://schemas.openxmlformats.org/officeDocument/2006/relationships/image" Target="../media/image272.png"/><Relationship Id="rId10" Type="http://schemas.openxmlformats.org/officeDocument/2006/relationships/image" Target="../media/image244.png"/><Relationship Id="rId4" Type="http://schemas.openxmlformats.org/officeDocument/2006/relationships/image" Target="../media/image238.png"/><Relationship Id="rId22" Type="http://schemas.openxmlformats.org/officeDocument/2006/relationships/image" Target="../media/image28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21" Type="http://schemas.openxmlformats.org/officeDocument/2006/relationships/image" Target="../media/image283.png"/><Relationship Id="rId7" Type="http://schemas.openxmlformats.org/officeDocument/2006/relationships/image" Target="../media/image241.png"/><Relationship Id="rId17" Type="http://schemas.openxmlformats.org/officeDocument/2006/relationships/image" Target="../media/image266.png"/><Relationship Id="rId2" Type="http://schemas.openxmlformats.org/officeDocument/2006/relationships/image" Target="../media/image236.png"/><Relationship Id="rId16" Type="http://schemas.openxmlformats.org/officeDocument/2006/relationships/image" Target="../media/image263.png"/><Relationship Id="rId20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55.png"/><Relationship Id="rId5" Type="http://schemas.openxmlformats.org/officeDocument/2006/relationships/image" Target="../media/image239.png"/><Relationship Id="rId15" Type="http://schemas.openxmlformats.org/officeDocument/2006/relationships/image" Target="../media/image259.png"/><Relationship Id="rId23" Type="http://schemas.openxmlformats.org/officeDocument/2006/relationships/image" Target="../media/image294.png"/><Relationship Id="rId19" Type="http://schemas.openxmlformats.org/officeDocument/2006/relationships/image" Target="../media/image187.png"/><Relationship Id="rId10" Type="http://schemas.openxmlformats.org/officeDocument/2006/relationships/image" Target="../media/image253.png"/><Relationship Id="rId4" Type="http://schemas.openxmlformats.org/officeDocument/2006/relationships/image" Target="../media/image238.png"/><Relationship Id="rId9" Type="http://schemas.openxmlformats.org/officeDocument/2006/relationships/image" Target="../media/image244.png"/><Relationship Id="rId14" Type="http://schemas.openxmlformats.org/officeDocument/2006/relationships/image" Target="../media/image258.png"/><Relationship Id="rId22" Type="http://schemas.openxmlformats.org/officeDocument/2006/relationships/image" Target="../media/image28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21" Type="http://schemas.openxmlformats.org/officeDocument/2006/relationships/image" Target="../media/image281.png"/><Relationship Id="rId7" Type="http://schemas.openxmlformats.org/officeDocument/2006/relationships/image" Target="../media/image241.png"/><Relationship Id="rId17" Type="http://schemas.openxmlformats.org/officeDocument/2006/relationships/image" Target="../media/image266.png"/><Relationship Id="rId2" Type="http://schemas.openxmlformats.org/officeDocument/2006/relationships/image" Target="../media/image236.png"/><Relationship Id="rId20" Type="http://schemas.openxmlformats.org/officeDocument/2006/relationships/image" Target="../media/image187.png"/><Relationship Id="rId16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55.png"/><Relationship Id="rId24" Type="http://schemas.openxmlformats.org/officeDocument/2006/relationships/image" Target="../media/image294.png"/><Relationship Id="rId5" Type="http://schemas.openxmlformats.org/officeDocument/2006/relationships/image" Target="../media/image239.png"/><Relationship Id="rId15" Type="http://schemas.openxmlformats.org/officeDocument/2006/relationships/image" Target="../media/image259.png"/><Relationship Id="rId23" Type="http://schemas.openxmlformats.org/officeDocument/2006/relationships/image" Target="../media/image284.png"/><Relationship Id="rId10" Type="http://schemas.openxmlformats.org/officeDocument/2006/relationships/image" Target="../media/image253.png"/><Relationship Id="rId19" Type="http://schemas.openxmlformats.org/officeDocument/2006/relationships/image" Target="../media/image274.png"/><Relationship Id="rId4" Type="http://schemas.openxmlformats.org/officeDocument/2006/relationships/image" Target="../media/image238.png"/><Relationship Id="rId9" Type="http://schemas.openxmlformats.org/officeDocument/2006/relationships/image" Target="../media/image244.png"/><Relationship Id="rId14" Type="http://schemas.openxmlformats.org/officeDocument/2006/relationships/image" Target="../media/image258.png"/><Relationship Id="rId22" Type="http://schemas.openxmlformats.org/officeDocument/2006/relationships/image" Target="../media/image28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21" Type="http://schemas.openxmlformats.org/officeDocument/2006/relationships/image" Target="../media/image275.png"/><Relationship Id="rId7" Type="http://schemas.openxmlformats.org/officeDocument/2006/relationships/image" Target="../media/image241.png"/><Relationship Id="rId17" Type="http://schemas.openxmlformats.org/officeDocument/2006/relationships/image" Target="../media/image266.png"/><Relationship Id="rId25" Type="http://schemas.openxmlformats.org/officeDocument/2006/relationships/image" Target="../media/image295.png"/><Relationship Id="rId2" Type="http://schemas.openxmlformats.org/officeDocument/2006/relationships/image" Target="../media/image236.png"/><Relationship Id="rId16" Type="http://schemas.openxmlformats.org/officeDocument/2006/relationships/image" Target="../media/image263.png"/><Relationship Id="rId20" Type="http://schemas.openxmlformats.org/officeDocument/2006/relationships/image" Target="../media/image2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55.png"/><Relationship Id="rId24" Type="http://schemas.openxmlformats.org/officeDocument/2006/relationships/image" Target="../media/image284.png"/><Relationship Id="rId5" Type="http://schemas.openxmlformats.org/officeDocument/2006/relationships/image" Target="../media/image239.png"/><Relationship Id="rId15" Type="http://schemas.openxmlformats.org/officeDocument/2006/relationships/image" Target="../media/image259.png"/><Relationship Id="rId23" Type="http://schemas.openxmlformats.org/officeDocument/2006/relationships/image" Target="../media/image283.png"/><Relationship Id="rId19" Type="http://schemas.openxmlformats.org/officeDocument/2006/relationships/image" Target="../media/image273.png"/><Relationship Id="rId10" Type="http://schemas.openxmlformats.org/officeDocument/2006/relationships/image" Target="../media/image253.png"/><Relationship Id="rId4" Type="http://schemas.openxmlformats.org/officeDocument/2006/relationships/image" Target="../media/image238.png"/><Relationship Id="rId9" Type="http://schemas.openxmlformats.org/officeDocument/2006/relationships/image" Target="../media/image244.png"/><Relationship Id="rId14" Type="http://schemas.openxmlformats.org/officeDocument/2006/relationships/image" Target="../media/image258.png"/><Relationship Id="rId22" Type="http://schemas.openxmlformats.org/officeDocument/2006/relationships/image" Target="../media/image28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17" Type="http://schemas.openxmlformats.org/officeDocument/2006/relationships/image" Target="../media/image266.png"/><Relationship Id="rId2" Type="http://schemas.openxmlformats.org/officeDocument/2006/relationships/image" Target="../media/image236.png"/><Relationship Id="rId20" Type="http://schemas.openxmlformats.org/officeDocument/2006/relationships/image" Target="../media/image2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9.png"/><Relationship Id="rId19" Type="http://schemas.openxmlformats.org/officeDocument/2006/relationships/image" Target="../media/image273.png"/><Relationship Id="rId4" Type="http://schemas.openxmlformats.org/officeDocument/2006/relationships/image" Target="../media/image238.png"/><Relationship Id="rId22" Type="http://schemas.openxmlformats.org/officeDocument/2006/relationships/image" Target="../media/image28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274.png"/><Relationship Id="rId3" Type="http://schemas.openxmlformats.org/officeDocument/2006/relationships/image" Target="../media/image237.png"/><Relationship Id="rId17" Type="http://schemas.openxmlformats.org/officeDocument/2006/relationships/image" Target="../media/image299.png"/><Relationship Id="rId12" Type="http://schemas.openxmlformats.org/officeDocument/2006/relationships/image" Target="../media/image266.png"/><Relationship Id="rId2" Type="http://schemas.openxmlformats.org/officeDocument/2006/relationships/image" Target="../media/image236.png"/><Relationship Id="rId16" Type="http://schemas.openxmlformats.org/officeDocument/2006/relationships/image" Target="../media/image2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9.png"/><Relationship Id="rId15" Type="http://schemas.openxmlformats.org/officeDocument/2006/relationships/image" Target="../media/image297.png"/><Relationship Id="rId4" Type="http://schemas.openxmlformats.org/officeDocument/2006/relationships/image" Target="../media/image238.png"/><Relationship Id="rId14" Type="http://schemas.openxmlformats.org/officeDocument/2006/relationships/image" Target="../media/image29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13" Type="http://schemas.openxmlformats.org/officeDocument/2006/relationships/image" Target="../media/image303.png"/><Relationship Id="rId18" Type="http://schemas.openxmlformats.org/officeDocument/2006/relationships/image" Target="../media/image271.png"/><Relationship Id="rId3" Type="http://schemas.openxmlformats.org/officeDocument/2006/relationships/image" Target="../media/image237.png"/><Relationship Id="rId7" Type="http://schemas.openxmlformats.org/officeDocument/2006/relationships/image" Target="../media/image296.png"/><Relationship Id="rId12" Type="http://schemas.openxmlformats.org/officeDocument/2006/relationships/image" Target="../media/image302.png"/><Relationship Id="rId17" Type="http://schemas.openxmlformats.org/officeDocument/2006/relationships/image" Target="../media/image274.png"/><Relationship Id="rId2" Type="http://schemas.openxmlformats.org/officeDocument/2006/relationships/image" Target="../media/image236.png"/><Relationship Id="rId16" Type="http://schemas.openxmlformats.org/officeDocument/2006/relationships/image" Target="../media/image2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99.png"/><Relationship Id="rId5" Type="http://schemas.openxmlformats.org/officeDocument/2006/relationships/image" Target="../media/image239.png"/><Relationship Id="rId15" Type="http://schemas.openxmlformats.org/officeDocument/2006/relationships/image" Target="../media/image305.png"/><Relationship Id="rId10" Type="http://schemas.openxmlformats.org/officeDocument/2006/relationships/image" Target="../media/image298.png"/><Relationship Id="rId4" Type="http://schemas.openxmlformats.org/officeDocument/2006/relationships/image" Target="../media/image238.png"/><Relationship Id="rId9" Type="http://schemas.openxmlformats.org/officeDocument/2006/relationships/image" Target="../media/image297.png"/><Relationship Id="rId14" Type="http://schemas.openxmlformats.org/officeDocument/2006/relationships/image" Target="../media/image304.png"/></Relationships>
</file>

<file path=ppt/slides/_rels/slide3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02.png"/><Relationship Id="rId3" Type="http://schemas.openxmlformats.org/officeDocument/2006/relationships/image" Target="../media/image237.png"/><Relationship Id="rId25" Type="http://schemas.openxmlformats.org/officeDocument/2006/relationships/image" Target="../media/image299.png"/><Relationship Id="rId17" Type="http://schemas.openxmlformats.org/officeDocument/2006/relationships/image" Target="../media/image274.png"/><Relationship Id="rId33" Type="http://schemas.openxmlformats.org/officeDocument/2006/relationships/image" Target="../media/image316.png"/><Relationship Id="rId2" Type="http://schemas.openxmlformats.org/officeDocument/2006/relationships/image" Target="../media/image236.png"/><Relationship Id="rId29" Type="http://schemas.openxmlformats.org/officeDocument/2006/relationships/image" Target="../media/image305.png"/><Relationship Id="rId16" Type="http://schemas.openxmlformats.org/officeDocument/2006/relationships/image" Target="../media/image2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32" Type="http://schemas.openxmlformats.org/officeDocument/2006/relationships/image" Target="../media/image272.png"/><Relationship Id="rId24" Type="http://schemas.openxmlformats.org/officeDocument/2006/relationships/image" Target="../media/image298.png"/><Relationship Id="rId5" Type="http://schemas.openxmlformats.org/officeDocument/2006/relationships/image" Target="../media/image239.png"/><Relationship Id="rId23" Type="http://schemas.openxmlformats.org/officeDocument/2006/relationships/image" Target="../media/image297.png"/><Relationship Id="rId28" Type="http://schemas.openxmlformats.org/officeDocument/2006/relationships/image" Target="../media/image304.png"/><Relationship Id="rId4" Type="http://schemas.openxmlformats.org/officeDocument/2006/relationships/image" Target="../media/image238.png"/><Relationship Id="rId22" Type="http://schemas.openxmlformats.org/officeDocument/2006/relationships/image" Target="../media/image296.png"/><Relationship Id="rId27" Type="http://schemas.openxmlformats.org/officeDocument/2006/relationships/image" Target="../media/image303.png"/><Relationship Id="rId30" Type="http://schemas.openxmlformats.org/officeDocument/2006/relationships/image" Target="../media/image288.png"/></Relationships>
</file>

<file path=ppt/slides/_rels/slide3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04.png"/><Relationship Id="rId3" Type="http://schemas.openxmlformats.org/officeDocument/2006/relationships/image" Target="../media/image237.png"/><Relationship Id="rId21" Type="http://schemas.openxmlformats.org/officeDocument/2006/relationships/image" Target="../media/image297.png"/><Relationship Id="rId25" Type="http://schemas.openxmlformats.org/officeDocument/2006/relationships/image" Target="../media/image303.png"/><Relationship Id="rId17" Type="http://schemas.openxmlformats.org/officeDocument/2006/relationships/image" Target="../media/image274.png"/><Relationship Id="rId2" Type="http://schemas.openxmlformats.org/officeDocument/2006/relationships/image" Target="../media/image236.png"/><Relationship Id="rId20" Type="http://schemas.openxmlformats.org/officeDocument/2006/relationships/image" Target="../media/image296.png"/><Relationship Id="rId16" Type="http://schemas.openxmlformats.org/officeDocument/2006/relationships/image" Target="../media/image266.png"/><Relationship Id="rId29" Type="http://schemas.openxmlformats.org/officeDocument/2006/relationships/image" Target="../media/image2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32" Type="http://schemas.openxmlformats.org/officeDocument/2006/relationships/image" Target="../media/image187.png"/><Relationship Id="rId24" Type="http://schemas.openxmlformats.org/officeDocument/2006/relationships/image" Target="../media/image302.png"/><Relationship Id="rId5" Type="http://schemas.openxmlformats.org/officeDocument/2006/relationships/image" Target="../media/image239.png"/><Relationship Id="rId23" Type="http://schemas.openxmlformats.org/officeDocument/2006/relationships/image" Target="../media/image299.png"/><Relationship Id="rId28" Type="http://schemas.openxmlformats.org/officeDocument/2006/relationships/image" Target="../media/image288.png"/><Relationship Id="rId31" Type="http://schemas.openxmlformats.org/officeDocument/2006/relationships/image" Target="../media/image307.png"/><Relationship Id="rId4" Type="http://schemas.openxmlformats.org/officeDocument/2006/relationships/image" Target="../media/image238.png"/><Relationship Id="rId22" Type="http://schemas.openxmlformats.org/officeDocument/2006/relationships/image" Target="../media/image298.png"/><Relationship Id="rId27" Type="http://schemas.openxmlformats.org/officeDocument/2006/relationships/image" Target="../media/image305.png"/><Relationship Id="rId30" Type="http://schemas.openxmlformats.org/officeDocument/2006/relationships/image" Target="../media/image30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02.png"/><Relationship Id="rId18" Type="http://schemas.openxmlformats.org/officeDocument/2006/relationships/image" Target="../media/image288.png"/><Relationship Id="rId3" Type="http://schemas.openxmlformats.org/officeDocument/2006/relationships/image" Target="../media/image237.png"/><Relationship Id="rId25" Type="http://schemas.openxmlformats.org/officeDocument/2006/relationships/image" Target="../media/image299.png"/><Relationship Id="rId17" Type="http://schemas.openxmlformats.org/officeDocument/2006/relationships/image" Target="../media/image274.png"/><Relationship Id="rId2" Type="http://schemas.openxmlformats.org/officeDocument/2006/relationships/image" Target="../media/image236.png"/><Relationship Id="rId29" Type="http://schemas.openxmlformats.org/officeDocument/2006/relationships/image" Target="../media/image305.png"/><Relationship Id="rId16" Type="http://schemas.openxmlformats.org/officeDocument/2006/relationships/image" Target="../media/image266.png"/><Relationship Id="rId20" Type="http://schemas.openxmlformats.org/officeDocument/2006/relationships/image" Target="../media/image2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32" Type="http://schemas.openxmlformats.org/officeDocument/2006/relationships/image" Target="../media/image273.png"/><Relationship Id="rId24" Type="http://schemas.openxmlformats.org/officeDocument/2006/relationships/image" Target="../media/image298.png"/><Relationship Id="rId5" Type="http://schemas.openxmlformats.org/officeDocument/2006/relationships/image" Target="../media/image239.png"/><Relationship Id="rId23" Type="http://schemas.openxmlformats.org/officeDocument/2006/relationships/image" Target="../media/image297.png"/><Relationship Id="rId28" Type="http://schemas.openxmlformats.org/officeDocument/2006/relationships/image" Target="../media/image304.png"/><Relationship Id="rId19" Type="http://schemas.openxmlformats.org/officeDocument/2006/relationships/image" Target="../media/image289.png"/><Relationship Id="rId31" Type="http://schemas.openxmlformats.org/officeDocument/2006/relationships/image" Target="../media/image309.png"/><Relationship Id="rId4" Type="http://schemas.openxmlformats.org/officeDocument/2006/relationships/image" Target="../media/image238.png"/><Relationship Id="rId22" Type="http://schemas.openxmlformats.org/officeDocument/2006/relationships/image" Target="../media/image296.png"/><Relationship Id="rId27" Type="http://schemas.openxmlformats.org/officeDocument/2006/relationships/image" Target="../media/image303.png"/><Relationship Id="rId30" Type="http://schemas.openxmlformats.org/officeDocument/2006/relationships/image" Target="../media/image308.png"/></Relationships>
</file>

<file path=ppt/slides/_rels/slide4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.png"/><Relationship Id="rId21" Type="http://schemas.openxmlformats.org/officeDocument/2006/relationships/image" Target="../media/image14.png"/><Relationship Id="rId17" Type="http://schemas.openxmlformats.org/officeDocument/2006/relationships/image" Target="../media/image328.png"/><Relationship Id="rId25" Type="http://schemas.openxmlformats.org/officeDocument/2006/relationships/image" Target="../media/image18.png"/><Relationship Id="rId20" Type="http://schemas.openxmlformats.org/officeDocument/2006/relationships/image" Target="../media/image13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7.png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19" Type="http://schemas.openxmlformats.org/officeDocument/2006/relationships/image" Target="../media/image331.png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0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8.png"/><Relationship Id="rId7" Type="http://schemas.openxmlformats.org/officeDocument/2006/relationships/image" Target="../media/image33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2" Type="http://schemas.openxmlformats.org/officeDocument/2006/relationships/image" Target="../media/image37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33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9" Type="http://schemas.openxmlformats.org/officeDocument/2006/relationships/image" Target="../media/image342.png"/><Relationship Id="rId51" Type="http://schemas.openxmlformats.org/officeDocument/2006/relationships/image" Target="../media/image355.png"/><Relationship Id="rId42" Type="http://schemas.openxmlformats.org/officeDocument/2006/relationships/image" Target="../media/image345.png"/><Relationship Id="rId47" Type="http://schemas.openxmlformats.org/officeDocument/2006/relationships/image" Target="../media/image351.png"/><Relationship Id="rId50" Type="http://schemas.openxmlformats.org/officeDocument/2006/relationships/image" Target="../media/image354.png"/><Relationship Id="rId55" Type="http://schemas.openxmlformats.org/officeDocument/2006/relationships/image" Target="../media/image359.png"/><Relationship Id="rId63" Type="http://schemas.openxmlformats.org/officeDocument/2006/relationships/image" Target="../media/image368.png"/><Relationship Id="rId46" Type="http://schemas.openxmlformats.org/officeDocument/2006/relationships/image" Target="../media/image349.png"/><Relationship Id="rId59" Type="http://schemas.openxmlformats.org/officeDocument/2006/relationships/image" Target="../media/image364.png"/><Relationship Id="rId41" Type="http://schemas.openxmlformats.org/officeDocument/2006/relationships/image" Target="../media/image344.png"/><Relationship Id="rId54" Type="http://schemas.openxmlformats.org/officeDocument/2006/relationships/image" Target="../media/image358.png"/><Relationship Id="rId62" Type="http://schemas.openxmlformats.org/officeDocument/2006/relationships/image" Target="../media/image367.png"/><Relationship Id="rId1" Type="http://schemas.openxmlformats.org/officeDocument/2006/relationships/slideLayout" Target="../slideLayouts/slideLayout2.xml"/><Relationship Id="rId40" Type="http://schemas.openxmlformats.org/officeDocument/2006/relationships/image" Target="../media/image343.png"/><Relationship Id="rId45" Type="http://schemas.openxmlformats.org/officeDocument/2006/relationships/image" Target="../media/image348.png"/><Relationship Id="rId53" Type="http://schemas.openxmlformats.org/officeDocument/2006/relationships/image" Target="../media/image357.png"/><Relationship Id="rId58" Type="http://schemas.openxmlformats.org/officeDocument/2006/relationships/image" Target="../media/image363.png"/><Relationship Id="rId49" Type="http://schemas.openxmlformats.org/officeDocument/2006/relationships/image" Target="../media/image353.png"/><Relationship Id="rId57" Type="http://schemas.openxmlformats.org/officeDocument/2006/relationships/image" Target="../media/image362.png"/><Relationship Id="rId61" Type="http://schemas.openxmlformats.org/officeDocument/2006/relationships/image" Target="../media/image366.png"/><Relationship Id="rId44" Type="http://schemas.openxmlformats.org/officeDocument/2006/relationships/image" Target="../media/image347.png"/><Relationship Id="rId52" Type="http://schemas.openxmlformats.org/officeDocument/2006/relationships/image" Target="../media/image356.png"/><Relationship Id="rId60" Type="http://schemas.openxmlformats.org/officeDocument/2006/relationships/image" Target="../media/image365.png"/><Relationship Id="rId43" Type="http://schemas.openxmlformats.org/officeDocument/2006/relationships/image" Target="../media/image346.png"/><Relationship Id="rId48" Type="http://schemas.openxmlformats.org/officeDocument/2006/relationships/image" Target="../media/image352.png"/><Relationship Id="rId56" Type="http://schemas.openxmlformats.org/officeDocument/2006/relationships/image" Target="../media/image361.png"/><Relationship Id="rId6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8.png"/><Relationship Id="rId39" Type="http://schemas.openxmlformats.org/officeDocument/2006/relationships/image" Target="../media/image161.png"/><Relationship Id="rId34" Type="http://schemas.openxmlformats.org/officeDocument/2006/relationships/image" Target="../media/image156.png"/><Relationship Id="rId42" Type="http://schemas.openxmlformats.org/officeDocument/2006/relationships/image" Target="../media/image206.png"/><Relationship Id="rId25" Type="http://schemas.openxmlformats.org/officeDocument/2006/relationships/image" Target="../media/image147.png"/><Relationship Id="rId33" Type="http://schemas.openxmlformats.org/officeDocument/2006/relationships/image" Target="../media/image155.png"/><Relationship Id="rId38" Type="http://schemas.openxmlformats.org/officeDocument/2006/relationships/image" Target="../media/image160.png"/><Relationship Id="rId2" Type="http://schemas.openxmlformats.org/officeDocument/2006/relationships/notesSlide" Target="../notesSlides/notesSlide6.xml"/><Relationship Id="rId29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46.png"/><Relationship Id="rId32" Type="http://schemas.openxmlformats.org/officeDocument/2006/relationships/image" Target="../media/image154.png"/><Relationship Id="rId37" Type="http://schemas.openxmlformats.org/officeDocument/2006/relationships/image" Target="../media/image159.png"/><Relationship Id="rId23" Type="http://schemas.openxmlformats.org/officeDocument/2006/relationships/image" Target="../media/image145.png"/><Relationship Id="rId28" Type="http://schemas.openxmlformats.org/officeDocument/2006/relationships/image" Target="../media/image150.png"/><Relationship Id="rId36" Type="http://schemas.openxmlformats.org/officeDocument/2006/relationships/image" Target="../media/image158.png"/><Relationship Id="rId31" Type="http://schemas.openxmlformats.org/officeDocument/2006/relationships/image" Target="../media/image153.png"/><Relationship Id="rId44" Type="http://schemas.openxmlformats.org/officeDocument/2006/relationships/image" Target="../media/image211.png"/><Relationship Id="rId22" Type="http://schemas.openxmlformats.org/officeDocument/2006/relationships/image" Target="../media/image144.png"/><Relationship Id="rId27" Type="http://schemas.openxmlformats.org/officeDocument/2006/relationships/image" Target="../media/image149.png"/><Relationship Id="rId30" Type="http://schemas.openxmlformats.org/officeDocument/2006/relationships/image" Target="../media/image152.png"/><Relationship Id="rId35" Type="http://schemas.openxmlformats.org/officeDocument/2006/relationships/image" Target="../media/image157.png"/><Relationship Id="rId43" Type="http://schemas.openxmlformats.org/officeDocument/2006/relationships/image" Target="../media/image20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0" t="31778" r="17125" b="30667"/>
          <a:stretch/>
        </p:blipFill>
        <p:spPr>
          <a:xfrm>
            <a:off x="2103120" y="2179320"/>
            <a:ext cx="8001000" cy="257556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37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14681" y="2981856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85512" y="2981858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456343" y="2981856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27174" y="2981856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3" idx="3"/>
            <a:endCxn id="4" idx="1"/>
          </p:cNvCxnSpPr>
          <p:nvPr/>
        </p:nvCxnSpPr>
        <p:spPr>
          <a:xfrm flipV="1">
            <a:off x="2946911" y="3389050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2" idx="3"/>
            <a:endCxn id="3" idx="1"/>
          </p:cNvCxnSpPr>
          <p:nvPr/>
        </p:nvCxnSpPr>
        <p:spPr>
          <a:xfrm>
            <a:off x="2076080" y="3389050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" idx="3"/>
            <a:endCxn id="5" idx="1"/>
          </p:cNvCxnSpPr>
          <p:nvPr/>
        </p:nvCxnSpPr>
        <p:spPr>
          <a:xfrm>
            <a:off x="3817742" y="3389050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1896271" y="3796240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2781468" y="3796240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3644670" y="3796240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4507872" y="3804812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11834" y="4141028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834" y="4141028"/>
                <a:ext cx="75911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70872" y="4141028"/>
                <a:ext cx="620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872" y="4141028"/>
                <a:ext cx="620519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428964" y="4141028"/>
                <a:ext cx="620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64" y="4141028"/>
                <a:ext cx="62051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249407" y="4141028"/>
                <a:ext cx="620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407" y="4141028"/>
                <a:ext cx="620519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Arial Black" panose="020B0A04020102020204" pitchFamily="34" charset="0"/>
              </a:rPr>
              <a:t>Encoder-Decoder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213835" y="2990425"/>
            <a:ext cx="361399" cy="814387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>
            <a:endCxn id="56" idx="1"/>
          </p:cNvCxnSpPr>
          <p:nvPr/>
        </p:nvCxnSpPr>
        <p:spPr>
          <a:xfrm>
            <a:off x="4704403" y="3397619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5394533" y="381338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5394533" y="2696106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950878" y="4141028"/>
            <a:ext cx="114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&lt;EOS&gt;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6092293" y="2998994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>
            <a:endCxn id="61" idx="1"/>
          </p:cNvCxnSpPr>
          <p:nvPr/>
        </p:nvCxnSpPr>
        <p:spPr>
          <a:xfrm>
            <a:off x="5582861" y="3406188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6272991" y="3821950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6272991" y="2704675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045331" y="2318205"/>
                <a:ext cx="758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331" y="2318205"/>
                <a:ext cx="758925" cy="369332"/>
              </a:xfrm>
              <a:prstGeom prst="rect">
                <a:avLst/>
              </a:prstGeom>
              <a:blipFill>
                <a:blip r:embed="rId2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직사각형 65"/>
          <p:cNvSpPr/>
          <p:nvPr/>
        </p:nvSpPr>
        <p:spPr>
          <a:xfrm>
            <a:off x="6956149" y="2998994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/>
          <p:cNvCxnSpPr>
            <a:endCxn id="66" idx="1"/>
          </p:cNvCxnSpPr>
          <p:nvPr/>
        </p:nvCxnSpPr>
        <p:spPr>
          <a:xfrm>
            <a:off x="6446717" y="3406188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7136847" y="3821950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7136847" y="2704675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978390" y="2318205"/>
                <a:ext cx="620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390" y="2318205"/>
                <a:ext cx="620519" cy="369332"/>
              </a:xfrm>
              <a:prstGeom prst="rect">
                <a:avLst/>
              </a:prstGeom>
              <a:blipFill>
                <a:blip r:embed="rId2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직사각형 70"/>
          <p:cNvSpPr/>
          <p:nvPr/>
        </p:nvSpPr>
        <p:spPr>
          <a:xfrm>
            <a:off x="7842156" y="3007563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/>
          <p:cNvCxnSpPr>
            <a:endCxn id="71" idx="1"/>
          </p:cNvCxnSpPr>
          <p:nvPr/>
        </p:nvCxnSpPr>
        <p:spPr>
          <a:xfrm>
            <a:off x="7332724" y="3414757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8022854" y="3830519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8022854" y="2713244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6864397" y="2318205"/>
                <a:ext cx="703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397" y="2318205"/>
                <a:ext cx="703819" cy="369332"/>
              </a:xfrm>
              <a:prstGeom prst="rect">
                <a:avLst/>
              </a:prstGeom>
              <a:blipFill>
                <a:blip r:embed="rId3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직사각형 75"/>
          <p:cNvSpPr/>
          <p:nvPr/>
        </p:nvSpPr>
        <p:spPr>
          <a:xfrm>
            <a:off x="8712987" y="3013428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/>
          <p:cNvCxnSpPr>
            <a:endCxn id="76" idx="1"/>
          </p:cNvCxnSpPr>
          <p:nvPr/>
        </p:nvCxnSpPr>
        <p:spPr>
          <a:xfrm>
            <a:off x="8203555" y="3420622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8893685" y="3836384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8893685" y="2719109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864790" y="2318205"/>
                <a:ext cx="620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790" y="2318205"/>
                <a:ext cx="620519" cy="369332"/>
              </a:xfrm>
              <a:prstGeom prst="rect">
                <a:avLst/>
              </a:prstGeom>
              <a:blipFill>
                <a:blip r:embed="rId3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직사각형 80"/>
          <p:cNvSpPr/>
          <p:nvPr/>
        </p:nvSpPr>
        <p:spPr>
          <a:xfrm>
            <a:off x="9598488" y="3013864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화살표 연결선 81"/>
          <p:cNvCxnSpPr>
            <a:endCxn id="81" idx="1"/>
          </p:cNvCxnSpPr>
          <p:nvPr/>
        </p:nvCxnSpPr>
        <p:spPr>
          <a:xfrm>
            <a:off x="9089056" y="3421058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9779186" y="3836820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9779186" y="2719545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620729" y="2318205"/>
                <a:ext cx="620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729" y="2318205"/>
                <a:ext cx="620519" cy="369332"/>
              </a:xfrm>
              <a:prstGeom prst="rect">
                <a:avLst/>
              </a:prstGeom>
              <a:blipFill>
                <a:blip r:embed="rId3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9376668" y="2318205"/>
            <a:ext cx="10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&lt;EOS&gt;</a:t>
            </a:r>
            <a:endParaRPr lang="ko-KR" altLang="en-US" dirty="0"/>
          </a:p>
        </p:txBody>
      </p:sp>
      <p:sp>
        <p:nvSpPr>
          <p:cNvPr id="91" name="내용 개체 틀 2"/>
          <p:cNvSpPr txBox="1">
            <a:spLocks/>
          </p:cNvSpPr>
          <p:nvPr/>
        </p:nvSpPr>
        <p:spPr>
          <a:xfrm>
            <a:off x="838200" y="1512416"/>
            <a:ext cx="5434791" cy="72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디코더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(Decoder)</a:t>
            </a: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979409" y="2222979"/>
            <a:ext cx="5397651" cy="2438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내용 개체 틀 2"/>
          <p:cNvSpPr txBox="1">
            <a:spLocks/>
          </p:cNvSpPr>
          <p:nvPr/>
        </p:nvSpPr>
        <p:spPr>
          <a:xfrm>
            <a:off x="6975554" y="1775862"/>
            <a:ext cx="1445353" cy="435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5851878" y="4120235"/>
                <a:ext cx="758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878" y="4120235"/>
                <a:ext cx="758925" cy="369332"/>
              </a:xfrm>
              <a:prstGeom prst="rect">
                <a:avLst/>
              </a:prstGeom>
              <a:blipFill>
                <a:blip r:embed="rId3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6784937" y="4120235"/>
                <a:ext cx="620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937" y="4120235"/>
                <a:ext cx="620519" cy="369332"/>
              </a:xfrm>
              <a:prstGeom prst="rect">
                <a:avLst/>
              </a:prstGeom>
              <a:blipFill>
                <a:blip r:embed="rId3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7670944" y="4120235"/>
                <a:ext cx="703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944" y="4120235"/>
                <a:ext cx="703819" cy="369332"/>
              </a:xfrm>
              <a:prstGeom prst="rect">
                <a:avLst/>
              </a:prstGeom>
              <a:blipFill>
                <a:blip r:embed="rId3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8671337" y="4120235"/>
                <a:ext cx="620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337" y="4120235"/>
                <a:ext cx="620519" cy="369332"/>
              </a:xfrm>
              <a:prstGeom prst="rect">
                <a:avLst/>
              </a:prstGeom>
              <a:blipFill>
                <a:blip r:embed="rId3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9427276" y="4120235"/>
                <a:ext cx="620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276" y="4120235"/>
                <a:ext cx="620519" cy="369332"/>
              </a:xfrm>
              <a:prstGeom prst="rect">
                <a:avLst/>
              </a:prstGeom>
              <a:blipFill>
                <a:blip r:embed="rId3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내용 개체 틀 2"/>
              <p:cNvSpPr txBox="1">
                <a:spLocks/>
              </p:cNvSpPr>
              <p:nvPr/>
            </p:nvSpPr>
            <p:spPr>
              <a:xfrm>
                <a:off x="838200" y="5101762"/>
                <a:ext cx="10339873" cy="9103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  <m:d>
                      <m:dPr>
                        <m:ctrlP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en-US" altLang="ko-KR" sz="1800" i="1">
                        <a:solidFill>
                          <a:prstClr val="black"/>
                        </a:solidFill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1800" i="1">
                        <a:solidFill>
                          <a:prstClr val="black"/>
                        </a:solidFill>
                        <a:latin typeface="Cambria Math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𝒔</m:t>
                        </m:r>
                        <m:d>
                          <m:dPr>
                            <m:ctrlP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,  </m:t>
                        </m:r>
                        <m:r>
                          <a:rPr lang="en-US" altLang="ko-KR" sz="1800" b="1" i="1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𝒚</m:t>
                        </m:r>
                        <m:d>
                          <m:dPr>
                            <m:ctrlP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,  </m:t>
                        </m:r>
                        <m:r>
                          <a:rPr lang="en-US" altLang="ko-KR" sz="1800" b="1" i="1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𝒄</m:t>
                        </m:r>
                      </m:e>
                    </m:d>
                  </m:oMath>
                </a14:m>
                <a:r>
                  <a:rPr lang="en-US" altLang="ko-KR" sz="18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altLang="ko-KR" sz="18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ko-KR" sz="6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altLang="ko-KR" sz="6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ko-KR" alt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이전 출력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과 </a:t>
                </a:r>
                <a:r>
                  <a:rPr lang="ko-KR" altLang="en-US" sz="18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이전 </a:t>
                </a:r>
                <a:r>
                  <a:rPr lang="ko-KR" altLang="en-US" sz="18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상태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ko-KR" sz="18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context vector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로 </a:t>
                </a:r>
                <a:r>
                  <a:rPr lang="ko-KR" altLang="en-US" sz="18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현재 상태 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생성</a:t>
                </a:r>
                <a:endParaRPr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01762"/>
                <a:ext cx="10339873" cy="910350"/>
              </a:xfrm>
              <a:prstGeom prst="rect">
                <a:avLst/>
              </a:prstGeom>
              <a:blipFill>
                <a:blip r:embed="rId55"/>
                <a:stretch>
                  <a:fillRect b="-214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02065" y="3197156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065" y="3197156"/>
                <a:ext cx="759114" cy="369332"/>
              </a:xfrm>
              <a:prstGeom prst="rect">
                <a:avLst/>
              </a:prstGeom>
              <a:blipFill>
                <a:blip r:embed="rId4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036356" y="3188843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56" y="3188843"/>
                <a:ext cx="759114" cy="369332"/>
              </a:xfrm>
              <a:prstGeom prst="rect">
                <a:avLst/>
              </a:prstGeom>
              <a:blipFill>
                <a:blip r:embed="rId4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6783769" y="3196143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769" y="3196143"/>
                <a:ext cx="759114" cy="369332"/>
              </a:xfrm>
              <a:prstGeom prst="rect">
                <a:avLst/>
              </a:prstGeom>
              <a:blipFill>
                <a:blip r:embed="rId4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7646313" y="3196143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313" y="3196143"/>
                <a:ext cx="759114" cy="369332"/>
              </a:xfrm>
              <a:prstGeom prst="rect">
                <a:avLst/>
              </a:prstGeom>
              <a:blipFill>
                <a:blip r:embed="rId4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532742" y="320546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742" y="3205469"/>
                <a:ext cx="759114" cy="369332"/>
              </a:xfrm>
              <a:prstGeom prst="rect">
                <a:avLst/>
              </a:prstGeom>
              <a:blipFill>
                <a:blip r:embed="rId4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9395286" y="3213782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286" y="3213782"/>
                <a:ext cx="759114" cy="369332"/>
              </a:xfrm>
              <a:prstGeom prst="rect">
                <a:avLst/>
              </a:prstGeom>
              <a:blipFill>
                <a:blip r:embed="rId5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5010804" y="4797776"/>
                <a:ext cx="356984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* </a:t>
                </a:r>
                <a14:m>
                  <m:oMath xmlns:m="http://schemas.openxmlformats.org/officeDocument/2006/math">
                    <m:r>
                      <a:rPr lang="en-US" altLang="ko-KR" sz="1400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𝐬</m:t>
                    </m:r>
                    <m:d>
                      <m:d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sz="1400" b="1" dirty="0"/>
                  <a:t> : Decoder hidden </a:t>
                </a:r>
                <a:r>
                  <a:rPr lang="en-US" altLang="ko-KR" sz="1400" b="1" dirty="0" smtClean="0"/>
                  <a:t>state</a:t>
                </a:r>
              </a:p>
              <a:p>
                <a:r>
                  <a:rPr lang="en-US" altLang="ko-KR" sz="1400" b="1" dirty="0" smtClean="0">
                    <a:solidFill>
                      <a:prstClr val="black"/>
                    </a:solidFill>
                    <a:cs typeface="Arial" panose="020B0604020202020204" pitchFamily="34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solidFill>
                          <a:prstClr val="black"/>
                        </a:solidFill>
                        <a:latin typeface="Cambria Math"/>
                        <a:cs typeface="Arial" panose="020B0604020202020204" pitchFamily="34" charset="0"/>
                      </a:rPr>
                      <m:t>𝒙</m:t>
                    </m:r>
                    <m:d>
                      <m:d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sz="1400" b="1" dirty="0" smtClean="0"/>
                  <a:t> : Input vector</a:t>
                </a:r>
                <a:br>
                  <a:rPr lang="en-US" altLang="ko-KR" sz="1400" b="1" dirty="0" smtClean="0"/>
                </a:br>
                <a:r>
                  <a:rPr lang="en-US" altLang="ko-KR" sz="1400" b="1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solidFill>
                          <a:prstClr val="black"/>
                        </a:solidFill>
                        <a:latin typeface="Cambria Math"/>
                        <a:cs typeface="Arial" panose="020B0604020202020204" pitchFamily="34" charset="0"/>
                      </a:rPr>
                      <m:t>𝒄</m:t>
                    </m:r>
                  </m:oMath>
                </a14:m>
                <a:r>
                  <a:rPr lang="en-US" altLang="ko-KR" sz="1400" b="1" dirty="0"/>
                  <a:t> : Context vector</a:t>
                </a:r>
                <a:endParaRPr lang="en-US" altLang="ko-KR" sz="1400" b="1" dirty="0" smtClean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804" y="4797776"/>
                <a:ext cx="3569842" cy="738664"/>
              </a:xfrm>
              <a:prstGeom prst="rect">
                <a:avLst/>
              </a:prstGeom>
              <a:blipFill>
                <a:blip r:embed="rId53"/>
                <a:stretch>
                  <a:fillRect l="-512" t="-1653" b="-8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7722616" y="4797776"/>
                <a:ext cx="35698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*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y</m:t>
                    </m:r>
                    <m:d>
                      <m:d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sz="1400" b="1" dirty="0"/>
                  <a:t> : Output vector</a:t>
                </a:r>
              </a:p>
              <a:p>
                <a:r>
                  <a:rPr lang="en-US" altLang="ko-KR" sz="14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ko-KR" sz="1400" b="1" dirty="0"/>
                  <a:t> : Nonlinear function(</a:t>
                </a:r>
                <a:r>
                  <a:rPr lang="en-US" altLang="ko-KR" sz="1400" b="1" dirty="0" err="1"/>
                  <a:t>tanh</a:t>
                </a:r>
                <a:r>
                  <a:rPr lang="en-US" altLang="ko-KR" sz="1400" b="1" dirty="0"/>
                  <a:t>…)</a:t>
                </a: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616" y="4797776"/>
                <a:ext cx="3569842" cy="523220"/>
              </a:xfrm>
              <a:prstGeom prst="rect">
                <a:avLst/>
              </a:prstGeom>
              <a:blipFill>
                <a:blip r:embed="rId54"/>
                <a:stretch>
                  <a:fillRect l="-513" t="-2326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14681" y="2981856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85512" y="2981858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456343" y="2981856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27174" y="2981856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3" idx="3"/>
            <a:endCxn id="4" idx="1"/>
          </p:cNvCxnSpPr>
          <p:nvPr/>
        </p:nvCxnSpPr>
        <p:spPr>
          <a:xfrm flipV="1">
            <a:off x="2946911" y="3389050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2" idx="3"/>
            <a:endCxn id="3" idx="1"/>
          </p:cNvCxnSpPr>
          <p:nvPr/>
        </p:nvCxnSpPr>
        <p:spPr>
          <a:xfrm>
            <a:off x="2076080" y="3389050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" idx="3"/>
            <a:endCxn id="5" idx="1"/>
          </p:cNvCxnSpPr>
          <p:nvPr/>
        </p:nvCxnSpPr>
        <p:spPr>
          <a:xfrm>
            <a:off x="3817742" y="3389050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1896271" y="3796240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2781468" y="3796240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3644670" y="3796240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4507872" y="3804812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11834" y="4141028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834" y="4141028"/>
                <a:ext cx="75911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70872" y="4141028"/>
                <a:ext cx="620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872" y="4141028"/>
                <a:ext cx="62051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428964" y="4141028"/>
                <a:ext cx="620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64" y="4141028"/>
                <a:ext cx="62051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249407" y="4141028"/>
                <a:ext cx="620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407" y="4141028"/>
                <a:ext cx="62051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Arial Black" panose="020B0A04020102020204" pitchFamily="34" charset="0"/>
              </a:rPr>
              <a:t>Encoder-Decoder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213835" y="2990425"/>
            <a:ext cx="361399" cy="814387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>
            <a:endCxn id="56" idx="1"/>
          </p:cNvCxnSpPr>
          <p:nvPr/>
        </p:nvCxnSpPr>
        <p:spPr>
          <a:xfrm>
            <a:off x="4704403" y="3397619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5394533" y="381338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5394533" y="2696106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950878" y="4141028"/>
            <a:ext cx="114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&lt;EOS&gt;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6092293" y="2998994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>
            <a:endCxn id="61" idx="1"/>
          </p:cNvCxnSpPr>
          <p:nvPr/>
        </p:nvCxnSpPr>
        <p:spPr>
          <a:xfrm>
            <a:off x="5582861" y="3406188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6272991" y="3821950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6272991" y="2704675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045331" y="2318205"/>
                <a:ext cx="758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331" y="2318205"/>
                <a:ext cx="758925" cy="369332"/>
              </a:xfrm>
              <a:prstGeom prst="rect">
                <a:avLst/>
              </a:prstGeom>
              <a:blipFill>
                <a:blip r:embed="rId2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직사각형 65"/>
          <p:cNvSpPr/>
          <p:nvPr/>
        </p:nvSpPr>
        <p:spPr>
          <a:xfrm>
            <a:off x="6956149" y="2998994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/>
          <p:cNvCxnSpPr>
            <a:endCxn id="66" idx="1"/>
          </p:cNvCxnSpPr>
          <p:nvPr/>
        </p:nvCxnSpPr>
        <p:spPr>
          <a:xfrm>
            <a:off x="6446717" y="3406188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7136847" y="3821950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7136847" y="2704675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978390" y="2318205"/>
                <a:ext cx="620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390" y="2318205"/>
                <a:ext cx="620519" cy="369332"/>
              </a:xfrm>
              <a:prstGeom prst="rect">
                <a:avLst/>
              </a:prstGeom>
              <a:blipFill>
                <a:blip r:embed="rId2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직사각형 70"/>
          <p:cNvSpPr/>
          <p:nvPr/>
        </p:nvSpPr>
        <p:spPr>
          <a:xfrm>
            <a:off x="7842156" y="3007563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/>
          <p:cNvCxnSpPr>
            <a:endCxn id="71" idx="1"/>
          </p:cNvCxnSpPr>
          <p:nvPr/>
        </p:nvCxnSpPr>
        <p:spPr>
          <a:xfrm>
            <a:off x="7332724" y="3414757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8022854" y="3830519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8022854" y="2713244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6864397" y="2318205"/>
                <a:ext cx="703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397" y="2318205"/>
                <a:ext cx="703819" cy="369332"/>
              </a:xfrm>
              <a:prstGeom prst="rect">
                <a:avLst/>
              </a:prstGeom>
              <a:blipFill>
                <a:blip r:embed="rId2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직사각형 75"/>
          <p:cNvSpPr/>
          <p:nvPr/>
        </p:nvSpPr>
        <p:spPr>
          <a:xfrm>
            <a:off x="8712987" y="3013428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/>
          <p:cNvCxnSpPr>
            <a:endCxn id="76" idx="1"/>
          </p:cNvCxnSpPr>
          <p:nvPr/>
        </p:nvCxnSpPr>
        <p:spPr>
          <a:xfrm>
            <a:off x="8203555" y="3420622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8893685" y="3836384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8893685" y="2719109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864790" y="2318205"/>
                <a:ext cx="620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790" y="2318205"/>
                <a:ext cx="620519" cy="369332"/>
              </a:xfrm>
              <a:prstGeom prst="rect">
                <a:avLst/>
              </a:prstGeom>
              <a:blipFill>
                <a:blip r:embed="rId2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직사각형 80"/>
          <p:cNvSpPr/>
          <p:nvPr/>
        </p:nvSpPr>
        <p:spPr>
          <a:xfrm>
            <a:off x="9598488" y="3013864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화살표 연결선 81"/>
          <p:cNvCxnSpPr>
            <a:endCxn id="81" idx="1"/>
          </p:cNvCxnSpPr>
          <p:nvPr/>
        </p:nvCxnSpPr>
        <p:spPr>
          <a:xfrm>
            <a:off x="9089056" y="3421058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9779186" y="3836820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9779186" y="2719545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620729" y="2318205"/>
                <a:ext cx="620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729" y="2318205"/>
                <a:ext cx="620519" cy="369332"/>
              </a:xfrm>
              <a:prstGeom prst="rect">
                <a:avLst/>
              </a:prstGeom>
              <a:blipFill>
                <a:blip r:embed="rId2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9376668" y="2318205"/>
            <a:ext cx="10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&lt;EOS&gt;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4979409" y="2222979"/>
            <a:ext cx="5397651" cy="2438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내용 개체 틀 2"/>
              <p:cNvSpPr txBox="1">
                <a:spLocks/>
              </p:cNvSpPr>
              <p:nvPr/>
            </p:nvSpPr>
            <p:spPr>
              <a:xfrm>
                <a:off x="838200" y="5101762"/>
                <a:ext cx="10515600" cy="1496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  <m:d>
                      <m:dPr>
                        <m:ctrlP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en-US" altLang="ko-KR" sz="1800" i="1">
                        <a:solidFill>
                          <a:prstClr val="black"/>
                        </a:solidFill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1800" i="1">
                        <a:solidFill>
                          <a:prstClr val="black"/>
                        </a:solidFill>
                        <a:latin typeface="Cambria Math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𝒔</m:t>
                        </m:r>
                        <m:d>
                          <m:dPr>
                            <m:ctrlP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ko-KR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ko-KR" sz="1800" b="1" i="1" smtClean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𝒚</m:t>
                        </m:r>
                        <m:d>
                          <m:dPr>
                            <m:ctrlP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ko-KR" sz="18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sz="1800" b="0" i="1" smtClean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,  </m:t>
                        </m:r>
                        <m:r>
                          <a:rPr lang="en-US" altLang="ko-KR" sz="1800" b="1" i="1" smtClean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𝒄</m:t>
                        </m:r>
                      </m:e>
                    </m:d>
                  </m:oMath>
                </a14:m>
                <a:r>
                  <a:rPr lang="en-US" altLang="ko-KR" sz="18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br>
                  <a:rPr lang="en-US" altLang="ko-KR" sz="18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ko-KR" sz="6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altLang="ko-KR" sz="6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ko-KR" alt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이전 출력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과 </a:t>
                </a:r>
                <a:r>
                  <a:rPr lang="ko-KR" altLang="en-US" sz="18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이전 상태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ko-KR" sz="18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context vector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로 </a:t>
                </a:r>
                <a:r>
                  <a:rPr lang="ko-KR" altLang="en-US" sz="18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현재 상태 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생성</a:t>
                </a:r>
                <a:endParaRPr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01762"/>
                <a:ext cx="10515600" cy="1496604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내용 개체 틀 2"/>
          <p:cNvSpPr txBox="1">
            <a:spLocks/>
          </p:cNvSpPr>
          <p:nvPr/>
        </p:nvSpPr>
        <p:spPr>
          <a:xfrm>
            <a:off x="6975554" y="1775862"/>
            <a:ext cx="1445353" cy="435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내용 개체 틀 2"/>
              <p:cNvSpPr txBox="1">
                <a:spLocks/>
              </p:cNvSpPr>
              <p:nvPr/>
            </p:nvSpPr>
            <p:spPr>
              <a:xfrm>
                <a:off x="1891390" y="6087378"/>
                <a:ext cx="8068497" cy="637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→ </a:t>
                </a:r>
                <a:r>
                  <a:rPr lang="ko-KR" altLang="en-US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실제로는 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context vector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solidFill>
                          <a:prstClr val="black"/>
                        </a:solidFill>
                        <a:latin typeface="Cambria Math"/>
                        <a:cs typeface="Arial" panose="020B0604020202020204" pitchFamily="34" charset="0"/>
                      </a:rPr>
                      <m:t>𝒄</m:t>
                    </m:r>
                    <m:r>
                      <a:rPr lang="en-US" altLang="ko-KR" sz="2000" b="1" i="1">
                        <a:solidFill>
                          <a:prstClr val="black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ko-KR" altLang="en-US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가 </a:t>
                </a:r>
                <a:r>
                  <a:rPr lang="ko-KR" altLang="en-US" sz="2000" b="1" dirty="0" err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디코딩에</a:t>
                </a:r>
                <a:r>
                  <a:rPr lang="ko-KR" altLang="en-US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계속해서 반영되는 구조</a:t>
                </a:r>
                <a:endParaRPr lang="ko-KR" altLang="en-US" sz="18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390" y="6087378"/>
                <a:ext cx="8068497" cy="637725"/>
              </a:xfrm>
              <a:prstGeom prst="rect">
                <a:avLst/>
              </a:prstGeom>
              <a:blipFill>
                <a:blip r:embed="rId46"/>
                <a:stretch>
                  <a:fillRect l="-7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자유형 14"/>
          <p:cNvSpPr/>
          <p:nvPr/>
        </p:nvSpPr>
        <p:spPr>
          <a:xfrm>
            <a:off x="5645020" y="3407364"/>
            <a:ext cx="1306286" cy="1160220"/>
          </a:xfrm>
          <a:custGeom>
            <a:avLst/>
            <a:gdLst>
              <a:gd name="connsiteX0" fmla="*/ 0 w 1306286"/>
              <a:gd name="connsiteY0" fmla="*/ 0 h 1160220"/>
              <a:gd name="connsiteX1" fmla="*/ 205274 w 1306286"/>
              <a:gd name="connsiteY1" fmla="*/ 158621 h 1160220"/>
              <a:gd name="connsiteX2" fmla="*/ 242596 w 1306286"/>
              <a:gd name="connsiteY2" fmla="*/ 914400 h 1160220"/>
              <a:gd name="connsiteX3" fmla="*/ 625151 w 1306286"/>
              <a:gd name="connsiteY3" fmla="*/ 1138335 h 1160220"/>
              <a:gd name="connsiteX4" fmla="*/ 1054360 w 1306286"/>
              <a:gd name="connsiteY4" fmla="*/ 1045029 h 1160220"/>
              <a:gd name="connsiteX5" fmla="*/ 1147666 w 1306286"/>
              <a:gd name="connsiteY5" fmla="*/ 195943 h 1160220"/>
              <a:gd name="connsiteX6" fmla="*/ 1306286 w 1306286"/>
              <a:gd name="connsiteY6" fmla="*/ 55984 h 11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6286" h="1160220">
                <a:moveTo>
                  <a:pt x="0" y="0"/>
                </a:moveTo>
                <a:cubicBezTo>
                  <a:pt x="82420" y="3110"/>
                  <a:pt x="164841" y="6221"/>
                  <a:pt x="205274" y="158621"/>
                </a:cubicBezTo>
                <a:cubicBezTo>
                  <a:pt x="245707" y="311021"/>
                  <a:pt x="172617" y="751114"/>
                  <a:pt x="242596" y="914400"/>
                </a:cubicBezTo>
                <a:cubicBezTo>
                  <a:pt x="312575" y="1077686"/>
                  <a:pt x="489857" y="1116564"/>
                  <a:pt x="625151" y="1138335"/>
                </a:cubicBezTo>
                <a:cubicBezTo>
                  <a:pt x="760445" y="1160107"/>
                  <a:pt x="967274" y="1202094"/>
                  <a:pt x="1054360" y="1045029"/>
                </a:cubicBezTo>
                <a:cubicBezTo>
                  <a:pt x="1141446" y="887964"/>
                  <a:pt x="1105678" y="360784"/>
                  <a:pt x="1147666" y="195943"/>
                </a:cubicBezTo>
                <a:cubicBezTo>
                  <a:pt x="1189654" y="31102"/>
                  <a:pt x="1247970" y="43543"/>
                  <a:pt x="1306286" y="55984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6475337" y="3426230"/>
            <a:ext cx="1362377" cy="1142925"/>
          </a:xfrm>
          <a:custGeom>
            <a:avLst/>
            <a:gdLst>
              <a:gd name="connsiteX0" fmla="*/ 0 w 1324947"/>
              <a:gd name="connsiteY0" fmla="*/ 1138130 h 1142925"/>
              <a:gd name="connsiteX1" fmla="*/ 970384 w 1324947"/>
              <a:gd name="connsiteY1" fmla="*/ 988841 h 1142925"/>
              <a:gd name="connsiteX2" fmla="*/ 1212980 w 1324947"/>
              <a:gd name="connsiteY2" fmla="*/ 121094 h 1142925"/>
              <a:gd name="connsiteX3" fmla="*/ 1324947 w 1324947"/>
              <a:gd name="connsiteY3" fmla="*/ 27788 h 11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4947" h="1142925">
                <a:moveTo>
                  <a:pt x="0" y="1138130"/>
                </a:moveTo>
                <a:cubicBezTo>
                  <a:pt x="384110" y="1148238"/>
                  <a:pt x="768221" y="1158347"/>
                  <a:pt x="970384" y="988841"/>
                </a:cubicBezTo>
                <a:cubicBezTo>
                  <a:pt x="1172547" y="819335"/>
                  <a:pt x="1153886" y="281269"/>
                  <a:pt x="1212980" y="121094"/>
                </a:cubicBezTo>
                <a:cubicBezTo>
                  <a:pt x="1272074" y="-39081"/>
                  <a:pt x="1298510" y="-5647"/>
                  <a:pt x="1324947" y="27788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자유형 100"/>
          <p:cNvSpPr/>
          <p:nvPr/>
        </p:nvSpPr>
        <p:spPr>
          <a:xfrm>
            <a:off x="6977794" y="3426230"/>
            <a:ext cx="1730709" cy="1142925"/>
          </a:xfrm>
          <a:custGeom>
            <a:avLst/>
            <a:gdLst>
              <a:gd name="connsiteX0" fmla="*/ 0 w 1324947"/>
              <a:gd name="connsiteY0" fmla="*/ 1138130 h 1142925"/>
              <a:gd name="connsiteX1" fmla="*/ 970384 w 1324947"/>
              <a:gd name="connsiteY1" fmla="*/ 988841 h 1142925"/>
              <a:gd name="connsiteX2" fmla="*/ 1212980 w 1324947"/>
              <a:gd name="connsiteY2" fmla="*/ 121094 h 1142925"/>
              <a:gd name="connsiteX3" fmla="*/ 1324947 w 1324947"/>
              <a:gd name="connsiteY3" fmla="*/ 27788 h 11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4947" h="1142925">
                <a:moveTo>
                  <a:pt x="0" y="1138130"/>
                </a:moveTo>
                <a:cubicBezTo>
                  <a:pt x="384110" y="1148238"/>
                  <a:pt x="768221" y="1158347"/>
                  <a:pt x="970384" y="988841"/>
                </a:cubicBezTo>
                <a:cubicBezTo>
                  <a:pt x="1172547" y="819335"/>
                  <a:pt x="1153886" y="281269"/>
                  <a:pt x="1212980" y="121094"/>
                </a:cubicBezTo>
                <a:cubicBezTo>
                  <a:pt x="1272074" y="-39081"/>
                  <a:pt x="1298510" y="-5647"/>
                  <a:pt x="1324947" y="27788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 101"/>
          <p:cNvSpPr/>
          <p:nvPr/>
        </p:nvSpPr>
        <p:spPr>
          <a:xfrm>
            <a:off x="7282553" y="3447765"/>
            <a:ext cx="2306016" cy="1126998"/>
          </a:xfrm>
          <a:custGeom>
            <a:avLst/>
            <a:gdLst>
              <a:gd name="connsiteX0" fmla="*/ 0 w 1324947"/>
              <a:gd name="connsiteY0" fmla="*/ 1138130 h 1142925"/>
              <a:gd name="connsiteX1" fmla="*/ 970384 w 1324947"/>
              <a:gd name="connsiteY1" fmla="*/ 988841 h 1142925"/>
              <a:gd name="connsiteX2" fmla="*/ 1212980 w 1324947"/>
              <a:gd name="connsiteY2" fmla="*/ 121094 h 1142925"/>
              <a:gd name="connsiteX3" fmla="*/ 1324947 w 1324947"/>
              <a:gd name="connsiteY3" fmla="*/ 27788 h 11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4947" h="1142925">
                <a:moveTo>
                  <a:pt x="0" y="1138130"/>
                </a:moveTo>
                <a:cubicBezTo>
                  <a:pt x="384110" y="1148238"/>
                  <a:pt x="768221" y="1158347"/>
                  <a:pt x="970384" y="988841"/>
                </a:cubicBezTo>
                <a:cubicBezTo>
                  <a:pt x="1172547" y="819335"/>
                  <a:pt x="1153886" y="281269"/>
                  <a:pt x="1212980" y="121094"/>
                </a:cubicBezTo>
                <a:cubicBezTo>
                  <a:pt x="1272074" y="-39081"/>
                  <a:pt x="1298510" y="-5647"/>
                  <a:pt x="1324947" y="27788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내용 개체 틀 2"/>
          <p:cNvSpPr txBox="1">
            <a:spLocks/>
          </p:cNvSpPr>
          <p:nvPr/>
        </p:nvSpPr>
        <p:spPr>
          <a:xfrm>
            <a:off x="838200" y="1512416"/>
            <a:ext cx="5434791" cy="72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디코더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(Decoder)</a:t>
            </a: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5902065" y="3197156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065" y="3197156"/>
                <a:ext cx="759114" cy="369332"/>
              </a:xfrm>
              <a:prstGeom prst="rect">
                <a:avLst/>
              </a:prstGeom>
              <a:blipFill>
                <a:blip r:embed="rId3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036356" y="3188843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56" y="3188843"/>
                <a:ext cx="759114" cy="369332"/>
              </a:xfrm>
              <a:prstGeom prst="rect">
                <a:avLst/>
              </a:prstGeom>
              <a:blipFill>
                <a:blip r:embed="rId3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6783769" y="3196143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769" y="3196143"/>
                <a:ext cx="759114" cy="369332"/>
              </a:xfrm>
              <a:prstGeom prst="rect">
                <a:avLst/>
              </a:prstGeom>
              <a:blipFill>
                <a:blip r:embed="rId3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7646313" y="321276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313" y="3212769"/>
                <a:ext cx="759114" cy="369332"/>
              </a:xfrm>
              <a:prstGeom prst="rect">
                <a:avLst/>
              </a:prstGeom>
              <a:blipFill>
                <a:blip r:embed="rId3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8532742" y="3222095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742" y="3222095"/>
                <a:ext cx="759114" cy="369332"/>
              </a:xfrm>
              <a:prstGeom prst="rect">
                <a:avLst/>
              </a:prstGeom>
              <a:blipFill>
                <a:blip r:embed="rId3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9395286" y="3222095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286" y="3222095"/>
                <a:ext cx="759114" cy="369332"/>
              </a:xfrm>
              <a:prstGeom prst="rect">
                <a:avLst/>
              </a:prstGeom>
              <a:blipFill>
                <a:blip r:embed="rId4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5010804" y="4797776"/>
                <a:ext cx="356984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* </a:t>
                </a:r>
                <a14:m>
                  <m:oMath xmlns:m="http://schemas.openxmlformats.org/officeDocument/2006/math">
                    <m:r>
                      <a:rPr lang="en-US" altLang="ko-KR" sz="1400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𝐬</m:t>
                    </m:r>
                    <m:d>
                      <m:d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sz="1400" b="1" dirty="0"/>
                  <a:t> : Decoder hidden </a:t>
                </a:r>
                <a:r>
                  <a:rPr lang="en-US" altLang="ko-KR" sz="1400" b="1" dirty="0" smtClean="0"/>
                  <a:t>state</a:t>
                </a:r>
              </a:p>
              <a:p>
                <a:r>
                  <a:rPr lang="en-US" altLang="ko-KR" sz="1400" b="1" dirty="0" smtClean="0">
                    <a:solidFill>
                      <a:prstClr val="black"/>
                    </a:solidFill>
                    <a:cs typeface="Arial" panose="020B0604020202020204" pitchFamily="34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solidFill>
                          <a:prstClr val="black"/>
                        </a:solidFill>
                        <a:latin typeface="Cambria Math"/>
                        <a:cs typeface="Arial" panose="020B0604020202020204" pitchFamily="34" charset="0"/>
                      </a:rPr>
                      <m:t>𝒙</m:t>
                    </m:r>
                    <m:d>
                      <m:d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sz="1400" b="1" dirty="0" smtClean="0"/>
                  <a:t> : Input vector</a:t>
                </a:r>
                <a:br>
                  <a:rPr lang="en-US" altLang="ko-KR" sz="1400" b="1" dirty="0" smtClean="0"/>
                </a:br>
                <a:r>
                  <a:rPr lang="en-US" altLang="ko-KR" sz="1400" b="1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solidFill>
                          <a:prstClr val="black"/>
                        </a:solidFill>
                        <a:latin typeface="Cambria Math"/>
                        <a:cs typeface="Arial" panose="020B0604020202020204" pitchFamily="34" charset="0"/>
                      </a:rPr>
                      <m:t>𝒄</m:t>
                    </m:r>
                  </m:oMath>
                </a14:m>
                <a:r>
                  <a:rPr lang="en-US" altLang="ko-KR" sz="1400" b="1" dirty="0"/>
                  <a:t> : Context vector</a:t>
                </a:r>
                <a:endParaRPr lang="en-US" altLang="ko-KR" sz="1400" b="1" dirty="0" smtClean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804" y="4797776"/>
                <a:ext cx="3569842" cy="738664"/>
              </a:xfrm>
              <a:prstGeom prst="rect">
                <a:avLst/>
              </a:prstGeom>
              <a:blipFill>
                <a:blip r:embed="rId42"/>
                <a:stretch>
                  <a:fillRect l="-512" t="-1653" b="-8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7722616" y="4797776"/>
                <a:ext cx="35698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*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y</m:t>
                    </m:r>
                    <m:d>
                      <m:d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sz="1400" b="1" dirty="0"/>
                  <a:t> : Output vector</a:t>
                </a:r>
              </a:p>
              <a:p>
                <a:r>
                  <a:rPr lang="en-US" altLang="ko-KR" sz="14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ko-KR" sz="1400" b="1" dirty="0"/>
                  <a:t> : Nonlinear function(</a:t>
                </a:r>
                <a:r>
                  <a:rPr lang="en-US" altLang="ko-KR" sz="1400" b="1" dirty="0" err="1"/>
                  <a:t>tanh</a:t>
                </a:r>
                <a:r>
                  <a:rPr lang="en-US" altLang="ko-KR" sz="1400" b="1" dirty="0"/>
                  <a:t>…)</a:t>
                </a: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616" y="4797776"/>
                <a:ext cx="3569842" cy="523220"/>
              </a:xfrm>
              <a:prstGeom prst="rect">
                <a:avLst/>
              </a:prstGeom>
              <a:blipFill>
                <a:blip r:embed="rId43"/>
                <a:stretch>
                  <a:fillRect l="-513" t="-2326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35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11834" y="4307288"/>
            <a:ext cx="75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70872" y="4307288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how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8964" y="4307288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49407" y="4307288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you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50878" y="4307288"/>
            <a:ext cx="114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&lt;EOS&gt;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045331" y="2484465"/>
            <a:ext cx="75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hallo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978390" y="2484465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wie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64397" y="2484465"/>
            <a:ext cx="70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geht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864790" y="2484465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es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620729" y="2484465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dir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376668" y="2484465"/>
            <a:ext cx="10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&lt;EOS&gt;</a:t>
            </a:r>
            <a:endParaRPr lang="ko-KR" altLang="en-US" dirty="0"/>
          </a:p>
        </p:txBody>
      </p:sp>
      <p:sp>
        <p:nvSpPr>
          <p:cNvPr id="141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Arial Black" panose="020B0A04020102020204" pitchFamily="34" charset="0"/>
              </a:rPr>
              <a:t>Encoder-Decoder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142" name="내용 개체 틀 2"/>
          <p:cNvSpPr txBox="1">
            <a:spLocks/>
          </p:cNvSpPr>
          <p:nvPr/>
        </p:nvSpPr>
        <p:spPr>
          <a:xfrm>
            <a:off x="838200" y="1595546"/>
            <a:ext cx="5434791" cy="72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</a:t>
            </a:r>
            <a:endParaRPr lang="en-US" altLang="ko-KR" sz="2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6" name="그룹 255"/>
          <p:cNvGrpSpPr/>
          <p:nvPr/>
        </p:nvGrpSpPr>
        <p:grpSpPr>
          <a:xfrm>
            <a:off x="1637159" y="2789054"/>
            <a:ext cx="8543925" cy="1491101"/>
            <a:chOff x="1302863" y="4962979"/>
            <a:chExt cx="8543925" cy="1491101"/>
          </a:xfrm>
        </p:grpSpPr>
        <p:pic>
          <p:nvPicPr>
            <p:cNvPr id="245" name="그림 244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rcRect b="7977"/>
            <a:stretch/>
          </p:blipFill>
          <p:spPr>
            <a:xfrm>
              <a:off x="1302863" y="4962979"/>
              <a:ext cx="8543925" cy="1472557"/>
            </a:xfrm>
            <a:prstGeom prst="rect">
              <a:avLst/>
            </a:prstGeom>
          </p:spPr>
        </p:pic>
        <p:cxnSp>
          <p:nvCxnSpPr>
            <p:cNvPr id="247" name="직선 화살표 연결선 246"/>
            <p:cNvCxnSpPr/>
            <p:nvPr/>
          </p:nvCxnSpPr>
          <p:spPr>
            <a:xfrm>
              <a:off x="4372623" y="5752568"/>
              <a:ext cx="5094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화살표 연결선 247"/>
            <p:cNvCxnSpPr/>
            <p:nvPr/>
          </p:nvCxnSpPr>
          <p:spPr>
            <a:xfrm>
              <a:off x="5251081" y="5761137"/>
              <a:ext cx="5094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직사각형 248"/>
            <p:cNvSpPr/>
            <p:nvPr/>
          </p:nvSpPr>
          <p:spPr>
            <a:xfrm>
              <a:off x="4882055" y="5345374"/>
              <a:ext cx="361399" cy="814387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0" name="직선 화살표 연결선 249"/>
            <p:cNvCxnSpPr/>
            <p:nvPr/>
          </p:nvCxnSpPr>
          <p:spPr>
            <a:xfrm flipV="1">
              <a:off x="5062753" y="6168330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화살표 연결선 250"/>
            <p:cNvCxnSpPr/>
            <p:nvPr/>
          </p:nvCxnSpPr>
          <p:spPr>
            <a:xfrm flipV="1">
              <a:off x="5062753" y="5051055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타원 251"/>
            <p:cNvSpPr/>
            <p:nvPr/>
          </p:nvSpPr>
          <p:spPr>
            <a:xfrm>
              <a:off x="4997351" y="5395328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/>
            <p:cNvSpPr/>
            <p:nvPr/>
          </p:nvSpPr>
          <p:spPr>
            <a:xfrm>
              <a:off x="4997351" y="5588327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/>
            <p:cNvSpPr/>
            <p:nvPr/>
          </p:nvSpPr>
          <p:spPr>
            <a:xfrm>
              <a:off x="4997351" y="5781326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/>
            <p:cNvSpPr/>
            <p:nvPr/>
          </p:nvSpPr>
          <p:spPr>
            <a:xfrm>
              <a:off x="4997351" y="5974325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5" name="직사각형 274"/>
          <p:cNvSpPr/>
          <p:nvPr/>
        </p:nvSpPr>
        <p:spPr>
          <a:xfrm>
            <a:off x="5029150" y="2828950"/>
            <a:ext cx="710527" cy="1486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내용 개체 틀 2">
                <a:extLst>
                  <a:ext uri="{FF2B5EF4-FFF2-40B4-BE49-F238E27FC236}">
                    <a16:creationId xmlns:a16="http://schemas.microsoft.com/office/drawing/2014/main" id="{9DCD654A-12D8-49C1-A7FE-1CB0BF7FA0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419524"/>
                <a:ext cx="10515600" cy="1015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고정 길이 벡터</a:t>
                </a:r>
                <a:r>
                  <a:rPr lang="en-US" altLang="ko-KR" sz="18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b="1" i="1">
                        <a:solidFill>
                          <a:prstClr val="black"/>
                        </a:solidFill>
                        <a:latin typeface="Cambria Math"/>
                        <a:cs typeface="Arial" panose="020B0604020202020204" pitchFamily="34" charset="0"/>
                      </a:rPr>
                      <m:t>𝒄</m:t>
                    </m:r>
                    <m:r>
                      <a:rPr lang="en-US" altLang="ko-KR" sz="1800" b="1" i="1">
                        <a:solidFill>
                          <a:prstClr val="black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마지막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hidden state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에 </a:t>
                </a:r>
                <a:r>
                  <a:rPr lang="ko-KR" altLang="en-US" sz="18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모든 입력 </a:t>
                </a:r>
                <a:r>
                  <a:rPr lang="en-US" altLang="ko-KR" sz="18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sequence </a:t>
                </a:r>
                <a:r>
                  <a:rPr lang="ko-KR" altLang="en-US" sz="18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의 정보가 압축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됨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ontext vector, manifold 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등으로 불림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7" name="내용 개체 틀 2">
                <a:extLst>
                  <a:ext uri="{FF2B5EF4-FFF2-40B4-BE49-F238E27FC236}">
                    <a16:creationId xmlns:a16="http://schemas.microsoft.com/office/drawing/2014/main" id="{9DCD654A-12D8-49C1-A7FE-1CB0BF7FA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19524"/>
                <a:ext cx="10515600" cy="1015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자유형 27"/>
          <p:cNvSpPr/>
          <p:nvPr/>
        </p:nvSpPr>
        <p:spPr>
          <a:xfrm>
            <a:off x="5747304" y="3573624"/>
            <a:ext cx="1152337" cy="1160220"/>
          </a:xfrm>
          <a:custGeom>
            <a:avLst/>
            <a:gdLst>
              <a:gd name="connsiteX0" fmla="*/ 0 w 1306286"/>
              <a:gd name="connsiteY0" fmla="*/ 0 h 1160220"/>
              <a:gd name="connsiteX1" fmla="*/ 205274 w 1306286"/>
              <a:gd name="connsiteY1" fmla="*/ 158621 h 1160220"/>
              <a:gd name="connsiteX2" fmla="*/ 242596 w 1306286"/>
              <a:gd name="connsiteY2" fmla="*/ 914400 h 1160220"/>
              <a:gd name="connsiteX3" fmla="*/ 625151 w 1306286"/>
              <a:gd name="connsiteY3" fmla="*/ 1138335 h 1160220"/>
              <a:gd name="connsiteX4" fmla="*/ 1054360 w 1306286"/>
              <a:gd name="connsiteY4" fmla="*/ 1045029 h 1160220"/>
              <a:gd name="connsiteX5" fmla="*/ 1147666 w 1306286"/>
              <a:gd name="connsiteY5" fmla="*/ 195943 h 1160220"/>
              <a:gd name="connsiteX6" fmla="*/ 1306286 w 1306286"/>
              <a:gd name="connsiteY6" fmla="*/ 55984 h 11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6286" h="1160220">
                <a:moveTo>
                  <a:pt x="0" y="0"/>
                </a:moveTo>
                <a:cubicBezTo>
                  <a:pt x="82420" y="3110"/>
                  <a:pt x="164841" y="6221"/>
                  <a:pt x="205274" y="158621"/>
                </a:cubicBezTo>
                <a:cubicBezTo>
                  <a:pt x="245707" y="311021"/>
                  <a:pt x="172617" y="751114"/>
                  <a:pt x="242596" y="914400"/>
                </a:cubicBezTo>
                <a:cubicBezTo>
                  <a:pt x="312575" y="1077686"/>
                  <a:pt x="489857" y="1116564"/>
                  <a:pt x="625151" y="1138335"/>
                </a:cubicBezTo>
                <a:cubicBezTo>
                  <a:pt x="760445" y="1160107"/>
                  <a:pt x="967274" y="1202094"/>
                  <a:pt x="1054360" y="1045029"/>
                </a:cubicBezTo>
                <a:cubicBezTo>
                  <a:pt x="1141446" y="887964"/>
                  <a:pt x="1105678" y="360784"/>
                  <a:pt x="1147666" y="195943"/>
                </a:cubicBezTo>
                <a:cubicBezTo>
                  <a:pt x="1189654" y="31102"/>
                  <a:pt x="1247970" y="43543"/>
                  <a:pt x="1306286" y="55984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6475338" y="3592490"/>
            <a:ext cx="1303916" cy="1142925"/>
          </a:xfrm>
          <a:custGeom>
            <a:avLst/>
            <a:gdLst>
              <a:gd name="connsiteX0" fmla="*/ 0 w 1324947"/>
              <a:gd name="connsiteY0" fmla="*/ 1138130 h 1142925"/>
              <a:gd name="connsiteX1" fmla="*/ 970384 w 1324947"/>
              <a:gd name="connsiteY1" fmla="*/ 988841 h 1142925"/>
              <a:gd name="connsiteX2" fmla="*/ 1212980 w 1324947"/>
              <a:gd name="connsiteY2" fmla="*/ 121094 h 1142925"/>
              <a:gd name="connsiteX3" fmla="*/ 1324947 w 1324947"/>
              <a:gd name="connsiteY3" fmla="*/ 27788 h 11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4947" h="1142925">
                <a:moveTo>
                  <a:pt x="0" y="1138130"/>
                </a:moveTo>
                <a:cubicBezTo>
                  <a:pt x="384110" y="1148238"/>
                  <a:pt x="768221" y="1158347"/>
                  <a:pt x="970384" y="988841"/>
                </a:cubicBezTo>
                <a:cubicBezTo>
                  <a:pt x="1172547" y="819335"/>
                  <a:pt x="1153886" y="281269"/>
                  <a:pt x="1212980" y="121094"/>
                </a:cubicBezTo>
                <a:cubicBezTo>
                  <a:pt x="1272074" y="-39081"/>
                  <a:pt x="1298510" y="-5647"/>
                  <a:pt x="1324947" y="27788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6977795" y="3592490"/>
            <a:ext cx="1656442" cy="1142925"/>
          </a:xfrm>
          <a:custGeom>
            <a:avLst/>
            <a:gdLst>
              <a:gd name="connsiteX0" fmla="*/ 0 w 1324947"/>
              <a:gd name="connsiteY0" fmla="*/ 1138130 h 1142925"/>
              <a:gd name="connsiteX1" fmla="*/ 970384 w 1324947"/>
              <a:gd name="connsiteY1" fmla="*/ 988841 h 1142925"/>
              <a:gd name="connsiteX2" fmla="*/ 1212980 w 1324947"/>
              <a:gd name="connsiteY2" fmla="*/ 121094 h 1142925"/>
              <a:gd name="connsiteX3" fmla="*/ 1324947 w 1324947"/>
              <a:gd name="connsiteY3" fmla="*/ 27788 h 11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4947" h="1142925">
                <a:moveTo>
                  <a:pt x="0" y="1138130"/>
                </a:moveTo>
                <a:cubicBezTo>
                  <a:pt x="384110" y="1148238"/>
                  <a:pt x="768221" y="1158347"/>
                  <a:pt x="970384" y="988841"/>
                </a:cubicBezTo>
                <a:cubicBezTo>
                  <a:pt x="1172547" y="819335"/>
                  <a:pt x="1153886" y="281269"/>
                  <a:pt x="1212980" y="121094"/>
                </a:cubicBezTo>
                <a:cubicBezTo>
                  <a:pt x="1272074" y="-39081"/>
                  <a:pt x="1298510" y="-5647"/>
                  <a:pt x="1324947" y="27788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7282553" y="3614025"/>
            <a:ext cx="2207062" cy="1126998"/>
          </a:xfrm>
          <a:custGeom>
            <a:avLst/>
            <a:gdLst>
              <a:gd name="connsiteX0" fmla="*/ 0 w 1324947"/>
              <a:gd name="connsiteY0" fmla="*/ 1138130 h 1142925"/>
              <a:gd name="connsiteX1" fmla="*/ 970384 w 1324947"/>
              <a:gd name="connsiteY1" fmla="*/ 988841 h 1142925"/>
              <a:gd name="connsiteX2" fmla="*/ 1212980 w 1324947"/>
              <a:gd name="connsiteY2" fmla="*/ 121094 h 1142925"/>
              <a:gd name="connsiteX3" fmla="*/ 1324947 w 1324947"/>
              <a:gd name="connsiteY3" fmla="*/ 27788 h 11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4947" h="1142925">
                <a:moveTo>
                  <a:pt x="0" y="1138130"/>
                </a:moveTo>
                <a:cubicBezTo>
                  <a:pt x="384110" y="1148238"/>
                  <a:pt x="768221" y="1158347"/>
                  <a:pt x="970384" y="988841"/>
                </a:cubicBezTo>
                <a:cubicBezTo>
                  <a:pt x="1172547" y="819335"/>
                  <a:pt x="1153886" y="281269"/>
                  <a:pt x="1212980" y="121094"/>
                </a:cubicBezTo>
                <a:cubicBezTo>
                  <a:pt x="1272074" y="-39081"/>
                  <a:pt x="1298510" y="-5647"/>
                  <a:pt x="1324947" y="27788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3256384" y="4297281"/>
            <a:ext cx="1780393" cy="1156006"/>
            <a:chOff x="3256384" y="4297281"/>
            <a:chExt cx="1780393" cy="1450376"/>
          </a:xfrm>
        </p:grpSpPr>
        <p:cxnSp>
          <p:nvCxnSpPr>
            <p:cNvPr id="4" name="직선 화살표 연결선 3"/>
            <p:cNvCxnSpPr/>
            <p:nvPr/>
          </p:nvCxnSpPr>
          <p:spPr>
            <a:xfrm flipH="1">
              <a:off x="3256384" y="5237270"/>
              <a:ext cx="8097" cy="51038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256384" y="5237270"/>
              <a:ext cx="177276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5032076" y="4297281"/>
              <a:ext cx="4701" cy="94200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26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내용 개체 틀 2"/>
          <p:cNvSpPr txBox="1">
            <a:spLocks/>
          </p:cNvSpPr>
          <p:nvPr/>
        </p:nvSpPr>
        <p:spPr>
          <a:xfrm>
            <a:off x="838200" y="1595546"/>
            <a:ext cx="5434791" cy="72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만약 입력 문장의 길이가 길어진다면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sz="2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Arial Black" panose="020B0A04020102020204" pitchFamily="34" charset="0"/>
              </a:rPr>
              <a:t>Encoder-Decoder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grpSp>
        <p:nvGrpSpPr>
          <p:cNvPr id="173" name="그룹 172"/>
          <p:cNvGrpSpPr/>
          <p:nvPr/>
        </p:nvGrpSpPr>
        <p:grpSpPr>
          <a:xfrm>
            <a:off x="2313832" y="2933614"/>
            <a:ext cx="7059215" cy="913660"/>
            <a:chOff x="333765" y="2862366"/>
            <a:chExt cx="11038804" cy="1428732"/>
          </a:xfrm>
        </p:grpSpPr>
        <p:sp>
          <p:nvSpPr>
            <p:cNvPr id="84" name="직사각형 83"/>
            <p:cNvSpPr/>
            <p:nvPr/>
          </p:nvSpPr>
          <p:spPr>
            <a:xfrm>
              <a:off x="1714681" y="3148116"/>
              <a:ext cx="361399" cy="814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585512" y="3148118"/>
              <a:ext cx="361399" cy="814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456343" y="3148116"/>
              <a:ext cx="361399" cy="814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327174" y="3148116"/>
              <a:ext cx="361399" cy="814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8" name="직선 화살표 연결선 87"/>
            <p:cNvCxnSpPr>
              <a:stCxn id="85" idx="3"/>
              <a:endCxn id="86" idx="1"/>
            </p:cNvCxnSpPr>
            <p:nvPr/>
          </p:nvCxnSpPr>
          <p:spPr>
            <a:xfrm flipV="1">
              <a:off x="2946911" y="3555310"/>
              <a:ext cx="509432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>
              <a:stCxn id="84" idx="3"/>
              <a:endCxn id="85" idx="1"/>
            </p:cNvCxnSpPr>
            <p:nvPr/>
          </p:nvCxnSpPr>
          <p:spPr>
            <a:xfrm>
              <a:off x="2076080" y="3555310"/>
              <a:ext cx="509432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>
              <a:stCxn id="86" idx="3"/>
              <a:endCxn id="87" idx="1"/>
            </p:cNvCxnSpPr>
            <p:nvPr/>
          </p:nvCxnSpPr>
          <p:spPr>
            <a:xfrm>
              <a:off x="3817742" y="3555310"/>
              <a:ext cx="5094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/>
            <p:nvPr/>
          </p:nvCxnSpPr>
          <p:spPr>
            <a:xfrm flipV="1">
              <a:off x="1896271" y="3962500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/>
            <p:nvPr/>
          </p:nvCxnSpPr>
          <p:spPr>
            <a:xfrm flipV="1">
              <a:off x="2781468" y="3962500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/>
            <p:nvPr/>
          </p:nvCxnSpPr>
          <p:spPr>
            <a:xfrm flipV="1">
              <a:off x="3644670" y="3962500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 flipV="1">
              <a:off x="4507872" y="3971072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직사각형 102"/>
            <p:cNvSpPr/>
            <p:nvPr/>
          </p:nvSpPr>
          <p:spPr>
            <a:xfrm>
              <a:off x="5213835" y="3156685"/>
              <a:ext cx="361399" cy="814387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화살표 연결선 103"/>
            <p:cNvCxnSpPr>
              <a:endCxn id="103" idx="1"/>
            </p:cNvCxnSpPr>
            <p:nvPr/>
          </p:nvCxnSpPr>
          <p:spPr>
            <a:xfrm>
              <a:off x="4704403" y="3563879"/>
              <a:ext cx="5094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/>
            <p:nvPr/>
          </p:nvCxnSpPr>
          <p:spPr>
            <a:xfrm flipV="1">
              <a:off x="5394533" y="3979641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/>
            <p:nvPr/>
          </p:nvCxnSpPr>
          <p:spPr>
            <a:xfrm flipV="1">
              <a:off x="5394533" y="2862366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/>
            <p:cNvSpPr/>
            <p:nvPr/>
          </p:nvSpPr>
          <p:spPr>
            <a:xfrm>
              <a:off x="6092293" y="3165254"/>
              <a:ext cx="361399" cy="814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화살표 연결선 108"/>
            <p:cNvCxnSpPr>
              <a:endCxn id="108" idx="1"/>
            </p:cNvCxnSpPr>
            <p:nvPr/>
          </p:nvCxnSpPr>
          <p:spPr>
            <a:xfrm>
              <a:off x="5582861" y="3572448"/>
              <a:ext cx="5094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 flipV="1">
              <a:off x="6272991" y="3988210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/>
            <p:nvPr/>
          </p:nvCxnSpPr>
          <p:spPr>
            <a:xfrm flipV="1">
              <a:off x="6272991" y="2870935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직사각형 111"/>
            <p:cNvSpPr/>
            <p:nvPr/>
          </p:nvSpPr>
          <p:spPr>
            <a:xfrm>
              <a:off x="6956149" y="3165254"/>
              <a:ext cx="361399" cy="814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화살표 연결선 112"/>
            <p:cNvCxnSpPr>
              <a:endCxn id="112" idx="1"/>
            </p:cNvCxnSpPr>
            <p:nvPr/>
          </p:nvCxnSpPr>
          <p:spPr>
            <a:xfrm>
              <a:off x="6446717" y="3572448"/>
              <a:ext cx="5094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/>
            <p:nvPr/>
          </p:nvCxnSpPr>
          <p:spPr>
            <a:xfrm flipV="1">
              <a:off x="7136847" y="3988210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/>
            <p:nvPr/>
          </p:nvCxnSpPr>
          <p:spPr>
            <a:xfrm flipV="1">
              <a:off x="7136847" y="2870935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직사각형 115"/>
            <p:cNvSpPr/>
            <p:nvPr/>
          </p:nvSpPr>
          <p:spPr>
            <a:xfrm>
              <a:off x="7842156" y="3173823"/>
              <a:ext cx="361399" cy="814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화살표 연결선 116"/>
            <p:cNvCxnSpPr>
              <a:endCxn id="116" idx="1"/>
            </p:cNvCxnSpPr>
            <p:nvPr/>
          </p:nvCxnSpPr>
          <p:spPr>
            <a:xfrm>
              <a:off x="7332724" y="3581017"/>
              <a:ext cx="5094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/>
            <p:nvPr/>
          </p:nvCxnSpPr>
          <p:spPr>
            <a:xfrm flipV="1">
              <a:off x="8022854" y="3996779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/>
            <p:cNvCxnSpPr/>
            <p:nvPr/>
          </p:nvCxnSpPr>
          <p:spPr>
            <a:xfrm flipV="1">
              <a:off x="8022854" y="2879504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119"/>
            <p:cNvSpPr/>
            <p:nvPr/>
          </p:nvSpPr>
          <p:spPr>
            <a:xfrm>
              <a:off x="8712987" y="3179688"/>
              <a:ext cx="361399" cy="814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화살표 연결선 120"/>
            <p:cNvCxnSpPr>
              <a:endCxn id="120" idx="1"/>
            </p:cNvCxnSpPr>
            <p:nvPr/>
          </p:nvCxnSpPr>
          <p:spPr>
            <a:xfrm>
              <a:off x="8203555" y="3586882"/>
              <a:ext cx="5094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/>
            <p:nvPr/>
          </p:nvCxnSpPr>
          <p:spPr>
            <a:xfrm flipV="1">
              <a:off x="8893685" y="4002644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/>
            <p:nvPr/>
          </p:nvCxnSpPr>
          <p:spPr>
            <a:xfrm flipV="1">
              <a:off x="8893685" y="2885369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직사각형 123"/>
            <p:cNvSpPr/>
            <p:nvPr/>
          </p:nvSpPr>
          <p:spPr>
            <a:xfrm>
              <a:off x="9598488" y="3180124"/>
              <a:ext cx="361399" cy="814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화살표 연결선 124"/>
            <p:cNvCxnSpPr>
              <a:endCxn id="124" idx="1"/>
            </p:cNvCxnSpPr>
            <p:nvPr/>
          </p:nvCxnSpPr>
          <p:spPr>
            <a:xfrm>
              <a:off x="9089056" y="3587318"/>
              <a:ext cx="5094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/>
            <p:nvPr/>
          </p:nvCxnSpPr>
          <p:spPr>
            <a:xfrm flipV="1">
              <a:off x="9779186" y="4003080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/>
            <p:nvPr/>
          </p:nvCxnSpPr>
          <p:spPr>
            <a:xfrm flipV="1">
              <a:off x="9779186" y="2885805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직사각형 133"/>
            <p:cNvSpPr/>
            <p:nvPr/>
          </p:nvSpPr>
          <p:spPr>
            <a:xfrm>
              <a:off x="843199" y="3156685"/>
              <a:ext cx="361399" cy="814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화살표 연결선 134"/>
            <p:cNvCxnSpPr>
              <a:stCxn id="134" idx="3"/>
            </p:cNvCxnSpPr>
            <p:nvPr/>
          </p:nvCxnSpPr>
          <p:spPr>
            <a:xfrm>
              <a:off x="1204598" y="3563879"/>
              <a:ext cx="509432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/>
            <p:nvPr/>
          </p:nvCxnSpPr>
          <p:spPr>
            <a:xfrm flipV="1">
              <a:off x="1024789" y="3971069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직사각형 138"/>
            <p:cNvSpPr/>
            <p:nvPr/>
          </p:nvSpPr>
          <p:spPr>
            <a:xfrm>
              <a:off x="10487070" y="3182392"/>
              <a:ext cx="361399" cy="814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0" name="직선 화살표 연결선 139"/>
            <p:cNvCxnSpPr>
              <a:endCxn id="139" idx="1"/>
            </p:cNvCxnSpPr>
            <p:nvPr/>
          </p:nvCxnSpPr>
          <p:spPr>
            <a:xfrm>
              <a:off x="9977638" y="3589586"/>
              <a:ext cx="5094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/>
            <p:cNvCxnSpPr/>
            <p:nvPr/>
          </p:nvCxnSpPr>
          <p:spPr>
            <a:xfrm flipV="1">
              <a:off x="10667768" y="4005348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/>
            <p:cNvCxnSpPr/>
            <p:nvPr/>
          </p:nvCxnSpPr>
          <p:spPr>
            <a:xfrm flipV="1">
              <a:off x="10667768" y="2888073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/>
            <p:cNvCxnSpPr/>
            <p:nvPr/>
          </p:nvCxnSpPr>
          <p:spPr>
            <a:xfrm>
              <a:off x="10863137" y="3598155"/>
              <a:ext cx="5094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타원 148"/>
            <p:cNvSpPr/>
            <p:nvPr/>
          </p:nvSpPr>
          <p:spPr>
            <a:xfrm>
              <a:off x="5329131" y="3206639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/>
            <p:cNvSpPr/>
            <p:nvPr/>
          </p:nvSpPr>
          <p:spPr>
            <a:xfrm>
              <a:off x="5329131" y="3399638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5329131" y="3592637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/>
            <p:cNvSpPr/>
            <p:nvPr/>
          </p:nvSpPr>
          <p:spPr>
            <a:xfrm>
              <a:off x="5329131" y="3785636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화살표 연결선 153"/>
            <p:cNvCxnSpPr/>
            <p:nvPr/>
          </p:nvCxnSpPr>
          <p:spPr>
            <a:xfrm>
              <a:off x="333765" y="3555307"/>
              <a:ext cx="509432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직사각형 175"/>
          <p:cNvSpPr/>
          <p:nvPr/>
        </p:nvSpPr>
        <p:spPr>
          <a:xfrm>
            <a:off x="1110071" y="3903017"/>
            <a:ext cx="43996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I awoke and found that all was dark and still, I suppose I thought it was night, and I must have wondered why day was so long coming …</a:t>
            </a:r>
            <a:endParaRPr lang="ko-KR" alt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922793" y="3140922"/>
            <a:ext cx="32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9389684" y="3144767"/>
            <a:ext cx="32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355532" y="3143749"/>
            <a:ext cx="231111" cy="52079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화살표 연결선 179"/>
          <p:cNvCxnSpPr>
            <a:stCxn id="179" idx="3"/>
          </p:cNvCxnSpPr>
          <p:nvPr/>
        </p:nvCxnSpPr>
        <p:spPr>
          <a:xfrm>
            <a:off x="1586643" y="3404145"/>
            <a:ext cx="32577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/>
          <p:nvPr/>
        </p:nvCxnSpPr>
        <p:spPr>
          <a:xfrm flipV="1">
            <a:off x="1471657" y="3664540"/>
            <a:ext cx="1" cy="1827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/>
          <p:cNvSpPr/>
          <p:nvPr/>
        </p:nvSpPr>
        <p:spPr>
          <a:xfrm>
            <a:off x="10110416" y="3140220"/>
            <a:ext cx="231111" cy="52079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5" name="직선 화살표 연결선 184"/>
          <p:cNvCxnSpPr/>
          <p:nvPr/>
        </p:nvCxnSpPr>
        <p:spPr>
          <a:xfrm flipV="1">
            <a:off x="10226541" y="3661011"/>
            <a:ext cx="1" cy="1827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/>
          <p:nvPr/>
        </p:nvCxnSpPr>
        <p:spPr>
          <a:xfrm flipV="1">
            <a:off x="10223420" y="2943265"/>
            <a:ext cx="1" cy="1827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/>
          <p:nvPr/>
        </p:nvCxnSpPr>
        <p:spPr>
          <a:xfrm>
            <a:off x="9784639" y="3414171"/>
            <a:ext cx="3257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7230935" y="2443003"/>
            <a:ext cx="32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288674" y="2504993"/>
            <a:ext cx="2194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내가 깨어 났을 때</a:t>
            </a:r>
            <a:endParaRPr lang="ko-KR" alt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742935" y="2443003"/>
            <a:ext cx="32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254934" y="2443003"/>
            <a:ext cx="68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ko-KR" alt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내용 개체 틀 2">
                <a:extLst>
                  <a:ext uri="{FF2B5EF4-FFF2-40B4-BE49-F238E27FC236}">
                    <a16:creationId xmlns:a16="http://schemas.microsoft.com/office/drawing/2014/main" id="{9DCD654A-12D8-49C1-A7FE-1CB0BF7FA0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394332"/>
                <a:ext cx="10515600" cy="10834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길이가 매우 긴 입력 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를 고정 길이 벡터 </a:t>
                </a:r>
                <a14:m>
                  <m:oMath xmlns:m="http://schemas.openxmlformats.org/officeDocument/2006/math">
                    <m:r>
                      <a:rPr lang="en-US" altLang="ko-KR" sz="1800" b="1" i="1">
                        <a:solidFill>
                          <a:prstClr val="black"/>
                        </a:solidFill>
                        <a:latin typeface="Cambria Math"/>
                        <a:cs typeface="Arial" panose="020B0604020202020204" pitchFamily="34" charset="0"/>
                      </a:rPr>
                      <m:t>𝒄</m:t>
                    </m:r>
                    <m:r>
                      <a:rPr lang="en-US" altLang="ko-KR" sz="1800" b="1" i="1">
                        <a:solidFill>
                          <a:prstClr val="black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로 인코딩하는 것은 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직관적으로도 높은 번역 성능을 기대하기 어렵다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내용 개체 틀 2">
                <a:extLst>
                  <a:ext uri="{FF2B5EF4-FFF2-40B4-BE49-F238E27FC236}">
                    <a16:creationId xmlns:a16="http://schemas.microsoft.com/office/drawing/2014/main" id="{9DCD654A-12D8-49C1-A7FE-1CB0BF7FA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94332"/>
                <a:ext cx="10515600" cy="10834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직사각형 69">
            <a:extLst>
              <a:ext uri="{FF2B5EF4-FFF2-40B4-BE49-F238E27FC236}">
                <a16:creationId xmlns:a16="http://schemas.microsoft.com/office/drawing/2014/main" id="{B2DF89E7-60E3-45EE-898A-C56DF6A17378}"/>
              </a:ext>
            </a:extLst>
          </p:cNvPr>
          <p:cNvSpPr/>
          <p:nvPr/>
        </p:nvSpPr>
        <p:spPr>
          <a:xfrm>
            <a:off x="1035698" y="2443003"/>
            <a:ext cx="9582539" cy="27160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946610" y="2443003"/>
            <a:ext cx="68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ko-KR" alt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880007" y="2449247"/>
            <a:ext cx="68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ko-KR" alt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08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7841980" y="1271846"/>
            <a:ext cx="3581820" cy="3737176"/>
            <a:chOff x="6853221" y="2452255"/>
            <a:chExt cx="3581820" cy="373717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3221" y="2452255"/>
              <a:ext cx="3581820" cy="3737176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9635976" y="4114800"/>
              <a:ext cx="692882" cy="58957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106042" y="2432387"/>
            <a:ext cx="6317673" cy="2410692"/>
            <a:chOff x="1072342" y="1512916"/>
            <a:chExt cx="6317673" cy="241069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0738" y="1706460"/>
              <a:ext cx="5780879" cy="2023604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2DF89E7-60E3-45EE-898A-C56DF6A17378}"/>
                </a:ext>
              </a:extLst>
            </p:cNvPr>
            <p:cNvSpPr/>
            <p:nvPr/>
          </p:nvSpPr>
          <p:spPr>
            <a:xfrm>
              <a:off x="1072342" y="1512916"/>
              <a:ext cx="6317673" cy="24106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내용 개체 틀 2"/>
          <p:cNvSpPr txBox="1">
            <a:spLocks/>
          </p:cNvSpPr>
          <p:nvPr/>
        </p:nvSpPr>
        <p:spPr>
          <a:xfrm>
            <a:off x="838200" y="1595546"/>
            <a:ext cx="7383087" cy="72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 Encoder-Decoder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2014a]</a:t>
            </a:r>
            <a:endParaRPr lang="en-US" altLang="ko-KR" sz="2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838199" y="5844031"/>
            <a:ext cx="11003866" cy="72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그러나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입력 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긴 경우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고정 길이 벡터 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병목 현상 발생 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*[</a:t>
            </a:r>
            <a:r>
              <a:rPr lang="en-US" altLang="ko-KR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2014b]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06041" y="5087972"/>
            <a:ext cx="81460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Seq2Seq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매우 적합한 네트워크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구조로 </a:t>
            </a:r>
            <a:r>
              <a:rPr lang="en-US" altLang="ko-K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 </a:t>
            </a:r>
            <a:r>
              <a:rPr lang="en-US" altLang="ko-KR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Encoder-Decoder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소개됨</a:t>
            </a:r>
            <a:endParaRPr lang="ko-KR" alt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103796" y="5183773"/>
            <a:ext cx="3055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Fixed-length context vector</a:t>
            </a:r>
            <a:endParaRPr lang="ko-KR" alt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11347726" y="3267393"/>
            <a:ext cx="465829" cy="1910906"/>
          </a:xfrm>
          <a:custGeom>
            <a:avLst/>
            <a:gdLst>
              <a:gd name="connsiteX0" fmla="*/ 191193 w 465829"/>
              <a:gd name="connsiteY0" fmla="*/ 2269375 h 2269375"/>
              <a:gd name="connsiteX1" fmla="*/ 423949 w 465829"/>
              <a:gd name="connsiteY1" fmla="*/ 1737360 h 2269375"/>
              <a:gd name="connsiteX2" fmla="*/ 423949 w 465829"/>
              <a:gd name="connsiteY2" fmla="*/ 748146 h 2269375"/>
              <a:gd name="connsiteX3" fmla="*/ 0 w 465829"/>
              <a:gd name="connsiteY3" fmla="*/ 0 h 226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829" h="2269375">
                <a:moveTo>
                  <a:pt x="191193" y="2269375"/>
                </a:moveTo>
                <a:cubicBezTo>
                  <a:pt x="288174" y="2130136"/>
                  <a:pt x="385156" y="1990898"/>
                  <a:pt x="423949" y="1737360"/>
                </a:cubicBezTo>
                <a:cubicBezTo>
                  <a:pt x="462742" y="1483822"/>
                  <a:pt x="494607" y="1037706"/>
                  <a:pt x="423949" y="748146"/>
                </a:cubicBezTo>
                <a:cubicBezTo>
                  <a:pt x="353291" y="458586"/>
                  <a:pt x="56804" y="108065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Arial Black" panose="020B0A04020102020204" pitchFamily="34" charset="0"/>
              </a:rPr>
              <a:t>Encoder-Decoder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4049268" y="6562682"/>
            <a:ext cx="6921908" cy="2436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/>
              <a:t>*[</a:t>
            </a:r>
            <a:r>
              <a:rPr lang="en-US" altLang="ko-KR" sz="1200" dirty="0" err="1" smtClean="0"/>
              <a:t>cho</a:t>
            </a:r>
            <a:r>
              <a:rPr lang="en-US" altLang="ko-KR" sz="1200" dirty="0" smtClean="0"/>
              <a:t>, 2014b] : On </a:t>
            </a:r>
            <a:r>
              <a:rPr lang="en-US" altLang="ko-KR" sz="1200" dirty="0"/>
              <a:t>the Properties of Neural Machine </a:t>
            </a:r>
            <a:r>
              <a:rPr lang="en-US" altLang="ko-KR" sz="1200" dirty="0" smtClean="0"/>
              <a:t>Translation, Encoder–Decoder Approaches</a:t>
            </a:r>
            <a:endParaRPr lang="en-US" altLang="ko-KR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54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24" y="2090044"/>
            <a:ext cx="4942154" cy="2783335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Arial Black" panose="020B0A04020102020204" pitchFamily="34" charset="0"/>
              </a:rPr>
              <a:t>Bottleneck Problem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844067" y="2468256"/>
            <a:ext cx="6043424" cy="1080023"/>
            <a:chOff x="1715817" y="1578579"/>
            <a:chExt cx="8543925" cy="1526889"/>
          </a:xfrm>
        </p:grpSpPr>
        <p:grpSp>
          <p:nvGrpSpPr>
            <p:cNvPr id="4" name="그룹 3"/>
            <p:cNvGrpSpPr/>
            <p:nvPr/>
          </p:nvGrpSpPr>
          <p:grpSpPr>
            <a:xfrm>
              <a:off x="1715817" y="1578579"/>
              <a:ext cx="8543925" cy="1491101"/>
              <a:chOff x="1302863" y="4962979"/>
              <a:chExt cx="8543925" cy="1491101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Blur radius="8"/>
                        </a14:imgEffect>
                      </a14:imgLayer>
                    </a14:imgProps>
                  </a:ext>
                </a:extLst>
              </a:blip>
              <a:srcRect b="7977"/>
              <a:stretch/>
            </p:blipFill>
            <p:spPr>
              <a:xfrm>
                <a:off x="1302863" y="4962979"/>
                <a:ext cx="8543925" cy="1472557"/>
              </a:xfrm>
              <a:prstGeom prst="rect">
                <a:avLst/>
              </a:prstGeom>
            </p:spPr>
          </p:pic>
          <p:cxnSp>
            <p:nvCxnSpPr>
              <p:cNvPr id="6" name="직선 화살표 연결선 5"/>
              <p:cNvCxnSpPr/>
              <p:nvPr/>
            </p:nvCxnSpPr>
            <p:spPr>
              <a:xfrm>
                <a:off x="4372623" y="5752568"/>
                <a:ext cx="50943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/>
              <p:nvPr/>
            </p:nvCxnSpPr>
            <p:spPr>
              <a:xfrm>
                <a:off x="5251081" y="5761137"/>
                <a:ext cx="50943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직사각형 7"/>
              <p:cNvSpPr/>
              <p:nvPr/>
            </p:nvSpPr>
            <p:spPr>
              <a:xfrm>
                <a:off x="4882055" y="5345374"/>
                <a:ext cx="361399" cy="814387"/>
              </a:xfrm>
              <a:prstGeom prst="rect">
                <a:avLst/>
              </a:prstGeom>
              <a:solidFill>
                <a:srgbClr val="C0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직선 화살표 연결선 8"/>
              <p:cNvCxnSpPr/>
              <p:nvPr/>
            </p:nvCxnSpPr>
            <p:spPr>
              <a:xfrm flipV="1">
                <a:off x="5062753" y="6168330"/>
                <a:ext cx="1" cy="2857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/>
              <p:nvPr/>
            </p:nvCxnSpPr>
            <p:spPr>
              <a:xfrm flipV="1">
                <a:off x="5062753" y="5051055"/>
                <a:ext cx="1" cy="2857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타원 10"/>
              <p:cNvSpPr/>
              <p:nvPr/>
            </p:nvSpPr>
            <p:spPr>
              <a:xfrm>
                <a:off x="4997351" y="5395328"/>
                <a:ext cx="133004" cy="13300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4997351" y="5588327"/>
                <a:ext cx="133004" cy="13300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4997351" y="5781326"/>
                <a:ext cx="133004" cy="13300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4997351" y="5974325"/>
                <a:ext cx="133004" cy="13300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5098930" y="1618475"/>
              <a:ext cx="710527" cy="148699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245422" y="3144402"/>
            <a:ext cx="1315617" cy="1265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838200" y="1567553"/>
            <a:ext cx="9164216" cy="72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고정 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길이 벡터 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입력 시퀀스의 정보가 과도하게 집약되는 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현상</a:t>
            </a:r>
            <a:endParaRPr lang="en-US" altLang="ko-KR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내용 개체 틀 2"/>
              <p:cNvSpPr txBox="1">
                <a:spLocks/>
              </p:cNvSpPr>
              <p:nvPr/>
            </p:nvSpPr>
            <p:spPr>
              <a:xfrm>
                <a:off x="838200" y="4809470"/>
                <a:ext cx="10515600" cy="18323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원인</a:t>
                </a:r>
                <a:endParaRPr lang="en-US" altLang="ko-KR" sz="2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876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모든 입력 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의 정보를 </a:t>
                </a:r>
                <a:r>
                  <a:rPr lang="ko-KR" altLang="en-US" sz="18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고정 길이 벡터 </a:t>
                </a:r>
                <a14:m>
                  <m:oMath xmlns:m="http://schemas.openxmlformats.org/officeDocument/2006/math">
                    <m:r>
                      <a:rPr lang="en-US" altLang="ko-KR" sz="1800" b="1" i="1">
                        <a:solidFill>
                          <a:prstClr val="black"/>
                        </a:solidFill>
                        <a:latin typeface="Cambria Math"/>
                        <a:cs typeface="Arial" panose="020B0604020202020204" pitchFamily="34" charset="0"/>
                      </a:rPr>
                      <m:t>𝒄</m:t>
                    </m:r>
                    <m:r>
                      <a:rPr lang="en-US" altLang="ko-KR" sz="1800" b="1" i="1">
                        <a:solidFill>
                          <a:prstClr val="black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에 </a:t>
                </a:r>
                <a:r>
                  <a:rPr lang="ko-KR" altLang="en-US" sz="1800" dirty="0" err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인코딩</a:t>
                </a:r>
                <a:endParaRPr lang="ko-KR" altLang="en-US" sz="1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결과</a:t>
                </a:r>
                <a:endParaRPr lang="en-US" altLang="ko-KR" sz="18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고정 길이 벡터 </a:t>
                </a:r>
                <a14:m>
                  <m:oMath xmlns:m="http://schemas.openxmlformats.org/officeDocument/2006/math">
                    <m:r>
                      <a:rPr lang="en-US" altLang="ko-KR" sz="1800" b="1" i="1">
                        <a:solidFill>
                          <a:prstClr val="black"/>
                        </a:solidFill>
                        <a:latin typeface="Cambria Math"/>
                        <a:cs typeface="Arial" panose="020B0604020202020204" pitchFamily="34" charset="0"/>
                      </a:rPr>
                      <m:t>𝒄</m:t>
                    </m:r>
                    <m:r>
                      <a:rPr lang="en-US" altLang="ko-KR" sz="1800" b="1" i="1">
                        <a:solidFill>
                          <a:prstClr val="black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를 이용하여 </a:t>
                </a:r>
                <a:r>
                  <a:rPr lang="ko-KR" altLang="en-US" sz="1800" dirty="0" err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디코딩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할 때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정보의 손실 발생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→  </a:t>
                </a:r>
                <a:r>
                  <a:rPr lang="ko-KR" altLang="en-US" sz="18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번역 품질 저하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로 이어짐</a:t>
                </a:r>
                <a:endParaRPr lang="en-US" altLang="ko-KR" sz="1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09470"/>
                <a:ext cx="10515600" cy="1832395"/>
              </a:xfrm>
              <a:prstGeom prst="rect">
                <a:avLst/>
              </a:prstGeom>
              <a:blipFill>
                <a:blip r:embed="rId6"/>
                <a:stretch>
                  <a:fillRect l="-522" b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직사각형 25"/>
          <p:cNvSpPr/>
          <p:nvPr/>
        </p:nvSpPr>
        <p:spPr>
          <a:xfrm>
            <a:off x="5732094" y="4048290"/>
            <a:ext cx="6347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ko-KR" alt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문장 길이가 길 수록 성능 저하 현상은 심화 됨 </a:t>
            </a:r>
            <a:r>
              <a:rPr lang="en-US" altLang="ko-K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2014b]</a:t>
            </a:r>
            <a:b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1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3237677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Attention Mechanism</a:t>
            </a: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71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Attention Mechanism</a:t>
            </a:r>
            <a:r>
              <a:rPr lang="ko-KR" altLang="en-US" b="1" dirty="0" smtClean="0">
                <a:latin typeface="Arial Black" panose="020B0A04020102020204" pitchFamily="34" charset="0"/>
              </a:rPr>
              <a:t>의 </a:t>
            </a:r>
            <a:r>
              <a:rPr lang="ko-KR" altLang="en-US" b="1" dirty="0">
                <a:latin typeface="Arial Black" panose="020B0A04020102020204" pitchFamily="34" charset="0"/>
              </a:rPr>
              <a:t>등장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내용 개체 틀 2"/>
              <p:cNvSpPr txBox="1">
                <a:spLocks/>
              </p:cNvSpPr>
              <p:nvPr/>
            </p:nvSpPr>
            <p:spPr>
              <a:xfrm>
                <a:off x="838200" y="4900689"/>
                <a:ext cx="11207620" cy="18490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Key idea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고정 길이 벡터 </a:t>
                </a:r>
                <a14:m>
                  <m:oMath xmlns:m="http://schemas.openxmlformats.org/officeDocument/2006/math">
                    <m:r>
                      <a:rPr lang="en-US" altLang="ko-KR" sz="1800" b="1" i="1">
                        <a:solidFill>
                          <a:prstClr val="black"/>
                        </a:solidFill>
                        <a:latin typeface="Cambria Math"/>
                        <a:cs typeface="Arial" panose="020B0604020202020204" pitchFamily="34" charset="0"/>
                      </a:rPr>
                      <m:t>𝒄</m:t>
                    </m:r>
                  </m:oMath>
                </a14:m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대신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ko-KR" altLang="en-US" sz="1800" b="1" u="sng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매 순간</a:t>
                </a:r>
                <a:r>
                  <a:rPr lang="en-US" altLang="ko-KR" sz="1800" b="1" u="sng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(time-step)</a:t>
                </a:r>
                <a:r>
                  <a:rPr lang="ko-KR" altLang="en-US" sz="1800" b="1" u="sng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마다 다른 가변 벡터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를 사용하자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(</a:t>
                </a:r>
                <a14:m>
                  <m:oMath xmlns:m="http://schemas.openxmlformats.org/officeDocument/2006/math">
                    <m:r>
                      <a:rPr lang="en-US" altLang="ko-KR" sz="1800" b="1" i="1">
                        <a:solidFill>
                          <a:prstClr val="black"/>
                        </a:solidFill>
                        <a:latin typeface="Cambria Math"/>
                        <a:cs typeface="Arial" panose="020B0604020202020204" pitchFamily="34" charset="0"/>
                      </a:rPr>
                      <m:t>𝒄</m:t>
                    </m:r>
                  </m:oMath>
                </a14:m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𝒄</m:t>
                        </m:r>
                      </m:e>
                      <m:sub>
                        <m:r>
                          <a:rPr lang="en-US" altLang="ko-KR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디코더의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출력을 결정할 때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입력 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중에 </a:t>
                </a:r>
                <a:r>
                  <a:rPr lang="ko-KR" altLang="en-US" sz="1800" b="1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중요한 부분에 집중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하자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b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(Attention using time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n-US" sz="1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𝜶</m:t>
                        </m:r>
                      </m:e>
                      <m:sub>
                        <m:r>
                          <a:rPr lang="en-US" altLang="ko-KR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  <m:r>
                          <a:rPr lang="en-US" altLang="ko-KR" sz="1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00689"/>
                <a:ext cx="11207620" cy="1849017"/>
              </a:xfrm>
              <a:prstGeom prst="rect">
                <a:avLst/>
              </a:prstGeom>
              <a:blipFill>
                <a:blip r:embed="rId5"/>
                <a:stretch>
                  <a:fillRect l="-490" b="-3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98BAC053-4D51-408A-8668-6FD5F1C4CA2F}"/>
              </a:ext>
            </a:extLst>
          </p:cNvPr>
          <p:cNvGrpSpPr/>
          <p:nvPr/>
        </p:nvGrpSpPr>
        <p:grpSpPr>
          <a:xfrm>
            <a:off x="1345276" y="1924536"/>
            <a:ext cx="6679051" cy="2969250"/>
            <a:chOff x="1084521" y="1254641"/>
            <a:chExt cx="7509921" cy="3338623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8742" y="1268521"/>
              <a:ext cx="7505700" cy="3305175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2DF89E7-60E3-45EE-898A-C56DF6A17378}"/>
                </a:ext>
              </a:extLst>
            </p:cNvPr>
            <p:cNvSpPr/>
            <p:nvPr/>
          </p:nvSpPr>
          <p:spPr>
            <a:xfrm>
              <a:off x="1084521" y="1254641"/>
              <a:ext cx="7495953" cy="33386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내용 개체 틀 2"/>
          <p:cNvSpPr txBox="1">
            <a:spLocks/>
          </p:cNvSpPr>
          <p:nvPr/>
        </p:nvSpPr>
        <p:spPr>
          <a:xfrm>
            <a:off x="5181683" y="3539069"/>
            <a:ext cx="6108442" cy="947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 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이라는 용어가 직접 등장하지는 않지만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‘Align’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이라는 용어로 처음 소개됨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2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673922" y="3514762"/>
            <a:ext cx="8358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560607" y="3965741"/>
            <a:ext cx="13132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560607" y="4584672"/>
            <a:ext cx="11825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4878412" y="3514762"/>
            <a:ext cx="263087" cy="447869"/>
          </a:xfrm>
          <a:custGeom>
            <a:avLst/>
            <a:gdLst>
              <a:gd name="connsiteX0" fmla="*/ 29822 w 263087"/>
              <a:gd name="connsiteY0" fmla="*/ 0 h 447869"/>
              <a:gd name="connsiteX1" fmla="*/ 20492 w 263087"/>
              <a:gd name="connsiteY1" fmla="*/ 335902 h 447869"/>
              <a:gd name="connsiteX2" fmla="*/ 263087 w 263087"/>
              <a:gd name="connsiteY2" fmla="*/ 447869 h 44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087" h="447869">
                <a:moveTo>
                  <a:pt x="29822" y="0"/>
                </a:moveTo>
                <a:cubicBezTo>
                  <a:pt x="5718" y="130628"/>
                  <a:pt x="-18385" y="261257"/>
                  <a:pt x="20492" y="335902"/>
                </a:cubicBezTo>
                <a:cubicBezTo>
                  <a:pt x="59369" y="410547"/>
                  <a:pt x="161228" y="429208"/>
                  <a:pt x="263087" y="447869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내용 개체 틀 2"/>
          <p:cNvSpPr txBox="1">
            <a:spLocks/>
          </p:cNvSpPr>
          <p:nvPr/>
        </p:nvSpPr>
        <p:spPr>
          <a:xfrm>
            <a:off x="838200" y="1320671"/>
            <a:ext cx="10256294" cy="603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Translation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이라는 분야에 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 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개념을 처음 도입한 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논문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0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6518708" y="5061180"/>
                <a:ext cx="445718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40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000" b="0" i="1" spc="-15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4000" i="1" spc="-15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708" y="5061180"/>
                <a:ext cx="4457182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6782041" y="2180641"/>
                <a:ext cx="3240118" cy="1892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40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000" i="1" spc="-15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ko-KR" sz="4000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041" y="2180641"/>
                <a:ext cx="3240118" cy="1892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Attention</a:t>
            </a:r>
            <a:r>
              <a:rPr lang="ko-KR" altLang="en-US" b="1" dirty="0" smtClean="0">
                <a:latin typeface="Arial Black" panose="020B0A04020102020204" pitchFamily="34" charset="0"/>
              </a:rPr>
              <a:t> </a:t>
            </a:r>
            <a:r>
              <a:rPr lang="en-US" altLang="ko-KR" b="1" dirty="0" smtClean="0">
                <a:latin typeface="Arial Black" panose="020B0A04020102020204" pitchFamily="34" charset="0"/>
              </a:rPr>
              <a:t>– Key Formulas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89640" y="1859756"/>
            <a:ext cx="2555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3. Attention output</a:t>
            </a:r>
            <a:endParaRPr lang="ko-KR" alt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089640" y="4403900"/>
            <a:ext cx="3125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4. Decoder hidden state</a:t>
            </a:r>
            <a:endParaRPr lang="ko-KR" altLang="en-US" sz="2000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094490" y="4403900"/>
            <a:ext cx="4446025" cy="2044391"/>
            <a:chOff x="1094490" y="4403900"/>
            <a:chExt cx="4446025" cy="20443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8"/>
                <p:cNvSpPr/>
                <p:nvPr/>
              </p:nvSpPr>
              <p:spPr>
                <a:xfrm>
                  <a:off x="1094490" y="4888440"/>
                  <a:ext cx="4446025" cy="15598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4000" i="1" spc="-15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4000" i="1" spc="-15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4000" i="1" spc="-15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sz="4000" b="0" i="1" spc="-15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4000" b="0" i="1" spc="-15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4000" spc="-15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ko-KR" sz="4000" i="1" spc="-15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4000" b="0" i="1" spc="-15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4000" i="1" spc="-15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4000" b="0" i="1" spc="-15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ko-KR" sz="4000" i="1" spc="-15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4000" i="1" spc="-15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4000" i="1" spc="-15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4000" b="0" i="0" spc="-15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ko-KR" sz="4000" b="0" i="1" spc="-150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altLang="ko-KR" sz="4000" i="1" spc="-15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4000" b="0" i="1" spc="-15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4000" i="1" spc="-15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4000" b="0" i="1" spc="-15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sz="4000" b="0" i="1" spc="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oMath>
                    </m:oMathPara>
                  </a14:m>
                  <a:endParaRPr lang="ko-KR" altLang="en-US" sz="4000" dirty="0"/>
                </a:p>
              </p:txBody>
            </p:sp>
          </mc:Choice>
          <mc:Fallback xmlns="">
            <p:sp>
              <p:nvSpPr>
                <p:cNvPr id="9" name="직사각형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490" y="4888440"/>
                  <a:ext cx="4446025" cy="155985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1608400" y="4403900"/>
              <a:ext cx="3148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2. Attention distribution</a:t>
              </a:r>
              <a:endParaRPr lang="ko-KR" altLang="en-US" sz="20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99051" y="5947401"/>
              <a:ext cx="9476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[</a:t>
              </a:r>
              <a:r>
                <a:rPr lang="ko-KR" altLang="en-US" sz="1600" b="1" dirty="0" smtClean="0"/>
                <a:t>스칼라</a:t>
              </a:r>
              <a:r>
                <a:rPr lang="en-US" altLang="ko-KR" sz="1600" b="1" dirty="0" smtClean="0"/>
                <a:t>]</a:t>
              </a:r>
              <a:endParaRPr lang="ko-KR" altLang="en-US" sz="1600" b="1" dirty="0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5915608" y="1744824"/>
            <a:ext cx="0" cy="476794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927271" y="4194110"/>
            <a:ext cx="1065171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5231" y="3370201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벡터</a:t>
            </a:r>
            <a:r>
              <a:rPr lang="en-US" altLang="ko-KR" sz="1600" b="1" dirty="0" smtClean="0"/>
              <a:t>]</a:t>
            </a:r>
            <a:endParaRPr lang="ko-KR" alt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517633" y="5673879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벡터</a:t>
            </a:r>
            <a:r>
              <a:rPr lang="en-US" altLang="ko-KR" sz="1600" b="1" dirty="0" smtClean="0"/>
              <a:t>]</a:t>
            </a:r>
            <a:endParaRPr lang="ko-KR" altLang="en-US" sz="16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1385193" y="1860729"/>
            <a:ext cx="3727010" cy="1724606"/>
            <a:chOff x="1385193" y="1860729"/>
            <a:chExt cx="3727010" cy="1724606"/>
          </a:xfrm>
        </p:grpSpPr>
        <p:sp>
          <p:nvSpPr>
            <p:cNvPr id="6" name="TextBox 5"/>
            <p:cNvSpPr txBox="1"/>
            <p:nvPr/>
          </p:nvSpPr>
          <p:spPr>
            <a:xfrm>
              <a:off x="1790355" y="1860729"/>
              <a:ext cx="237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1. Attention score</a:t>
              </a:r>
              <a:endParaRPr lang="ko-KR" altLang="en-US" sz="20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직사각형 9"/>
                <p:cNvSpPr/>
                <p:nvPr/>
              </p:nvSpPr>
              <p:spPr>
                <a:xfrm>
                  <a:off x="1441005" y="2525540"/>
                  <a:ext cx="3671198" cy="8015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4000" i="1" spc="-15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b="0" i="1" spc="-15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4000" i="1" spc="-15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sz="4000" b="0" i="1" spc="-15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altLang="ko-KR" sz="4000" i="1" spc="-15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pt-BR" altLang="ko-KR" sz="4000" i="1" spc="-15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4000" i="1" spc="-15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4000" dirty="0"/>
                </a:p>
              </p:txBody>
            </p:sp>
          </mc:Choice>
          <mc:Fallback xmlns="">
            <p:sp>
              <p:nvSpPr>
                <p:cNvPr id="10" name="직사각형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005" y="2525540"/>
                  <a:ext cx="3671198" cy="80150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1385193" y="3246781"/>
              <a:ext cx="9476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[</a:t>
              </a:r>
              <a:r>
                <a:rPr lang="ko-KR" altLang="en-US" sz="1600" b="1" dirty="0" smtClean="0"/>
                <a:t>스칼라</a:t>
              </a:r>
              <a:r>
                <a:rPr lang="en-US" altLang="ko-KR" sz="1600" b="1" dirty="0" smtClean="0"/>
                <a:t>]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9718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6518708" y="5061180"/>
                <a:ext cx="445718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40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000" b="0" i="1" spc="-15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4000" i="1" spc="-15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708" y="5061180"/>
                <a:ext cx="4457182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6782041" y="2180641"/>
                <a:ext cx="3240118" cy="1892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40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000" i="1" spc="-15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ko-KR" sz="4000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041" y="2180641"/>
                <a:ext cx="3240118" cy="1892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1094490" y="4888440"/>
                <a:ext cx="4446025" cy="1559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4000" i="1" spc="-15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40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4000" spc="-15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4000" i="1" spc="-15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4000" i="1" spc="-15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sz="4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i="1" spc="-15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4000" i="1" spc="-15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4000" b="0" i="0" spc="-15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4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0" i="1" spc="-15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sz="4000" i="1" spc="-15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4000" b="0" i="1" spc="-15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490" y="4888440"/>
                <a:ext cx="4446025" cy="15598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Attention</a:t>
            </a:r>
            <a:r>
              <a:rPr lang="ko-KR" altLang="en-US" b="1" dirty="0" smtClean="0">
                <a:latin typeface="Arial Black" panose="020B0A04020102020204" pitchFamily="34" charset="0"/>
              </a:rPr>
              <a:t> </a:t>
            </a:r>
            <a:r>
              <a:rPr lang="en-US" altLang="ko-KR" b="1" dirty="0" smtClean="0">
                <a:latin typeface="Arial Black" panose="020B0A04020102020204" pitchFamily="34" charset="0"/>
              </a:rPr>
              <a:t>– Key Formulas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08400" y="4403900"/>
            <a:ext cx="3148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2. Attention distribution</a:t>
            </a:r>
            <a:endParaRPr lang="ko-KR" alt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089640" y="1859756"/>
            <a:ext cx="2555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3. Attention output</a:t>
            </a:r>
            <a:endParaRPr lang="ko-KR" alt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089640" y="4403900"/>
            <a:ext cx="3125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4. Decoder hidden state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99051" y="5947401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스칼라</a:t>
            </a:r>
            <a:r>
              <a:rPr lang="en-US" altLang="ko-KR" sz="1600" b="1" dirty="0" smtClean="0"/>
              <a:t>]</a:t>
            </a:r>
            <a:endParaRPr lang="ko-KR" altLang="en-US" sz="1600" b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915608" y="1744824"/>
            <a:ext cx="0" cy="476794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927271" y="4194110"/>
            <a:ext cx="1065171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5231" y="3370201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벡터</a:t>
            </a:r>
            <a:r>
              <a:rPr lang="en-US" altLang="ko-KR" sz="1600" b="1" dirty="0" smtClean="0"/>
              <a:t>]</a:t>
            </a:r>
            <a:endParaRPr lang="ko-KR" alt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517633" y="5673879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벡터</a:t>
            </a:r>
            <a:r>
              <a:rPr lang="en-US" altLang="ko-KR" sz="1600" b="1" dirty="0" smtClean="0"/>
              <a:t>]</a:t>
            </a:r>
            <a:endParaRPr lang="ko-KR" altLang="en-US" sz="1600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1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"/>
            <a:ext cx="12043555" cy="676469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196330" y="1495266"/>
            <a:ext cx="4242343" cy="2400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385193" y="1860729"/>
            <a:ext cx="3727010" cy="1724606"/>
            <a:chOff x="1385193" y="1860729"/>
            <a:chExt cx="3727010" cy="1724606"/>
          </a:xfrm>
        </p:grpSpPr>
        <p:sp>
          <p:nvSpPr>
            <p:cNvPr id="6" name="TextBox 5"/>
            <p:cNvSpPr txBox="1"/>
            <p:nvPr/>
          </p:nvSpPr>
          <p:spPr>
            <a:xfrm>
              <a:off x="1790355" y="1860729"/>
              <a:ext cx="237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1. Attention score</a:t>
              </a:r>
              <a:endParaRPr lang="ko-KR" altLang="en-US" sz="20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직사각형 9"/>
                <p:cNvSpPr/>
                <p:nvPr/>
              </p:nvSpPr>
              <p:spPr>
                <a:xfrm>
                  <a:off x="1441005" y="2525540"/>
                  <a:ext cx="3671198" cy="8015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4000" i="1" spc="-15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b="0" i="1" spc="-15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4000" i="1" spc="-15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sz="4000" b="0" i="1" spc="-15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altLang="ko-KR" sz="4000" i="1" spc="-15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pt-BR" altLang="ko-KR" sz="4000" i="1" spc="-15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4000" i="1" spc="-15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4000" dirty="0"/>
                </a:p>
              </p:txBody>
            </p:sp>
          </mc:Choice>
          <mc:Fallback xmlns="">
            <p:sp>
              <p:nvSpPr>
                <p:cNvPr id="10" name="직사각형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005" y="2525540"/>
                  <a:ext cx="3671198" cy="80150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1385193" y="3246781"/>
              <a:ext cx="9476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[</a:t>
              </a:r>
              <a:r>
                <a:rPr lang="ko-KR" altLang="en-US" sz="1600" b="1" dirty="0" smtClean="0"/>
                <a:t>스칼라</a:t>
              </a:r>
              <a:r>
                <a:rPr lang="en-US" altLang="ko-KR" sz="1600" b="1" dirty="0" smtClean="0"/>
                <a:t>]</a:t>
              </a:r>
              <a:endParaRPr lang="ko-KR" altLang="en-US" sz="1600" b="1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4115772" y="3218352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인코더 </a:t>
            </a:r>
            <a:r>
              <a:rPr lang="ko-KR" altLang="en-US" sz="1600" b="1" dirty="0" err="1" smtClean="0"/>
              <a:t>은닉층</a:t>
            </a:r>
            <a:endParaRPr lang="ko-KR" altLang="en-US" sz="16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3224924" y="3518102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디코더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은닉층</a:t>
            </a:r>
            <a:endParaRPr lang="ko-KR" altLang="en-US" sz="1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2530540" y="3218624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정렬 모델</a:t>
            </a:r>
            <a:endParaRPr lang="ko-KR" altLang="en-US" sz="1600" b="1" dirty="0"/>
          </a:p>
        </p:txBody>
      </p:sp>
      <p:sp>
        <p:nvSpPr>
          <p:cNvPr id="98" name="자유형 97"/>
          <p:cNvSpPr/>
          <p:nvPr/>
        </p:nvSpPr>
        <p:spPr>
          <a:xfrm>
            <a:off x="3733595" y="3274774"/>
            <a:ext cx="90260" cy="269503"/>
          </a:xfrm>
          <a:custGeom>
            <a:avLst/>
            <a:gdLst>
              <a:gd name="connsiteX0" fmla="*/ 41564 w 41564"/>
              <a:gd name="connsiteY0" fmla="*/ 199506 h 199506"/>
              <a:gd name="connsiteX1" fmla="*/ 0 w 41564"/>
              <a:gd name="connsiteY1" fmla="*/ 0 h 19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564" h="199506">
                <a:moveTo>
                  <a:pt x="41564" y="199506"/>
                </a:moveTo>
                <a:cubicBezTo>
                  <a:pt x="22860" y="132311"/>
                  <a:pt x="4157" y="65117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502231" y="3805048"/>
            <a:ext cx="4303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 smtClean="0"/>
              <a:t>“</a:t>
            </a:r>
            <a:r>
              <a:rPr lang="ko-KR" altLang="en-US" sz="1600" b="1" i="1" dirty="0" smtClean="0"/>
              <a:t>어느 입력 시간 스텝에 집중 할지를 점수화</a:t>
            </a:r>
            <a:r>
              <a:rPr lang="en-US" altLang="ko-KR" sz="1600" b="1" i="1" dirty="0" smtClean="0"/>
              <a:t>”</a:t>
            </a:r>
            <a:r>
              <a:rPr lang="ko-KR" altLang="en-US" sz="1600" b="1" i="1" dirty="0" smtClean="0"/>
              <a:t> </a:t>
            </a:r>
            <a:endParaRPr lang="ko-KR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223633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103120" y="2179320"/>
            <a:ext cx="8001000" cy="2575560"/>
            <a:chOff x="2103120" y="2179320"/>
            <a:chExt cx="8001000" cy="257556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50" t="31778" r="17125" b="30667"/>
            <a:stretch/>
          </p:blipFill>
          <p:spPr>
            <a:xfrm>
              <a:off x="2103120" y="2179320"/>
              <a:ext cx="8001000" cy="257556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103120" y="2179320"/>
              <a:ext cx="8001000" cy="2575560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Acknowledgement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415845"/>
            <a:ext cx="10515600" cy="5368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코세라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딥러닝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강의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Andrew Ng, Sequence Models (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https://www.coursera.org/learn/nlp-sequence-models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스탠포드대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자연어 처리 강의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nn-NO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 with Deep Leaning, CS224N ,Stanford Univ. (</a:t>
            </a:r>
            <a:r>
              <a:rPr lang="nn-NO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http://web.stanford.edu/class/cs224n/index.html</a:t>
            </a:r>
            <a:r>
              <a:rPr lang="nn-NO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참고문헌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스고모리</a:t>
            </a:r>
            <a:r>
              <a:rPr lang="ko-KR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유우스케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, “</a:t>
            </a:r>
            <a:r>
              <a:rPr lang="ko-KR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정석으로 배우는 </a:t>
            </a:r>
            <a:r>
              <a:rPr lang="ko-KR" alt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딥러닝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“, </a:t>
            </a:r>
            <a:r>
              <a:rPr lang="ko-KR" alt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위키북스</a:t>
            </a:r>
            <a:endParaRPr lang="en-US" altLang="ko-K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논문</a:t>
            </a: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ì ìì¼ë¡ ë°°ì°ë ë¥ë¬ë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571" y="3205815"/>
            <a:ext cx="1611069" cy="20566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110802" y="5106952"/>
            <a:ext cx="1087447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en-US" altLang="ko-K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[Cho, 2014a] 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Learning Phase Representations Using RNN Encoder-Decoder</a:t>
            </a:r>
            <a:b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[Cho, 2014b] 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On the Properties of Neural Machine Translation, Encoder–Decoder Approaches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en-US" altLang="ko-K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6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Bahdanau</a:t>
            </a:r>
            <a:r>
              <a:rPr lang="en-US" altLang="ko-K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2015] 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Neural Machine Translation by Jointly Learning to Align and Translate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</a:t>
            </a:r>
            <a:r>
              <a:rPr lang="en-US" altLang="ko-K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[Luong, 2015] 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Effective Approaches to Attention-based Neural Machine Translation</a:t>
            </a:r>
          </a:p>
        </p:txBody>
      </p:sp>
    </p:spTree>
    <p:extLst>
      <p:ext uri="{BB962C8B-B14F-4D97-AF65-F5344CB8AC3E}">
        <p14:creationId xmlns:p14="http://schemas.microsoft.com/office/powerpoint/2010/main" val="114366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6518708" y="5061180"/>
                <a:ext cx="445718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40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000" b="0" i="1" spc="-15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4000" i="1" spc="-15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708" y="5061180"/>
                <a:ext cx="4457182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6782041" y="2180641"/>
                <a:ext cx="3240118" cy="1892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40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000" i="1" spc="-15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ko-KR" sz="4000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041" y="2180641"/>
                <a:ext cx="3240118" cy="1892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1094490" y="4888440"/>
                <a:ext cx="4446025" cy="1559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4000" i="1" spc="-15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40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4000" spc="-15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4000" i="1" spc="-15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4000" i="1" spc="-15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sz="4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i="1" spc="-15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4000" i="1" spc="-15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4000" b="0" i="0" spc="-15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4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0" i="1" spc="-15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sz="4000" i="1" spc="-15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4000" b="0" i="1" spc="-15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490" y="4888440"/>
                <a:ext cx="4446025" cy="15598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Attention</a:t>
            </a:r>
            <a:r>
              <a:rPr lang="ko-KR" altLang="en-US" b="1" dirty="0" smtClean="0">
                <a:latin typeface="Arial Black" panose="020B0A04020102020204" pitchFamily="34" charset="0"/>
              </a:rPr>
              <a:t> </a:t>
            </a:r>
            <a:r>
              <a:rPr lang="en-US" altLang="ko-KR" b="1" dirty="0" smtClean="0">
                <a:latin typeface="Arial Black" panose="020B0A04020102020204" pitchFamily="34" charset="0"/>
              </a:rPr>
              <a:t>– Key Formulas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08400" y="4403900"/>
            <a:ext cx="3148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2. Attention distribution</a:t>
            </a:r>
            <a:endParaRPr lang="ko-KR" alt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089640" y="1859756"/>
            <a:ext cx="2555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3. Attention output</a:t>
            </a:r>
            <a:endParaRPr lang="ko-KR" alt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089640" y="4403900"/>
            <a:ext cx="3125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4. Decoder hidden state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99051" y="5947401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스칼라</a:t>
            </a:r>
            <a:r>
              <a:rPr lang="en-US" altLang="ko-KR" sz="1600" b="1" dirty="0" smtClean="0"/>
              <a:t>]</a:t>
            </a:r>
            <a:endParaRPr lang="ko-KR" altLang="en-US" sz="1600" b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915608" y="1744824"/>
            <a:ext cx="0" cy="476794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927271" y="4194110"/>
            <a:ext cx="1065171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5231" y="3370201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벡터</a:t>
            </a:r>
            <a:r>
              <a:rPr lang="en-US" altLang="ko-KR" sz="1600" b="1" dirty="0" smtClean="0"/>
              <a:t>]</a:t>
            </a:r>
            <a:endParaRPr lang="ko-KR" alt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517633" y="5673879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벡터</a:t>
            </a:r>
            <a:r>
              <a:rPr lang="en-US" altLang="ko-KR" sz="1600" b="1" dirty="0" smtClean="0"/>
              <a:t>]</a:t>
            </a:r>
            <a:endParaRPr lang="ko-KR" altLang="en-US" sz="1600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1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"/>
            <a:ext cx="12043555" cy="676469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196330" y="1495266"/>
            <a:ext cx="4242343" cy="2400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385193" y="1860729"/>
            <a:ext cx="3727010" cy="1724606"/>
            <a:chOff x="1385193" y="1860729"/>
            <a:chExt cx="3727010" cy="1724606"/>
          </a:xfrm>
        </p:grpSpPr>
        <p:sp>
          <p:nvSpPr>
            <p:cNvPr id="6" name="TextBox 5"/>
            <p:cNvSpPr txBox="1"/>
            <p:nvPr/>
          </p:nvSpPr>
          <p:spPr>
            <a:xfrm>
              <a:off x="1790355" y="1860729"/>
              <a:ext cx="237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1. Attention score</a:t>
              </a:r>
              <a:endParaRPr lang="ko-KR" altLang="en-US" sz="20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직사각형 9"/>
                <p:cNvSpPr/>
                <p:nvPr/>
              </p:nvSpPr>
              <p:spPr>
                <a:xfrm>
                  <a:off x="1441005" y="2525540"/>
                  <a:ext cx="3671198" cy="8015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4000" i="1" spc="-15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b="0" i="1" spc="-15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4000" i="1" spc="-15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sz="4000" b="0" i="1" spc="-15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altLang="ko-KR" sz="4000" i="1" spc="-15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pt-BR" altLang="ko-KR" sz="4000" i="1" spc="-15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4000" i="1" spc="-15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4000" dirty="0"/>
                </a:p>
              </p:txBody>
            </p:sp>
          </mc:Choice>
          <mc:Fallback xmlns="">
            <p:sp>
              <p:nvSpPr>
                <p:cNvPr id="10" name="직사각형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005" y="2525540"/>
                  <a:ext cx="3671198" cy="80150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1385193" y="3246781"/>
              <a:ext cx="9476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[</a:t>
              </a:r>
              <a:r>
                <a:rPr lang="ko-KR" altLang="en-US" sz="1600" b="1" dirty="0" smtClean="0"/>
                <a:t>스칼라</a:t>
              </a:r>
              <a:r>
                <a:rPr lang="en-US" altLang="ko-KR" sz="1600" b="1" dirty="0" smtClean="0"/>
                <a:t>]</a:t>
              </a:r>
              <a:endParaRPr lang="ko-KR" altLang="en-US" sz="1600" b="1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4115772" y="3218352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인코더 </a:t>
            </a:r>
            <a:r>
              <a:rPr lang="ko-KR" altLang="en-US" sz="1600" b="1" dirty="0" err="1" smtClean="0"/>
              <a:t>은닉층</a:t>
            </a:r>
            <a:endParaRPr lang="ko-KR" altLang="en-US" sz="16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3224924" y="3518102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디코더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은닉층</a:t>
            </a:r>
            <a:endParaRPr lang="ko-KR" altLang="en-US" sz="1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2530540" y="3218624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정렬 모델</a:t>
            </a:r>
            <a:endParaRPr lang="ko-KR" altLang="en-US" sz="1600" b="1" dirty="0"/>
          </a:p>
        </p:txBody>
      </p:sp>
      <p:sp>
        <p:nvSpPr>
          <p:cNvPr id="98" name="자유형 97"/>
          <p:cNvSpPr/>
          <p:nvPr/>
        </p:nvSpPr>
        <p:spPr>
          <a:xfrm>
            <a:off x="3733595" y="3274774"/>
            <a:ext cx="90260" cy="269503"/>
          </a:xfrm>
          <a:custGeom>
            <a:avLst/>
            <a:gdLst>
              <a:gd name="connsiteX0" fmla="*/ 41564 w 41564"/>
              <a:gd name="connsiteY0" fmla="*/ 199506 h 199506"/>
              <a:gd name="connsiteX1" fmla="*/ 0 w 41564"/>
              <a:gd name="connsiteY1" fmla="*/ 0 h 19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564" h="199506">
                <a:moveTo>
                  <a:pt x="41564" y="199506"/>
                </a:moveTo>
                <a:cubicBezTo>
                  <a:pt x="22860" y="132311"/>
                  <a:pt x="4157" y="65117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502231" y="3805048"/>
            <a:ext cx="4303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 smtClean="0"/>
              <a:t>“</a:t>
            </a:r>
            <a:r>
              <a:rPr lang="ko-KR" altLang="en-US" sz="1600" b="1" i="1" dirty="0" smtClean="0"/>
              <a:t>어느 입력 시간 스텝에 집중 할지를 점수화</a:t>
            </a:r>
            <a:r>
              <a:rPr lang="en-US" altLang="ko-KR" sz="1600" b="1" i="1" dirty="0" smtClean="0"/>
              <a:t>”</a:t>
            </a:r>
            <a:r>
              <a:rPr lang="ko-KR" altLang="en-US" sz="1600" b="1" i="1" dirty="0" smtClean="0"/>
              <a:t> </a:t>
            </a:r>
            <a:endParaRPr lang="ko-KR" altLang="en-US" sz="1600" b="1" i="1" dirty="0"/>
          </a:p>
        </p:txBody>
      </p:sp>
      <p:sp>
        <p:nvSpPr>
          <p:cNvPr id="4" name="직사각형 3"/>
          <p:cNvSpPr/>
          <p:nvPr/>
        </p:nvSpPr>
        <p:spPr>
          <a:xfrm>
            <a:off x="723547" y="4278147"/>
            <a:ext cx="10435865" cy="239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1" name="그룹 100"/>
          <p:cNvGrpSpPr/>
          <p:nvPr/>
        </p:nvGrpSpPr>
        <p:grpSpPr>
          <a:xfrm>
            <a:off x="3013829" y="4223771"/>
            <a:ext cx="6015895" cy="2258070"/>
            <a:chOff x="2470872" y="2481880"/>
            <a:chExt cx="6015895" cy="2258070"/>
          </a:xfrm>
        </p:grpSpPr>
        <p:sp>
          <p:nvSpPr>
            <p:cNvPr id="102" name="직사각형 101"/>
            <p:cNvSpPr/>
            <p:nvPr/>
          </p:nvSpPr>
          <p:spPr>
            <a:xfrm>
              <a:off x="2585512" y="3148118"/>
              <a:ext cx="361399" cy="814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456343" y="3148116"/>
              <a:ext cx="361399" cy="8143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327174" y="3148116"/>
              <a:ext cx="361399" cy="814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화살표 연결선 104"/>
            <p:cNvCxnSpPr>
              <a:stCxn id="102" idx="3"/>
              <a:endCxn id="103" idx="1"/>
            </p:cNvCxnSpPr>
            <p:nvPr/>
          </p:nvCxnSpPr>
          <p:spPr>
            <a:xfrm flipV="1">
              <a:off x="2946911" y="3555310"/>
              <a:ext cx="509432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>
              <a:stCxn id="103" idx="3"/>
              <a:endCxn id="104" idx="1"/>
            </p:cNvCxnSpPr>
            <p:nvPr/>
          </p:nvCxnSpPr>
          <p:spPr>
            <a:xfrm>
              <a:off x="3817742" y="3555310"/>
              <a:ext cx="5094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/>
            <p:cNvCxnSpPr/>
            <p:nvPr/>
          </p:nvCxnSpPr>
          <p:spPr>
            <a:xfrm flipV="1">
              <a:off x="2781468" y="3962500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/>
            <p:nvPr/>
          </p:nvCxnSpPr>
          <p:spPr>
            <a:xfrm flipV="1">
              <a:off x="3644670" y="3962500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/>
            <p:nvPr/>
          </p:nvCxnSpPr>
          <p:spPr>
            <a:xfrm flipV="1">
              <a:off x="4507872" y="3971072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2470872" y="4307288"/>
              <a:ext cx="692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나는</a:t>
              </a:r>
              <a:endParaRPr lang="ko-KR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337610" y="4307288"/>
              <a:ext cx="711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학생</a:t>
              </a:r>
              <a:endParaRPr lang="ko-KR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064871" y="4307288"/>
              <a:ext cx="980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입니다</a:t>
              </a:r>
              <a:endParaRPr lang="ko-KR" altLang="en-US" dirty="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5213835" y="3156685"/>
              <a:ext cx="361399" cy="81438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화살표 연결선 113"/>
            <p:cNvCxnSpPr>
              <a:endCxn id="113" idx="1"/>
            </p:cNvCxnSpPr>
            <p:nvPr/>
          </p:nvCxnSpPr>
          <p:spPr>
            <a:xfrm>
              <a:off x="4704403" y="3563879"/>
              <a:ext cx="5094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/>
            <p:nvPr/>
          </p:nvCxnSpPr>
          <p:spPr>
            <a:xfrm flipV="1">
              <a:off x="5394533" y="3979641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/>
            <p:cNvCxnSpPr/>
            <p:nvPr/>
          </p:nvCxnSpPr>
          <p:spPr>
            <a:xfrm flipV="1">
              <a:off x="5394533" y="2862366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4950878" y="4307288"/>
              <a:ext cx="1146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&lt;EOS&gt;</a:t>
              </a:r>
              <a:endParaRPr lang="ko-KR" altLang="en-US" dirty="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092293" y="3165254"/>
              <a:ext cx="361399" cy="814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화살표 연결선 118"/>
            <p:cNvCxnSpPr>
              <a:endCxn id="118" idx="1"/>
            </p:cNvCxnSpPr>
            <p:nvPr/>
          </p:nvCxnSpPr>
          <p:spPr>
            <a:xfrm>
              <a:off x="5582861" y="3572448"/>
              <a:ext cx="5094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/>
            <p:cNvCxnSpPr/>
            <p:nvPr/>
          </p:nvCxnSpPr>
          <p:spPr>
            <a:xfrm flipV="1">
              <a:off x="6272991" y="3988210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/>
            <p:cNvCxnSpPr/>
            <p:nvPr/>
          </p:nvCxnSpPr>
          <p:spPr>
            <a:xfrm flipV="1">
              <a:off x="6272991" y="2870935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직사각형 121"/>
            <p:cNvSpPr/>
            <p:nvPr/>
          </p:nvSpPr>
          <p:spPr>
            <a:xfrm>
              <a:off x="6956149" y="3165254"/>
              <a:ext cx="361399" cy="814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화살표 연결선 122"/>
            <p:cNvCxnSpPr>
              <a:endCxn id="122" idx="1"/>
            </p:cNvCxnSpPr>
            <p:nvPr/>
          </p:nvCxnSpPr>
          <p:spPr>
            <a:xfrm>
              <a:off x="6446717" y="3572448"/>
              <a:ext cx="5094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/>
            <p:cNvCxnSpPr/>
            <p:nvPr/>
          </p:nvCxnSpPr>
          <p:spPr>
            <a:xfrm flipV="1">
              <a:off x="7136847" y="3988210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/>
            <p:nvPr/>
          </p:nvCxnSpPr>
          <p:spPr>
            <a:xfrm flipV="1">
              <a:off x="7136847" y="2870935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직사각형 125"/>
            <p:cNvSpPr/>
            <p:nvPr/>
          </p:nvSpPr>
          <p:spPr>
            <a:xfrm>
              <a:off x="7842156" y="3173823"/>
              <a:ext cx="361399" cy="8143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화살표 연결선 126"/>
            <p:cNvCxnSpPr>
              <a:endCxn id="126" idx="1"/>
            </p:cNvCxnSpPr>
            <p:nvPr/>
          </p:nvCxnSpPr>
          <p:spPr>
            <a:xfrm>
              <a:off x="7332724" y="3581017"/>
              <a:ext cx="5094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/>
            <p:cNvCxnSpPr/>
            <p:nvPr/>
          </p:nvCxnSpPr>
          <p:spPr>
            <a:xfrm flipV="1">
              <a:off x="8022854" y="3996779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/>
            <p:cNvCxnSpPr/>
            <p:nvPr/>
          </p:nvCxnSpPr>
          <p:spPr>
            <a:xfrm flipV="1">
              <a:off x="8022854" y="2879504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271859" y="2510172"/>
              <a:ext cx="349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</a:t>
              </a:r>
              <a:endParaRPr lang="ko-KR" alt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025045" y="2484465"/>
              <a:ext cx="620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am</a:t>
              </a:r>
              <a:endParaRPr lang="ko-KR" alt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985700" y="2484465"/>
              <a:ext cx="46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157254" y="4307288"/>
              <a:ext cx="590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</a:t>
              </a:r>
              <a:endParaRPr lang="ko-KR" alt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956149" y="4307288"/>
              <a:ext cx="620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am</a:t>
              </a:r>
              <a:endParaRPr lang="ko-KR" alt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916804" y="4307288"/>
              <a:ext cx="46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3327753" y="4246729"/>
              <a:ext cx="635794" cy="4932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794163" y="2481880"/>
              <a:ext cx="692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???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9410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6518708" y="5061180"/>
                <a:ext cx="445718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40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000" b="0" i="1" spc="-15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4000" i="1" spc="-15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708" y="5061180"/>
                <a:ext cx="4457182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6782041" y="2180641"/>
                <a:ext cx="3240118" cy="1892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40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000" i="1" spc="-15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ko-KR" sz="4000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041" y="2180641"/>
                <a:ext cx="3240118" cy="1892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1094490" y="4888440"/>
                <a:ext cx="4446025" cy="1559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4000" i="1" spc="-15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40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4000" spc="-15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4000" i="1" spc="-15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4000" i="1" spc="-15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sz="4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i="1" spc="-15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4000" i="1" spc="-15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4000" b="0" i="0" spc="-15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4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0" i="1" spc="-15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sz="4000" i="1" spc="-15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4000" b="0" i="1" spc="-15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490" y="4888440"/>
                <a:ext cx="4446025" cy="15598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Attention</a:t>
            </a:r>
            <a:r>
              <a:rPr lang="ko-KR" altLang="en-US" b="1" dirty="0" smtClean="0">
                <a:latin typeface="Arial Black" panose="020B0A04020102020204" pitchFamily="34" charset="0"/>
              </a:rPr>
              <a:t> </a:t>
            </a:r>
            <a:r>
              <a:rPr lang="en-US" altLang="ko-KR" b="1" dirty="0" smtClean="0">
                <a:latin typeface="Arial Black" panose="020B0A04020102020204" pitchFamily="34" charset="0"/>
              </a:rPr>
              <a:t>– Key Formulas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08400" y="4403900"/>
            <a:ext cx="3148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2. Attention distribution</a:t>
            </a:r>
            <a:endParaRPr lang="ko-KR" alt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089640" y="1859756"/>
            <a:ext cx="2555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3. Attention output</a:t>
            </a:r>
            <a:endParaRPr lang="ko-KR" alt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089640" y="4403900"/>
            <a:ext cx="3125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4. Decoder hidden state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99051" y="5947401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스칼라</a:t>
            </a:r>
            <a:r>
              <a:rPr lang="en-US" altLang="ko-KR" sz="1600" b="1" dirty="0" smtClean="0"/>
              <a:t>]</a:t>
            </a:r>
            <a:endParaRPr lang="ko-KR" altLang="en-US" sz="1600" b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915608" y="1744824"/>
            <a:ext cx="0" cy="476794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927271" y="4194110"/>
            <a:ext cx="1065171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5231" y="3370201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벡터</a:t>
            </a:r>
            <a:r>
              <a:rPr lang="en-US" altLang="ko-KR" sz="1600" b="1" dirty="0" smtClean="0"/>
              <a:t>]</a:t>
            </a:r>
            <a:endParaRPr lang="ko-KR" alt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517633" y="5673879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벡터</a:t>
            </a:r>
            <a:r>
              <a:rPr lang="en-US" altLang="ko-KR" sz="1600" b="1" dirty="0" smtClean="0"/>
              <a:t>]</a:t>
            </a:r>
            <a:endParaRPr lang="ko-KR" altLang="en-US" sz="1600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1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"/>
            <a:ext cx="12043555" cy="676469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196330" y="1495266"/>
            <a:ext cx="4242343" cy="2400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385193" y="1860729"/>
            <a:ext cx="3727010" cy="1724606"/>
            <a:chOff x="1385193" y="1860729"/>
            <a:chExt cx="3727010" cy="1724606"/>
          </a:xfrm>
        </p:grpSpPr>
        <p:sp>
          <p:nvSpPr>
            <p:cNvPr id="6" name="TextBox 5"/>
            <p:cNvSpPr txBox="1"/>
            <p:nvPr/>
          </p:nvSpPr>
          <p:spPr>
            <a:xfrm>
              <a:off x="1790355" y="1860729"/>
              <a:ext cx="237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1. Attention score</a:t>
              </a:r>
              <a:endParaRPr lang="ko-KR" altLang="en-US" sz="20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직사각형 9"/>
                <p:cNvSpPr/>
                <p:nvPr/>
              </p:nvSpPr>
              <p:spPr>
                <a:xfrm>
                  <a:off x="1441005" y="2525540"/>
                  <a:ext cx="3671198" cy="8015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4000" i="1" spc="-15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b="0" i="1" spc="-15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4000" i="1" spc="-15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sz="4000" b="0" i="1" spc="-15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altLang="ko-KR" sz="4000" i="1" spc="-15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pt-BR" altLang="ko-KR" sz="4000" i="1" spc="-15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4000" i="1" spc="-15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4000" dirty="0"/>
                </a:p>
              </p:txBody>
            </p:sp>
          </mc:Choice>
          <mc:Fallback xmlns="">
            <p:sp>
              <p:nvSpPr>
                <p:cNvPr id="10" name="직사각형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005" y="2525540"/>
                  <a:ext cx="3671198" cy="80150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1385193" y="3246781"/>
              <a:ext cx="9476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[</a:t>
              </a:r>
              <a:r>
                <a:rPr lang="ko-KR" altLang="en-US" sz="1600" b="1" dirty="0" smtClean="0"/>
                <a:t>스칼라</a:t>
              </a:r>
              <a:r>
                <a:rPr lang="en-US" altLang="ko-KR" sz="1600" b="1" dirty="0" smtClean="0"/>
                <a:t>]</a:t>
              </a:r>
              <a:endParaRPr lang="ko-KR" altLang="en-US" sz="1600" b="1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4115772" y="3218352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인코더 </a:t>
            </a:r>
            <a:r>
              <a:rPr lang="ko-KR" altLang="en-US" sz="1600" b="1" dirty="0" err="1" smtClean="0"/>
              <a:t>은닉층</a:t>
            </a:r>
            <a:endParaRPr lang="ko-KR" altLang="en-US" sz="16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3224924" y="3518102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디코더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은닉층</a:t>
            </a:r>
            <a:endParaRPr lang="ko-KR" altLang="en-US" sz="1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2530540" y="3218624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정렬 모델</a:t>
            </a:r>
            <a:endParaRPr lang="ko-KR" altLang="en-US" sz="1600" b="1" dirty="0"/>
          </a:p>
        </p:txBody>
      </p:sp>
      <p:sp>
        <p:nvSpPr>
          <p:cNvPr id="98" name="자유형 97"/>
          <p:cNvSpPr/>
          <p:nvPr/>
        </p:nvSpPr>
        <p:spPr>
          <a:xfrm>
            <a:off x="3733595" y="3274774"/>
            <a:ext cx="90260" cy="269503"/>
          </a:xfrm>
          <a:custGeom>
            <a:avLst/>
            <a:gdLst>
              <a:gd name="connsiteX0" fmla="*/ 41564 w 41564"/>
              <a:gd name="connsiteY0" fmla="*/ 199506 h 199506"/>
              <a:gd name="connsiteX1" fmla="*/ 0 w 41564"/>
              <a:gd name="connsiteY1" fmla="*/ 0 h 19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564" h="199506">
                <a:moveTo>
                  <a:pt x="41564" y="199506"/>
                </a:moveTo>
                <a:cubicBezTo>
                  <a:pt x="22860" y="132311"/>
                  <a:pt x="4157" y="65117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502231" y="3805048"/>
            <a:ext cx="4303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 smtClean="0"/>
              <a:t>“</a:t>
            </a:r>
            <a:r>
              <a:rPr lang="ko-KR" altLang="en-US" sz="1600" b="1" i="1" dirty="0" smtClean="0"/>
              <a:t>어느 입력 시간 스텝에 집중 할지를 점수화</a:t>
            </a:r>
            <a:r>
              <a:rPr lang="en-US" altLang="ko-KR" sz="1600" b="1" i="1" dirty="0" smtClean="0"/>
              <a:t>”</a:t>
            </a:r>
            <a:r>
              <a:rPr lang="ko-KR" altLang="en-US" sz="1600" b="1" i="1" dirty="0" smtClean="0"/>
              <a:t> </a:t>
            </a:r>
            <a:endParaRPr lang="ko-KR" altLang="en-US" sz="1600" b="1" i="1" dirty="0"/>
          </a:p>
        </p:txBody>
      </p:sp>
      <p:sp>
        <p:nvSpPr>
          <p:cNvPr id="4" name="직사각형 3"/>
          <p:cNvSpPr/>
          <p:nvPr/>
        </p:nvSpPr>
        <p:spPr>
          <a:xfrm>
            <a:off x="723547" y="4278147"/>
            <a:ext cx="10435865" cy="239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/>
          <p:cNvGrpSpPr/>
          <p:nvPr/>
        </p:nvGrpSpPr>
        <p:grpSpPr>
          <a:xfrm>
            <a:off x="3021264" y="4182781"/>
            <a:ext cx="6188147" cy="2300906"/>
            <a:chOff x="2470872" y="2439044"/>
            <a:chExt cx="6188147" cy="2300906"/>
          </a:xfrm>
        </p:grpSpPr>
        <p:sp>
          <p:nvSpPr>
            <p:cNvPr id="64" name="직사각형 63"/>
            <p:cNvSpPr/>
            <p:nvPr/>
          </p:nvSpPr>
          <p:spPr>
            <a:xfrm>
              <a:off x="2585512" y="3148118"/>
              <a:ext cx="361399" cy="814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456343" y="3148116"/>
              <a:ext cx="361399" cy="8143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327174" y="3148116"/>
              <a:ext cx="361399" cy="814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화살표 연결선 66"/>
            <p:cNvCxnSpPr>
              <a:stCxn id="64" idx="3"/>
              <a:endCxn id="65" idx="1"/>
            </p:cNvCxnSpPr>
            <p:nvPr/>
          </p:nvCxnSpPr>
          <p:spPr>
            <a:xfrm flipV="1">
              <a:off x="2946911" y="3555310"/>
              <a:ext cx="509432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65" idx="3"/>
              <a:endCxn id="66" idx="1"/>
            </p:cNvCxnSpPr>
            <p:nvPr/>
          </p:nvCxnSpPr>
          <p:spPr>
            <a:xfrm>
              <a:off x="3817742" y="3555310"/>
              <a:ext cx="5094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 flipV="1">
              <a:off x="2781468" y="3962500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 flipV="1">
              <a:off x="3644670" y="3962500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 flipV="1">
              <a:off x="4507872" y="3971072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2470872" y="4307288"/>
              <a:ext cx="692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나는</a:t>
              </a:r>
              <a:endParaRPr lang="ko-KR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37610" y="4307288"/>
              <a:ext cx="711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학생</a:t>
              </a:r>
              <a:endParaRPr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064871" y="4307288"/>
              <a:ext cx="980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입니다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213835" y="3156685"/>
              <a:ext cx="361399" cy="81438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화살표 연결선 75"/>
            <p:cNvCxnSpPr>
              <a:endCxn id="75" idx="1"/>
            </p:cNvCxnSpPr>
            <p:nvPr/>
          </p:nvCxnSpPr>
          <p:spPr>
            <a:xfrm>
              <a:off x="4704403" y="3563879"/>
              <a:ext cx="5094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 flipV="1">
              <a:off x="5394533" y="3979641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5394533" y="2862366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950878" y="4307288"/>
              <a:ext cx="1146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&lt;EOS&gt;</a:t>
              </a:r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092293" y="3165254"/>
              <a:ext cx="361399" cy="814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화살표 연결선 80"/>
            <p:cNvCxnSpPr>
              <a:endCxn id="80" idx="1"/>
            </p:cNvCxnSpPr>
            <p:nvPr/>
          </p:nvCxnSpPr>
          <p:spPr>
            <a:xfrm>
              <a:off x="5582861" y="3572448"/>
              <a:ext cx="5094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6272991" y="3988210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 flipV="1">
              <a:off x="6272991" y="2870935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직사각형 83"/>
            <p:cNvSpPr/>
            <p:nvPr/>
          </p:nvSpPr>
          <p:spPr>
            <a:xfrm>
              <a:off x="6956149" y="3165254"/>
              <a:ext cx="361399" cy="814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직선 화살표 연결선 84"/>
            <p:cNvCxnSpPr>
              <a:endCxn id="84" idx="1"/>
            </p:cNvCxnSpPr>
            <p:nvPr/>
          </p:nvCxnSpPr>
          <p:spPr>
            <a:xfrm>
              <a:off x="6446717" y="3572448"/>
              <a:ext cx="5094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 flipV="1">
              <a:off x="7136847" y="3988210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 flipV="1">
              <a:off x="7136847" y="2870935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직사각형 87"/>
            <p:cNvSpPr/>
            <p:nvPr/>
          </p:nvSpPr>
          <p:spPr>
            <a:xfrm>
              <a:off x="7842156" y="3173823"/>
              <a:ext cx="361399" cy="8143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화살표 연결선 88"/>
            <p:cNvCxnSpPr>
              <a:endCxn id="88" idx="1"/>
            </p:cNvCxnSpPr>
            <p:nvPr/>
          </p:nvCxnSpPr>
          <p:spPr>
            <a:xfrm>
              <a:off x="7332724" y="3581017"/>
              <a:ext cx="5094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/>
            <p:nvPr/>
          </p:nvCxnSpPr>
          <p:spPr>
            <a:xfrm flipV="1">
              <a:off x="8022854" y="3996779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/>
            <p:nvPr/>
          </p:nvCxnSpPr>
          <p:spPr>
            <a:xfrm flipV="1">
              <a:off x="8022854" y="2879504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5271859" y="2510172"/>
              <a:ext cx="349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</a:t>
              </a:r>
              <a:endParaRPr lang="ko-KR" alt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025045" y="2484465"/>
              <a:ext cx="620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am</a:t>
              </a:r>
              <a:endParaRPr lang="ko-KR" alt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985700" y="2484465"/>
              <a:ext cx="46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157254" y="4307288"/>
              <a:ext cx="590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</a:t>
              </a:r>
              <a:endParaRPr lang="ko-KR" alt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956149" y="4307288"/>
              <a:ext cx="620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am</a:t>
              </a:r>
              <a:endParaRPr lang="ko-KR" alt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916804" y="4307288"/>
              <a:ext cx="46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3327753" y="4246729"/>
              <a:ext cx="635794" cy="4932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576668" y="2484465"/>
              <a:ext cx="1082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student</a:t>
              </a:r>
              <a:endParaRPr lang="ko-KR" altLang="en-US" dirty="0"/>
            </a:p>
          </p:txBody>
        </p:sp>
        <p:sp>
          <p:nvSpPr>
            <p:cNvPr id="142" name="타원 141"/>
            <p:cNvSpPr/>
            <p:nvPr/>
          </p:nvSpPr>
          <p:spPr>
            <a:xfrm>
              <a:off x="7567336" y="2439044"/>
              <a:ext cx="942181" cy="43341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965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"/>
            <a:ext cx="12043555" cy="676469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94490" y="4275788"/>
            <a:ext cx="4242343" cy="2400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94490" y="4403900"/>
            <a:ext cx="4446025" cy="2044391"/>
            <a:chOff x="1094490" y="4403900"/>
            <a:chExt cx="4446025" cy="20443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직사각형 2"/>
                <p:cNvSpPr/>
                <p:nvPr/>
              </p:nvSpPr>
              <p:spPr>
                <a:xfrm>
                  <a:off x="1094490" y="4888440"/>
                  <a:ext cx="4446025" cy="15598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4000" i="1" spc="-15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4000" i="1" spc="-15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4000" i="1" spc="-15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sz="4000" b="0" i="1" spc="-15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4000" b="0" i="1" spc="-15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4000" spc="-15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ko-KR" sz="4000" i="1" spc="-15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4000" b="0" i="1" spc="-15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4000" i="1" spc="-15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4000" b="0" i="1" spc="-15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ko-KR" sz="4000" i="1" spc="-15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4000" i="1" spc="-15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4000" i="1" spc="-15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4000" b="0" i="0" spc="-15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ko-KR" sz="4000" b="0" i="1" spc="-150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altLang="ko-KR" sz="4000" i="1" spc="-15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4000" b="0" i="1" spc="-15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4000" i="1" spc="-15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4000" b="0" i="1" spc="-15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sz="4000" b="0" i="1" spc="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oMath>
                    </m:oMathPara>
                  </a14:m>
                  <a:endParaRPr lang="ko-KR" altLang="en-US" sz="4000" dirty="0"/>
                </a:p>
              </p:txBody>
            </p:sp>
          </mc:Choice>
          <mc:Fallback xmlns="">
            <p:sp>
              <p:nvSpPr>
                <p:cNvPr id="3" name="직사각형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490" y="4888440"/>
                  <a:ext cx="4446025" cy="155985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/>
            <p:cNvSpPr txBox="1"/>
            <p:nvPr/>
          </p:nvSpPr>
          <p:spPr>
            <a:xfrm>
              <a:off x="1608400" y="4403900"/>
              <a:ext cx="3148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2. Attention distribution</a:t>
              </a:r>
              <a:endParaRPr lang="ko-KR" altLang="en-US" sz="20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99051" y="5947401"/>
              <a:ext cx="9476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[</a:t>
              </a:r>
              <a:r>
                <a:rPr lang="ko-KR" altLang="en-US" sz="1600" b="1" dirty="0" smtClean="0"/>
                <a:t>스칼라</a:t>
              </a:r>
              <a:r>
                <a:rPr lang="en-US" altLang="ko-KR" sz="1600" b="1" dirty="0" smtClean="0"/>
                <a:t>]</a:t>
              </a:r>
              <a:endParaRPr lang="ko-KR" altLang="en-US" sz="16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3609569" y="6401390"/>
                <a:ext cx="2173544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pc="-150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ko-KR" sz="2400" b="0" i="1" spc="-15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400" i="1" spc="-15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2400" b="0" i="1" spc="-15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569" y="6401390"/>
                <a:ext cx="2173544" cy="491417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1244" y="6494212"/>
            <a:ext cx="3144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 smtClean="0"/>
              <a:t>“</a:t>
            </a:r>
            <a:r>
              <a:rPr lang="ko-KR" altLang="en-US" sz="1600" b="1" i="1" dirty="0" smtClean="0"/>
              <a:t>입력 시간 스텝에 대한 가중치</a:t>
            </a:r>
            <a:r>
              <a:rPr lang="en-US" altLang="ko-KR" sz="1600" b="1" i="1" dirty="0" smtClean="0"/>
              <a:t>”</a:t>
            </a:r>
            <a:endParaRPr lang="ko-KR" altLang="en-US" sz="1600" b="1" i="1" dirty="0"/>
          </a:p>
        </p:txBody>
      </p:sp>
      <p:sp>
        <p:nvSpPr>
          <p:cNvPr id="11" name="자유형 10"/>
          <p:cNvSpPr/>
          <p:nvPr/>
        </p:nvSpPr>
        <p:spPr>
          <a:xfrm>
            <a:off x="755780" y="5710335"/>
            <a:ext cx="494521" cy="737955"/>
          </a:xfrm>
          <a:custGeom>
            <a:avLst/>
            <a:gdLst>
              <a:gd name="connsiteX0" fmla="*/ 475074 w 475074"/>
              <a:gd name="connsiteY0" fmla="*/ 0 h 625151"/>
              <a:gd name="connsiteX1" fmla="*/ 36535 w 475074"/>
              <a:gd name="connsiteY1" fmla="*/ 195943 h 625151"/>
              <a:gd name="connsiteX2" fmla="*/ 55197 w 475074"/>
              <a:gd name="connsiteY2" fmla="*/ 625151 h 62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074" h="625151">
                <a:moveTo>
                  <a:pt x="475074" y="0"/>
                </a:moveTo>
                <a:cubicBezTo>
                  <a:pt x="290794" y="45875"/>
                  <a:pt x="106514" y="91751"/>
                  <a:pt x="36535" y="195943"/>
                </a:cubicBezTo>
                <a:cubicBezTo>
                  <a:pt x="-33444" y="300135"/>
                  <a:pt x="10876" y="462643"/>
                  <a:pt x="55197" y="625151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6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6518708" y="5061180"/>
                <a:ext cx="445718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40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000" b="0" i="1" spc="-15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4000" i="1" spc="-15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708" y="5061180"/>
                <a:ext cx="4457182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93306"/>
            <a:ext cx="12043555" cy="676469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765231" y="3370201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벡터</a:t>
            </a:r>
            <a:r>
              <a:rPr lang="en-US" altLang="ko-KR" sz="1600" b="1" dirty="0" smtClean="0"/>
              <a:t>]</a:t>
            </a:r>
            <a:endParaRPr lang="ko-KR" altLang="en-US" sz="1600" b="1" dirty="0"/>
          </a:p>
        </p:txBody>
      </p:sp>
      <p:sp>
        <p:nvSpPr>
          <p:cNvPr id="24" name="직사각형 23"/>
          <p:cNvSpPr/>
          <p:nvPr/>
        </p:nvSpPr>
        <p:spPr>
          <a:xfrm>
            <a:off x="6317593" y="1753301"/>
            <a:ext cx="4242343" cy="2400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782041" y="1859756"/>
            <a:ext cx="3240118" cy="2213647"/>
            <a:chOff x="6782041" y="1859756"/>
            <a:chExt cx="3240118" cy="22136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직사각형 2"/>
                <p:cNvSpPr/>
                <p:nvPr/>
              </p:nvSpPr>
              <p:spPr>
                <a:xfrm>
                  <a:off x="6782041" y="2180641"/>
                  <a:ext cx="3240118" cy="18927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4000" b="0" i="1" spc="-15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b="0" i="1" spc="-15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4000" b="0" i="1" spc="-15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4000" b="0" i="1" spc="-15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ko-KR" sz="4000" b="0" i="1" spc="-15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4000" b="0" i="1" spc="-15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4000" b="0" i="1" spc="-15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4000" b="0" i="1" spc="-15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sz="4000" b="0" i="1" spc="-15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4000" i="1" spc="-15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4000" i="1" spc="-15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4000" b="0" i="1" spc="-15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US" altLang="ko-KR" sz="4000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b="0" i="1" spc="-15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4000" b="0" i="1" spc="-15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4000" dirty="0"/>
                </a:p>
              </p:txBody>
            </p:sp>
          </mc:Choice>
          <mc:Fallback xmlns="">
            <p:sp>
              <p:nvSpPr>
                <p:cNvPr id="3" name="직사각형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2041" y="2180641"/>
                  <a:ext cx="3240118" cy="189276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7089640" y="1859756"/>
              <a:ext cx="25556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3. Attention output</a:t>
              </a:r>
              <a:endParaRPr lang="ko-KR" altLang="en-US" sz="2000" b="1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780415" y="3370201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벡터</a:t>
            </a:r>
            <a:r>
              <a:rPr lang="en-US" altLang="ko-KR" sz="1600" b="1" dirty="0" smtClean="0"/>
              <a:t>]</a:t>
            </a:r>
            <a:endParaRPr lang="ko-KR" alt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942430" y="3750584"/>
            <a:ext cx="3144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 smtClean="0"/>
              <a:t>“</a:t>
            </a:r>
            <a:r>
              <a:rPr lang="ko-KR" altLang="en-US" sz="1600" b="1" i="1" dirty="0" smtClean="0"/>
              <a:t>입력 시퀀스의 가중 합</a:t>
            </a:r>
            <a:r>
              <a:rPr lang="en-US" altLang="ko-KR" sz="1600" b="1" i="1" dirty="0" smtClean="0"/>
              <a:t>”</a:t>
            </a:r>
            <a:endParaRPr lang="ko-KR" altLang="en-US" sz="16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9239324" y="2348652"/>
            <a:ext cx="1812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 smtClean="0"/>
              <a:t>“</a:t>
            </a:r>
            <a:r>
              <a:rPr lang="ko-KR" altLang="en-US" sz="1400" b="1" i="1" dirty="0" smtClean="0"/>
              <a:t>시간의 가중치</a:t>
            </a:r>
            <a:r>
              <a:rPr lang="en-US" altLang="ko-KR" sz="1400" b="1" i="1" dirty="0" smtClean="0"/>
              <a:t>”</a:t>
            </a:r>
            <a:endParaRPr lang="ko-KR" altLang="en-US" sz="1400" b="1" i="1" dirty="0"/>
          </a:p>
        </p:txBody>
      </p:sp>
      <p:sp>
        <p:nvSpPr>
          <p:cNvPr id="5" name="자유형 4"/>
          <p:cNvSpPr/>
          <p:nvPr/>
        </p:nvSpPr>
        <p:spPr>
          <a:xfrm>
            <a:off x="8970459" y="2576945"/>
            <a:ext cx="323170" cy="365760"/>
          </a:xfrm>
          <a:custGeom>
            <a:avLst/>
            <a:gdLst>
              <a:gd name="connsiteX0" fmla="*/ 323170 w 323170"/>
              <a:gd name="connsiteY0" fmla="*/ 0 h 365760"/>
              <a:gd name="connsiteX1" fmla="*/ 32225 w 323170"/>
              <a:gd name="connsiteY1" fmla="*/ 116379 h 365760"/>
              <a:gd name="connsiteX2" fmla="*/ 7286 w 323170"/>
              <a:gd name="connsiteY2" fmla="*/ 365760 h 365760"/>
              <a:gd name="connsiteX3" fmla="*/ 7286 w 32317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170" h="365760">
                <a:moveTo>
                  <a:pt x="323170" y="0"/>
                </a:moveTo>
                <a:cubicBezTo>
                  <a:pt x="204021" y="27709"/>
                  <a:pt x="84872" y="55419"/>
                  <a:pt x="32225" y="116379"/>
                </a:cubicBezTo>
                <a:cubicBezTo>
                  <a:pt x="-20422" y="177339"/>
                  <a:pt x="7286" y="365760"/>
                  <a:pt x="7286" y="365760"/>
                </a:cubicBezTo>
                <a:lnTo>
                  <a:pt x="7286" y="365760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00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93306"/>
            <a:ext cx="12043555" cy="676469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384519" y="4403900"/>
            <a:ext cx="4533909" cy="2400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6518708" y="5061180"/>
                <a:ext cx="445718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40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000" b="0" i="1" spc="-15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4000" i="1" spc="-15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708" y="5061180"/>
                <a:ext cx="4457182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089640" y="4403900"/>
            <a:ext cx="3125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4. Decoder hidden state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517633" y="5673879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벡터</a:t>
            </a:r>
            <a:r>
              <a:rPr lang="en-US" altLang="ko-KR" sz="1600" b="1" dirty="0" smtClean="0"/>
              <a:t>]</a:t>
            </a:r>
            <a:endParaRPr lang="ko-KR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7106222" y="6158820"/>
                <a:ext cx="35514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pc="-15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3200" b="0" i="1" spc="-15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 b="0" i="1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ko-KR" sz="3200" b="0" i="1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pc="-15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3200" b="0" i="1" spc="-15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b="0" i="1" spc="-15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3200" b="0" i="1">
                              <a:solidFill>
                                <a:prstClr val="black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32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pc="-15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3200" b="0" i="1" spc="-15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b="0" i="1" spc="-15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3200" b="0" i="1">
                              <a:solidFill>
                                <a:prstClr val="black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altLang="ko-KR" sz="3200" b="0" i="1">
                              <a:solidFill>
                                <a:prstClr val="black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222" y="6158820"/>
                <a:ext cx="355142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170085" y="5995255"/>
            <a:ext cx="348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*</a:t>
            </a:r>
            <a:r>
              <a:rPr lang="ko-KR" altLang="en-US" sz="1600" b="1" dirty="0" smtClean="0"/>
              <a:t>비교 </a:t>
            </a:r>
            <a:r>
              <a:rPr lang="en-US" altLang="ko-KR" sz="1600" b="1" dirty="0" smtClean="0"/>
              <a:t>: Decoder without attention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01250" y="4873810"/>
            <a:ext cx="4331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/>
              <a:t>“</a:t>
            </a:r>
            <a:r>
              <a:rPr lang="ko-KR" altLang="en-US" sz="1600" b="1" i="1" dirty="0" smtClean="0"/>
              <a:t>가변 </a:t>
            </a:r>
            <a:r>
              <a:rPr lang="en-US" altLang="ko-KR" sz="1600" b="1" i="1" dirty="0"/>
              <a:t>context </a:t>
            </a:r>
            <a:r>
              <a:rPr lang="ko-KR" altLang="en-US" sz="1600" b="1" i="1" dirty="0" smtClean="0"/>
              <a:t>벡터를 고려한 </a:t>
            </a:r>
            <a:r>
              <a:rPr lang="en-US" altLang="ko-KR" sz="1600" b="1" i="1" dirty="0" smtClean="0"/>
              <a:t>hidden state”</a:t>
            </a:r>
            <a:r>
              <a:rPr lang="ko-KR" altLang="en-US" sz="1600" b="1" i="1" dirty="0" smtClean="0"/>
              <a:t> </a:t>
            </a:r>
            <a:endParaRPr lang="ko-KR" altLang="en-US" sz="1600" b="1" i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0206350" y="5719221"/>
            <a:ext cx="3668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094674" y="6688210"/>
            <a:ext cx="2399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7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450963-4FB3-42EE-8FAF-4C3C70CED0AC}"/>
              </a:ext>
            </a:extLst>
          </p:cNvPr>
          <p:cNvSpPr/>
          <p:nvPr/>
        </p:nvSpPr>
        <p:spPr>
          <a:xfrm>
            <a:off x="1668591" y="5031617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619DE4-DB2E-4173-A987-7630A3565B9B}"/>
              </a:ext>
            </a:extLst>
          </p:cNvPr>
          <p:cNvSpPr/>
          <p:nvPr/>
        </p:nvSpPr>
        <p:spPr>
          <a:xfrm>
            <a:off x="2539422" y="5031619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253B3D-804F-454D-90AA-83A64E4B3F7B}"/>
              </a:ext>
            </a:extLst>
          </p:cNvPr>
          <p:cNvSpPr/>
          <p:nvPr/>
        </p:nvSpPr>
        <p:spPr>
          <a:xfrm>
            <a:off x="3410253" y="5031617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946D2C-7ADE-47A5-A5E6-305555A7B398}"/>
              </a:ext>
            </a:extLst>
          </p:cNvPr>
          <p:cNvSpPr/>
          <p:nvPr/>
        </p:nvSpPr>
        <p:spPr>
          <a:xfrm>
            <a:off x="4281084" y="5031617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4E9CB7-88AE-46F6-8A90-7BDA503514AC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900821" y="5438811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9A97F6-A34B-493C-BF4C-60E1AC228A98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029990" y="5438811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6E390D6-CBB9-483E-A3AC-3E4C4FF06AA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71652" y="5438811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D1C5A96-FC0E-4394-BCB4-3A3BB8443DF2}"/>
              </a:ext>
            </a:extLst>
          </p:cNvPr>
          <p:cNvCxnSpPr/>
          <p:nvPr/>
        </p:nvCxnSpPr>
        <p:spPr>
          <a:xfrm flipV="1">
            <a:off x="1850181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989226-3710-421B-AF62-FD7703A65489}"/>
              </a:ext>
            </a:extLst>
          </p:cNvPr>
          <p:cNvCxnSpPr/>
          <p:nvPr/>
        </p:nvCxnSpPr>
        <p:spPr>
          <a:xfrm flipV="1">
            <a:off x="2735378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80DFB0-5CED-4F1A-9CB6-2A343EBC5CD1}"/>
              </a:ext>
            </a:extLst>
          </p:cNvPr>
          <p:cNvCxnSpPr/>
          <p:nvPr/>
        </p:nvCxnSpPr>
        <p:spPr>
          <a:xfrm flipV="1">
            <a:off x="3598580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8E13D9-1D69-4639-9A4F-923077A8ACD8}"/>
              </a:ext>
            </a:extLst>
          </p:cNvPr>
          <p:cNvCxnSpPr/>
          <p:nvPr/>
        </p:nvCxnSpPr>
        <p:spPr>
          <a:xfrm flipV="1">
            <a:off x="4461782" y="5854573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E27C30-D7B0-4391-8936-030E65266158}"/>
              </a:ext>
            </a:extLst>
          </p:cNvPr>
          <p:cNvSpPr txBox="1"/>
          <p:nvPr/>
        </p:nvSpPr>
        <p:spPr>
          <a:xfrm>
            <a:off x="1465744" y="6190789"/>
            <a:ext cx="75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A38B9C-C1AB-4015-9355-ABCD5A91A033}"/>
              </a:ext>
            </a:extLst>
          </p:cNvPr>
          <p:cNvSpPr txBox="1"/>
          <p:nvPr/>
        </p:nvSpPr>
        <p:spPr>
          <a:xfrm>
            <a:off x="2424782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how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27D6D-7F0D-495F-A766-013D0F6A0DBC}"/>
              </a:ext>
            </a:extLst>
          </p:cNvPr>
          <p:cNvSpPr txBox="1"/>
          <p:nvPr/>
        </p:nvSpPr>
        <p:spPr>
          <a:xfrm>
            <a:off x="3382874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A4E110-FAF4-439F-8E13-D92686CD3DBC}"/>
              </a:ext>
            </a:extLst>
          </p:cNvPr>
          <p:cNvSpPr txBox="1"/>
          <p:nvPr/>
        </p:nvSpPr>
        <p:spPr>
          <a:xfrm>
            <a:off x="4203317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you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1BD58AD-4472-47FE-B435-2EA9974FDE34}"/>
              </a:ext>
            </a:extLst>
          </p:cNvPr>
          <p:cNvCxnSpPr>
            <a:cxnSpLocks/>
          </p:cNvCxnSpPr>
          <p:nvPr/>
        </p:nvCxnSpPr>
        <p:spPr>
          <a:xfrm>
            <a:off x="4658313" y="5447380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5A449B-A4C6-4407-B2B4-AF2013628520}"/>
              </a:ext>
            </a:extLst>
          </p:cNvPr>
          <p:cNvSpPr/>
          <p:nvPr/>
        </p:nvSpPr>
        <p:spPr>
          <a:xfrm>
            <a:off x="5185067" y="5048755"/>
            <a:ext cx="361399" cy="814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5DD9AE-CDB1-4CDC-A5E4-E33E1B3904AE}"/>
              </a:ext>
            </a:extLst>
          </p:cNvPr>
          <p:cNvCxnSpPr/>
          <p:nvPr/>
        </p:nvCxnSpPr>
        <p:spPr>
          <a:xfrm flipV="1">
            <a:off x="5365765" y="587171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FEB1E-F37B-4EB4-83F7-912F3A5D4AC0}"/>
                  </a:ext>
                </a:extLst>
              </p:cNvPr>
              <p:cNvSpPr txBox="1"/>
              <p:nvPr/>
            </p:nvSpPr>
            <p:spPr>
              <a:xfrm>
                <a:off x="2355821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FEB1E-F37B-4EB4-83F7-912F3A5D4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821" y="5233639"/>
                <a:ext cx="759114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5AA4DD-1F9A-4217-97EA-1980D77CBA04}"/>
                  </a:ext>
                </a:extLst>
              </p:cNvPr>
              <p:cNvSpPr txBox="1"/>
              <p:nvPr/>
            </p:nvSpPr>
            <p:spPr>
              <a:xfrm>
                <a:off x="1490112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5AA4DD-1F9A-4217-97EA-1980D77CB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112" y="5233639"/>
                <a:ext cx="759114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58BE726-452D-4E23-8AFD-F1A4054ABC7C}"/>
                  </a:ext>
                </a:extLst>
              </p:cNvPr>
              <p:cNvSpPr txBox="1"/>
              <p:nvPr/>
            </p:nvSpPr>
            <p:spPr>
              <a:xfrm>
                <a:off x="3228197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58BE726-452D-4E23-8AFD-F1A4054A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197" y="5233639"/>
                <a:ext cx="759114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FBB645C-695B-4048-8BCE-638BC04B735B}"/>
                  </a:ext>
                </a:extLst>
              </p:cNvPr>
              <p:cNvSpPr txBox="1"/>
              <p:nvPr/>
            </p:nvSpPr>
            <p:spPr>
              <a:xfrm>
                <a:off x="4090741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FBB645C-695B-4048-8BCE-638BC04B7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41" y="5233639"/>
                <a:ext cx="759114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9CE4904-4B84-4B1C-9238-7B12B48B434B}"/>
                  </a:ext>
                </a:extLst>
              </p:cNvPr>
              <p:cNvSpPr txBox="1"/>
              <p:nvPr/>
            </p:nvSpPr>
            <p:spPr>
              <a:xfrm>
                <a:off x="4986208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9CE4904-4B84-4B1C-9238-7B12B48B4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08" y="5233639"/>
                <a:ext cx="759114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269AA712-C8E3-4D97-80CF-A49E97771E11}"/>
              </a:ext>
            </a:extLst>
          </p:cNvPr>
          <p:cNvSpPr txBox="1"/>
          <p:nvPr/>
        </p:nvSpPr>
        <p:spPr>
          <a:xfrm>
            <a:off x="4904574" y="6190789"/>
            <a:ext cx="96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&lt;EOS&gt;</a:t>
            </a:r>
            <a:endParaRPr lang="ko-KR" altLang="en-US" dirty="0"/>
          </a:p>
        </p:txBody>
      </p:sp>
      <p:sp>
        <p:nvSpPr>
          <p:cNvPr id="59" name="제목 1"/>
          <p:cNvSpPr txBox="1">
            <a:spLocks/>
          </p:cNvSpPr>
          <p:nvPr/>
        </p:nvSpPr>
        <p:spPr>
          <a:xfrm>
            <a:off x="838200" y="271815"/>
            <a:ext cx="7120812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Attention</a:t>
            </a:r>
            <a:r>
              <a:rPr lang="ko-KR" altLang="en-US" b="1" dirty="0" smtClean="0">
                <a:latin typeface="Arial Black" panose="020B0A04020102020204" pitchFamily="34" charset="0"/>
              </a:rPr>
              <a:t> </a:t>
            </a:r>
            <a:r>
              <a:rPr lang="en-US" altLang="ko-KR" b="1" dirty="0" smtClean="0">
                <a:latin typeface="Arial Black" panose="020B0A04020102020204" pitchFamily="34" charset="0"/>
              </a:rPr>
              <a:t>Mechanism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8649485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내용 개체 틀 2"/>
              <p:cNvSpPr txBox="1">
                <a:spLocks/>
              </p:cNvSpPr>
              <p:nvPr/>
            </p:nvSpPr>
            <p:spPr>
              <a:xfrm>
                <a:off x="8957395" y="52040"/>
                <a:ext cx="3212553" cy="68059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Attention </a:t>
                </a:r>
                <a:r>
                  <a:rPr lang="en-US" altLang="ko-KR" sz="2000" b="1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score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2400" b="1" i="1" spc="-15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ko-KR" sz="2400" b="1" i="1" spc="-15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pt-BR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b="1" i="1" spc="-15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Attention distribution</a:t>
                </a:r>
                <a:endParaRPr lang="en-US" altLang="ko-KR" sz="2000" b="1" i="1" spc="-15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400" b="1" i="1" spc="-150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 spc="-15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𝒆𝒙𝒑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𝒊𝒌</m:t>
                                </m:r>
                              </m:sub>
                            </m:s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sz="2400" b="1" i="1" spc="-15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i="1" spc="-150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/>
                  <a:t> Attention output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b="1" i="1" spc="-15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sz="2000" b="1" dirty="0" smtClean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/>
                  <a:t>Decoder hidden </a:t>
                </a:r>
                <a:r>
                  <a:rPr lang="en-US" altLang="ko-KR" sz="2000" b="1" dirty="0" smtClean="0"/>
                  <a:t>state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2400" b="1" i="1" spc="-15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altLang="ko-KR" sz="2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395" y="52040"/>
                <a:ext cx="3212553" cy="6805960"/>
              </a:xfrm>
              <a:prstGeom prst="rect">
                <a:avLst/>
              </a:prstGeom>
              <a:blipFill>
                <a:blip r:embed="rId10"/>
                <a:stretch>
                  <a:fillRect l="-18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내용 개체 틀 2"/>
          <p:cNvSpPr txBox="1">
            <a:spLocks/>
          </p:cNvSpPr>
          <p:nvPr/>
        </p:nvSpPr>
        <p:spPr>
          <a:xfrm>
            <a:off x="622260" y="1475384"/>
            <a:ext cx="7831275" cy="13322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 based RNN Encoder-Decoder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ko-KR" altLang="en-US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순전파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과정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6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가정 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altLang="ko-KR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2F459E2-ED12-47AB-9404-8F8ABD62E852}"/>
              </a:ext>
            </a:extLst>
          </p:cNvPr>
          <p:cNvCxnSpPr>
            <a:cxnSpLocks/>
          </p:cNvCxnSpPr>
          <p:nvPr/>
        </p:nvCxnSpPr>
        <p:spPr>
          <a:xfrm flipH="1" flipV="1">
            <a:off x="5379117" y="4459027"/>
            <a:ext cx="1543" cy="577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0F47D94-5977-4E2F-9B42-1D98C61CECD5}"/>
                  </a:ext>
                </a:extLst>
              </p:cNvPr>
              <p:cNvSpPr txBox="1"/>
              <p:nvPr/>
            </p:nvSpPr>
            <p:spPr>
              <a:xfrm>
                <a:off x="5008891" y="4039084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0F47D94-5977-4E2F-9B42-1D98C61CE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891" y="4039084"/>
                <a:ext cx="759114" cy="369332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1777749" y="2775622"/>
                <a:ext cx="6310702" cy="5773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2400" b="1" spc="-150" dirty="0" smtClean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4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altLang="ko-KR" sz="24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a nonlinear function</a:t>
                </a:r>
                <a:endParaRPr lang="en-US" altLang="ko-KR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749" y="2775622"/>
                <a:ext cx="6310702" cy="577338"/>
              </a:xfrm>
              <a:prstGeom prst="rect">
                <a:avLst/>
              </a:prstGeom>
              <a:blipFill>
                <a:blip r:embed="rId18"/>
                <a:stretch>
                  <a:fillRect r="-483" b="-24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/>
              <p:cNvSpPr/>
              <p:nvPr/>
            </p:nvSpPr>
            <p:spPr>
              <a:xfrm>
                <a:off x="2224858" y="2366297"/>
                <a:ext cx="23703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400" b="1" spc="-150" dirty="0" smtClean="0"/>
                  <a:t>1)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35" name="직사각형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858" y="2366297"/>
                <a:ext cx="2370392" cy="461665"/>
              </a:xfrm>
              <a:prstGeom prst="rect">
                <a:avLst/>
              </a:prstGeom>
              <a:blipFill>
                <a:blip r:embed="rId19"/>
                <a:stretch>
                  <a:fillRect l="-4113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12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450963-4FB3-42EE-8FAF-4C3C70CED0AC}"/>
              </a:ext>
            </a:extLst>
          </p:cNvPr>
          <p:cNvSpPr/>
          <p:nvPr/>
        </p:nvSpPr>
        <p:spPr>
          <a:xfrm>
            <a:off x="1668591" y="5031617"/>
            <a:ext cx="361399" cy="814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619DE4-DB2E-4173-A987-7630A3565B9B}"/>
              </a:ext>
            </a:extLst>
          </p:cNvPr>
          <p:cNvSpPr/>
          <p:nvPr/>
        </p:nvSpPr>
        <p:spPr>
          <a:xfrm>
            <a:off x="2539422" y="5031619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253B3D-804F-454D-90AA-83A64E4B3F7B}"/>
              </a:ext>
            </a:extLst>
          </p:cNvPr>
          <p:cNvSpPr/>
          <p:nvPr/>
        </p:nvSpPr>
        <p:spPr>
          <a:xfrm>
            <a:off x="3410253" y="5031617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946D2C-7ADE-47A5-A5E6-305555A7B398}"/>
              </a:ext>
            </a:extLst>
          </p:cNvPr>
          <p:cNvSpPr/>
          <p:nvPr/>
        </p:nvSpPr>
        <p:spPr>
          <a:xfrm>
            <a:off x="4281084" y="5031617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4E9CB7-88AE-46F6-8A90-7BDA503514AC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900821" y="5438811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9A97F6-A34B-493C-BF4C-60E1AC228A98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029990" y="5438811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6E390D6-CBB9-483E-A3AC-3E4C4FF06AA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71652" y="5438811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D1C5A96-FC0E-4394-BCB4-3A3BB8443DF2}"/>
              </a:ext>
            </a:extLst>
          </p:cNvPr>
          <p:cNvCxnSpPr/>
          <p:nvPr/>
        </p:nvCxnSpPr>
        <p:spPr>
          <a:xfrm flipV="1">
            <a:off x="1850181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989226-3710-421B-AF62-FD7703A65489}"/>
              </a:ext>
            </a:extLst>
          </p:cNvPr>
          <p:cNvCxnSpPr/>
          <p:nvPr/>
        </p:nvCxnSpPr>
        <p:spPr>
          <a:xfrm flipV="1">
            <a:off x="2735378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80DFB0-5CED-4F1A-9CB6-2A343EBC5CD1}"/>
              </a:ext>
            </a:extLst>
          </p:cNvPr>
          <p:cNvCxnSpPr/>
          <p:nvPr/>
        </p:nvCxnSpPr>
        <p:spPr>
          <a:xfrm flipV="1">
            <a:off x="3598580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8E13D9-1D69-4639-9A4F-923077A8ACD8}"/>
              </a:ext>
            </a:extLst>
          </p:cNvPr>
          <p:cNvCxnSpPr/>
          <p:nvPr/>
        </p:nvCxnSpPr>
        <p:spPr>
          <a:xfrm flipV="1">
            <a:off x="4461782" y="5854573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E27C30-D7B0-4391-8936-030E65266158}"/>
              </a:ext>
            </a:extLst>
          </p:cNvPr>
          <p:cNvSpPr txBox="1"/>
          <p:nvPr/>
        </p:nvSpPr>
        <p:spPr>
          <a:xfrm>
            <a:off x="1465744" y="6190789"/>
            <a:ext cx="75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A38B9C-C1AB-4015-9355-ABCD5A91A033}"/>
              </a:ext>
            </a:extLst>
          </p:cNvPr>
          <p:cNvSpPr txBox="1"/>
          <p:nvPr/>
        </p:nvSpPr>
        <p:spPr>
          <a:xfrm>
            <a:off x="2424782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how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27D6D-7F0D-495F-A766-013D0F6A0DBC}"/>
              </a:ext>
            </a:extLst>
          </p:cNvPr>
          <p:cNvSpPr txBox="1"/>
          <p:nvPr/>
        </p:nvSpPr>
        <p:spPr>
          <a:xfrm>
            <a:off x="3382874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A4E110-FAF4-439F-8E13-D92686CD3DBC}"/>
              </a:ext>
            </a:extLst>
          </p:cNvPr>
          <p:cNvSpPr txBox="1"/>
          <p:nvPr/>
        </p:nvSpPr>
        <p:spPr>
          <a:xfrm>
            <a:off x="4203317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you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1BD58AD-4472-47FE-B435-2EA9974FDE34}"/>
              </a:ext>
            </a:extLst>
          </p:cNvPr>
          <p:cNvCxnSpPr>
            <a:cxnSpLocks/>
          </p:cNvCxnSpPr>
          <p:nvPr/>
        </p:nvCxnSpPr>
        <p:spPr>
          <a:xfrm>
            <a:off x="4658313" y="5447380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5A449B-A4C6-4407-B2B4-AF2013628520}"/>
              </a:ext>
            </a:extLst>
          </p:cNvPr>
          <p:cNvSpPr/>
          <p:nvPr/>
        </p:nvSpPr>
        <p:spPr>
          <a:xfrm>
            <a:off x="5185067" y="5048755"/>
            <a:ext cx="361399" cy="814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5DD9AE-CDB1-4CDC-A5E4-E33E1B3904AE}"/>
              </a:ext>
            </a:extLst>
          </p:cNvPr>
          <p:cNvCxnSpPr/>
          <p:nvPr/>
        </p:nvCxnSpPr>
        <p:spPr>
          <a:xfrm flipV="1">
            <a:off x="5365765" y="587171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7A4DBBE-83FE-490C-830C-7BF1B0D45A25}"/>
              </a:ext>
            </a:extLst>
          </p:cNvPr>
          <p:cNvCxnSpPr>
            <a:cxnSpLocks/>
            <a:stCxn id="22" idx="0"/>
            <a:endCxn id="62" idx="5"/>
          </p:cNvCxnSpPr>
          <p:nvPr/>
        </p:nvCxnSpPr>
        <p:spPr>
          <a:xfrm flipH="1" flipV="1">
            <a:off x="1926551" y="4421821"/>
            <a:ext cx="3439216" cy="6269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9C59CF-2976-4213-92DB-9EBEF5C90EDF}"/>
              </a:ext>
            </a:extLst>
          </p:cNvPr>
          <p:cNvCxnSpPr>
            <a:cxnSpLocks/>
            <a:stCxn id="2" idx="0"/>
            <a:endCxn id="62" idx="4"/>
          </p:cNvCxnSpPr>
          <p:nvPr/>
        </p:nvCxnSpPr>
        <p:spPr>
          <a:xfrm flipV="1">
            <a:off x="1849291" y="4453824"/>
            <a:ext cx="0" cy="577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4226528D-3519-40CD-A3C7-C4BACC0EA715}"/>
              </a:ext>
            </a:extLst>
          </p:cNvPr>
          <p:cNvSpPr/>
          <p:nvPr/>
        </p:nvSpPr>
        <p:spPr>
          <a:xfrm>
            <a:off x="1740027" y="4235297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FEB1E-F37B-4EB4-83F7-912F3A5D4AC0}"/>
                  </a:ext>
                </a:extLst>
              </p:cNvPr>
              <p:cNvSpPr txBox="1"/>
              <p:nvPr/>
            </p:nvSpPr>
            <p:spPr>
              <a:xfrm>
                <a:off x="2355821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FEB1E-F37B-4EB4-83F7-912F3A5D4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821" y="5233639"/>
                <a:ext cx="759114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5AA4DD-1F9A-4217-97EA-1980D77CBA04}"/>
                  </a:ext>
                </a:extLst>
              </p:cNvPr>
              <p:cNvSpPr txBox="1"/>
              <p:nvPr/>
            </p:nvSpPr>
            <p:spPr>
              <a:xfrm>
                <a:off x="1490112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5AA4DD-1F9A-4217-97EA-1980D77CB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112" y="5233639"/>
                <a:ext cx="759114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58BE726-452D-4E23-8AFD-F1A4054ABC7C}"/>
                  </a:ext>
                </a:extLst>
              </p:cNvPr>
              <p:cNvSpPr txBox="1"/>
              <p:nvPr/>
            </p:nvSpPr>
            <p:spPr>
              <a:xfrm>
                <a:off x="3228197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58BE726-452D-4E23-8AFD-F1A4054A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197" y="5233639"/>
                <a:ext cx="759114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FBB645C-695B-4048-8BCE-638BC04B735B}"/>
                  </a:ext>
                </a:extLst>
              </p:cNvPr>
              <p:cNvSpPr txBox="1"/>
              <p:nvPr/>
            </p:nvSpPr>
            <p:spPr>
              <a:xfrm>
                <a:off x="4090741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FBB645C-695B-4048-8BCE-638BC04B7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41" y="5233639"/>
                <a:ext cx="759114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9CE4904-4B84-4B1C-9238-7B12B48B434B}"/>
                  </a:ext>
                </a:extLst>
              </p:cNvPr>
              <p:cNvSpPr txBox="1"/>
              <p:nvPr/>
            </p:nvSpPr>
            <p:spPr>
              <a:xfrm>
                <a:off x="4986208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9CE4904-4B84-4B1C-9238-7B12B48B4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08" y="5233639"/>
                <a:ext cx="759114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269AA712-C8E3-4D97-80CF-A49E97771E11}"/>
              </a:ext>
            </a:extLst>
          </p:cNvPr>
          <p:cNvSpPr txBox="1"/>
          <p:nvPr/>
        </p:nvSpPr>
        <p:spPr>
          <a:xfrm>
            <a:off x="4904574" y="6190789"/>
            <a:ext cx="96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&lt;EOS&gt;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EFFBAD5-A7F6-40F3-BC22-0416031142B6}"/>
                  </a:ext>
                </a:extLst>
              </p:cNvPr>
              <p:cNvSpPr txBox="1"/>
              <p:nvPr/>
            </p:nvSpPr>
            <p:spPr>
              <a:xfrm>
                <a:off x="1094551" y="3583203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EFFBAD5-A7F6-40F3-BC22-041603114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551" y="3583203"/>
                <a:ext cx="1060252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0EF5178-0BDE-458A-8D81-3CCC73719ECA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1849291" y="3624701"/>
            <a:ext cx="0" cy="610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제목 1"/>
          <p:cNvSpPr txBox="1">
            <a:spLocks/>
          </p:cNvSpPr>
          <p:nvPr/>
        </p:nvSpPr>
        <p:spPr>
          <a:xfrm>
            <a:off x="838200" y="271815"/>
            <a:ext cx="7120812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Attention</a:t>
            </a:r>
            <a:r>
              <a:rPr lang="ko-KR" altLang="en-US" b="1" dirty="0" smtClean="0">
                <a:latin typeface="Arial Black" panose="020B0A04020102020204" pitchFamily="34" charset="0"/>
              </a:rPr>
              <a:t> </a:t>
            </a:r>
            <a:r>
              <a:rPr lang="en-US" altLang="ko-KR" b="1" dirty="0" smtClean="0">
                <a:latin typeface="Arial Black" panose="020B0A04020102020204" pitchFamily="34" charset="0"/>
              </a:rPr>
              <a:t>Mechanism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253EE8-124D-4654-880A-4F24FE4C1242}"/>
              </a:ext>
            </a:extLst>
          </p:cNvPr>
          <p:cNvSpPr txBox="1"/>
          <p:nvPr/>
        </p:nvSpPr>
        <p:spPr>
          <a:xfrm rot="16200000">
            <a:off x="-91172" y="4141026"/>
            <a:ext cx="1237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Attention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score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F2992BD1-B945-4C27-8318-7A5F842DFF22}"/>
                  </a:ext>
                </a:extLst>
              </p:cNvPr>
              <p:cNvSpPr/>
              <p:nvPr/>
            </p:nvSpPr>
            <p:spPr>
              <a:xfrm>
                <a:off x="2262182" y="2435011"/>
                <a:ext cx="343286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ko-KR" sz="40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altLang="ko-KR" sz="4000" i="1" spc="-15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pt-BR" altLang="ko-KR" sz="40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4000" i="1" spc="-15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F2992BD1-B945-4C27-8318-7A5F842DF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182" y="2435011"/>
                <a:ext cx="3432863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연결선 63"/>
          <p:cNvCxnSpPr/>
          <p:nvPr/>
        </p:nvCxnSpPr>
        <p:spPr>
          <a:xfrm>
            <a:off x="8649485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내용 개체 틀 2"/>
              <p:cNvSpPr txBox="1">
                <a:spLocks/>
              </p:cNvSpPr>
              <p:nvPr/>
            </p:nvSpPr>
            <p:spPr>
              <a:xfrm>
                <a:off x="8957395" y="52040"/>
                <a:ext cx="3212553" cy="68059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Attention </a:t>
                </a:r>
                <a:r>
                  <a:rPr lang="en-US" altLang="ko-KR" sz="2000" b="1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score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2400" b="1" i="1" spc="-15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ko-KR" sz="2400" b="1" i="1" spc="-15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pt-BR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b="1" i="1" spc="-15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Attention distribution</a:t>
                </a:r>
                <a:endParaRPr lang="en-US" altLang="ko-KR" sz="2000" b="1" i="1" spc="-15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400" b="1" i="1" spc="-150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 spc="-15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𝒆𝒙𝒑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𝒊𝒌</m:t>
                                </m:r>
                              </m:sub>
                            </m:s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sz="2400" b="1" i="1" spc="-15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i="1" spc="-150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/>
                  <a:t> Attention output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b="1" i="1" spc="-15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sz="2000" b="1" dirty="0" smtClean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/>
                  <a:t>Decoder hidden </a:t>
                </a:r>
                <a:r>
                  <a:rPr lang="en-US" altLang="ko-KR" sz="2000" b="1" dirty="0" smtClean="0"/>
                  <a:t>state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2400" b="1" i="1" spc="-15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altLang="ko-KR" sz="2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395" y="52040"/>
                <a:ext cx="3212553" cy="6805960"/>
              </a:xfrm>
              <a:prstGeom prst="rect">
                <a:avLst/>
              </a:prstGeom>
              <a:blipFill>
                <a:blip r:embed="rId9"/>
                <a:stretch>
                  <a:fillRect l="-18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내용 개체 틀 2"/>
          <p:cNvSpPr txBox="1">
            <a:spLocks/>
          </p:cNvSpPr>
          <p:nvPr/>
        </p:nvSpPr>
        <p:spPr>
          <a:xfrm>
            <a:off x="622260" y="1316757"/>
            <a:ext cx="7809721" cy="947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디코더의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현재 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state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결정하기 위해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인코더 입력 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어느 부분에 집중할 것인지를 점수화</a:t>
            </a:r>
            <a:endParaRPr lang="en-US" altLang="ko-KR" sz="2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E002C18-71EA-4D62-B19A-F53BA543939D}"/>
                  </a:ext>
                </a:extLst>
              </p:cNvPr>
              <p:cNvSpPr txBox="1"/>
              <p:nvPr/>
            </p:nvSpPr>
            <p:spPr>
              <a:xfrm>
                <a:off x="6839339" y="6488668"/>
                <a:ext cx="1814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*Given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E002C18-71EA-4D62-B19A-F53BA5439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339" y="6488668"/>
                <a:ext cx="1814234" cy="369332"/>
              </a:xfrm>
              <a:prstGeom prst="rect">
                <a:avLst/>
              </a:prstGeom>
              <a:blipFill>
                <a:blip r:embed="rId11"/>
                <a:stretch>
                  <a:fillRect l="-302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왼쪽 중괄호 40"/>
          <p:cNvSpPr/>
          <p:nvPr/>
        </p:nvSpPr>
        <p:spPr>
          <a:xfrm>
            <a:off x="1094551" y="3687369"/>
            <a:ext cx="125343" cy="1344248"/>
          </a:xfrm>
          <a:prstGeom prst="leftBrace">
            <a:avLst>
              <a:gd name="adj1" fmla="val 8333"/>
              <a:gd name="adj2" fmla="val 49306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76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450963-4FB3-42EE-8FAF-4C3C70CED0AC}"/>
              </a:ext>
            </a:extLst>
          </p:cNvPr>
          <p:cNvSpPr/>
          <p:nvPr/>
        </p:nvSpPr>
        <p:spPr>
          <a:xfrm>
            <a:off x="1668591" y="5031617"/>
            <a:ext cx="361399" cy="814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619DE4-DB2E-4173-A987-7630A3565B9B}"/>
              </a:ext>
            </a:extLst>
          </p:cNvPr>
          <p:cNvSpPr/>
          <p:nvPr/>
        </p:nvSpPr>
        <p:spPr>
          <a:xfrm>
            <a:off x="2539422" y="5031619"/>
            <a:ext cx="361399" cy="814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253B3D-804F-454D-90AA-83A64E4B3F7B}"/>
              </a:ext>
            </a:extLst>
          </p:cNvPr>
          <p:cNvSpPr/>
          <p:nvPr/>
        </p:nvSpPr>
        <p:spPr>
          <a:xfrm>
            <a:off x="3410253" y="5031617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946D2C-7ADE-47A5-A5E6-305555A7B398}"/>
              </a:ext>
            </a:extLst>
          </p:cNvPr>
          <p:cNvSpPr/>
          <p:nvPr/>
        </p:nvSpPr>
        <p:spPr>
          <a:xfrm>
            <a:off x="4281084" y="5031617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4E9CB7-88AE-46F6-8A90-7BDA503514AC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900821" y="5438811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9A97F6-A34B-493C-BF4C-60E1AC228A98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029990" y="5438811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6E390D6-CBB9-483E-A3AC-3E4C4FF06AA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71652" y="5438811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D1C5A96-FC0E-4394-BCB4-3A3BB8443DF2}"/>
              </a:ext>
            </a:extLst>
          </p:cNvPr>
          <p:cNvCxnSpPr/>
          <p:nvPr/>
        </p:nvCxnSpPr>
        <p:spPr>
          <a:xfrm flipV="1">
            <a:off x="1850181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989226-3710-421B-AF62-FD7703A65489}"/>
              </a:ext>
            </a:extLst>
          </p:cNvPr>
          <p:cNvCxnSpPr/>
          <p:nvPr/>
        </p:nvCxnSpPr>
        <p:spPr>
          <a:xfrm flipV="1">
            <a:off x="2735378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80DFB0-5CED-4F1A-9CB6-2A343EBC5CD1}"/>
              </a:ext>
            </a:extLst>
          </p:cNvPr>
          <p:cNvCxnSpPr/>
          <p:nvPr/>
        </p:nvCxnSpPr>
        <p:spPr>
          <a:xfrm flipV="1">
            <a:off x="3598580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8E13D9-1D69-4639-9A4F-923077A8ACD8}"/>
              </a:ext>
            </a:extLst>
          </p:cNvPr>
          <p:cNvCxnSpPr/>
          <p:nvPr/>
        </p:nvCxnSpPr>
        <p:spPr>
          <a:xfrm flipV="1">
            <a:off x="4461782" y="5854573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E27C30-D7B0-4391-8936-030E65266158}"/>
              </a:ext>
            </a:extLst>
          </p:cNvPr>
          <p:cNvSpPr txBox="1"/>
          <p:nvPr/>
        </p:nvSpPr>
        <p:spPr>
          <a:xfrm>
            <a:off x="1465744" y="6190789"/>
            <a:ext cx="75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A38B9C-C1AB-4015-9355-ABCD5A91A033}"/>
              </a:ext>
            </a:extLst>
          </p:cNvPr>
          <p:cNvSpPr txBox="1"/>
          <p:nvPr/>
        </p:nvSpPr>
        <p:spPr>
          <a:xfrm>
            <a:off x="2424782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how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27D6D-7F0D-495F-A766-013D0F6A0DBC}"/>
              </a:ext>
            </a:extLst>
          </p:cNvPr>
          <p:cNvSpPr txBox="1"/>
          <p:nvPr/>
        </p:nvSpPr>
        <p:spPr>
          <a:xfrm>
            <a:off x="3382874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A4E110-FAF4-439F-8E13-D92686CD3DBC}"/>
              </a:ext>
            </a:extLst>
          </p:cNvPr>
          <p:cNvSpPr txBox="1"/>
          <p:nvPr/>
        </p:nvSpPr>
        <p:spPr>
          <a:xfrm>
            <a:off x="4203317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you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1BD58AD-4472-47FE-B435-2EA9974FDE34}"/>
              </a:ext>
            </a:extLst>
          </p:cNvPr>
          <p:cNvCxnSpPr>
            <a:cxnSpLocks/>
          </p:cNvCxnSpPr>
          <p:nvPr/>
        </p:nvCxnSpPr>
        <p:spPr>
          <a:xfrm>
            <a:off x="4658313" y="5447380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5A449B-A4C6-4407-B2B4-AF2013628520}"/>
              </a:ext>
            </a:extLst>
          </p:cNvPr>
          <p:cNvSpPr/>
          <p:nvPr/>
        </p:nvSpPr>
        <p:spPr>
          <a:xfrm>
            <a:off x="5185067" y="5048755"/>
            <a:ext cx="361399" cy="814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5DD9AE-CDB1-4CDC-A5E4-E33E1B3904AE}"/>
              </a:ext>
            </a:extLst>
          </p:cNvPr>
          <p:cNvCxnSpPr/>
          <p:nvPr/>
        </p:nvCxnSpPr>
        <p:spPr>
          <a:xfrm flipV="1">
            <a:off x="5365765" y="587171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7A4DBBE-83FE-490C-830C-7BF1B0D45A25}"/>
              </a:ext>
            </a:extLst>
          </p:cNvPr>
          <p:cNvCxnSpPr>
            <a:cxnSpLocks/>
            <a:stCxn id="22" idx="0"/>
            <a:endCxn id="62" idx="5"/>
          </p:cNvCxnSpPr>
          <p:nvPr/>
        </p:nvCxnSpPr>
        <p:spPr>
          <a:xfrm flipH="1" flipV="1">
            <a:off x="1926551" y="4421821"/>
            <a:ext cx="3439216" cy="6269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9C59CF-2976-4213-92DB-9EBEF5C90EDF}"/>
              </a:ext>
            </a:extLst>
          </p:cNvPr>
          <p:cNvCxnSpPr>
            <a:cxnSpLocks/>
            <a:stCxn id="2" idx="0"/>
            <a:endCxn id="62" idx="4"/>
          </p:cNvCxnSpPr>
          <p:nvPr/>
        </p:nvCxnSpPr>
        <p:spPr>
          <a:xfrm flipV="1">
            <a:off x="1849291" y="4453824"/>
            <a:ext cx="0" cy="577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4226528D-3519-40CD-A3C7-C4BACC0EA715}"/>
              </a:ext>
            </a:extLst>
          </p:cNvPr>
          <p:cNvSpPr/>
          <p:nvPr/>
        </p:nvSpPr>
        <p:spPr>
          <a:xfrm>
            <a:off x="1740027" y="4235297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FEB1E-F37B-4EB4-83F7-912F3A5D4AC0}"/>
                  </a:ext>
                </a:extLst>
              </p:cNvPr>
              <p:cNvSpPr txBox="1"/>
              <p:nvPr/>
            </p:nvSpPr>
            <p:spPr>
              <a:xfrm>
                <a:off x="2355821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FEB1E-F37B-4EB4-83F7-912F3A5D4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821" y="5233639"/>
                <a:ext cx="759114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5AA4DD-1F9A-4217-97EA-1980D77CBA04}"/>
                  </a:ext>
                </a:extLst>
              </p:cNvPr>
              <p:cNvSpPr txBox="1"/>
              <p:nvPr/>
            </p:nvSpPr>
            <p:spPr>
              <a:xfrm>
                <a:off x="1490112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5AA4DD-1F9A-4217-97EA-1980D77CB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112" y="5233639"/>
                <a:ext cx="759114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58BE726-452D-4E23-8AFD-F1A4054ABC7C}"/>
                  </a:ext>
                </a:extLst>
              </p:cNvPr>
              <p:cNvSpPr txBox="1"/>
              <p:nvPr/>
            </p:nvSpPr>
            <p:spPr>
              <a:xfrm>
                <a:off x="3228197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58BE726-452D-4E23-8AFD-F1A4054A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197" y="5233639"/>
                <a:ext cx="759114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FBB645C-695B-4048-8BCE-638BC04B735B}"/>
                  </a:ext>
                </a:extLst>
              </p:cNvPr>
              <p:cNvSpPr txBox="1"/>
              <p:nvPr/>
            </p:nvSpPr>
            <p:spPr>
              <a:xfrm>
                <a:off x="4090741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FBB645C-695B-4048-8BCE-638BC04B7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41" y="5233639"/>
                <a:ext cx="759114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9CE4904-4B84-4B1C-9238-7B12B48B434B}"/>
                  </a:ext>
                </a:extLst>
              </p:cNvPr>
              <p:cNvSpPr txBox="1"/>
              <p:nvPr/>
            </p:nvSpPr>
            <p:spPr>
              <a:xfrm>
                <a:off x="4986208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9CE4904-4B84-4B1C-9238-7B12B48B4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08" y="5233639"/>
                <a:ext cx="759114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269AA712-C8E3-4D97-80CF-A49E97771E11}"/>
              </a:ext>
            </a:extLst>
          </p:cNvPr>
          <p:cNvSpPr txBox="1"/>
          <p:nvPr/>
        </p:nvSpPr>
        <p:spPr>
          <a:xfrm>
            <a:off x="4904574" y="6190789"/>
            <a:ext cx="96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&lt;EOS&gt;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EFFBAD5-A7F6-40F3-BC22-0416031142B6}"/>
                  </a:ext>
                </a:extLst>
              </p:cNvPr>
              <p:cNvSpPr txBox="1"/>
              <p:nvPr/>
            </p:nvSpPr>
            <p:spPr>
              <a:xfrm>
                <a:off x="1094551" y="3583203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EFFBAD5-A7F6-40F3-BC22-041603114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551" y="3583203"/>
                <a:ext cx="1060252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0EF5178-0BDE-458A-8D81-3CCC73719ECA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1849291" y="3624701"/>
            <a:ext cx="0" cy="610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제목 1"/>
          <p:cNvSpPr txBox="1">
            <a:spLocks/>
          </p:cNvSpPr>
          <p:nvPr/>
        </p:nvSpPr>
        <p:spPr>
          <a:xfrm>
            <a:off x="838200" y="271815"/>
            <a:ext cx="7120812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Attention</a:t>
            </a:r>
            <a:r>
              <a:rPr lang="ko-KR" altLang="en-US" b="1" dirty="0" smtClean="0">
                <a:latin typeface="Arial Black" panose="020B0A04020102020204" pitchFamily="34" charset="0"/>
              </a:rPr>
              <a:t> </a:t>
            </a:r>
            <a:r>
              <a:rPr lang="en-US" altLang="ko-KR" b="1" dirty="0" smtClean="0">
                <a:latin typeface="Arial Black" panose="020B0A04020102020204" pitchFamily="34" charset="0"/>
              </a:rPr>
              <a:t>Mechanism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253EE8-124D-4654-880A-4F24FE4C1242}"/>
              </a:ext>
            </a:extLst>
          </p:cNvPr>
          <p:cNvSpPr txBox="1"/>
          <p:nvPr/>
        </p:nvSpPr>
        <p:spPr>
          <a:xfrm rot="16200000">
            <a:off x="-91172" y="4141026"/>
            <a:ext cx="1237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Attention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score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F2992BD1-B945-4C27-8318-7A5F842DFF22}"/>
                  </a:ext>
                </a:extLst>
              </p:cNvPr>
              <p:cNvSpPr/>
              <p:nvPr/>
            </p:nvSpPr>
            <p:spPr>
              <a:xfrm>
                <a:off x="2262182" y="2435011"/>
                <a:ext cx="344472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ko-KR" sz="40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altLang="ko-KR" sz="4000" i="1" spc="-15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pt-BR" altLang="ko-KR" sz="40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4000" i="1" spc="-15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F2992BD1-B945-4C27-8318-7A5F842DF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182" y="2435011"/>
                <a:ext cx="3444726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연결선 63"/>
          <p:cNvCxnSpPr/>
          <p:nvPr/>
        </p:nvCxnSpPr>
        <p:spPr>
          <a:xfrm>
            <a:off x="8649485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내용 개체 틀 2"/>
              <p:cNvSpPr txBox="1">
                <a:spLocks/>
              </p:cNvSpPr>
              <p:nvPr/>
            </p:nvSpPr>
            <p:spPr>
              <a:xfrm>
                <a:off x="8957395" y="52040"/>
                <a:ext cx="3212553" cy="68059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Attention </a:t>
                </a:r>
                <a:r>
                  <a:rPr lang="en-US" altLang="ko-KR" sz="2000" b="1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score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2400" b="1" i="1" spc="-15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ko-KR" sz="2400" b="1" i="1" spc="-15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pt-BR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b="1" i="1" spc="-15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Attention distribution</a:t>
                </a:r>
                <a:endParaRPr lang="en-US" altLang="ko-KR" sz="2000" b="1" i="1" spc="-15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400" b="1" i="1" spc="-150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 spc="-15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𝒆𝒙𝒑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𝒊𝒌</m:t>
                                </m:r>
                              </m:sub>
                            </m:s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sz="2400" b="1" i="1" spc="-15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i="1" spc="-150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/>
                  <a:t> Attention output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b="1" i="1" spc="-15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sz="2000" b="1" dirty="0" smtClean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/>
                  <a:t>Decoder hidden </a:t>
                </a:r>
                <a:r>
                  <a:rPr lang="en-US" altLang="ko-KR" sz="2000" b="1" dirty="0" smtClean="0"/>
                  <a:t>state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2400" b="1" i="1" spc="-15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altLang="ko-KR" sz="2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395" y="52040"/>
                <a:ext cx="3212553" cy="6805960"/>
              </a:xfrm>
              <a:prstGeom prst="rect">
                <a:avLst/>
              </a:prstGeom>
              <a:blipFill>
                <a:blip r:embed="rId10"/>
                <a:stretch>
                  <a:fillRect l="-18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내용 개체 틀 2"/>
          <p:cNvSpPr txBox="1">
            <a:spLocks/>
          </p:cNvSpPr>
          <p:nvPr/>
        </p:nvSpPr>
        <p:spPr>
          <a:xfrm>
            <a:off x="622260" y="1316757"/>
            <a:ext cx="7809721" cy="947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디코더의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현재 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state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결정하기 위해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인코더 입력 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어느 부분에 집중할 것인지를 점수화</a:t>
            </a:r>
            <a:endParaRPr lang="en-US" altLang="ko-KR" sz="2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2F459E2-ED12-47AB-9404-8F8ABD62E852}"/>
              </a:ext>
            </a:extLst>
          </p:cNvPr>
          <p:cNvCxnSpPr>
            <a:cxnSpLocks/>
            <a:stCxn id="3" idx="0"/>
            <a:endCxn id="48" idx="4"/>
          </p:cNvCxnSpPr>
          <p:nvPr/>
        </p:nvCxnSpPr>
        <p:spPr>
          <a:xfrm flipH="1" flipV="1">
            <a:off x="2717123" y="4449857"/>
            <a:ext cx="2999" cy="5817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57BAEA44-C37A-4016-9839-15078067808E}"/>
              </a:ext>
            </a:extLst>
          </p:cNvPr>
          <p:cNvSpPr/>
          <p:nvPr/>
        </p:nvSpPr>
        <p:spPr>
          <a:xfrm>
            <a:off x="2607859" y="4231330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D8DFF27-18D4-4506-B3D0-275E86677DA5}"/>
              </a:ext>
            </a:extLst>
          </p:cNvPr>
          <p:cNvCxnSpPr>
            <a:cxnSpLocks/>
            <a:stCxn id="22" idx="0"/>
            <a:endCxn id="48" idx="5"/>
          </p:cNvCxnSpPr>
          <p:nvPr/>
        </p:nvCxnSpPr>
        <p:spPr>
          <a:xfrm flipH="1" flipV="1">
            <a:off x="2794383" y="4417854"/>
            <a:ext cx="2571384" cy="6309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5C6BB58-1075-47E5-BD52-475DBD53F43B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717123" y="3629768"/>
            <a:ext cx="156" cy="601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/>
              <p:nvPr/>
            </p:nvSpPr>
            <p:spPr>
              <a:xfrm>
                <a:off x="1995887" y="3584953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887" y="3584953"/>
                <a:ext cx="1060252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E002C18-71EA-4D62-B19A-F53BA543939D}"/>
                  </a:ext>
                </a:extLst>
              </p:cNvPr>
              <p:cNvSpPr txBox="1"/>
              <p:nvPr/>
            </p:nvSpPr>
            <p:spPr>
              <a:xfrm>
                <a:off x="6839339" y="6488668"/>
                <a:ext cx="1814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*Given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E002C18-71EA-4D62-B19A-F53BA5439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339" y="6488668"/>
                <a:ext cx="1814234" cy="369332"/>
              </a:xfrm>
              <a:prstGeom prst="rect">
                <a:avLst/>
              </a:prstGeom>
              <a:blipFill>
                <a:blip r:embed="rId13"/>
                <a:stretch>
                  <a:fillRect l="-302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왼쪽 중괄호 57"/>
          <p:cNvSpPr/>
          <p:nvPr/>
        </p:nvSpPr>
        <p:spPr>
          <a:xfrm>
            <a:off x="1094551" y="3687369"/>
            <a:ext cx="125343" cy="1344248"/>
          </a:xfrm>
          <a:prstGeom prst="leftBrace">
            <a:avLst>
              <a:gd name="adj1" fmla="val 8333"/>
              <a:gd name="adj2" fmla="val 49306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29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450963-4FB3-42EE-8FAF-4C3C70CED0AC}"/>
              </a:ext>
            </a:extLst>
          </p:cNvPr>
          <p:cNvSpPr/>
          <p:nvPr/>
        </p:nvSpPr>
        <p:spPr>
          <a:xfrm>
            <a:off x="1668591" y="5031617"/>
            <a:ext cx="361399" cy="814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619DE4-DB2E-4173-A987-7630A3565B9B}"/>
              </a:ext>
            </a:extLst>
          </p:cNvPr>
          <p:cNvSpPr/>
          <p:nvPr/>
        </p:nvSpPr>
        <p:spPr>
          <a:xfrm>
            <a:off x="2539422" y="5031619"/>
            <a:ext cx="361399" cy="814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253B3D-804F-454D-90AA-83A64E4B3F7B}"/>
              </a:ext>
            </a:extLst>
          </p:cNvPr>
          <p:cNvSpPr/>
          <p:nvPr/>
        </p:nvSpPr>
        <p:spPr>
          <a:xfrm>
            <a:off x="3410253" y="5031617"/>
            <a:ext cx="361399" cy="814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946D2C-7ADE-47A5-A5E6-305555A7B398}"/>
              </a:ext>
            </a:extLst>
          </p:cNvPr>
          <p:cNvSpPr/>
          <p:nvPr/>
        </p:nvSpPr>
        <p:spPr>
          <a:xfrm>
            <a:off x="4281084" y="5031617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4E9CB7-88AE-46F6-8A90-7BDA503514AC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900821" y="5438811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9A97F6-A34B-493C-BF4C-60E1AC228A98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029990" y="5438811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6E390D6-CBB9-483E-A3AC-3E4C4FF06AA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71652" y="5438811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D1C5A96-FC0E-4394-BCB4-3A3BB8443DF2}"/>
              </a:ext>
            </a:extLst>
          </p:cNvPr>
          <p:cNvCxnSpPr/>
          <p:nvPr/>
        </p:nvCxnSpPr>
        <p:spPr>
          <a:xfrm flipV="1">
            <a:off x="1850181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989226-3710-421B-AF62-FD7703A65489}"/>
              </a:ext>
            </a:extLst>
          </p:cNvPr>
          <p:cNvCxnSpPr/>
          <p:nvPr/>
        </p:nvCxnSpPr>
        <p:spPr>
          <a:xfrm flipV="1">
            <a:off x="2735378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80DFB0-5CED-4F1A-9CB6-2A343EBC5CD1}"/>
              </a:ext>
            </a:extLst>
          </p:cNvPr>
          <p:cNvCxnSpPr/>
          <p:nvPr/>
        </p:nvCxnSpPr>
        <p:spPr>
          <a:xfrm flipV="1">
            <a:off x="3598580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8E13D9-1D69-4639-9A4F-923077A8ACD8}"/>
              </a:ext>
            </a:extLst>
          </p:cNvPr>
          <p:cNvCxnSpPr/>
          <p:nvPr/>
        </p:nvCxnSpPr>
        <p:spPr>
          <a:xfrm flipV="1">
            <a:off x="4461782" y="5854573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E27C30-D7B0-4391-8936-030E65266158}"/>
              </a:ext>
            </a:extLst>
          </p:cNvPr>
          <p:cNvSpPr txBox="1"/>
          <p:nvPr/>
        </p:nvSpPr>
        <p:spPr>
          <a:xfrm>
            <a:off x="1465744" y="6190789"/>
            <a:ext cx="75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A38B9C-C1AB-4015-9355-ABCD5A91A033}"/>
              </a:ext>
            </a:extLst>
          </p:cNvPr>
          <p:cNvSpPr txBox="1"/>
          <p:nvPr/>
        </p:nvSpPr>
        <p:spPr>
          <a:xfrm>
            <a:off x="2424782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how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27D6D-7F0D-495F-A766-013D0F6A0DBC}"/>
              </a:ext>
            </a:extLst>
          </p:cNvPr>
          <p:cNvSpPr txBox="1"/>
          <p:nvPr/>
        </p:nvSpPr>
        <p:spPr>
          <a:xfrm>
            <a:off x="3382874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A4E110-FAF4-439F-8E13-D92686CD3DBC}"/>
              </a:ext>
            </a:extLst>
          </p:cNvPr>
          <p:cNvSpPr txBox="1"/>
          <p:nvPr/>
        </p:nvSpPr>
        <p:spPr>
          <a:xfrm>
            <a:off x="4203317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you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1BD58AD-4472-47FE-B435-2EA9974FDE34}"/>
              </a:ext>
            </a:extLst>
          </p:cNvPr>
          <p:cNvCxnSpPr>
            <a:cxnSpLocks/>
          </p:cNvCxnSpPr>
          <p:nvPr/>
        </p:nvCxnSpPr>
        <p:spPr>
          <a:xfrm>
            <a:off x="4658313" y="5447380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5A449B-A4C6-4407-B2B4-AF2013628520}"/>
              </a:ext>
            </a:extLst>
          </p:cNvPr>
          <p:cNvSpPr/>
          <p:nvPr/>
        </p:nvSpPr>
        <p:spPr>
          <a:xfrm>
            <a:off x="5185067" y="5048755"/>
            <a:ext cx="361399" cy="814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5DD9AE-CDB1-4CDC-A5E4-E33E1B3904AE}"/>
              </a:ext>
            </a:extLst>
          </p:cNvPr>
          <p:cNvCxnSpPr/>
          <p:nvPr/>
        </p:nvCxnSpPr>
        <p:spPr>
          <a:xfrm flipV="1">
            <a:off x="5365765" y="587171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7A4DBBE-83FE-490C-830C-7BF1B0D45A25}"/>
              </a:ext>
            </a:extLst>
          </p:cNvPr>
          <p:cNvCxnSpPr>
            <a:cxnSpLocks/>
            <a:stCxn id="22" idx="0"/>
            <a:endCxn id="62" idx="5"/>
          </p:cNvCxnSpPr>
          <p:nvPr/>
        </p:nvCxnSpPr>
        <p:spPr>
          <a:xfrm flipH="1" flipV="1">
            <a:off x="1926551" y="4421821"/>
            <a:ext cx="3439216" cy="6269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9C59CF-2976-4213-92DB-9EBEF5C90EDF}"/>
              </a:ext>
            </a:extLst>
          </p:cNvPr>
          <p:cNvCxnSpPr>
            <a:cxnSpLocks/>
            <a:stCxn id="2" idx="0"/>
            <a:endCxn id="62" idx="4"/>
          </p:cNvCxnSpPr>
          <p:nvPr/>
        </p:nvCxnSpPr>
        <p:spPr>
          <a:xfrm flipV="1">
            <a:off x="1849291" y="4453824"/>
            <a:ext cx="0" cy="577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4226528D-3519-40CD-A3C7-C4BACC0EA715}"/>
              </a:ext>
            </a:extLst>
          </p:cNvPr>
          <p:cNvSpPr/>
          <p:nvPr/>
        </p:nvSpPr>
        <p:spPr>
          <a:xfrm>
            <a:off x="1740027" y="4235297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FEB1E-F37B-4EB4-83F7-912F3A5D4AC0}"/>
                  </a:ext>
                </a:extLst>
              </p:cNvPr>
              <p:cNvSpPr txBox="1"/>
              <p:nvPr/>
            </p:nvSpPr>
            <p:spPr>
              <a:xfrm>
                <a:off x="2355821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FEB1E-F37B-4EB4-83F7-912F3A5D4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821" y="5233639"/>
                <a:ext cx="759114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5AA4DD-1F9A-4217-97EA-1980D77CBA04}"/>
                  </a:ext>
                </a:extLst>
              </p:cNvPr>
              <p:cNvSpPr txBox="1"/>
              <p:nvPr/>
            </p:nvSpPr>
            <p:spPr>
              <a:xfrm>
                <a:off x="1490112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5AA4DD-1F9A-4217-97EA-1980D77CB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112" y="5233639"/>
                <a:ext cx="759114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58BE726-452D-4E23-8AFD-F1A4054ABC7C}"/>
                  </a:ext>
                </a:extLst>
              </p:cNvPr>
              <p:cNvSpPr txBox="1"/>
              <p:nvPr/>
            </p:nvSpPr>
            <p:spPr>
              <a:xfrm>
                <a:off x="3228197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58BE726-452D-4E23-8AFD-F1A4054A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197" y="5233639"/>
                <a:ext cx="759114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FBB645C-695B-4048-8BCE-638BC04B735B}"/>
                  </a:ext>
                </a:extLst>
              </p:cNvPr>
              <p:cNvSpPr txBox="1"/>
              <p:nvPr/>
            </p:nvSpPr>
            <p:spPr>
              <a:xfrm>
                <a:off x="4090741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FBB645C-695B-4048-8BCE-638BC04B7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41" y="5233639"/>
                <a:ext cx="759114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9CE4904-4B84-4B1C-9238-7B12B48B434B}"/>
                  </a:ext>
                </a:extLst>
              </p:cNvPr>
              <p:cNvSpPr txBox="1"/>
              <p:nvPr/>
            </p:nvSpPr>
            <p:spPr>
              <a:xfrm>
                <a:off x="4986208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9CE4904-4B84-4B1C-9238-7B12B48B4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08" y="5233639"/>
                <a:ext cx="759114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269AA712-C8E3-4D97-80CF-A49E97771E11}"/>
              </a:ext>
            </a:extLst>
          </p:cNvPr>
          <p:cNvSpPr txBox="1"/>
          <p:nvPr/>
        </p:nvSpPr>
        <p:spPr>
          <a:xfrm>
            <a:off x="4904574" y="6190789"/>
            <a:ext cx="96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&lt;EOS&gt;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EFFBAD5-A7F6-40F3-BC22-0416031142B6}"/>
                  </a:ext>
                </a:extLst>
              </p:cNvPr>
              <p:cNvSpPr txBox="1"/>
              <p:nvPr/>
            </p:nvSpPr>
            <p:spPr>
              <a:xfrm>
                <a:off x="1094551" y="3583203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EFFBAD5-A7F6-40F3-BC22-041603114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551" y="3583203"/>
                <a:ext cx="1060252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0EF5178-0BDE-458A-8D81-3CCC73719ECA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1849291" y="3624701"/>
            <a:ext cx="0" cy="610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제목 1"/>
          <p:cNvSpPr txBox="1">
            <a:spLocks/>
          </p:cNvSpPr>
          <p:nvPr/>
        </p:nvSpPr>
        <p:spPr>
          <a:xfrm>
            <a:off x="838200" y="271815"/>
            <a:ext cx="7120812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Attention</a:t>
            </a:r>
            <a:r>
              <a:rPr lang="ko-KR" altLang="en-US" b="1" dirty="0" smtClean="0">
                <a:latin typeface="Arial Black" panose="020B0A04020102020204" pitchFamily="34" charset="0"/>
              </a:rPr>
              <a:t> </a:t>
            </a:r>
            <a:r>
              <a:rPr lang="en-US" altLang="ko-KR" b="1" dirty="0" smtClean="0">
                <a:latin typeface="Arial Black" panose="020B0A04020102020204" pitchFamily="34" charset="0"/>
              </a:rPr>
              <a:t>Mechanism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253EE8-124D-4654-880A-4F24FE4C1242}"/>
              </a:ext>
            </a:extLst>
          </p:cNvPr>
          <p:cNvSpPr txBox="1"/>
          <p:nvPr/>
        </p:nvSpPr>
        <p:spPr>
          <a:xfrm rot="16200000">
            <a:off x="-91172" y="4141026"/>
            <a:ext cx="1237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Attention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score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F2992BD1-B945-4C27-8318-7A5F842DFF22}"/>
                  </a:ext>
                </a:extLst>
              </p:cNvPr>
              <p:cNvSpPr/>
              <p:nvPr/>
            </p:nvSpPr>
            <p:spPr>
              <a:xfrm>
                <a:off x="2262182" y="2435011"/>
                <a:ext cx="357296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ko-KR" sz="40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altLang="ko-KR" sz="4000" i="1" spc="-15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pt-BR" altLang="ko-KR" sz="40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4000" i="1" spc="-15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F2992BD1-B945-4C27-8318-7A5F842DF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182" y="2435011"/>
                <a:ext cx="3572966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연결선 63"/>
          <p:cNvCxnSpPr/>
          <p:nvPr/>
        </p:nvCxnSpPr>
        <p:spPr>
          <a:xfrm>
            <a:off x="8649485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내용 개체 틀 2"/>
              <p:cNvSpPr txBox="1">
                <a:spLocks/>
              </p:cNvSpPr>
              <p:nvPr/>
            </p:nvSpPr>
            <p:spPr>
              <a:xfrm>
                <a:off x="8957395" y="52040"/>
                <a:ext cx="3212553" cy="68059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Attention </a:t>
                </a:r>
                <a:r>
                  <a:rPr lang="en-US" altLang="ko-KR" sz="2000" b="1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score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2400" b="1" i="1" spc="-15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ko-KR" sz="2400" b="1" i="1" spc="-15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pt-BR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b="1" i="1" spc="-15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Attention distribution</a:t>
                </a:r>
                <a:endParaRPr lang="en-US" altLang="ko-KR" sz="2000" b="1" i="1" spc="-15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400" b="1" i="1" spc="-150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 spc="-15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𝒆𝒙𝒑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𝒊𝒌</m:t>
                                </m:r>
                              </m:sub>
                            </m:s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sz="2400" b="1" i="1" spc="-15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i="1" spc="-150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/>
                  <a:t> Attention output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b="1" i="1" spc="-15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sz="2000" b="1" dirty="0" smtClean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/>
                  <a:t>Decoder hidden </a:t>
                </a:r>
                <a:r>
                  <a:rPr lang="en-US" altLang="ko-KR" sz="2000" b="1" dirty="0" smtClean="0"/>
                  <a:t>state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2400" b="1" i="1" spc="-15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altLang="ko-KR" sz="2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395" y="52040"/>
                <a:ext cx="3212553" cy="6805960"/>
              </a:xfrm>
              <a:prstGeom prst="rect">
                <a:avLst/>
              </a:prstGeom>
              <a:blipFill>
                <a:blip r:embed="rId10"/>
                <a:stretch>
                  <a:fillRect l="-18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내용 개체 틀 2"/>
          <p:cNvSpPr txBox="1">
            <a:spLocks/>
          </p:cNvSpPr>
          <p:nvPr/>
        </p:nvSpPr>
        <p:spPr>
          <a:xfrm>
            <a:off x="622260" y="1316757"/>
            <a:ext cx="7809721" cy="947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디코더의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현재 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state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결정하기 위해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인코더 입력 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어느 부분에 집중할 것인지를 점수화</a:t>
            </a:r>
            <a:endParaRPr lang="en-US" altLang="ko-KR" sz="2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2F459E2-ED12-47AB-9404-8F8ABD62E852}"/>
              </a:ext>
            </a:extLst>
          </p:cNvPr>
          <p:cNvCxnSpPr>
            <a:cxnSpLocks/>
            <a:stCxn id="3" idx="0"/>
            <a:endCxn id="48" idx="4"/>
          </p:cNvCxnSpPr>
          <p:nvPr/>
        </p:nvCxnSpPr>
        <p:spPr>
          <a:xfrm flipH="1" flipV="1">
            <a:off x="2717123" y="4449857"/>
            <a:ext cx="2999" cy="5817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57BAEA44-C37A-4016-9839-15078067808E}"/>
              </a:ext>
            </a:extLst>
          </p:cNvPr>
          <p:cNvSpPr/>
          <p:nvPr/>
        </p:nvSpPr>
        <p:spPr>
          <a:xfrm>
            <a:off x="2607859" y="4231330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D8DFF27-18D4-4506-B3D0-275E86677DA5}"/>
              </a:ext>
            </a:extLst>
          </p:cNvPr>
          <p:cNvCxnSpPr>
            <a:cxnSpLocks/>
            <a:stCxn id="22" idx="0"/>
            <a:endCxn id="48" idx="5"/>
          </p:cNvCxnSpPr>
          <p:nvPr/>
        </p:nvCxnSpPr>
        <p:spPr>
          <a:xfrm flipH="1" flipV="1">
            <a:off x="2794383" y="4417854"/>
            <a:ext cx="2571384" cy="6309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5C6BB58-1075-47E5-BD52-475DBD53F43B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717123" y="3629768"/>
            <a:ext cx="156" cy="601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/>
              <p:nvPr/>
            </p:nvSpPr>
            <p:spPr>
              <a:xfrm>
                <a:off x="1995887" y="3584953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887" y="3584953"/>
                <a:ext cx="1060252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2F459E2-ED12-47AB-9404-8F8ABD62E852}"/>
              </a:ext>
            </a:extLst>
          </p:cNvPr>
          <p:cNvCxnSpPr>
            <a:cxnSpLocks/>
            <a:stCxn id="4" idx="0"/>
            <a:endCxn id="57" idx="4"/>
          </p:cNvCxnSpPr>
          <p:nvPr/>
        </p:nvCxnSpPr>
        <p:spPr>
          <a:xfrm flipH="1" flipV="1">
            <a:off x="3584953" y="4449696"/>
            <a:ext cx="6000" cy="581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57BAEA44-C37A-4016-9839-15078067808E}"/>
              </a:ext>
            </a:extLst>
          </p:cNvPr>
          <p:cNvSpPr/>
          <p:nvPr/>
        </p:nvSpPr>
        <p:spPr>
          <a:xfrm>
            <a:off x="3475689" y="4231169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5C6BB58-1075-47E5-BD52-475DBD53F43B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584953" y="3629607"/>
            <a:ext cx="156" cy="601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/>
              <p:nvPr/>
            </p:nvSpPr>
            <p:spPr>
              <a:xfrm>
                <a:off x="2863717" y="3584792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717" y="3584792"/>
                <a:ext cx="1060252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D8DFF27-18D4-4506-B3D0-275E86677DA5}"/>
              </a:ext>
            </a:extLst>
          </p:cNvPr>
          <p:cNvCxnSpPr>
            <a:cxnSpLocks/>
            <a:stCxn id="22" idx="0"/>
            <a:endCxn id="57" idx="5"/>
          </p:cNvCxnSpPr>
          <p:nvPr/>
        </p:nvCxnSpPr>
        <p:spPr>
          <a:xfrm flipH="1" flipV="1">
            <a:off x="3662213" y="4417693"/>
            <a:ext cx="1703554" cy="6310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E002C18-71EA-4D62-B19A-F53BA543939D}"/>
                  </a:ext>
                </a:extLst>
              </p:cNvPr>
              <p:cNvSpPr txBox="1"/>
              <p:nvPr/>
            </p:nvSpPr>
            <p:spPr>
              <a:xfrm>
                <a:off x="6839339" y="6488668"/>
                <a:ext cx="1814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*Given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E002C18-71EA-4D62-B19A-F53BA5439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339" y="6488668"/>
                <a:ext cx="1814234" cy="369332"/>
              </a:xfrm>
              <a:prstGeom prst="rect">
                <a:avLst/>
              </a:prstGeom>
              <a:blipFill>
                <a:blip r:embed="rId13"/>
                <a:stretch>
                  <a:fillRect l="-302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왼쪽 중괄호 57"/>
          <p:cNvSpPr/>
          <p:nvPr/>
        </p:nvSpPr>
        <p:spPr>
          <a:xfrm>
            <a:off x="1094551" y="3687369"/>
            <a:ext cx="125343" cy="1344248"/>
          </a:xfrm>
          <a:prstGeom prst="leftBrace">
            <a:avLst>
              <a:gd name="adj1" fmla="val 8333"/>
              <a:gd name="adj2" fmla="val 49306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82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450963-4FB3-42EE-8FAF-4C3C70CED0AC}"/>
              </a:ext>
            </a:extLst>
          </p:cNvPr>
          <p:cNvSpPr/>
          <p:nvPr/>
        </p:nvSpPr>
        <p:spPr>
          <a:xfrm>
            <a:off x="1668591" y="5031617"/>
            <a:ext cx="361399" cy="814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619DE4-DB2E-4173-A987-7630A3565B9B}"/>
              </a:ext>
            </a:extLst>
          </p:cNvPr>
          <p:cNvSpPr/>
          <p:nvPr/>
        </p:nvSpPr>
        <p:spPr>
          <a:xfrm>
            <a:off x="2539422" y="5031619"/>
            <a:ext cx="361399" cy="814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253B3D-804F-454D-90AA-83A64E4B3F7B}"/>
              </a:ext>
            </a:extLst>
          </p:cNvPr>
          <p:cNvSpPr/>
          <p:nvPr/>
        </p:nvSpPr>
        <p:spPr>
          <a:xfrm>
            <a:off x="3410253" y="5031617"/>
            <a:ext cx="361399" cy="814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946D2C-7ADE-47A5-A5E6-305555A7B398}"/>
              </a:ext>
            </a:extLst>
          </p:cNvPr>
          <p:cNvSpPr/>
          <p:nvPr/>
        </p:nvSpPr>
        <p:spPr>
          <a:xfrm>
            <a:off x="4281084" y="5031617"/>
            <a:ext cx="361399" cy="814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4E9CB7-88AE-46F6-8A90-7BDA503514AC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900821" y="5438811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9A97F6-A34B-493C-BF4C-60E1AC228A98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029990" y="5438811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6E390D6-CBB9-483E-A3AC-3E4C4FF06AA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71652" y="5438811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D1C5A96-FC0E-4394-BCB4-3A3BB8443DF2}"/>
              </a:ext>
            </a:extLst>
          </p:cNvPr>
          <p:cNvCxnSpPr/>
          <p:nvPr/>
        </p:nvCxnSpPr>
        <p:spPr>
          <a:xfrm flipV="1">
            <a:off x="1850181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989226-3710-421B-AF62-FD7703A65489}"/>
              </a:ext>
            </a:extLst>
          </p:cNvPr>
          <p:cNvCxnSpPr/>
          <p:nvPr/>
        </p:nvCxnSpPr>
        <p:spPr>
          <a:xfrm flipV="1">
            <a:off x="2735378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80DFB0-5CED-4F1A-9CB6-2A343EBC5CD1}"/>
              </a:ext>
            </a:extLst>
          </p:cNvPr>
          <p:cNvCxnSpPr/>
          <p:nvPr/>
        </p:nvCxnSpPr>
        <p:spPr>
          <a:xfrm flipV="1">
            <a:off x="3598580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8E13D9-1D69-4639-9A4F-923077A8ACD8}"/>
              </a:ext>
            </a:extLst>
          </p:cNvPr>
          <p:cNvCxnSpPr/>
          <p:nvPr/>
        </p:nvCxnSpPr>
        <p:spPr>
          <a:xfrm flipV="1">
            <a:off x="4461782" y="5854573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E27C30-D7B0-4391-8936-030E65266158}"/>
              </a:ext>
            </a:extLst>
          </p:cNvPr>
          <p:cNvSpPr txBox="1"/>
          <p:nvPr/>
        </p:nvSpPr>
        <p:spPr>
          <a:xfrm>
            <a:off x="1465744" y="6190789"/>
            <a:ext cx="75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A38B9C-C1AB-4015-9355-ABCD5A91A033}"/>
              </a:ext>
            </a:extLst>
          </p:cNvPr>
          <p:cNvSpPr txBox="1"/>
          <p:nvPr/>
        </p:nvSpPr>
        <p:spPr>
          <a:xfrm>
            <a:off x="2424782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how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27D6D-7F0D-495F-A766-013D0F6A0DBC}"/>
              </a:ext>
            </a:extLst>
          </p:cNvPr>
          <p:cNvSpPr txBox="1"/>
          <p:nvPr/>
        </p:nvSpPr>
        <p:spPr>
          <a:xfrm>
            <a:off x="3382874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A4E110-FAF4-439F-8E13-D92686CD3DBC}"/>
              </a:ext>
            </a:extLst>
          </p:cNvPr>
          <p:cNvSpPr txBox="1"/>
          <p:nvPr/>
        </p:nvSpPr>
        <p:spPr>
          <a:xfrm>
            <a:off x="4203317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you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1BD58AD-4472-47FE-B435-2EA9974FDE34}"/>
              </a:ext>
            </a:extLst>
          </p:cNvPr>
          <p:cNvCxnSpPr>
            <a:cxnSpLocks/>
          </p:cNvCxnSpPr>
          <p:nvPr/>
        </p:nvCxnSpPr>
        <p:spPr>
          <a:xfrm>
            <a:off x="4658313" y="5447380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5A449B-A4C6-4407-B2B4-AF2013628520}"/>
              </a:ext>
            </a:extLst>
          </p:cNvPr>
          <p:cNvSpPr/>
          <p:nvPr/>
        </p:nvSpPr>
        <p:spPr>
          <a:xfrm>
            <a:off x="5185067" y="5048755"/>
            <a:ext cx="361399" cy="814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5DD9AE-CDB1-4CDC-A5E4-E33E1B3904AE}"/>
              </a:ext>
            </a:extLst>
          </p:cNvPr>
          <p:cNvCxnSpPr/>
          <p:nvPr/>
        </p:nvCxnSpPr>
        <p:spPr>
          <a:xfrm flipV="1">
            <a:off x="5365765" y="587171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7A4DBBE-83FE-490C-830C-7BF1B0D45A25}"/>
              </a:ext>
            </a:extLst>
          </p:cNvPr>
          <p:cNvCxnSpPr>
            <a:cxnSpLocks/>
            <a:stCxn id="22" idx="0"/>
            <a:endCxn id="62" idx="5"/>
          </p:cNvCxnSpPr>
          <p:nvPr/>
        </p:nvCxnSpPr>
        <p:spPr>
          <a:xfrm flipH="1" flipV="1">
            <a:off x="1926551" y="4421821"/>
            <a:ext cx="3439216" cy="6269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9C59CF-2976-4213-92DB-9EBEF5C90EDF}"/>
              </a:ext>
            </a:extLst>
          </p:cNvPr>
          <p:cNvCxnSpPr>
            <a:cxnSpLocks/>
            <a:stCxn id="2" idx="0"/>
            <a:endCxn id="62" idx="4"/>
          </p:cNvCxnSpPr>
          <p:nvPr/>
        </p:nvCxnSpPr>
        <p:spPr>
          <a:xfrm flipV="1">
            <a:off x="1849291" y="4453824"/>
            <a:ext cx="0" cy="577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4226528D-3519-40CD-A3C7-C4BACC0EA715}"/>
              </a:ext>
            </a:extLst>
          </p:cNvPr>
          <p:cNvSpPr/>
          <p:nvPr/>
        </p:nvSpPr>
        <p:spPr>
          <a:xfrm>
            <a:off x="1740027" y="4235297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FEB1E-F37B-4EB4-83F7-912F3A5D4AC0}"/>
                  </a:ext>
                </a:extLst>
              </p:cNvPr>
              <p:cNvSpPr txBox="1"/>
              <p:nvPr/>
            </p:nvSpPr>
            <p:spPr>
              <a:xfrm>
                <a:off x="2355821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FEB1E-F37B-4EB4-83F7-912F3A5D4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821" y="5233639"/>
                <a:ext cx="759114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5AA4DD-1F9A-4217-97EA-1980D77CBA04}"/>
                  </a:ext>
                </a:extLst>
              </p:cNvPr>
              <p:cNvSpPr txBox="1"/>
              <p:nvPr/>
            </p:nvSpPr>
            <p:spPr>
              <a:xfrm>
                <a:off x="1490112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5AA4DD-1F9A-4217-97EA-1980D77CB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112" y="5233639"/>
                <a:ext cx="759114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58BE726-452D-4E23-8AFD-F1A4054ABC7C}"/>
                  </a:ext>
                </a:extLst>
              </p:cNvPr>
              <p:cNvSpPr txBox="1"/>
              <p:nvPr/>
            </p:nvSpPr>
            <p:spPr>
              <a:xfrm>
                <a:off x="3228197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58BE726-452D-4E23-8AFD-F1A4054A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197" y="5233639"/>
                <a:ext cx="759114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FBB645C-695B-4048-8BCE-638BC04B735B}"/>
                  </a:ext>
                </a:extLst>
              </p:cNvPr>
              <p:cNvSpPr txBox="1"/>
              <p:nvPr/>
            </p:nvSpPr>
            <p:spPr>
              <a:xfrm>
                <a:off x="4090741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FBB645C-695B-4048-8BCE-638BC04B7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41" y="5233639"/>
                <a:ext cx="759114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9CE4904-4B84-4B1C-9238-7B12B48B434B}"/>
                  </a:ext>
                </a:extLst>
              </p:cNvPr>
              <p:cNvSpPr txBox="1"/>
              <p:nvPr/>
            </p:nvSpPr>
            <p:spPr>
              <a:xfrm>
                <a:off x="4986208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9CE4904-4B84-4B1C-9238-7B12B48B4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08" y="5233639"/>
                <a:ext cx="759114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269AA712-C8E3-4D97-80CF-A49E97771E11}"/>
              </a:ext>
            </a:extLst>
          </p:cNvPr>
          <p:cNvSpPr txBox="1"/>
          <p:nvPr/>
        </p:nvSpPr>
        <p:spPr>
          <a:xfrm>
            <a:off x="4904574" y="6190789"/>
            <a:ext cx="96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&lt;EOS&gt;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EFFBAD5-A7F6-40F3-BC22-0416031142B6}"/>
                  </a:ext>
                </a:extLst>
              </p:cNvPr>
              <p:cNvSpPr txBox="1"/>
              <p:nvPr/>
            </p:nvSpPr>
            <p:spPr>
              <a:xfrm>
                <a:off x="1094551" y="3583203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EFFBAD5-A7F6-40F3-BC22-041603114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551" y="3583203"/>
                <a:ext cx="1060252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0EF5178-0BDE-458A-8D81-3CCC73719ECA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1849291" y="3624701"/>
            <a:ext cx="0" cy="610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제목 1"/>
          <p:cNvSpPr txBox="1">
            <a:spLocks/>
          </p:cNvSpPr>
          <p:nvPr/>
        </p:nvSpPr>
        <p:spPr>
          <a:xfrm>
            <a:off x="838200" y="271815"/>
            <a:ext cx="7120812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Attention</a:t>
            </a:r>
            <a:r>
              <a:rPr lang="ko-KR" altLang="en-US" b="1" dirty="0" smtClean="0">
                <a:latin typeface="Arial Black" panose="020B0A04020102020204" pitchFamily="34" charset="0"/>
              </a:rPr>
              <a:t> </a:t>
            </a:r>
            <a:r>
              <a:rPr lang="en-US" altLang="ko-KR" b="1" dirty="0" smtClean="0">
                <a:latin typeface="Arial Black" panose="020B0A04020102020204" pitchFamily="34" charset="0"/>
              </a:rPr>
              <a:t>Mechanism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253EE8-124D-4654-880A-4F24FE4C1242}"/>
              </a:ext>
            </a:extLst>
          </p:cNvPr>
          <p:cNvSpPr txBox="1"/>
          <p:nvPr/>
        </p:nvSpPr>
        <p:spPr>
          <a:xfrm rot="16200000">
            <a:off x="-91172" y="4141026"/>
            <a:ext cx="1237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Attention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score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F2992BD1-B945-4C27-8318-7A5F842DFF22}"/>
                  </a:ext>
                </a:extLst>
              </p:cNvPr>
              <p:cNvSpPr/>
              <p:nvPr/>
            </p:nvSpPr>
            <p:spPr>
              <a:xfrm>
                <a:off x="2262182" y="2435011"/>
                <a:ext cx="357296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altLang="ko-KR" sz="40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altLang="ko-KR" sz="4000" i="1" spc="-15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pt-BR" altLang="ko-KR" sz="40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4000" i="1" spc="-15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 spc="-15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F2992BD1-B945-4C27-8318-7A5F842DF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182" y="2435011"/>
                <a:ext cx="3572966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연결선 63"/>
          <p:cNvCxnSpPr/>
          <p:nvPr/>
        </p:nvCxnSpPr>
        <p:spPr>
          <a:xfrm>
            <a:off x="8649485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내용 개체 틀 2"/>
              <p:cNvSpPr txBox="1">
                <a:spLocks/>
              </p:cNvSpPr>
              <p:nvPr/>
            </p:nvSpPr>
            <p:spPr>
              <a:xfrm>
                <a:off x="8957395" y="52040"/>
                <a:ext cx="3212553" cy="68059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Attention </a:t>
                </a:r>
                <a:r>
                  <a:rPr lang="en-US" altLang="ko-KR" sz="2000" b="1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score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2400" b="1" i="1" spc="-15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ko-KR" sz="2400" b="1" i="1" spc="-15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pt-BR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b="1" i="1" spc="-15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Attention distribution</a:t>
                </a:r>
                <a:endParaRPr lang="en-US" altLang="ko-KR" sz="2000" b="1" i="1" spc="-15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400" b="1" i="1" spc="-150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 spc="-15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𝒆𝒙𝒑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𝒊𝒌</m:t>
                                </m:r>
                              </m:sub>
                            </m:s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sz="2400" b="1" i="1" spc="-15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i="1" spc="-150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/>
                  <a:t> Attention output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b="1" i="1" spc="-15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sz="2000" b="1" dirty="0" smtClean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/>
                  <a:t>Decoder hidden </a:t>
                </a:r>
                <a:r>
                  <a:rPr lang="en-US" altLang="ko-KR" sz="2000" b="1" dirty="0" smtClean="0"/>
                  <a:t>state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2400" b="1" i="1" spc="-15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altLang="ko-KR" sz="2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395" y="52040"/>
                <a:ext cx="3212553" cy="6805960"/>
              </a:xfrm>
              <a:prstGeom prst="rect">
                <a:avLst/>
              </a:prstGeom>
              <a:blipFill>
                <a:blip r:embed="rId10"/>
                <a:stretch>
                  <a:fillRect l="-18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내용 개체 틀 2"/>
          <p:cNvSpPr txBox="1">
            <a:spLocks/>
          </p:cNvSpPr>
          <p:nvPr/>
        </p:nvSpPr>
        <p:spPr>
          <a:xfrm>
            <a:off x="622260" y="1316757"/>
            <a:ext cx="7809721" cy="947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디코더의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현재 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state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결정하기 위해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인코더 입력 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어느 부분에 집중할 것인지를 점수화</a:t>
            </a:r>
            <a:endParaRPr lang="en-US" altLang="ko-KR" sz="2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2F459E2-ED12-47AB-9404-8F8ABD62E852}"/>
              </a:ext>
            </a:extLst>
          </p:cNvPr>
          <p:cNvCxnSpPr>
            <a:cxnSpLocks/>
            <a:stCxn id="3" idx="0"/>
            <a:endCxn id="48" idx="4"/>
          </p:cNvCxnSpPr>
          <p:nvPr/>
        </p:nvCxnSpPr>
        <p:spPr>
          <a:xfrm flipH="1" flipV="1">
            <a:off x="2717123" y="4449857"/>
            <a:ext cx="2999" cy="5817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57BAEA44-C37A-4016-9839-15078067808E}"/>
              </a:ext>
            </a:extLst>
          </p:cNvPr>
          <p:cNvSpPr/>
          <p:nvPr/>
        </p:nvSpPr>
        <p:spPr>
          <a:xfrm>
            <a:off x="2607859" y="4231330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D8DFF27-18D4-4506-B3D0-275E86677DA5}"/>
              </a:ext>
            </a:extLst>
          </p:cNvPr>
          <p:cNvCxnSpPr>
            <a:cxnSpLocks/>
            <a:stCxn id="22" idx="0"/>
            <a:endCxn id="48" idx="5"/>
          </p:cNvCxnSpPr>
          <p:nvPr/>
        </p:nvCxnSpPr>
        <p:spPr>
          <a:xfrm flipH="1" flipV="1">
            <a:off x="2794383" y="4417854"/>
            <a:ext cx="2571384" cy="6309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5C6BB58-1075-47E5-BD52-475DBD53F43B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717123" y="3629768"/>
            <a:ext cx="156" cy="601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/>
              <p:nvPr/>
            </p:nvSpPr>
            <p:spPr>
              <a:xfrm>
                <a:off x="1995887" y="3584953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887" y="3584953"/>
                <a:ext cx="1060252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2F459E2-ED12-47AB-9404-8F8ABD62E852}"/>
              </a:ext>
            </a:extLst>
          </p:cNvPr>
          <p:cNvCxnSpPr>
            <a:cxnSpLocks/>
            <a:stCxn id="4" idx="0"/>
            <a:endCxn id="57" idx="4"/>
          </p:cNvCxnSpPr>
          <p:nvPr/>
        </p:nvCxnSpPr>
        <p:spPr>
          <a:xfrm flipH="1" flipV="1">
            <a:off x="3584953" y="4449696"/>
            <a:ext cx="6000" cy="581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57BAEA44-C37A-4016-9839-15078067808E}"/>
              </a:ext>
            </a:extLst>
          </p:cNvPr>
          <p:cNvSpPr/>
          <p:nvPr/>
        </p:nvSpPr>
        <p:spPr>
          <a:xfrm>
            <a:off x="3475689" y="4231169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5C6BB58-1075-47E5-BD52-475DBD53F43B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584953" y="3629607"/>
            <a:ext cx="156" cy="601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/>
              <p:nvPr/>
            </p:nvSpPr>
            <p:spPr>
              <a:xfrm>
                <a:off x="2863717" y="3584792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717" y="3584792"/>
                <a:ext cx="1060252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D8DFF27-18D4-4506-B3D0-275E86677DA5}"/>
              </a:ext>
            </a:extLst>
          </p:cNvPr>
          <p:cNvCxnSpPr>
            <a:cxnSpLocks/>
            <a:stCxn id="22" idx="0"/>
            <a:endCxn id="57" idx="5"/>
          </p:cNvCxnSpPr>
          <p:nvPr/>
        </p:nvCxnSpPr>
        <p:spPr>
          <a:xfrm flipH="1" flipV="1">
            <a:off x="3662213" y="4417693"/>
            <a:ext cx="1703554" cy="6310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2F459E2-ED12-47AB-9404-8F8ABD62E852}"/>
              </a:ext>
            </a:extLst>
          </p:cNvPr>
          <p:cNvCxnSpPr>
            <a:cxnSpLocks/>
            <a:stCxn id="5" idx="0"/>
            <a:endCxn id="71" idx="4"/>
          </p:cNvCxnSpPr>
          <p:nvPr/>
        </p:nvCxnSpPr>
        <p:spPr>
          <a:xfrm flipH="1" flipV="1">
            <a:off x="4460241" y="4453975"/>
            <a:ext cx="1543" cy="577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57BAEA44-C37A-4016-9839-15078067808E}"/>
              </a:ext>
            </a:extLst>
          </p:cNvPr>
          <p:cNvSpPr/>
          <p:nvPr/>
        </p:nvSpPr>
        <p:spPr>
          <a:xfrm>
            <a:off x="4350977" y="4235448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C6BB58-1075-47E5-BD52-475DBD53F43B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4460241" y="3633886"/>
            <a:ext cx="156" cy="601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/>
              <p:nvPr/>
            </p:nvSpPr>
            <p:spPr>
              <a:xfrm>
                <a:off x="3739005" y="3589071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005" y="3589071"/>
                <a:ext cx="1060252" cy="369332"/>
              </a:xfrm>
              <a:prstGeom prst="rect">
                <a:avLst/>
              </a:prstGeom>
              <a:blipFill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D8DFF27-18D4-4506-B3D0-275E86677DA5}"/>
              </a:ext>
            </a:extLst>
          </p:cNvPr>
          <p:cNvCxnSpPr>
            <a:cxnSpLocks/>
            <a:stCxn id="22" idx="0"/>
            <a:endCxn id="71" idx="5"/>
          </p:cNvCxnSpPr>
          <p:nvPr/>
        </p:nvCxnSpPr>
        <p:spPr>
          <a:xfrm flipH="1" flipV="1">
            <a:off x="4537501" y="4421972"/>
            <a:ext cx="828266" cy="6267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E002C18-71EA-4D62-B19A-F53BA543939D}"/>
                  </a:ext>
                </a:extLst>
              </p:cNvPr>
              <p:cNvSpPr txBox="1"/>
              <p:nvPr/>
            </p:nvSpPr>
            <p:spPr>
              <a:xfrm>
                <a:off x="6839339" y="6488668"/>
                <a:ext cx="1814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*Given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E002C18-71EA-4D62-B19A-F53BA5439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339" y="6488668"/>
                <a:ext cx="1814234" cy="369332"/>
              </a:xfrm>
              <a:prstGeom prst="rect">
                <a:avLst/>
              </a:prstGeom>
              <a:blipFill>
                <a:blip r:embed="rId15"/>
                <a:stretch>
                  <a:fillRect l="-302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왼쪽 중괄호 81"/>
          <p:cNvSpPr/>
          <p:nvPr/>
        </p:nvSpPr>
        <p:spPr>
          <a:xfrm>
            <a:off x="1094551" y="3687369"/>
            <a:ext cx="125343" cy="1344248"/>
          </a:xfrm>
          <a:prstGeom prst="leftBrace">
            <a:avLst>
              <a:gd name="adj1" fmla="val 8333"/>
              <a:gd name="adj2" fmla="val 49306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3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3237677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/>
            <a:r>
              <a:rPr lang="en-US" altLang="ko-K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Attention with RNN</a:t>
            </a: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838200" y="47580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2400" b="1" dirty="0" err="1">
                <a:solidFill>
                  <a:srgbClr val="505B5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Changhyun</a:t>
            </a:r>
            <a:r>
              <a:rPr lang="en-US" altLang="ko-KR" sz="2400" b="1" dirty="0">
                <a:solidFill>
                  <a:srgbClr val="505B5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Lee</a:t>
            </a:r>
          </a:p>
          <a:p>
            <a:pPr algn="r">
              <a:lnSpc>
                <a:spcPct val="150000"/>
              </a:lnSpc>
            </a:pPr>
            <a:r>
              <a:rPr lang="en-US" altLang="ko-KR" sz="2400" b="1">
                <a:solidFill>
                  <a:srgbClr val="505B5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Mar 14, </a:t>
            </a:r>
            <a:r>
              <a:rPr lang="en-US" altLang="ko-KR" sz="2400" b="1" dirty="0">
                <a:solidFill>
                  <a:srgbClr val="505B5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2019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450963-4FB3-42EE-8FAF-4C3C70CED0AC}"/>
              </a:ext>
            </a:extLst>
          </p:cNvPr>
          <p:cNvSpPr/>
          <p:nvPr/>
        </p:nvSpPr>
        <p:spPr>
          <a:xfrm>
            <a:off x="1668591" y="5031617"/>
            <a:ext cx="361399" cy="814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619DE4-DB2E-4173-A987-7630A3565B9B}"/>
              </a:ext>
            </a:extLst>
          </p:cNvPr>
          <p:cNvSpPr/>
          <p:nvPr/>
        </p:nvSpPr>
        <p:spPr>
          <a:xfrm>
            <a:off x="2539422" y="5031619"/>
            <a:ext cx="361399" cy="814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253B3D-804F-454D-90AA-83A64E4B3F7B}"/>
              </a:ext>
            </a:extLst>
          </p:cNvPr>
          <p:cNvSpPr/>
          <p:nvPr/>
        </p:nvSpPr>
        <p:spPr>
          <a:xfrm>
            <a:off x="3410253" y="5031617"/>
            <a:ext cx="361399" cy="814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946D2C-7ADE-47A5-A5E6-305555A7B398}"/>
              </a:ext>
            </a:extLst>
          </p:cNvPr>
          <p:cNvSpPr/>
          <p:nvPr/>
        </p:nvSpPr>
        <p:spPr>
          <a:xfrm>
            <a:off x="4281084" y="5031617"/>
            <a:ext cx="361399" cy="814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4E9CB7-88AE-46F6-8A90-7BDA503514AC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900821" y="5438811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9A97F6-A34B-493C-BF4C-60E1AC228A98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029990" y="5438811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6E390D6-CBB9-483E-A3AC-3E4C4FF06AA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71652" y="5438811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D1C5A96-FC0E-4394-BCB4-3A3BB8443DF2}"/>
              </a:ext>
            </a:extLst>
          </p:cNvPr>
          <p:cNvCxnSpPr/>
          <p:nvPr/>
        </p:nvCxnSpPr>
        <p:spPr>
          <a:xfrm flipV="1">
            <a:off x="1850181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989226-3710-421B-AF62-FD7703A65489}"/>
              </a:ext>
            </a:extLst>
          </p:cNvPr>
          <p:cNvCxnSpPr/>
          <p:nvPr/>
        </p:nvCxnSpPr>
        <p:spPr>
          <a:xfrm flipV="1">
            <a:off x="2735378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80DFB0-5CED-4F1A-9CB6-2A343EBC5CD1}"/>
              </a:ext>
            </a:extLst>
          </p:cNvPr>
          <p:cNvCxnSpPr/>
          <p:nvPr/>
        </p:nvCxnSpPr>
        <p:spPr>
          <a:xfrm flipV="1">
            <a:off x="3598580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8E13D9-1D69-4639-9A4F-923077A8ACD8}"/>
              </a:ext>
            </a:extLst>
          </p:cNvPr>
          <p:cNvCxnSpPr/>
          <p:nvPr/>
        </p:nvCxnSpPr>
        <p:spPr>
          <a:xfrm flipV="1">
            <a:off x="4461782" y="5854573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E27C30-D7B0-4391-8936-030E65266158}"/>
              </a:ext>
            </a:extLst>
          </p:cNvPr>
          <p:cNvSpPr txBox="1"/>
          <p:nvPr/>
        </p:nvSpPr>
        <p:spPr>
          <a:xfrm>
            <a:off x="1465744" y="6190789"/>
            <a:ext cx="75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A38B9C-C1AB-4015-9355-ABCD5A91A033}"/>
              </a:ext>
            </a:extLst>
          </p:cNvPr>
          <p:cNvSpPr txBox="1"/>
          <p:nvPr/>
        </p:nvSpPr>
        <p:spPr>
          <a:xfrm>
            <a:off x="2424782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how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27D6D-7F0D-495F-A766-013D0F6A0DBC}"/>
              </a:ext>
            </a:extLst>
          </p:cNvPr>
          <p:cNvSpPr txBox="1"/>
          <p:nvPr/>
        </p:nvSpPr>
        <p:spPr>
          <a:xfrm>
            <a:off x="3382874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A4E110-FAF4-439F-8E13-D92686CD3DBC}"/>
              </a:ext>
            </a:extLst>
          </p:cNvPr>
          <p:cNvSpPr txBox="1"/>
          <p:nvPr/>
        </p:nvSpPr>
        <p:spPr>
          <a:xfrm>
            <a:off x="4203317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you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1BD58AD-4472-47FE-B435-2EA9974FDE34}"/>
              </a:ext>
            </a:extLst>
          </p:cNvPr>
          <p:cNvCxnSpPr>
            <a:cxnSpLocks/>
          </p:cNvCxnSpPr>
          <p:nvPr/>
        </p:nvCxnSpPr>
        <p:spPr>
          <a:xfrm>
            <a:off x="4658313" y="5447380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5A449B-A4C6-4407-B2B4-AF2013628520}"/>
              </a:ext>
            </a:extLst>
          </p:cNvPr>
          <p:cNvSpPr/>
          <p:nvPr/>
        </p:nvSpPr>
        <p:spPr>
          <a:xfrm>
            <a:off x="5185067" y="5048755"/>
            <a:ext cx="361399" cy="814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5DD9AE-CDB1-4CDC-A5E4-E33E1B3904AE}"/>
              </a:ext>
            </a:extLst>
          </p:cNvPr>
          <p:cNvCxnSpPr/>
          <p:nvPr/>
        </p:nvCxnSpPr>
        <p:spPr>
          <a:xfrm flipV="1">
            <a:off x="5365765" y="587171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7A4DBBE-83FE-490C-830C-7BF1B0D45A25}"/>
              </a:ext>
            </a:extLst>
          </p:cNvPr>
          <p:cNvCxnSpPr>
            <a:cxnSpLocks/>
            <a:stCxn id="22" idx="0"/>
            <a:endCxn id="62" idx="5"/>
          </p:cNvCxnSpPr>
          <p:nvPr/>
        </p:nvCxnSpPr>
        <p:spPr>
          <a:xfrm flipH="1" flipV="1">
            <a:off x="1926551" y="4421821"/>
            <a:ext cx="3439216" cy="6269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9C59CF-2976-4213-92DB-9EBEF5C90EDF}"/>
              </a:ext>
            </a:extLst>
          </p:cNvPr>
          <p:cNvCxnSpPr>
            <a:cxnSpLocks/>
            <a:stCxn id="2" idx="0"/>
            <a:endCxn id="62" idx="4"/>
          </p:cNvCxnSpPr>
          <p:nvPr/>
        </p:nvCxnSpPr>
        <p:spPr>
          <a:xfrm flipV="1">
            <a:off x="1849291" y="4453824"/>
            <a:ext cx="0" cy="577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4226528D-3519-40CD-A3C7-C4BACC0EA715}"/>
              </a:ext>
            </a:extLst>
          </p:cNvPr>
          <p:cNvSpPr/>
          <p:nvPr/>
        </p:nvSpPr>
        <p:spPr>
          <a:xfrm>
            <a:off x="1740027" y="4235297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FEB1E-F37B-4EB4-83F7-912F3A5D4AC0}"/>
                  </a:ext>
                </a:extLst>
              </p:cNvPr>
              <p:cNvSpPr txBox="1"/>
              <p:nvPr/>
            </p:nvSpPr>
            <p:spPr>
              <a:xfrm>
                <a:off x="2355821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FEB1E-F37B-4EB4-83F7-912F3A5D4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821" y="5233639"/>
                <a:ext cx="759114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5AA4DD-1F9A-4217-97EA-1980D77CBA04}"/>
                  </a:ext>
                </a:extLst>
              </p:cNvPr>
              <p:cNvSpPr txBox="1"/>
              <p:nvPr/>
            </p:nvSpPr>
            <p:spPr>
              <a:xfrm>
                <a:off x="1490112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5AA4DD-1F9A-4217-97EA-1980D77CB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112" y="5233639"/>
                <a:ext cx="759114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58BE726-452D-4E23-8AFD-F1A4054ABC7C}"/>
                  </a:ext>
                </a:extLst>
              </p:cNvPr>
              <p:cNvSpPr txBox="1"/>
              <p:nvPr/>
            </p:nvSpPr>
            <p:spPr>
              <a:xfrm>
                <a:off x="3228197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58BE726-452D-4E23-8AFD-F1A4054A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197" y="5233639"/>
                <a:ext cx="759114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FBB645C-695B-4048-8BCE-638BC04B735B}"/>
                  </a:ext>
                </a:extLst>
              </p:cNvPr>
              <p:cNvSpPr txBox="1"/>
              <p:nvPr/>
            </p:nvSpPr>
            <p:spPr>
              <a:xfrm>
                <a:off x="4090741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FBB645C-695B-4048-8BCE-638BC04B7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41" y="5233639"/>
                <a:ext cx="759114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9CE4904-4B84-4B1C-9238-7B12B48B434B}"/>
                  </a:ext>
                </a:extLst>
              </p:cNvPr>
              <p:cNvSpPr txBox="1"/>
              <p:nvPr/>
            </p:nvSpPr>
            <p:spPr>
              <a:xfrm>
                <a:off x="4986208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9CE4904-4B84-4B1C-9238-7B12B48B4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08" y="5233639"/>
                <a:ext cx="759114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269AA712-C8E3-4D97-80CF-A49E97771E11}"/>
              </a:ext>
            </a:extLst>
          </p:cNvPr>
          <p:cNvSpPr txBox="1"/>
          <p:nvPr/>
        </p:nvSpPr>
        <p:spPr>
          <a:xfrm>
            <a:off x="4904574" y="6190789"/>
            <a:ext cx="96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&lt;EOS&gt;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EFFBAD5-A7F6-40F3-BC22-0416031142B6}"/>
                  </a:ext>
                </a:extLst>
              </p:cNvPr>
              <p:cNvSpPr txBox="1"/>
              <p:nvPr/>
            </p:nvSpPr>
            <p:spPr>
              <a:xfrm>
                <a:off x="1094551" y="3583203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EFFBAD5-A7F6-40F3-BC22-041603114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551" y="3583203"/>
                <a:ext cx="1060252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0EF5178-0BDE-458A-8D81-3CCC73719ECA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1849291" y="3624701"/>
            <a:ext cx="0" cy="610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제목 1"/>
          <p:cNvSpPr txBox="1">
            <a:spLocks/>
          </p:cNvSpPr>
          <p:nvPr/>
        </p:nvSpPr>
        <p:spPr>
          <a:xfrm>
            <a:off x="838200" y="271815"/>
            <a:ext cx="7120812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Attention</a:t>
            </a:r>
            <a:r>
              <a:rPr lang="ko-KR" altLang="en-US" b="1" dirty="0" smtClean="0">
                <a:latin typeface="Arial Black" panose="020B0A04020102020204" pitchFamily="34" charset="0"/>
              </a:rPr>
              <a:t> </a:t>
            </a:r>
            <a:r>
              <a:rPr lang="en-US" altLang="ko-KR" b="1" dirty="0" smtClean="0">
                <a:latin typeface="Arial Black" panose="020B0A04020102020204" pitchFamily="34" charset="0"/>
              </a:rPr>
              <a:t>Mechanism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253EE8-124D-4654-880A-4F24FE4C1242}"/>
              </a:ext>
            </a:extLst>
          </p:cNvPr>
          <p:cNvSpPr txBox="1"/>
          <p:nvPr/>
        </p:nvSpPr>
        <p:spPr>
          <a:xfrm rot="16200000">
            <a:off x="-91172" y="4141026"/>
            <a:ext cx="1237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Attention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score</a:t>
            </a:r>
            <a:endParaRPr lang="ko-KR" altLang="en-US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49485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내용 개체 틀 2"/>
              <p:cNvSpPr txBox="1">
                <a:spLocks/>
              </p:cNvSpPr>
              <p:nvPr/>
            </p:nvSpPr>
            <p:spPr>
              <a:xfrm>
                <a:off x="8957395" y="52040"/>
                <a:ext cx="3212553" cy="68059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Attention </a:t>
                </a:r>
                <a:r>
                  <a:rPr lang="en-US" altLang="ko-KR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score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2400" b="1" i="1" spc="-15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ko-KR" sz="2400" b="1" i="1" spc="-15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pt-BR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b="1" i="1" spc="-15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Attention distribution</a:t>
                </a:r>
                <a:endParaRPr lang="en-US" altLang="ko-KR" sz="2000" b="1" i="1" spc="-150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400" b="1" i="1" spc="-15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2400" b="1" i="1" spc="-15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𝒆𝒙𝒑</m:t>
                        </m:r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400" b="1" i="1" spc="-15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pc="-15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ko-KR" sz="2400" b="1" i="1" spc="-15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sz="2400" b="1" i="1" spc="-15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pc="-15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ko-KR" sz="2400" b="1" i="1" spc="-15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𝒊𝒌</m:t>
                                </m:r>
                              </m:sub>
                            </m:sSub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sz="2400" b="1" i="1" spc="-15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i="1" spc="-150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/>
                  <a:t> Attention output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b="1" i="1" spc="-15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sz="2000" b="1" dirty="0" smtClean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/>
                  <a:t>Decoder hidden </a:t>
                </a:r>
                <a:r>
                  <a:rPr lang="en-US" altLang="ko-KR" sz="2000" b="1" dirty="0" smtClean="0"/>
                  <a:t>state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2400" b="1" i="1" spc="-15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altLang="ko-KR" sz="2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395" y="52040"/>
                <a:ext cx="3212553" cy="6805960"/>
              </a:xfrm>
              <a:prstGeom prst="rect">
                <a:avLst/>
              </a:prstGeom>
              <a:blipFill>
                <a:blip r:embed="rId19"/>
                <a:stretch>
                  <a:fillRect l="-18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내용 개체 틀 2"/>
          <p:cNvSpPr txBox="1">
            <a:spLocks/>
          </p:cNvSpPr>
          <p:nvPr/>
        </p:nvSpPr>
        <p:spPr>
          <a:xfrm>
            <a:off x="622261" y="1316757"/>
            <a:ext cx="5798922" cy="53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함수를 통해 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 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ko-KR" altLang="en-US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확률화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2F459E2-ED12-47AB-9404-8F8ABD62E852}"/>
              </a:ext>
            </a:extLst>
          </p:cNvPr>
          <p:cNvCxnSpPr>
            <a:cxnSpLocks/>
            <a:stCxn id="3" idx="0"/>
            <a:endCxn id="48" idx="4"/>
          </p:cNvCxnSpPr>
          <p:nvPr/>
        </p:nvCxnSpPr>
        <p:spPr>
          <a:xfrm flipH="1" flipV="1">
            <a:off x="2717123" y="4449857"/>
            <a:ext cx="2999" cy="5817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57BAEA44-C37A-4016-9839-15078067808E}"/>
              </a:ext>
            </a:extLst>
          </p:cNvPr>
          <p:cNvSpPr/>
          <p:nvPr/>
        </p:nvSpPr>
        <p:spPr>
          <a:xfrm>
            <a:off x="2607859" y="4231330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D8DFF27-18D4-4506-B3D0-275E86677DA5}"/>
              </a:ext>
            </a:extLst>
          </p:cNvPr>
          <p:cNvCxnSpPr>
            <a:cxnSpLocks/>
            <a:stCxn id="22" idx="0"/>
            <a:endCxn id="48" idx="5"/>
          </p:cNvCxnSpPr>
          <p:nvPr/>
        </p:nvCxnSpPr>
        <p:spPr>
          <a:xfrm flipH="1" flipV="1">
            <a:off x="2794383" y="4417854"/>
            <a:ext cx="2571384" cy="6309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5C6BB58-1075-47E5-BD52-475DBD53F43B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717123" y="3629768"/>
            <a:ext cx="156" cy="601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/>
              <p:nvPr/>
            </p:nvSpPr>
            <p:spPr>
              <a:xfrm>
                <a:off x="1995887" y="3584953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887" y="3584953"/>
                <a:ext cx="1060252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2F459E2-ED12-47AB-9404-8F8ABD62E852}"/>
              </a:ext>
            </a:extLst>
          </p:cNvPr>
          <p:cNvCxnSpPr>
            <a:cxnSpLocks/>
            <a:stCxn id="4" idx="0"/>
            <a:endCxn id="57" idx="4"/>
          </p:cNvCxnSpPr>
          <p:nvPr/>
        </p:nvCxnSpPr>
        <p:spPr>
          <a:xfrm flipH="1" flipV="1">
            <a:off x="3584953" y="4449696"/>
            <a:ext cx="6000" cy="581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57BAEA44-C37A-4016-9839-15078067808E}"/>
              </a:ext>
            </a:extLst>
          </p:cNvPr>
          <p:cNvSpPr/>
          <p:nvPr/>
        </p:nvSpPr>
        <p:spPr>
          <a:xfrm>
            <a:off x="3475689" y="4231169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5C6BB58-1075-47E5-BD52-475DBD53F43B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584953" y="3629607"/>
            <a:ext cx="156" cy="601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/>
              <p:nvPr/>
            </p:nvSpPr>
            <p:spPr>
              <a:xfrm>
                <a:off x="2863717" y="3584792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717" y="3584792"/>
                <a:ext cx="1060252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D8DFF27-18D4-4506-B3D0-275E86677DA5}"/>
              </a:ext>
            </a:extLst>
          </p:cNvPr>
          <p:cNvCxnSpPr>
            <a:cxnSpLocks/>
            <a:stCxn id="22" idx="0"/>
            <a:endCxn id="57" idx="5"/>
          </p:cNvCxnSpPr>
          <p:nvPr/>
        </p:nvCxnSpPr>
        <p:spPr>
          <a:xfrm flipH="1" flipV="1">
            <a:off x="3662213" y="4417693"/>
            <a:ext cx="1703554" cy="6310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2F459E2-ED12-47AB-9404-8F8ABD62E852}"/>
              </a:ext>
            </a:extLst>
          </p:cNvPr>
          <p:cNvCxnSpPr>
            <a:cxnSpLocks/>
            <a:stCxn id="5" idx="0"/>
            <a:endCxn id="71" idx="4"/>
          </p:cNvCxnSpPr>
          <p:nvPr/>
        </p:nvCxnSpPr>
        <p:spPr>
          <a:xfrm flipH="1" flipV="1">
            <a:off x="4460241" y="4453975"/>
            <a:ext cx="1543" cy="577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57BAEA44-C37A-4016-9839-15078067808E}"/>
              </a:ext>
            </a:extLst>
          </p:cNvPr>
          <p:cNvSpPr/>
          <p:nvPr/>
        </p:nvSpPr>
        <p:spPr>
          <a:xfrm>
            <a:off x="4350977" y="4235448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C6BB58-1075-47E5-BD52-475DBD53F43B}"/>
              </a:ext>
            </a:extLst>
          </p:cNvPr>
          <p:cNvCxnSpPr>
            <a:cxnSpLocks/>
          </p:cNvCxnSpPr>
          <p:nvPr/>
        </p:nvCxnSpPr>
        <p:spPr>
          <a:xfrm flipV="1">
            <a:off x="4460241" y="3624555"/>
            <a:ext cx="156" cy="601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/>
              <p:nvPr/>
            </p:nvSpPr>
            <p:spPr>
              <a:xfrm>
                <a:off x="3739005" y="3589071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005" y="3589071"/>
                <a:ext cx="1060252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D8DFF27-18D4-4506-B3D0-275E86677DA5}"/>
              </a:ext>
            </a:extLst>
          </p:cNvPr>
          <p:cNvCxnSpPr>
            <a:cxnSpLocks/>
            <a:stCxn id="22" idx="0"/>
            <a:endCxn id="71" idx="5"/>
          </p:cNvCxnSpPr>
          <p:nvPr/>
        </p:nvCxnSpPr>
        <p:spPr>
          <a:xfrm flipH="1" flipV="1">
            <a:off x="4537501" y="4421972"/>
            <a:ext cx="828266" cy="6267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2D35A4F-CAE0-4E0B-ABCC-DBF9CD176F14}"/>
              </a:ext>
            </a:extLst>
          </p:cNvPr>
          <p:cNvCxnSpPr>
            <a:cxnSpLocks/>
          </p:cNvCxnSpPr>
          <p:nvPr/>
        </p:nvCxnSpPr>
        <p:spPr>
          <a:xfrm flipV="1">
            <a:off x="1489625" y="3623538"/>
            <a:ext cx="3339766" cy="14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D07ACAD-894E-4348-BD20-9493FCA320AB}"/>
              </a:ext>
            </a:extLst>
          </p:cNvPr>
          <p:cNvSpPr/>
          <p:nvPr/>
        </p:nvSpPr>
        <p:spPr>
          <a:xfrm>
            <a:off x="3510966" y="3477239"/>
            <a:ext cx="186508" cy="1442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F61E7AC-4EDE-48C5-9B02-D0DE7F3D5A13}"/>
              </a:ext>
            </a:extLst>
          </p:cNvPr>
          <p:cNvSpPr/>
          <p:nvPr/>
        </p:nvSpPr>
        <p:spPr>
          <a:xfrm>
            <a:off x="4365048" y="3544653"/>
            <a:ext cx="186508" cy="76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5EB4A45-E3F9-408B-B5A5-FB6D54A52329}"/>
                  </a:ext>
                </a:extLst>
              </p:cNvPr>
              <p:cNvSpPr txBox="1"/>
              <p:nvPr/>
            </p:nvSpPr>
            <p:spPr>
              <a:xfrm>
                <a:off x="3180383" y="3107127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5EB4A45-E3F9-408B-B5A5-FB6D54A52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383" y="3107127"/>
                <a:ext cx="1060252" cy="369332"/>
              </a:xfrm>
              <a:prstGeom prst="rect">
                <a:avLst/>
              </a:prstGeom>
              <a:blipFill>
                <a:blip r:embed="rId1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ABB145D-1CEC-4524-BA32-7877227E6370}"/>
                  </a:ext>
                </a:extLst>
              </p:cNvPr>
              <p:cNvSpPr txBox="1"/>
              <p:nvPr/>
            </p:nvSpPr>
            <p:spPr>
              <a:xfrm>
                <a:off x="3927913" y="3151604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ABB145D-1CEC-4524-BA32-7877227E6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913" y="3151604"/>
                <a:ext cx="1060252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DF0CDDC8-B66D-4FD1-BF83-9B2D51DE1BEC}"/>
              </a:ext>
            </a:extLst>
          </p:cNvPr>
          <p:cNvSpPr txBox="1"/>
          <p:nvPr/>
        </p:nvSpPr>
        <p:spPr>
          <a:xfrm rot="16200000">
            <a:off x="-153918" y="2875680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Attention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A0BF3E1-D8D6-40B6-B4D9-86B3FBC9B929}"/>
                  </a:ext>
                </a:extLst>
              </p:cNvPr>
              <p:cNvSpPr/>
              <p:nvPr/>
            </p:nvSpPr>
            <p:spPr>
              <a:xfrm>
                <a:off x="4458039" y="2221325"/>
                <a:ext cx="3502176" cy="6243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3200" i="1" spc="-15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32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i="1" spc="-15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ko-KR" sz="3200" i="1" spc="-15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3200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3200" i="1" spc="-15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3200" i="1" spc="-15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A0BF3E1-D8D6-40B6-B4D9-86B3FBC9B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039" y="2221325"/>
                <a:ext cx="3502176" cy="62433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E002C18-71EA-4D62-B19A-F53BA543939D}"/>
                  </a:ext>
                </a:extLst>
              </p:cNvPr>
              <p:cNvSpPr txBox="1"/>
              <p:nvPr/>
            </p:nvSpPr>
            <p:spPr>
              <a:xfrm>
                <a:off x="6839339" y="6488668"/>
                <a:ext cx="1814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*Given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E002C18-71EA-4D62-B19A-F53BA5439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339" y="6488668"/>
                <a:ext cx="1814234" cy="369332"/>
              </a:xfrm>
              <a:prstGeom prst="rect">
                <a:avLst/>
              </a:prstGeom>
              <a:blipFill>
                <a:blip r:embed="rId21"/>
                <a:stretch>
                  <a:fillRect l="-302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직사각형 84">
            <a:extLst>
              <a:ext uri="{FF2B5EF4-FFF2-40B4-BE49-F238E27FC236}">
                <a16:creationId xmlns:a16="http://schemas.microsoft.com/office/drawing/2014/main" id="{FFB904D1-285D-4499-BB3B-451FD23D30DF}"/>
              </a:ext>
            </a:extLst>
          </p:cNvPr>
          <p:cNvSpPr/>
          <p:nvPr/>
        </p:nvSpPr>
        <p:spPr>
          <a:xfrm>
            <a:off x="2634298" y="3119872"/>
            <a:ext cx="186513" cy="5079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6E41452-C967-47E0-84B1-7F4C798C29D8}"/>
              </a:ext>
            </a:extLst>
          </p:cNvPr>
          <p:cNvSpPr/>
          <p:nvPr/>
        </p:nvSpPr>
        <p:spPr>
          <a:xfrm>
            <a:off x="1751631" y="3510736"/>
            <a:ext cx="186510" cy="1184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ABF89D4-13DC-4109-8B7D-7FA0979BF8FB}"/>
                  </a:ext>
                </a:extLst>
              </p:cNvPr>
              <p:cNvSpPr txBox="1"/>
              <p:nvPr/>
            </p:nvSpPr>
            <p:spPr>
              <a:xfrm>
                <a:off x="1295004" y="3096967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ABF89D4-13DC-4109-8B7D-7FA0979BF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04" y="3096967"/>
                <a:ext cx="1060252" cy="369332"/>
              </a:xfrm>
              <a:prstGeom prst="rect">
                <a:avLst/>
              </a:prstGeom>
              <a:blipFill>
                <a:blip r:embed="rId2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7ADBC8D-5B2D-4732-8D0F-62E6B37D7A55}"/>
                  </a:ext>
                </a:extLst>
              </p:cNvPr>
              <p:cNvSpPr txBox="1"/>
              <p:nvPr/>
            </p:nvSpPr>
            <p:spPr>
              <a:xfrm>
                <a:off x="2489225" y="2839472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7ADBC8D-5B2D-4732-8D0F-62E6B37D7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225" y="2839472"/>
                <a:ext cx="1060252" cy="369332"/>
              </a:xfrm>
              <a:prstGeom prst="rect">
                <a:avLst/>
              </a:prstGeom>
              <a:blipFill>
                <a:blip r:embed="rId2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왼쪽 중괄호 98"/>
          <p:cNvSpPr/>
          <p:nvPr/>
        </p:nvSpPr>
        <p:spPr>
          <a:xfrm>
            <a:off x="1087481" y="2685732"/>
            <a:ext cx="127397" cy="879841"/>
          </a:xfrm>
          <a:prstGeom prst="leftBrace">
            <a:avLst>
              <a:gd name="adj1" fmla="val 8333"/>
              <a:gd name="adj2" fmla="val 49306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왼쪽 중괄호 99"/>
          <p:cNvSpPr/>
          <p:nvPr/>
        </p:nvSpPr>
        <p:spPr>
          <a:xfrm>
            <a:off x="1094551" y="3687369"/>
            <a:ext cx="125343" cy="1344248"/>
          </a:xfrm>
          <a:prstGeom prst="leftBrace">
            <a:avLst>
              <a:gd name="adj1" fmla="val 8333"/>
              <a:gd name="adj2" fmla="val 49306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7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450963-4FB3-42EE-8FAF-4C3C70CED0AC}"/>
              </a:ext>
            </a:extLst>
          </p:cNvPr>
          <p:cNvSpPr/>
          <p:nvPr/>
        </p:nvSpPr>
        <p:spPr>
          <a:xfrm>
            <a:off x="1668591" y="5031617"/>
            <a:ext cx="361399" cy="814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619DE4-DB2E-4173-A987-7630A3565B9B}"/>
              </a:ext>
            </a:extLst>
          </p:cNvPr>
          <p:cNvSpPr/>
          <p:nvPr/>
        </p:nvSpPr>
        <p:spPr>
          <a:xfrm>
            <a:off x="2539422" y="5031619"/>
            <a:ext cx="361399" cy="814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253B3D-804F-454D-90AA-83A64E4B3F7B}"/>
              </a:ext>
            </a:extLst>
          </p:cNvPr>
          <p:cNvSpPr/>
          <p:nvPr/>
        </p:nvSpPr>
        <p:spPr>
          <a:xfrm>
            <a:off x="3410253" y="5031617"/>
            <a:ext cx="361399" cy="814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946D2C-7ADE-47A5-A5E6-305555A7B398}"/>
              </a:ext>
            </a:extLst>
          </p:cNvPr>
          <p:cNvSpPr/>
          <p:nvPr/>
        </p:nvSpPr>
        <p:spPr>
          <a:xfrm>
            <a:off x="4281084" y="5031617"/>
            <a:ext cx="361399" cy="814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4E9CB7-88AE-46F6-8A90-7BDA503514AC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900821" y="5438811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9A97F6-A34B-493C-BF4C-60E1AC228A98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029990" y="5438811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6E390D6-CBB9-483E-A3AC-3E4C4FF06AA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71652" y="5438811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D1C5A96-FC0E-4394-BCB4-3A3BB8443DF2}"/>
              </a:ext>
            </a:extLst>
          </p:cNvPr>
          <p:cNvCxnSpPr/>
          <p:nvPr/>
        </p:nvCxnSpPr>
        <p:spPr>
          <a:xfrm flipV="1">
            <a:off x="1850181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989226-3710-421B-AF62-FD7703A65489}"/>
              </a:ext>
            </a:extLst>
          </p:cNvPr>
          <p:cNvCxnSpPr/>
          <p:nvPr/>
        </p:nvCxnSpPr>
        <p:spPr>
          <a:xfrm flipV="1">
            <a:off x="2735378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80DFB0-5CED-4F1A-9CB6-2A343EBC5CD1}"/>
              </a:ext>
            </a:extLst>
          </p:cNvPr>
          <p:cNvCxnSpPr/>
          <p:nvPr/>
        </p:nvCxnSpPr>
        <p:spPr>
          <a:xfrm flipV="1">
            <a:off x="3598580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8E13D9-1D69-4639-9A4F-923077A8ACD8}"/>
              </a:ext>
            </a:extLst>
          </p:cNvPr>
          <p:cNvCxnSpPr/>
          <p:nvPr/>
        </p:nvCxnSpPr>
        <p:spPr>
          <a:xfrm flipV="1">
            <a:off x="4461782" y="5854573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E27C30-D7B0-4391-8936-030E65266158}"/>
              </a:ext>
            </a:extLst>
          </p:cNvPr>
          <p:cNvSpPr txBox="1"/>
          <p:nvPr/>
        </p:nvSpPr>
        <p:spPr>
          <a:xfrm>
            <a:off x="1465744" y="6190789"/>
            <a:ext cx="75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A38B9C-C1AB-4015-9355-ABCD5A91A033}"/>
              </a:ext>
            </a:extLst>
          </p:cNvPr>
          <p:cNvSpPr txBox="1"/>
          <p:nvPr/>
        </p:nvSpPr>
        <p:spPr>
          <a:xfrm>
            <a:off x="2424782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how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27D6D-7F0D-495F-A766-013D0F6A0DBC}"/>
              </a:ext>
            </a:extLst>
          </p:cNvPr>
          <p:cNvSpPr txBox="1"/>
          <p:nvPr/>
        </p:nvSpPr>
        <p:spPr>
          <a:xfrm>
            <a:off x="3382874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A4E110-FAF4-439F-8E13-D92686CD3DBC}"/>
              </a:ext>
            </a:extLst>
          </p:cNvPr>
          <p:cNvSpPr txBox="1"/>
          <p:nvPr/>
        </p:nvSpPr>
        <p:spPr>
          <a:xfrm>
            <a:off x="4203317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you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1BD58AD-4472-47FE-B435-2EA9974FDE34}"/>
              </a:ext>
            </a:extLst>
          </p:cNvPr>
          <p:cNvCxnSpPr>
            <a:cxnSpLocks/>
          </p:cNvCxnSpPr>
          <p:nvPr/>
        </p:nvCxnSpPr>
        <p:spPr>
          <a:xfrm>
            <a:off x="4658313" y="5447380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5A449B-A4C6-4407-B2B4-AF2013628520}"/>
              </a:ext>
            </a:extLst>
          </p:cNvPr>
          <p:cNvSpPr/>
          <p:nvPr/>
        </p:nvSpPr>
        <p:spPr>
          <a:xfrm>
            <a:off x="5185067" y="5048755"/>
            <a:ext cx="361399" cy="814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5DD9AE-CDB1-4CDC-A5E4-E33E1B3904AE}"/>
              </a:ext>
            </a:extLst>
          </p:cNvPr>
          <p:cNvCxnSpPr/>
          <p:nvPr/>
        </p:nvCxnSpPr>
        <p:spPr>
          <a:xfrm flipV="1">
            <a:off x="5365765" y="587171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7A4DBBE-83FE-490C-830C-7BF1B0D45A25}"/>
              </a:ext>
            </a:extLst>
          </p:cNvPr>
          <p:cNvCxnSpPr>
            <a:cxnSpLocks/>
            <a:stCxn id="22" idx="0"/>
            <a:endCxn id="62" idx="5"/>
          </p:cNvCxnSpPr>
          <p:nvPr/>
        </p:nvCxnSpPr>
        <p:spPr>
          <a:xfrm flipH="1" flipV="1">
            <a:off x="1926551" y="4421821"/>
            <a:ext cx="3439216" cy="6269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9C59CF-2976-4213-92DB-9EBEF5C90EDF}"/>
              </a:ext>
            </a:extLst>
          </p:cNvPr>
          <p:cNvCxnSpPr>
            <a:cxnSpLocks/>
            <a:stCxn id="2" idx="0"/>
            <a:endCxn id="62" idx="4"/>
          </p:cNvCxnSpPr>
          <p:nvPr/>
        </p:nvCxnSpPr>
        <p:spPr>
          <a:xfrm flipV="1">
            <a:off x="1849291" y="4453824"/>
            <a:ext cx="0" cy="577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4226528D-3519-40CD-A3C7-C4BACC0EA715}"/>
              </a:ext>
            </a:extLst>
          </p:cNvPr>
          <p:cNvSpPr/>
          <p:nvPr/>
        </p:nvSpPr>
        <p:spPr>
          <a:xfrm>
            <a:off x="1740027" y="4235297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FEB1E-F37B-4EB4-83F7-912F3A5D4AC0}"/>
                  </a:ext>
                </a:extLst>
              </p:cNvPr>
              <p:cNvSpPr txBox="1"/>
              <p:nvPr/>
            </p:nvSpPr>
            <p:spPr>
              <a:xfrm>
                <a:off x="2355821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FEB1E-F37B-4EB4-83F7-912F3A5D4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821" y="5233639"/>
                <a:ext cx="759114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5AA4DD-1F9A-4217-97EA-1980D77CBA04}"/>
                  </a:ext>
                </a:extLst>
              </p:cNvPr>
              <p:cNvSpPr txBox="1"/>
              <p:nvPr/>
            </p:nvSpPr>
            <p:spPr>
              <a:xfrm>
                <a:off x="1490112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5AA4DD-1F9A-4217-97EA-1980D77CB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112" y="5233639"/>
                <a:ext cx="759114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58BE726-452D-4E23-8AFD-F1A4054ABC7C}"/>
                  </a:ext>
                </a:extLst>
              </p:cNvPr>
              <p:cNvSpPr txBox="1"/>
              <p:nvPr/>
            </p:nvSpPr>
            <p:spPr>
              <a:xfrm>
                <a:off x="3228197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58BE726-452D-4E23-8AFD-F1A4054A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197" y="5233639"/>
                <a:ext cx="759114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FBB645C-695B-4048-8BCE-638BC04B735B}"/>
                  </a:ext>
                </a:extLst>
              </p:cNvPr>
              <p:cNvSpPr txBox="1"/>
              <p:nvPr/>
            </p:nvSpPr>
            <p:spPr>
              <a:xfrm>
                <a:off x="4090741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FBB645C-695B-4048-8BCE-638BC04B7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41" y="5233639"/>
                <a:ext cx="759114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9CE4904-4B84-4B1C-9238-7B12B48B434B}"/>
                  </a:ext>
                </a:extLst>
              </p:cNvPr>
              <p:cNvSpPr txBox="1"/>
              <p:nvPr/>
            </p:nvSpPr>
            <p:spPr>
              <a:xfrm>
                <a:off x="4986208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9CE4904-4B84-4B1C-9238-7B12B48B4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08" y="5233639"/>
                <a:ext cx="759114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269AA712-C8E3-4D97-80CF-A49E97771E11}"/>
              </a:ext>
            </a:extLst>
          </p:cNvPr>
          <p:cNvSpPr txBox="1"/>
          <p:nvPr/>
        </p:nvSpPr>
        <p:spPr>
          <a:xfrm>
            <a:off x="4904574" y="6190789"/>
            <a:ext cx="96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&lt;EOS&gt;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EFFBAD5-A7F6-40F3-BC22-0416031142B6}"/>
                  </a:ext>
                </a:extLst>
              </p:cNvPr>
              <p:cNvSpPr txBox="1"/>
              <p:nvPr/>
            </p:nvSpPr>
            <p:spPr>
              <a:xfrm>
                <a:off x="1094551" y="3583203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EFFBAD5-A7F6-40F3-BC22-041603114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551" y="3583203"/>
                <a:ext cx="1060252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0EF5178-0BDE-458A-8D81-3CCC73719ECA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1849291" y="3624701"/>
            <a:ext cx="0" cy="610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제목 1"/>
          <p:cNvSpPr txBox="1">
            <a:spLocks/>
          </p:cNvSpPr>
          <p:nvPr/>
        </p:nvSpPr>
        <p:spPr>
          <a:xfrm>
            <a:off x="838200" y="271815"/>
            <a:ext cx="7120812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Attention</a:t>
            </a:r>
            <a:r>
              <a:rPr lang="ko-KR" altLang="en-US" b="1" dirty="0" smtClean="0">
                <a:latin typeface="Arial Black" panose="020B0A04020102020204" pitchFamily="34" charset="0"/>
              </a:rPr>
              <a:t> </a:t>
            </a:r>
            <a:r>
              <a:rPr lang="en-US" altLang="ko-KR" b="1" dirty="0" smtClean="0">
                <a:latin typeface="Arial Black" panose="020B0A04020102020204" pitchFamily="34" charset="0"/>
              </a:rPr>
              <a:t>Mechanism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253EE8-124D-4654-880A-4F24FE4C1242}"/>
              </a:ext>
            </a:extLst>
          </p:cNvPr>
          <p:cNvSpPr txBox="1"/>
          <p:nvPr/>
        </p:nvSpPr>
        <p:spPr>
          <a:xfrm rot="16200000">
            <a:off x="-91172" y="4141026"/>
            <a:ext cx="1237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Attention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score</a:t>
            </a:r>
            <a:endParaRPr lang="ko-KR" altLang="en-US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49485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내용 개체 틀 2"/>
              <p:cNvSpPr txBox="1">
                <a:spLocks/>
              </p:cNvSpPr>
              <p:nvPr/>
            </p:nvSpPr>
            <p:spPr>
              <a:xfrm>
                <a:off x="8957395" y="52040"/>
                <a:ext cx="3212553" cy="68059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Attention </a:t>
                </a:r>
                <a:r>
                  <a:rPr lang="en-US" altLang="ko-KR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score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2400" b="1" i="1" spc="-15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ko-KR" sz="2400" b="1" i="1" spc="-15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pt-BR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b="1" i="1" spc="-15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Attention distribution</a:t>
                </a:r>
                <a:endParaRPr lang="en-US" altLang="ko-KR" sz="2000" b="1" i="1" spc="-15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400" b="1" i="1" spc="-150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 spc="-15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𝒆𝒙𝒑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𝒊𝒌</m:t>
                                </m:r>
                              </m:sub>
                            </m:s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sz="2400" b="1" i="1" spc="-15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i="1" spc="-150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srgbClr val="C00000"/>
                    </a:solidFill>
                  </a:rPr>
                  <a:t> Attention output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>
                    <a:solidFill>
                      <a:srgbClr val="C00000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pc="-15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sz="2000" b="1" dirty="0" smtClean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/>
                  <a:t>Decoder hidden </a:t>
                </a:r>
                <a:r>
                  <a:rPr lang="en-US" altLang="ko-KR" sz="2000" b="1" dirty="0" smtClean="0"/>
                  <a:t>state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2400" b="1" i="1" spc="-15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altLang="ko-KR" sz="2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395" y="52040"/>
                <a:ext cx="3212553" cy="6805960"/>
              </a:xfrm>
              <a:prstGeom prst="rect">
                <a:avLst/>
              </a:prstGeom>
              <a:blipFill>
                <a:blip r:embed="rId19"/>
                <a:stretch>
                  <a:fillRect l="-18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내용 개체 틀 2"/>
          <p:cNvSpPr txBox="1">
            <a:spLocks/>
          </p:cNvSpPr>
          <p:nvPr/>
        </p:nvSpPr>
        <p:spPr>
          <a:xfrm>
            <a:off x="1058932" y="1140619"/>
            <a:ext cx="6433548" cy="53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입력 시퀀스의 가중 합으로 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 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계산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2F459E2-ED12-47AB-9404-8F8ABD62E852}"/>
              </a:ext>
            </a:extLst>
          </p:cNvPr>
          <p:cNvCxnSpPr>
            <a:cxnSpLocks/>
            <a:stCxn id="3" idx="0"/>
            <a:endCxn id="48" idx="4"/>
          </p:cNvCxnSpPr>
          <p:nvPr/>
        </p:nvCxnSpPr>
        <p:spPr>
          <a:xfrm flipH="1" flipV="1">
            <a:off x="2717123" y="4449857"/>
            <a:ext cx="2999" cy="5817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57BAEA44-C37A-4016-9839-15078067808E}"/>
              </a:ext>
            </a:extLst>
          </p:cNvPr>
          <p:cNvSpPr/>
          <p:nvPr/>
        </p:nvSpPr>
        <p:spPr>
          <a:xfrm>
            <a:off x="2607859" y="4231330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D8DFF27-18D4-4506-B3D0-275E86677DA5}"/>
              </a:ext>
            </a:extLst>
          </p:cNvPr>
          <p:cNvCxnSpPr>
            <a:cxnSpLocks/>
            <a:stCxn id="22" idx="0"/>
            <a:endCxn id="48" idx="5"/>
          </p:cNvCxnSpPr>
          <p:nvPr/>
        </p:nvCxnSpPr>
        <p:spPr>
          <a:xfrm flipH="1" flipV="1">
            <a:off x="2794383" y="4417854"/>
            <a:ext cx="2571384" cy="6309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5C6BB58-1075-47E5-BD52-475DBD53F43B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717123" y="3629768"/>
            <a:ext cx="156" cy="601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/>
              <p:nvPr/>
            </p:nvSpPr>
            <p:spPr>
              <a:xfrm>
                <a:off x="1995887" y="3584953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887" y="3584953"/>
                <a:ext cx="1060252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2F459E2-ED12-47AB-9404-8F8ABD62E852}"/>
              </a:ext>
            </a:extLst>
          </p:cNvPr>
          <p:cNvCxnSpPr>
            <a:cxnSpLocks/>
            <a:stCxn id="4" idx="0"/>
            <a:endCxn id="57" idx="4"/>
          </p:cNvCxnSpPr>
          <p:nvPr/>
        </p:nvCxnSpPr>
        <p:spPr>
          <a:xfrm flipH="1" flipV="1">
            <a:off x="3584953" y="4449696"/>
            <a:ext cx="6000" cy="581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57BAEA44-C37A-4016-9839-15078067808E}"/>
              </a:ext>
            </a:extLst>
          </p:cNvPr>
          <p:cNvSpPr/>
          <p:nvPr/>
        </p:nvSpPr>
        <p:spPr>
          <a:xfrm>
            <a:off x="3475689" y="4231169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5C6BB58-1075-47E5-BD52-475DBD53F43B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584953" y="3629607"/>
            <a:ext cx="156" cy="601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/>
              <p:nvPr/>
            </p:nvSpPr>
            <p:spPr>
              <a:xfrm>
                <a:off x="2863717" y="3584792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717" y="3584792"/>
                <a:ext cx="1060252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D8DFF27-18D4-4506-B3D0-275E86677DA5}"/>
              </a:ext>
            </a:extLst>
          </p:cNvPr>
          <p:cNvCxnSpPr>
            <a:cxnSpLocks/>
            <a:stCxn id="22" idx="0"/>
            <a:endCxn id="57" idx="5"/>
          </p:cNvCxnSpPr>
          <p:nvPr/>
        </p:nvCxnSpPr>
        <p:spPr>
          <a:xfrm flipH="1" flipV="1">
            <a:off x="3662213" y="4417693"/>
            <a:ext cx="1703554" cy="6310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2F459E2-ED12-47AB-9404-8F8ABD62E852}"/>
              </a:ext>
            </a:extLst>
          </p:cNvPr>
          <p:cNvCxnSpPr>
            <a:cxnSpLocks/>
            <a:stCxn id="5" idx="0"/>
            <a:endCxn id="71" idx="4"/>
          </p:cNvCxnSpPr>
          <p:nvPr/>
        </p:nvCxnSpPr>
        <p:spPr>
          <a:xfrm flipH="1" flipV="1">
            <a:off x="4460241" y="4453975"/>
            <a:ext cx="1543" cy="577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57BAEA44-C37A-4016-9839-15078067808E}"/>
              </a:ext>
            </a:extLst>
          </p:cNvPr>
          <p:cNvSpPr/>
          <p:nvPr/>
        </p:nvSpPr>
        <p:spPr>
          <a:xfrm>
            <a:off x="4350977" y="4235448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C6BB58-1075-47E5-BD52-475DBD53F43B}"/>
              </a:ext>
            </a:extLst>
          </p:cNvPr>
          <p:cNvCxnSpPr>
            <a:cxnSpLocks/>
          </p:cNvCxnSpPr>
          <p:nvPr/>
        </p:nvCxnSpPr>
        <p:spPr>
          <a:xfrm flipV="1">
            <a:off x="4460241" y="3624555"/>
            <a:ext cx="156" cy="601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/>
              <p:nvPr/>
            </p:nvSpPr>
            <p:spPr>
              <a:xfrm>
                <a:off x="3739005" y="3589071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005" y="3589071"/>
                <a:ext cx="1060252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D8DFF27-18D4-4506-B3D0-275E86677DA5}"/>
              </a:ext>
            </a:extLst>
          </p:cNvPr>
          <p:cNvCxnSpPr>
            <a:cxnSpLocks/>
            <a:stCxn id="22" idx="0"/>
            <a:endCxn id="71" idx="5"/>
          </p:cNvCxnSpPr>
          <p:nvPr/>
        </p:nvCxnSpPr>
        <p:spPr>
          <a:xfrm flipH="1" flipV="1">
            <a:off x="4537501" y="4421972"/>
            <a:ext cx="828266" cy="6267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2D35A4F-CAE0-4E0B-ABCC-DBF9CD176F14}"/>
              </a:ext>
            </a:extLst>
          </p:cNvPr>
          <p:cNvCxnSpPr>
            <a:cxnSpLocks/>
          </p:cNvCxnSpPr>
          <p:nvPr/>
        </p:nvCxnSpPr>
        <p:spPr>
          <a:xfrm flipV="1">
            <a:off x="1489625" y="3623538"/>
            <a:ext cx="3339766" cy="14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FB904D1-285D-4499-BB3B-451FD23D30DF}"/>
              </a:ext>
            </a:extLst>
          </p:cNvPr>
          <p:cNvSpPr/>
          <p:nvPr/>
        </p:nvSpPr>
        <p:spPr>
          <a:xfrm>
            <a:off x="2634298" y="3119872"/>
            <a:ext cx="186513" cy="5079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6E41452-C967-47E0-84B1-7F4C798C29D8}"/>
              </a:ext>
            </a:extLst>
          </p:cNvPr>
          <p:cNvSpPr/>
          <p:nvPr/>
        </p:nvSpPr>
        <p:spPr>
          <a:xfrm>
            <a:off x="1751631" y="3510736"/>
            <a:ext cx="186510" cy="1184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D07ACAD-894E-4348-BD20-9493FCA320AB}"/>
              </a:ext>
            </a:extLst>
          </p:cNvPr>
          <p:cNvSpPr/>
          <p:nvPr/>
        </p:nvSpPr>
        <p:spPr>
          <a:xfrm>
            <a:off x="3510966" y="3477239"/>
            <a:ext cx="186508" cy="1442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F61E7AC-4EDE-48C5-9B02-D0DE7F3D5A13}"/>
              </a:ext>
            </a:extLst>
          </p:cNvPr>
          <p:cNvSpPr/>
          <p:nvPr/>
        </p:nvSpPr>
        <p:spPr>
          <a:xfrm>
            <a:off x="4365048" y="3544653"/>
            <a:ext cx="186508" cy="76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ABF89D4-13DC-4109-8B7D-7FA0979BF8FB}"/>
                  </a:ext>
                </a:extLst>
              </p:cNvPr>
              <p:cNvSpPr txBox="1"/>
              <p:nvPr/>
            </p:nvSpPr>
            <p:spPr>
              <a:xfrm>
                <a:off x="1295004" y="3096967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ABF89D4-13DC-4109-8B7D-7FA0979BF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04" y="3096967"/>
                <a:ext cx="1060252" cy="369332"/>
              </a:xfrm>
              <a:prstGeom prst="rect">
                <a:avLst/>
              </a:prstGeom>
              <a:blipFill>
                <a:blip r:embed="rId2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7ADBC8D-5B2D-4732-8D0F-62E6B37D7A55}"/>
                  </a:ext>
                </a:extLst>
              </p:cNvPr>
              <p:cNvSpPr txBox="1"/>
              <p:nvPr/>
            </p:nvSpPr>
            <p:spPr>
              <a:xfrm>
                <a:off x="2489225" y="2839472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7ADBC8D-5B2D-4732-8D0F-62E6B37D7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225" y="2839472"/>
                <a:ext cx="1060252" cy="369332"/>
              </a:xfrm>
              <a:prstGeom prst="rect">
                <a:avLst/>
              </a:prstGeom>
              <a:blipFill>
                <a:blip r:embed="rId2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5EB4A45-E3F9-408B-B5A5-FB6D54A52329}"/>
                  </a:ext>
                </a:extLst>
              </p:cNvPr>
              <p:cNvSpPr txBox="1"/>
              <p:nvPr/>
            </p:nvSpPr>
            <p:spPr>
              <a:xfrm>
                <a:off x="3180383" y="3107127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5EB4A45-E3F9-408B-B5A5-FB6D54A52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383" y="3107127"/>
                <a:ext cx="1060252" cy="369332"/>
              </a:xfrm>
              <a:prstGeom prst="rect">
                <a:avLst/>
              </a:prstGeom>
              <a:blipFill>
                <a:blip r:embed="rId1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ABB145D-1CEC-4524-BA32-7877227E6370}"/>
                  </a:ext>
                </a:extLst>
              </p:cNvPr>
              <p:cNvSpPr txBox="1"/>
              <p:nvPr/>
            </p:nvSpPr>
            <p:spPr>
              <a:xfrm>
                <a:off x="3927913" y="3151604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ABB145D-1CEC-4524-BA32-7877227E6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913" y="3151604"/>
                <a:ext cx="1060252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6A85237-BCF4-4410-B02E-E944B5C7BD6A}"/>
              </a:ext>
            </a:extLst>
          </p:cNvPr>
          <p:cNvCxnSpPr>
            <a:cxnSpLocks/>
            <a:stCxn id="58" idx="0"/>
            <a:endCxn id="94" idx="2"/>
          </p:cNvCxnSpPr>
          <p:nvPr/>
        </p:nvCxnSpPr>
        <p:spPr>
          <a:xfrm flipV="1">
            <a:off x="1844886" y="2599673"/>
            <a:ext cx="1335497" cy="91106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7ED70DE-CEC9-4C2C-B106-0A469A809E15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2735378" y="2599673"/>
            <a:ext cx="445005" cy="49265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2CA43C9-3D6F-4F08-BB65-52AC38C3C5D4}"/>
              </a:ext>
            </a:extLst>
          </p:cNvPr>
          <p:cNvCxnSpPr>
            <a:cxnSpLocks/>
            <a:endCxn id="94" idx="2"/>
          </p:cNvCxnSpPr>
          <p:nvPr/>
        </p:nvCxnSpPr>
        <p:spPr>
          <a:xfrm flipH="1" flipV="1">
            <a:off x="3180383" y="2599673"/>
            <a:ext cx="416947" cy="85002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94F4E8F-C767-4EC5-A451-BC031B264AED}"/>
              </a:ext>
            </a:extLst>
          </p:cNvPr>
          <p:cNvCxnSpPr>
            <a:cxnSpLocks/>
            <a:endCxn id="94" idx="2"/>
          </p:cNvCxnSpPr>
          <p:nvPr/>
        </p:nvCxnSpPr>
        <p:spPr>
          <a:xfrm flipH="1" flipV="1">
            <a:off x="3180383" y="2599673"/>
            <a:ext cx="1271029" cy="91743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F3645DB-D739-4A64-8769-1A9BF12EA504}"/>
              </a:ext>
            </a:extLst>
          </p:cNvPr>
          <p:cNvSpPr/>
          <p:nvPr/>
        </p:nvSpPr>
        <p:spPr>
          <a:xfrm>
            <a:off x="2999683" y="1785286"/>
            <a:ext cx="361399" cy="814387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C480E2F-6CED-45BA-9CA1-71667FAB3D70}"/>
              </a:ext>
            </a:extLst>
          </p:cNvPr>
          <p:cNvSpPr/>
          <p:nvPr/>
        </p:nvSpPr>
        <p:spPr>
          <a:xfrm>
            <a:off x="2999683" y="1785286"/>
            <a:ext cx="361399" cy="81438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09FDCA8-A684-4853-B455-1D25DC449B9A}"/>
              </a:ext>
            </a:extLst>
          </p:cNvPr>
          <p:cNvSpPr/>
          <p:nvPr/>
        </p:nvSpPr>
        <p:spPr>
          <a:xfrm>
            <a:off x="3114979" y="1835240"/>
            <a:ext cx="133004" cy="133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02DC502-DF1D-4A18-970B-81EB1A8880DD}"/>
              </a:ext>
            </a:extLst>
          </p:cNvPr>
          <p:cNvSpPr/>
          <p:nvPr/>
        </p:nvSpPr>
        <p:spPr>
          <a:xfrm>
            <a:off x="3114979" y="2028239"/>
            <a:ext cx="133004" cy="133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6A96848F-34A2-40DA-8052-87F5797CCD17}"/>
              </a:ext>
            </a:extLst>
          </p:cNvPr>
          <p:cNvSpPr/>
          <p:nvPr/>
        </p:nvSpPr>
        <p:spPr>
          <a:xfrm>
            <a:off x="3114979" y="2221238"/>
            <a:ext cx="133004" cy="133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97BB1CA-B543-4D88-8679-F9FD76C5D361}"/>
              </a:ext>
            </a:extLst>
          </p:cNvPr>
          <p:cNvSpPr/>
          <p:nvPr/>
        </p:nvSpPr>
        <p:spPr>
          <a:xfrm>
            <a:off x="3114979" y="2414237"/>
            <a:ext cx="133004" cy="133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4BC982A-0580-4EDD-B8FD-DD1033350509}"/>
                  </a:ext>
                </a:extLst>
              </p:cNvPr>
              <p:cNvSpPr txBox="1"/>
              <p:nvPr/>
            </p:nvSpPr>
            <p:spPr>
              <a:xfrm>
                <a:off x="2980533" y="1842545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4BC982A-0580-4EDD-B8FD-DD1033350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533" y="1842545"/>
                <a:ext cx="1060252" cy="369332"/>
              </a:xfrm>
              <a:prstGeom prst="rect">
                <a:avLst/>
              </a:prstGeom>
              <a:blipFill>
                <a:blip r:embed="rId1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0D7A6EE8-BFC1-433A-923D-770AAC736F1D}"/>
              </a:ext>
            </a:extLst>
          </p:cNvPr>
          <p:cNvSpPr txBox="1"/>
          <p:nvPr/>
        </p:nvSpPr>
        <p:spPr>
          <a:xfrm rot="16200000">
            <a:off x="-115829" y="1731022"/>
            <a:ext cx="1237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Attention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output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C84BBA4A-5C05-4ED7-BAC5-4400F0341A18}"/>
                  </a:ext>
                </a:extLst>
              </p:cNvPr>
              <p:cNvSpPr/>
              <p:nvPr/>
            </p:nvSpPr>
            <p:spPr>
              <a:xfrm>
                <a:off x="3730265" y="2223366"/>
                <a:ext cx="49832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pc="-150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ko-KR" sz="2400" b="1" i="1" spc="-15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2400" b="1" i="1" spc="-15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1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1" i="1" spc="-15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sz="2400" b="1" i="1" spc="-150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1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pc="-15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400" b="1" i="1" spc="-15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400" b="1" i="1" spc="-15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1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1" i="1" spc="-15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sz="2400" b="1" i="1" spc="-15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2400" b="1" i="1" spc="-15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1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pc="-15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400" b="1" i="1" spc="-15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2400" b="1" i="1" spc="-15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1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1" i="1" spc="-15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sz="2400" b="1" i="1" spc="-15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2400" b="1" i="1" spc="-15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1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pc="-15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400" b="1" i="1" spc="-15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sz="2400" b="1" i="1" spc="-15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1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1" i="1" spc="-15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sz="2400" b="1" i="1" spc="-15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2400" b="1" i="1" spc="-15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1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pc="-15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400" b="1" i="1" spc="-15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C84BBA4A-5C05-4ED7-BAC5-4400F0341A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265" y="2223366"/>
                <a:ext cx="4983224" cy="461665"/>
              </a:xfrm>
              <a:prstGeom prst="rect">
                <a:avLst/>
              </a:prstGeom>
              <a:blipFill>
                <a:blip r:embed="rId2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E002C18-71EA-4D62-B19A-F53BA543939D}"/>
                  </a:ext>
                </a:extLst>
              </p:cNvPr>
              <p:cNvSpPr txBox="1"/>
              <p:nvPr/>
            </p:nvSpPr>
            <p:spPr>
              <a:xfrm>
                <a:off x="6839339" y="6488668"/>
                <a:ext cx="1814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*Given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E002C18-71EA-4D62-B19A-F53BA5439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339" y="6488668"/>
                <a:ext cx="1814234" cy="369332"/>
              </a:xfrm>
              <a:prstGeom prst="rect">
                <a:avLst/>
              </a:prstGeom>
              <a:blipFill>
                <a:blip r:embed="rId22"/>
                <a:stretch>
                  <a:fillRect l="-302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DF0CDDC8-B66D-4FD1-BF83-9B2D51DE1BEC}"/>
              </a:ext>
            </a:extLst>
          </p:cNvPr>
          <p:cNvSpPr txBox="1"/>
          <p:nvPr/>
        </p:nvSpPr>
        <p:spPr>
          <a:xfrm rot="16200000">
            <a:off x="-153918" y="2875680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Attention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distribution</a:t>
            </a:r>
            <a:endParaRPr lang="ko-KR" altLang="en-US" dirty="0"/>
          </a:p>
        </p:txBody>
      </p:sp>
      <p:sp>
        <p:nvSpPr>
          <p:cNvPr id="105" name="왼쪽 중괄호 104"/>
          <p:cNvSpPr/>
          <p:nvPr/>
        </p:nvSpPr>
        <p:spPr>
          <a:xfrm>
            <a:off x="1087481" y="2685732"/>
            <a:ext cx="127397" cy="879841"/>
          </a:xfrm>
          <a:prstGeom prst="leftBrace">
            <a:avLst>
              <a:gd name="adj1" fmla="val 8333"/>
              <a:gd name="adj2" fmla="val 49306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왼쪽 중괄호 105"/>
          <p:cNvSpPr/>
          <p:nvPr/>
        </p:nvSpPr>
        <p:spPr>
          <a:xfrm>
            <a:off x="1094551" y="3687369"/>
            <a:ext cx="125343" cy="1344248"/>
          </a:xfrm>
          <a:prstGeom prst="leftBrace">
            <a:avLst>
              <a:gd name="adj1" fmla="val 8333"/>
              <a:gd name="adj2" fmla="val 49306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왼쪽 중괄호 109"/>
          <p:cNvSpPr/>
          <p:nvPr/>
        </p:nvSpPr>
        <p:spPr>
          <a:xfrm>
            <a:off x="1090369" y="1901742"/>
            <a:ext cx="132413" cy="667086"/>
          </a:xfrm>
          <a:prstGeom prst="leftBrace">
            <a:avLst>
              <a:gd name="adj1" fmla="val 8333"/>
              <a:gd name="adj2" fmla="val 49306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450963-4FB3-42EE-8FAF-4C3C70CED0AC}"/>
              </a:ext>
            </a:extLst>
          </p:cNvPr>
          <p:cNvSpPr/>
          <p:nvPr/>
        </p:nvSpPr>
        <p:spPr>
          <a:xfrm>
            <a:off x="1668591" y="5031617"/>
            <a:ext cx="361399" cy="814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619DE4-DB2E-4173-A987-7630A3565B9B}"/>
              </a:ext>
            </a:extLst>
          </p:cNvPr>
          <p:cNvSpPr/>
          <p:nvPr/>
        </p:nvSpPr>
        <p:spPr>
          <a:xfrm>
            <a:off x="2539422" y="5031619"/>
            <a:ext cx="361399" cy="814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253B3D-804F-454D-90AA-83A64E4B3F7B}"/>
              </a:ext>
            </a:extLst>
          </p:cNvPr>
          <p:cNvSpPr/>
          <p:nvPr/>
        </p:nvSpPr>
        <p:spPr>
          <a:xfrm>
            <a:off x="3410253" y="5031617"/>
            <a:ext cx="361399" cy="814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946D2C-7ADE-47A5-A5E6-305555A7B398}"/>
              </a:ext>
            </a:extLst>
          </p:cNvPr>
          <p:cNvSpPr/>
          <p:nvPr/>
        </p:nvSpPr>
        <p:spPr>
          <a:xfrm>
            <a:off x="4281084" y="5031617"/>
            <a:ext cx="361399" cy="814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4E9CB7-88AE-46F6-8A90-7BDA503514AC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900821" y="5438811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9A97F6-A34B-493C-BF4C-60E1AC228A98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029990" y="5438811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6E390D6-CBB9-483E-A3AC-3E4C4FF06AA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71652" y="5438811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D1C5A96-FC0E-4394-BCB4-3A3BB8443DF2}"/>
              </a:ext>
            </a:extLst>
          </p:cNvPr>
          <p:cNvCxnSpPr/>
          <p:nvPr/>
        </p:nvCxnSpPr>
        <p:spPr>
          <a:xfrm flipV="1">
            <a:off x="1850181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989226-3710-421B-AF62-FD7703A65489}"/>
              </a:ext>
            </a:extLst>
          </p:cNvPr>
          <p:cNvCxnSpPr/>
          <p:nvPr/>
        </p:nvCxnSpPr>
        <p:spPr>
          <a:xfrm flipV="1">
            <a:off x="2735378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80DFB0-5CED-4F1A-9CB6-2A343EBC5CD1}"/>
              </a:ext>
            </a:extLst>
          </p:cNvPr>
          <p:cNvCxnSpPr/>
          <p:nvPr/>
        </p:nvCxnSpPr>
        <p:spPr>
          <a:xfrm flipV="1">
            <a:off x="3598580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8E13D9-1D69-4639-9A4F-923077A8ACD8}"/>
              </a:ext>
            </a:extLst>
          </p:cNvPr>
          <p:cNvCxnSpPr/>
          <p:nvPr/>
        </p:nvCxnSpPr>
        <p:spPr>
          <a:xfrm flipV="1">
            <a:off x="4461782" y="5854573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E27C30-D7B0-4391-8936-030E65266158}"/>
              </a:ext>
            </a:extLst>
          </p:cNvPr>
          <p:cNvSpPr txBox="1"/>
          <p:nvPr/>
        </p:nvSpPr>
        <p:spPr>
          <a:xfrm>
            <a:off x="1465744" y="6190789"/>
            <a:ext cx="75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A38B9C-C1AB-4015-9355-ABCD5A91A033}"/>
              </a:ext>
            </a:extLst>
          </p:cNvPr>
          <p:cNvSpPr txBox="1"/>
          <p:nvPr/>
        </p:nvSpPr>
        <p:spPr>
          <a:xfrm>
            <a:off x="2424782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how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27D6D-7F0D-495F-A766-013D0F6A0DBC}"/>
              </a:ext>
            </a:extLst>
          </p:cNvPr>
          <p:cNvSpPr txBox="1"/>
          <p:nvPr/>
        </p:nvSpPr>
        <p:spPr>
          <a:xfrm>
            <a:off x="3382874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A4E110-FAF4-439F-8E13-D92686CD3DBC}"/>
              </a:ext>
            </a:extLst>
          </p:cNvPr>
          <p:cNvSpPr txBox="1"/>
          <p:nvPr/>
        </p:nvSpPr>
        <p:spPr>
          <a:xfrm>
            <a:off x="4203317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you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1BD58AD-4472-47FE-B435-2EA9974FDE34}"/>
              </a:ext>
            </a:extLst>
          </p:cNvPr>
          <p:cNvCxnSpPr>
            <a:cxnSpLocks/>
          </p:cNvCxnSpPr>
          <p:nvPr/>
        </p:nvCxnSpPr>
        <p:spPr>
          <a:xfrm>
            <a:off x="4658313" y="5447380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5A449B-A4C6-4407-B2B4-AF2013628520}"/>
              </a:ext>
            </a:extLst>
          </p:cNvPr>
          <p:cNvSpPr/>
          <p:nvPr/>
        </p:nvSpPr>
        <p:spPr>
          <a:xfrm>
            <a:off x="5185067" y="5048755"/>
            <a:ext cx="361399" cy="814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5DD9AE-CDB1-4CDC-A5E4-E33E1B3904AE}"/>
              </a:ext>
            </a:extLst>
          </p:cNvPr>
          <p:cNvCxnSpPr/>
          <p:nvPr/>
        </p:nvCxnSpPr>
        <p:spPr>
          <a:xfrm flipV="1">
            <a:off x="5365765" y="587171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7A4DBBE-83FE-490C-830C-7BF1B0D45A25}"/>
              </a:ext>
            </a:extLst>
          </p:cNvPr>
          <p:cNvCxnSpPr>
            <a:cxnSpLocks/>
            <a:stCxn id="22" idx="0"/>
            <a:endCxn id="62" idx="5"/>
          </p:cNvCxnSpPr>
          <p:nvPr/>
        </p:nvCxnSpPr>
        <p:spPr>
          <a:xfrm flipH="1" flipV="1">
            <a:off x="1926551" y="4421821"/>
            <a:ext cx="3439216" cy="6269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9C59CF-2976-4213-92DB-9EBEF5C90EDF}"/>
              </a:ext>
            </a:extLst>
          </p:cNvPr>
          <p:cNvCxnSpPr>
            <a:cxnSpLocks/>
            <a:stCxn id="2" idx="0"/>
            <a:endCxn id="62" idx="4"/>
          </p:cNvCxnSpPr>
          <p:nvPr/>
        </p:nvCxnSpPr>
        <p:spPr>
          <a:xfrm flipV="1">
            <a:off x="1849291" y="4453824"/>
            <a:ext cx="0" cy="577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4226528D-3519-40CD-A3C7-C4BACC0EA715}"/>
              </a:ext>
            </a:extLst>
          </p:cNvPr>
          <p:cNvSpPr/>
          <p:nvPr/>
        </p:nvSpPr>
        <p:spPr>
          <a:xfrm>
            <a:off x="1740027" y="4235297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FEB1E-F37B-4EB4-83F7-912F3A5D4AC0}"/>
                  </a:ext>
                </a:extLst>
              </p:cNvPr>
              <p:cNvSpPr txBox="1"/>
              <p:nvPr/>
            </p:nvSpPr>
            <p:spPr>
              <a:xfrm>
                <a:off x="2355821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FEB1E-F37B-4EB4-83F7-912F3A5D4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821" y="5233639"/>
                <a:ext cx="759114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5AA4DD-1F9A-4217-97EA-1980D77CBA04}"/>
                  </a:ext>
                </a:extLst>
              </p:cNvPr>
              <p:cNvSpPr txBox="1"/>
              <p:nvPr/>
            </p:nvSpPr>
            <p:spPr>
              <a:xfrm>
                <a:off x="1490112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5AA4DD-1F9A-4217-97EA-1980D77CB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112" y="5233639"/>
                <a:ext cx="759114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58BE726-452D-4E23-8AFD-F1A4054ABC7C}"/>
                  </a:ext>
                </a:extLst>
              </p:cNvPr>
              <p:cNvSpPr txBox="1"/>
              <p:nvPr/>
            </p:nvSpPr>
            <p:spPr>
              <a:xfrm>
                <a:off x="3228197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58BE726-452D-4E23-8AFD-F1A4054A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197" y="5233639"/>
                <a:ext cx="759114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FBB645C-695B-4048-8BCE-638BC04B735B}"/>
                  </a:ext>
                </a:extLst>
              </p:cNvPr>
              <p:cNvSpPr txBox="1"/>
              <p:nvPr/>
            </p:nvSpPr>
            <p:spPr>
              <a:xfrm>
                <a:off x="4090741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FBB645C-695B-4048-8BCE-638BC04B7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41" y="5233639"/>
                <a:ext cx="759114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9CE4904-4B84-4B1C-9238-7B12B48B434B}"/>
                  </a:ext>
                </a:extLst>
              </p:cNvPr>
              <p:cNvSpPr txBox="1"/>
              <p:nvPr/>
            </p:nvSpPr>
            <p:spPr>
              <a:xfrm>
                <a:off x="4986208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9CE4904-4B84-4B1C-9238-7B12B48B4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08" y="5233639"/>
                <a:ext cx="759114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269AA712-C8E3-4D97-80CF-A49E97771E11}"/>
              </a:ext>
            </a:extLst>
          </p:cNvPr>
          <p:cNvSpPr txBox="1"/>
          <p:nvPr/>
        </p:nvSpPr>
        <p:spPr>
          <a:xfrm>
            <a:off x="4904574" y="6190789"/>
            <a:ext cx="96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&lt;EOS&gt;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EFFBAD5-A7F6-40F3-BC22-0416031142B6}"/>
                  </a:ext>
                </a:extLst>
              </p:cNvPr>
              <p:cNvSpPr txBox="1"/>
              <p:nvPr/>
            </p:nvSpPr>
            <p:spPr>
              <a:xfrm>
                <a:off x="1094551" y="3583203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EFFBAD5-A7F6-40F3-BC22-041603114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551" y="3583203"/>
                <a:ext cx="1060252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0EF5178-0BDE-458A-8D81-3CCC73719ECA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1849291" y="3624701"/>
            <a:ext cx="0" cy="610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제목 1"/>
          <p:cNvSpPr txBox="1">
            <a:spLocks/>
          </p:cNvSpPr>
          <p:nvPr/>
        </p:nvSpPr>
        <p:spPr>
          <a:xfrm>
            <a:off x="838200" y="271815"/>
            <a:ext cx="7120812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Attention</a:t>
            </a:r>
            <a:r>
              <a:rPr lang="ko-KR" altLang="en-US" b="1" dirty="0" smtClean="0">
                <a:latin typeface="Arial Black" panose="020B0A04020102020204" pitchFamily="34" charset="0"/>
              </a:rPr>
              <a:t> </a:t>
            </a:r>
            <a:r>
              <a:rPr lang="en-US" altLang="ko-KR" b="1" dirty="0" smtClean="0">
                <a:latin typeface="Arial Black" panose="020B0A04020102020204" pitchFamily="34" charset="0"/>
              </a:rPr>
              <a:t>Mechanism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8649485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내용 개체 틀 2"/>
              <p:cNvSpPr txBox="1">
                <a:spLocks/>
              </p:cNvSpPr>
              <p:nvPr/>
            </p:nvSpPr>
            <p:spPr>
              <a:xfrm>
                <a:off x="8957395" y="52040"/>
                <a:ext cx="3212553" cy="68059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Attention </a:t>
                </a:r>
                <a:r>
                  <a:rPr lang="en-US" altLang="ko-KR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score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2400" b="1" i="1" spc="-15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ko-KR" sz="2400" b="1" i="1" spc="-15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pt-BR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b="1" i="1" spc="-15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Attention distribution</a:t>
                </a:r>
                <a:endParaRPr lang="en-US" altLang="ko-KR" sz="2000" b="1" i="1" spc="-15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400" b="1" i="1" spc="-150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 spc="-15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𝒆𝒙𝒑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𝒊𝒌</m:t>
                                </m:r>
                              </m:sub>
                            </m:s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sz="2400" b="1" i="1" spc="-15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i="1" spc="-150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/>
                  <a:t> Attention output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b="1" i="1" spc="-15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sz="2000" b="1" dirty="0" smtClean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srgbClr val="C00000"/>
                    </a:solidFill>
                  </a:rPr>
                  <a:t>Decoder hidden state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>
                    <a:solidFill>
                      <a:srgbClr val="C00000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pc="-15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pc="-15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2400" b="1" i="1" spc="-15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altLang="ko-KR" sz="2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395" y="52040"/>
                <a:ext cx="3212553" cy="6805960"/>
              </a:xfrm>
              <a:prstGeom prst="rect">
                <a:avLst/>
              </a:prstGeom>
              <a:blipFill>
                <a:blip r:embed="rId19"/>
                <a:stretch>
                  <a:fillRect l="-18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내용 개체 틀 2"/>
          <p:cNvSpPr txBox="1">
            <a:spLocks/>
          </p:cNvSpPr>
          <p:nvPr/>
        </p:nvSpPr>
        <p:spPr>
          <a:xfrm>
            <a:off x="1058931" y="1140619"/>
            <a:ext cx="7124015" cy="53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 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이용하여 </a:t>
            </a:r>
            <a:r>
              <a:rPr lang="ko-KR" altLang="en-US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디코더의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state 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계산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2F459E2-ED12-47AB-9404-8F8ABD62E852}"/>
              </a:ext>
            </a:extLst>
          </p:cNvPr>
          <p:cNvCxnSpPr>
            <a:cxnSpLocks/>
            <a:stCxn id="3" idx="0"/>
            <a:endCxn id="48" idx="4"/>
          </p:cNvCxnSpPr>
          <p:nvPr/>
        </p:nvCxnSpPr>
        <p:spPr>
          <a:xfrm flipH="1" flipV="1">
            <a:off x="2717123" y="4449857"/>
            <a:ext cx="2999" cy="5817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57BAEA44-C37A-4016-9839-15078067808E}"/>
              </a:ext>
            </a:extLst>
          </p:cNvPr>
          <p:cNvSpPr/>
          <p:nvPr/>
        </p:nvSpPr>
        <p:spPr>
          <a:xfrm>
            <a:off x="2607859" y="4231330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D8DFF27-18D4-4506-B3D0-275E86677DA5}"/>
              </a:ext>
            </a:extLst>
          </p:cNvPr>
          <p:cNvCxnSpPr>
            <a:cxnSpLocks/>
            <a:stCxn id="22" idx="0"/>
            <a:endCxn id="48" idx="5"/>
          </p:cNvCxnSpPr>
          <p:nvPr/>
        </p:nvCxnSpPr>
        <p:spPr>
          <a:xfrm flipH="1" flipV="1">
            <a:off x="2794383" y="4417854"/>
            <a:ext cx="2571384" cy="6309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5C6BB58-1075-47E5-BD52-475DBD53F43B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717123" y="3629768"/>
            <a:ext cx="156" cy="601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/>
              <p:nvPr/>
            </p:nvSpPr>
            <p:spPr>
              <a:xfrm>
                <a:off x="1995887" y="3584953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887" y="3584953"/>
                <a:ext cx="1060252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2F459E2-ED12-47AB-9404-8F8ABD62E852}"/>
              </a:ext>
            </a:extLst>
          </p:cNvPr>
          <p:cNvCxnSpPr>
            <a:cxnSpLocks/>
            <a:stCxn id="4" idx="0"/>
            <a:endCxn id="57" idx="4"/>
          </p:cNvCxnSpPr>
          <p:nvPr/>
        </p:nvCxnSpPr>
        <p:spPr>
          <a:xfrm flipH="1" flipV="1">
            <a:off x="3584953" y="4449696"/>
            <a:ext cx="6000" cy="581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57BAEA44-C37A-4016-9839-15078067808E}"/>
              </a:ext>
            </a:extLst>
          </p:cNvPr>
          <p:cNvSpPr/>
          <p:nvPr/>
        </p:nvSpPr>
        <p:spPr>
          <a:xfrm>
            <a:off x="3475689" y="4231169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5C6BB58-1075-47E5-BD52-475DBD53F43B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584953" y="3629607"/>
            <a:ext cx="156" cy="601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/>
              <p:nvPr/>
            </p:nvSpPr>
            <p:spPr>
              <a:xfrm>
                <a:off x="2863717" y="3584792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717" y="3584792"/>
                <a:ext cx="1060252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D8DFF27-18D4-4506-B3D0-275E86677DA5}"/>
              </a:ext>
            </a:extLst>
          </p:cNvPr>
          <p:cNvCxnSpPr>
            <a:cxnSpLocks/>
            <a:stCxn id="22" idx="0"/>
            <a:endCxn id="57" idx="5"/>
          </p:cNvCxnSpPr>
          <p:nvPr/>
        </p:nvCxnSpPr>
        <p:spPr>
          <a:xfrm flipH="1" flipV="1">
            <a:off x="3662213" y="4417693"/>
            <a:ext cx="1703554" cy="6310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2F459E2-ED12-47AB-9404-8F8ABD62E852}"/>
              </a:ext>
            </a:extLst>
          </p:cNvPr>
          <p:cNvCxnSpPr>
            <a:cxnSpLocks/>
            <a:stCxn id="5" idx="0"/>
            <a:endCxn id="71" idx="4"/>
          </p:cNvCxnSpPr>
          <p:nvPr/>
        </p:nvCxnSpPr>
        <p:spPr>
          <a:xfrm flipH="1" flipV="1">
            <a:off x="4460241" y="4453975"/>
            <a:ext cx="1543" cy="577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57BAEA44-C37A-4016-9839-15078067808E}"/>
              </a:ext>
            </a:extLst>
          </p:cNvPr>
          <p:cNvSpPr/>
          <p:nvPr/>
        </p:nvSpPr>
        <p:spPr>
          <a:xfrm>
            <a:off x="4350977" y="4235448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C6BB58-1075-47E5-BD52-475DBD53F43B}"/>
              </a:ext>
            </a:extLst>
          </p:cNvPr>
          <p:cNvCxnSpPr>
            <a:cxnSpLocks/>
          </p:cNvCxnSpPr>
          <p:nvPr/>
        </p:nvCxnSpPr>
        <p:spPr>
          <a:xfrm flipV="1">
            <a:off x="4460241" y="3624555"/>
            <a:ext cx="156" cy="601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/>
              <p:nvPr/>
            </p:nvSpPr>
            <p:spPr>
              <a:xfrm>
                <a:off x="3739005" y="3589071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005" y="3589071"/>
                <a:ext cx="1060252" cy="369332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D8DFF27-18D4-4506-B3D0-275E86677DA5}"/>
              </a:ext>
            </a:extLst>
          </p:cNvPr>
          <p:cNvCxnSpPr>
            <a:cxnSpLocks/>
            <a:stCxn id="22" idx="0"/>
            <a:endCxn id="71" idx="5"/>
          </p:cNvCxnSpPr>
          <p:nvPr/>
        </p:nvCxnSpPr>
        <p:spPr>
          <a:xfrm flipH="1" flipV="1">
            <a:off x="4537501" y="4421972"/>
            <a:ext cx="828266" cy="6267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2D35A4F-CAE0-4E0B-ABCC-DBF9CD176F14}"/>
              </a:ext>
            </a:extLst>
          </p:cNvPr>
          <p:cNvCxnSpPr>
            <a:cxnSpLocks/>
          </p:cNvCxnSpPr>
          <p:nvPr/>
        </p:nvCxnSpPr>
        <p:spPr>
          <a:xfrm flipV="1">
            <a:off x="1489625" y="3623538"/>
            <a:ext cx="3339766" cy="14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D07ACAD-894E-4348-BD20-9493FCA320AB}"/>
              </a:ext>
            </a:extLst>
          </p:cNvPr>
          <p:cNvSpPr/>
          <p:nvPr/>
        </p:nvSpPr>
        <p:spPr>
          <a:xfrm>
            <a:off x="3510966" y="3477239"/>
            <a:ext cx="186508" cy="1442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F61E7AC-4EDE-48C5-9B02-D0DE7F3D5A13}"/>
              </a:ext>
            </a:extLst>
          </p:cNvPr>
          <p:cNvSpPr/>
          <p:nvPr/>
        </p:nvSpPr>
        <p:spPr>
          <a:xfrm>
            <a:off x="4365048" y="3544653"/>
            <a:ext cx="186508" cy="76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5EB4A45-E3F9-408B-B5A5-FB6D54A52329}"/>
                  </a:ext>
                </a:extLst>
              </p:cNvPr>
              <p:cNvSpPr txBox="1"/>
              <p:nvPr/>
            </p:nvSpPr>
            <p:spPr>
              <a:xfrm>
                <a:off x="3180383" y="3107127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5EB4A45-E3F9-408B-B5A5-FB6D54A52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383" y="3107127"/>
                <a:ext cx="1060252" cy="369332"/>
              </a:xfrm>
              <a:prstGeom prst="rect">
                <a:avLst/>
              </a:prstGeom>
              <a:blipFill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ABB145D-1CEC-4524-BA32-7877227E6370}"/>
                  </a:ext>
                </a:extLst>
              </p:cNvPr>
              <p:cNvSpPr txBox="1"/>
              <p:nvPr/>
            </p:nvSpPr>
            <p:spPr>
              <a:xfrm>
                <a:off x="3927913" y="3151604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ABB145D-1CEC-4524-BA32-7877227E6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913" y="3151604"/>
                <a:ext cx="1060252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2CA43C9-3D6F-4F08-BB65-52AC38C3C5D4}"/>
              </a:ext>
            </a:extLst>
          </p:cNvPr>
          <p:cNvCxnSpPr>
            <a:cxnSpLocks/>
            <a:endCxn id="94" idx="2"/>
          </p:cNvCxnSpPr>
          <p:nvPr/>
        </p:nvCxnSpPr>
        <p:spPr>
          <a:xfrm flipH="1" flipV="1">
            <a:off x="3180383" y="2599673"/>
            <a:ext cx="416947" cy="85002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94F4E8F-C767-4EC5-A451-BC031B264AED}"/>
              </a:ext>
            </a:extLst>
          </p:cNvPr>
          <p:cNvCxnSpPr>
            <a:cxnSpLocks/>
            <a:endCxn id="94" idx="2"/>
          </p:cNvCxnSpPr>
          <p:nvPr/>
        </p:nvCxnSpPr>
        <p:spPr>
          <a:xfrm flipH="1" flipV="1">
            <a:off x="3180383" y="2599673"/>
            <a:ext cx="1271029" cy="91743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F3645DB-D739-4A64-8769-1A9BF12EA504}"/>
              </a:ext>
            </a:extLst>
          </p:cNvPr>
          <p:cNvSpPr/>
          <p:nvPr/>
        </p:nvSpPr>
        <p:spPr>
          <a:xfrm>
            <a:off x="2999683" y="1785286"/>
            <a:ext cx="361399" cy="814387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C480E2F-6CED-45BA-9CA1-71667FAB3D70}"/>
              </a:ext>
            </a:extLst>
          </p:cNvPr>
          <p:cNvSpPr/>
          <p:nvPr/>
        </p:nvSpPr>
        <p:spPr>
          <a:xfrm>
            <a:off x="2999683" y="1785286"/>
            <a:ext cx="361399" cy="81438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09FDCA8-A684-4853-B455-1D25DC449B9A}"/>
              </a:ext>
            </a:extLst>
          </p:cNvPr>
          <p:cNvSpPr/>
          <p:nvPr/>
        </p:nvSpPr>
        <p:spPr>
          <a:xfrm>
            <a:off x="3114979" y="1835240"/>
            <a:ext cx="133004" cy="133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02DC502-DF1D-4A18-970B-81EB1A8880DD}"/>
              </a:ext>
            </a:extLst>
          </p:cNvPr>
          <p:cNvSpPr/>
          <p:nvPr/>
        </p:nvSpPr>
        <p:spPr>
          <a:xfrm>
            <a:off x="3114979" y="2028239"/>
            <a:ext cx="133004" cy="133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6A96848F-34A2-40DA-8052-87F5797CCD17}"/>
              </a:ext>
            </a:extLst>
          </p:cNvPr>
          <p:cNvSpPr/>
          <p:nvPr/>
        </p:nvSpPr>
        <p:spPr>
          <a:xfrm>
            <a:off x="3114979" y="2221238"/>
            <a:ext cx="133004" cy="133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97BB1CA-B543-4D88-8679-F9FD76C5D361}"/>
              </a:ext>
            </a:extLst>
          </p:cNvPr>
          <p:cNvSpPr/>
          <p:nvPr/>
        </p:nvSpPr>
        <p:spPr>
          <a:xfrm>
            <a:off x="3114979" y="2414237"/>
            <a:ext cx="133004" cy="133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4BC982A-0580-4EDD-B8FD-DD1033350509}"/>
                  </a:ext>
                </a:extLst>
              </p:cNvPr>
              <p:cNvSpPr txBox="1"/>
              <p:nvPr/>
            </p:nvSpPr>
            <p:spPr>
              <a:xfrm>
                <a:off x="2980533" y="1842545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4BC982A-0580-4EDD-B8FD-DD1033350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533" y="1842545"/>
                <a:ext cx="1060252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자유형: 도형 185">
            <a:extLst>
              <a:ext uri="{FF2B5EF4-FFF2-40B4-BE49-F238E27FC236}">
                <a16:creationId xmlns:a16="http://schemas.microsoft.com/office/drawing/2014/main" id="{D9B678CA-7F78-420E-BACD-2E76D40D8B8B}"/>
              </a:ext>
            </a:extLst>
          </p:cNvPr>
          <p:cNvSpPr/>
          <p:nvPr/>
        </p:nvSpPr>
        <p:spPr>
          <a:xfrm>
            <a:off x="3388706" y="2161243"/>
            <a:ext cx="2672179" cy="2988806"/>
          </a:xfrm>
          <a:custGeom>
            <a:avLst/>
            <a:gdLst>
              <a:gd name="connsiteX0" fmla="*/ 0 w 2672179"/>
              <a:gd name="connsiteY0" fmla="*/ 0 h 3542191"/>
              <a:gd name="connsiteX1" fmla="*/ 1447060 w 2672179"/>
              <a:gd name="connsiteY1" fmla="*/ 435006 h 3542191"/>
              <a:gd name="connsiteX2" fmla="*/ 2281561 w 2672179"/>
              <a:gd name="connsiteY2" fmla="*/ 1074198 h 3542191"/>
              <a:gd name="connsiteX3" fmla="*/ 2352583 w 2672179"/>
              <a:gd name="connsiteY3" fmla="*/ 3098307 h 3542191"/>
              <a:gd name="connsiteX4" fmla="*/ 2672179 w 2672179"/>
              <a:gd name="connsiteY4" fmla="*/ 3542191 h 3542191"/>
              <a:gd name="connsiteX5" fmla="*/ 2672179 w 2672179"/>
              <a:gd name="connsiteY5" fmla="*/ 3542191 h 3542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2179" h="3542191">
                <a:moveTo>
                  <a:pt x="0" y="0"/>
                </a:moveTo>
                <a:cubicBezTo>
                  <a:pt x="533400" y="127986"/>
                  <a:pt x="1066800" y="255973"/>
                  <a:pt x="1447060" y="435006"/>
                </a:cubicBezTo>
                <a:cubicBezTo>
                  <a:pt x="1827320" y="614039"/>
                  <a:pt x="2130641" y="630315"/>
                  <a:pt x="2281561" y="1074198"/>
                </a:cubicBezTo>
                <a:cubicBezTo>
                  <a:pt x="2432481" y="1518081"/>
                  <a:pt x="2287480" y="2686975"/>
                  <a:pt x="2352583" y="3098307"/>
                </a:cubicBezTo>
                <a:cubicBezTo>
                  <a:pt x="2417686" y="3509639"/>
                  <a:pt x="2672179" y="3542191"/>
                  <a:pt x="2672179" y="3542191"/>
                </a:cubicBezTo>
                <a:lnTo>
                  <a:pt x="2672179" y="3542191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3A52448-0D32-4219-8E78-4BEA9B23D309}"/>
              </a:ext>
            </a:extLst>
          </p:cNvPr>
          <p:cNvCxnSpPr>
            <a:cxnSpLocks/>
          </p:cNvCxnSpPr>
          <p:nvPr/>
        </p:nvCxnSpPr>
        <p:spPr>
          <a:xfrm>
            <a:off x="5551453" y="5446636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2A39BB0-0355-46FB-8402-573167AA291B}"/>
              </a:ext>
            </a:extLst>
          </p:cNvPr>
          <p:cNvSpPr/>
          <p:nvPr/>
        </p:nvSpPr>
        <p:spPr>
          <a:xfrm>
            <a:off x="6075761" y="5048012"/>
            <a:ext cx="361399" cy="814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23CD461A-E82B-4531-8AAD-5F764FD47370}"/>
              </a:ext>
            </a:extLst>
          </p:cNvPr>
          <p:cNvCxnSpPr/>
          <p:nvPr/>
        </p:nvCxnSpPr>
        <p:spPr>
          <a:xfrm flipV="1">
            <a:off x="6247380" y="5857700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0F47D94-5977-4E2F-9B42-1D98C61CECD5}"/>
                  </a:ext>
                </a:extLst>
              </p:cNvPr>
              <p:cNvSpPr txBox="1"/>
              <p:nvPr/>
            </p:nvSpPr>
            <p:spPr>
              <a:xfrm>
                <a:off x="5858793" y="6117871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0F47D94-5977-4E2F-9B42-1D98C61CE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793" y="6117871"/>
                <a:ext cx="759114" cy="369332"/>
              </a:xfrm>
              <a:prstGeom prst="rect">
                <a:avLst/>
              </a:prstGeom>
              <a:blipFill>
                <a:blip r:embed="rId1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E002C18-71EA-4D62-B19A-F53BA543939D}"/>
                  </a:ext>
                </a:extLst>
              </p:cNvPr>
              <p:cNvSpPr txBox="1"/>
              <p:nvPr/>
            </p:nvSpPr>
            <p:spPr>
              <a:xfrm>
                <a:off x="6839339" y="6488668"/>
                <a:ext cx="1814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*Given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E002C18-71EA-4D62-B19A-F53BA5439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339" y="6488668"/>
                <a:ext cx="1814234" cy="369332"/>
              </a:xfrm>
              <a:prstGeom prst="rect">
                <a:avLst/>
              </a:prstGeom>
              <a:blipFill>
                <a:blip r:embed="rId20"/>
                <a:stretch>
                  <a:fillRect l="-302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FB904D1-285D-4499-BB3B-451FD23D30DF}"/>
              </a:ext>
            </a:extLst>
          </p:cNvPr>
          <p:cNvSpPr/>
          <p:nvPr/>
        </p:nvSpPr>
        <p:spPr>
          <a:xfrm>
            <a:off x="2634298" y="3119872"/>
            <a:ext cx="186513" cy="5079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6E41452-C967-47E0-84B1-7F4C798C29D8}"/>
              </a:ext>
            </a:extLst>
          </p:cNvPr>
          <p:cNvSpPr/>
          <p:nvPr/>
        </p:nvSpPr>
        <p:spPr>
          <a:xfrm>
            <a:off x="1751631" y="3510736"/>
            <a:ext cx="186510" cy="1184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ABF89D4-13DC-4109-8B7D-7FA0979BF8FB}"/>
                  </a:ext>
                </a:extLst>
              </p:cNvPr>
              <p:cNvSpPr txBox="1"/>
              <p:nvPr/>
            </p:nvSpPr>
            <p:spPr>
              <a:xfrm>
                <a:off x="1295004" y="3096967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ABF89D4-13DC-4109-8B7D-7FA0979BF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04" y="3096967"/>
                <a:ext cx="1060252" cy="369332"/>
              </a:xfrm>
              <a:prstGeom prst="rect">
                <a:avLst/>
              </a:prstGeom>
              <a:blipFill>
                <a:blip r:embed="rId2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7ADBC8D-5B2D-4732-8D0F-62E6B37D7A55}"/>
                  </a:ext>
                </a:extLst>
              </p:cNvPr>
              <p:cNvSpPr txBox="1"/>
              <p:nvPr/>
            </p:nvSpPr>
            <p:spPr>
              <a:xfrm>
                <a:off x="2489225" y="2839472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7ADBC8D-5B2D-4732-8D0F-62E6B37D7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225" y="2839472"/>
                <a:ext cx="1060252" cy="369332"/>
              </a:xfrm>
              <a:prstGeom prst="rect">
                <a:avLst/>
              </a:prstGeom>
              <a:blipFill>
                <a:blip r:embed="rId2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D6A85237-BCF4-4410-B02E-E944B5C7BD6A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1844886" y="2599673"/>
            <a:ext cx="1335497" cy="91106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7ED70DE-CEC9-4C2C-B106-0A469A809E15}"/>
              </a:ext>
            </a:extLst>
          </p:cNvPr>
          <p:cNvCxnSpPr>
            <a:cxnSpLocks/>
          </p:cNvCxnSpPr>
          <p:nvPr/>
        </p:nvCxnSpPr>
        <p:spPr>
          <a:xfrm flipV="1">
            <a:off x="2735378" y="2599673"/>
            <a:ext cx="445005" cy="49265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직사각형 115"/>
              <p:cNvSpPr/>
              <p:nvPr/>
            </p:nvSpPr>
            <p:spPr>
              <a:xfrm>
                <a:off x="5076776" y="1919489"/>
                <a:ext cx="316746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 spc="-15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ko-KR" sz="3200" b="0" i="1" spc="-15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200" i="1" spc="-15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i="1" spc="-15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sz="32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 spc="-15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sz="3200" b="0" i="1" spc="-15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3200" i="1" spc="-15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32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 spc="-15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3200" b="0" i="1" spc="-15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3200" i="1" spc="-15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32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 spc="-15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ko-KR" sz="3200" b="0" i="1" spc="-15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3200" i="1" spc="-15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6" name="직사각형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776" y="1919489"/>
                <a:ext cx="3167469" cy="58477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>
            <a:extLst>
              <a:ext uri="{FF2B5EF4-FFF2-40B4-BE49-F238E27FC236}">
                <a16:creationId xmlns:a16="http://schemas.microsoft.com/office/drawing/2014/main" id="{41253EE8-124D-4654-880A-4F24FE4C1242}"/>
              </a:ext>
            </a:extLst>
          </p:cNvPr>
          <p:cNvSpPr txBox="1"/>
          <p:nvPr/>
        </p:nvSpPr>
        <p:spPr>
          <a:xfrm rot="16200000">
            <a:off x="-91172" y="4141026"/>
            <a:ext cx="1237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Attention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score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D7A6EE8-BFC1-433A-923D-770AAC736F1D}"/>
              </a:ext>
            </a:extLst>
          </p:cNvPr>
          <p:cNvSpPr txBox="1"/>
          <p:nvPr/>
        </p:nvSpPr>
        <p:spPr>
          <a:xfrm rot="16200000">
            <a:off x="-115829" y="1731022"/>
            <a:ext cx="1237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Attention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F0CDDC8-B66D-4FD1-BF83-9B2D51DE1BEC}"/>
              </a:ext>
            </a:extLst>
          </p:cNvPr>
          <p:cNvSpPr txBox="1"/>
          <p:nvPr/>
        </p:nvSpPr>
        <p:spPr>
          <a:xfrm rot="16200000">
            <a:off x="-153918" y="2875680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Attention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distribution</a:t>
            </a:r>
            <a:endParaRPr lang="ko-KR" altLang="en-US" dirty="0"/>
          </a:p>
        </p:txBody>
      </p:sp>
      <p:sp>
        <p:nvSpPr>
          <p:cNvPr id="123" name="왼쪽 중괄호 122"/>
          <p:cNvSpPr/>
          <p:nvPr/>
        </p:nvSpPr>
        <p:spPr>
          <a:xfrm>
            <a:off x="1087481" y="2685732"/>
            <a:ext cx="127397" cy="879841"/>
          </a:xfrm>
          <a:prstGeom prst="leftBrace">
            <a:avLst>
              <a:gd name="adj1" fmla="val 8333"/>
              <a:gd name="adj2" fmla="val 49306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왼쪽 중괄호 123"/>
          <p:cNvSpPr/>
          <p:nvPr/>
        </p:nvSpPr>
        <p:spPr>
          <a:xfrm>
            <a:off x="1094551" y="3687369"/>
            <a:ext cx="125343" cy="1344248"/>
          </a:xfrm>
          <a:prstGeom prst="leftBrace">
            <a:avLst>
              <a:gd name="adj1" fmla="val 8333"/>
              <a:gd name="adj2" fmla="val 49306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왼쪽 중괄호 124"/>
          <p:cNvSpPr/>
          <p:nvPr/>
        </p:nvSpPr>
        <p:spPr>
          <a:xfrm>
            <a:off x="1090369" y="1901742"/>
            <a:ext cx="132413" cy="667086"/>
          </a:xfrm>
          <a:prstGeom prst="leftBrace">
            <a:avLst>
              <a:gd name="adj1" fmla="val 8333"/>
              <a:gd name="adj2" fmla="val 49306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450963-4FB3-42EE-8FAF-4C3C70CED0AC}"/>
              </a:ext>
            </a:extLst>
          </p:cNvPr>
          <p:cNvSpPr/>
          <p:nvPr/>
        </p:nvSpPr>
        <p:spPr>
          <a:xfrm>
            <a:off x="1668591" y="5031617"/>
            <a:ext cx="361399" cy="814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619DE4-DB2E-4173-A987-7630A3565B9B}"/>
              </a:ext>
            </a:extLst>
          </p:cNvPr>
          <p:cNvSpPr/>
          <p:nvPr/>
        </p:nvSpPr>
        <p:spPr>
          <a:xfrm>
            <a:off x="2539422" y="5031619"/>
            <a:ext cx="361399" cy="814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253B3D-804F-454D-90AA-83A64E4B3F7B}"/>
              </a:ext>
            </a:extLst>
          </p:cNvPr>
          <p:cNvSpPr/>
          <p:nvPr/>
        </p:nvSpPr>
        <p:spPr>
          <a:xfrm>
            <a:off x="3410253" y="5031617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946D2C-7ADE-47A5-A5E6-305555A7B398}"/>
              </a:ext>
            </a:extLst>
          </p:cNvPr>
          <p:cNvSpPr/>
          <p:nvPr/>
        </p:nvSpPr>
        <p:spPr>
          <a:xfrm>
            <a:off x="4281084" y="5031617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4E9CB7-88AE-46F6-8A90-7BDA503514AC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900821" y="5438811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9A97F6-A34B-493C-BF4C-60E1AC228A98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029990" y="5438811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6E390D6-CBB9-483E-A3AC-3E4C4FF06AA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71652" y="5438811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D1C5A96-FC0E-4394-BCB4-3A3BB8443DF2}"/>
              </a:ext>
            </a:extLst>
          </p:cNvPr>
          <p:cNvCxnSpPr/>
          <p:nvPr/>
        </p:nvCxnSpPr>
        <p:spPr>
          <a:xfrm flipV="1">
            <a:off x="1850181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989226-3710-421B-AF62-FD7703A65489}"/>
              </a:ext>
            </a:extLst>
          </p:cNvPr>
          <p:cNvCxnSpPr/>
          <p:nvPr/>
        </p:nvCxnSpPr>
        <p:spPr>
          <a:xfrm flipV="1">
            <a:off x="2735378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80DFB0-5CED-4F1A-9CB6-2A343EBC5CD1}"/>
              </a:ext>
            </a:extLst>
          </p:cNvPr>
          <p:cNvCxnSpPr/>
          <p:nvPr/>
        </p:nvCxnSpPr>
        <p:spPr>
          <a:xfrm flipV="1">
            <a:off x="3598580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8E13D9-1D69-4639-9A4F-923077A8ACD8}"/>
              </a:ext>
            </a:extLst>
          </p:cNvPr>
          <p:cNvCxnSpPr/>
          <p:nvPr/>
        </p:nvCxnSpPr>
        <p:spPr>
          <a:xfrm flipV="1">
            <a:off x="4461782" y="5854573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E27C30-D7B0-4391-8936-030E65266158}"/>
              </a:ext>
            </a:extLst>
          </p:cNvPr>
          <p:cNvSpPr txBox="1"/>
          <p:nvPr/>
        </p:nvSpPr>
        <p:spPr>
          <a:xfrm>
            <a:off x="1465744" y="6190789"/>
            <a:ext cx="75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A38B9C-C1AB-4015-9355-ABCD5A91A033}"/>
              </a:ext>
            </a:extLst>
          </p:cNvPr>
          <p:cNvSpPr txBox="1"/>
          <p:nvPr/>
        </p:nvSpPr>
        <p:spPr>
          <a:xfrm>
            <a:off x="2424782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how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27D6D-7F0D-495F-A766-013D0F6A0DBC}"/>
              </a:ext>
            </a:extLst>
          </p:cNvPr>
          <p:cNvSpPr txBox="1"/>
          <p:nvPr/>
        </p:nvSpPr>
        <p:spPr>
          <a:xfrm>
            <a:off x="3382874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A4E110-FAF4-439F-8E13-D92686CD3DBC}"/>
              </a:ext>
            </a:extLst>
          </p:cNvPr>
          <p:cNvSpPr txBox="1"/>
          <p:nvPr/>
        </p:nvSpPr>
        <p:spPr>
          <a:xfrm>
            <a:off x="4203317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you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1BD58AD-4472-47FE-B435-2EA9974FDE34}"/>
              </a:ext>
            </a:extLst>
          </p:cNvPr>
          <p:cNvCxnSpPr>
            <a:cxnSpLocks/>
          </p:cNvCxnSpPr>
          <p:nvPr/>
        </p:nvCxnSpPr>
        <p:spPr>
          <a:xfrm>
            <a:off x="4658313" y="5447380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5A449B-A4C6-4407-B2B4-AF2013628520}"/>
              </a:ext>
            </a:extLst>
          </p:cNvPr>
          <p:cNvSpPr/>
          <p:nvPr/>
        </p:nvSpPr>
        <p:spPr>
          <a:xfrm>
            <a:off x="5185067" y="5048755"/>
            <a:ext cx="361399" cy="814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5DD9AE-CDB1-4CDC-A5E4-E33E1B3904AE}"/>
              </a:ext>
            </a:extLst>
          </p:cNvPr>
          <p:cNvCxnSpPr/>
          <p:nvPr/>
        </p:nvCxnSpPr>
        <p:spPr>
          <a:xfrm flipV="1">
            <a:off x="5365765" y="587171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7A4DBBE-83FE-490C-830C-7BF1B0D45A25}"/>
              </a:ext>
            </a:extLst>
          </p:cNvPr>
          <p:cNvCxnSpPr>
            <a:cxnSpLocks/>
            <a:stCxn id="22" idx="0"/>
            <a:endCxn id="62" idx="5"/>
          </p:cNvCxnSpPr>
          <p:nvPr/>
        </p:nvCxnSpPr>
        <p:spPr>
          <a:xfrm flipH="1" flipV="1">
            <a:off x="1926551" y="4421821"/>
            <a:ext cx="3439216" cy="6269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9C59CF-2976-4213-92DB-9EBEF5C90EDF}"/>
              </a:ext>
            </a:extLst>
          </p:cNvPr>
          <p:cNvCxnSpPr>
            <a:cxnSpLocks/>
            <a:stCxn id="2" idx="0"/>
            <a:endCxn id="62" idx="4"/>
          </p:cNvCxnSpPr>
          <p:nvPr/>
        </p:nvCxnSpPr>
        <p:spPr>
          <a:xfrm flipV="1">
            <a:off x="1849291" y="4453824"/>
            <a:ext cx="0" cy="577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4226528D-3519-40CD-A3C7-C4BACC0EA715}"/>
              </a:ext>
            </a:extLst>
          </p:cNvPr>
          <p:cNvSpPr/>
          <p:nvPr/>
        </p:nvSpPr>
        <p:spPr>
          <a:xfrm>
            <a:off x="1740027" y="4235297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FEB1E-F37B-4EB4-83F7-912F3A5D4AC0}"/>
                  </a:ext>
                </a:extLst>
              </p:cNvPr>
              <p:cNvSpPr txBox="1"/>
              <p:nvPr/>
            </p:nvSpPr>
            <p:spPr>
              <a:xfrm>
                <a:off x="2355821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FEB1E-F37B-4EB4-83F7-912F3A5D4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821" y="5233639"/>
                <a:ext cx="759114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5AA4DD-1F9A-4217-97EA-1980D77CBA04}"/>
                  </a:ext>
                </a:extLst>
              </p:cNvPr>
              <p:cNvSpPr txBox="1"/>
              <p:nvPr/>
            </p:nvSpPr>
            <p:spPr>
              <a:xfrm>
                <a:off x="1490112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5AA4DD-1F9A-4217-97EA-1980D77CB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112" y="5233639"/>
                <a:ext cx="759114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58BE726-452D-4E23-8AFD-F1A4054ABC7C}"/>
                  </a:ext>
                </a:extLst>
              </p:cNvPr>
              <p:cNvSpPr txBox="1"/>
              <p:nvPr/>
            </p:nvSpPr>
            <p:spPr>
              <a:xfrm>
                <a:off x="3228197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58BE726-452D-4E23-8AFD-F1A4054A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197" y="5233639"/>
                <a:ext cx="759114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FBB645C-695B-4048-8BCE-638BC04B735B}"/>
                  </a:ext>
                </a:extLst>
              </p:cNvPr>
              <p:cNvSpPr txBox="1"/>
              <p:nvPr/>
            </p:nvSpPr>
            <p:spPr>
              <a:xfrm>
                <a:off x="4090741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FBB645C-695B-4048-8BCE-638BC04B7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41" y="5233639"/>
                <a:ext cx="759114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9CE4904-4B84-4B1C-9238-7B12B48B434B}"/>
                  </a:ext>
                </a:extLst>
              </p:cNvPr>
              <p:cNvSpPr txBox="1"/>
              <p:nvPr/>
            </p:nvSpPr>
            <p:spPr>
              <a:xfrm>
                <a:off x="4986208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9CE4904-4B84-4B1C-9238-7B12B48B4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08" y="5233639"/>
                <a:ext cx="759114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269AA712-C8E3-4D97-80CF-A49E97771E11}"/>
              </a:ext>
            </a:extLst>
          </p:cNvPr>
          <p:cNvSpPr txBox="1"/>
          <p:nvPr/>
        </p:nvSpPr>
        <p:spPr>
          <a:xfrm>
            <a:off x="4904574" y="6190789"/>
            <a:ext cx="96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&lt;EOS&gt;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EFFBAD5-A7F6-40F3-BC22-0416031142B6}"/>
                  </a:ext>
                </a:extLst>
              </p:cNvPr>
              <p:cNvSpPr txBox="1"/>
              <p:nvPr/>
            </p:nvSpPr>
            <p:spPr>
              <a:xfrm>
                <a:off x="1094551" y="3583203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EFFBAD5-A7F6-40F3-BC22-041603114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551" y="3583203"/>
                <a:ext cx="1060252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0EF5178-0BDE-458A-8D81-3CCC73719ECA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1849291" y="3624701"/>
            <a:ext cx="0" cy="610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제목 1"/>
          <p:cNvSpPr txBox="1">
            <a:spLocks/>
          </p:cNvSpPr>
          <p:nvPr/>
        </p:nvSpPr>
        <p:spPr>
          <a:xfrm>
            <a:off x="838200" y="271815"/>
            <a:ext cx="7120812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Attention</a:t>
            </a:r>
            <a:r>
              <a:rPr lang="ko-KR" altLang="en-US" b="1" dirty="0" smtClean="0">
                <a:latin typeface="Arial Black" panose="020B0A04020102020204" pitchFamily="34" charset="0"/>
              </a:rPr>
              <a:t> </a:t>
            </a:r>
            <a:r>
              <a:rPr lang="en-US" altLang="ko-KR" b="1" dirty="0" smtClean="0">
                <a:latin typeface="Arial Black" panose="020B0A04020102020204" pitchFamily="34" charset="0"/>
              </a:rPr>
              <a:t>Mechanism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8649485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내용 개체 틀 2"/>
              <p:cNvSpPr txBox="1">
                <a:spLocks/>
              </p:cNvSpPr>
              <p:nvPr/>
            </p:nvSpPr>
            <p:spPr>
              <a:xfrm>
                <a:off x="8957395" y="52040"/>
                <a:ext cx="3212553" cy="68059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Attention </a:t>
                </a:r>
                <a:r>
                  <a:rPr lang="en-US" altLang="ko-KR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score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2400" b="1" i="1" spc="-15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ko-KR" sz="2400" b="1" i="1" spc="-15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pt-BR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b="1" i="1" spc="-15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Attention distribution</a:t>
                </a:r>
                <a:endParaRPr lang="en-US" altLang="ko-KR" sz="2000" b="1" i="1" spc="-15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400" b="1" i="1" spc="-150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 spc="-15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𝒆𝒙𝒑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𝒊𝒌</m:t>
                                </m:r>
                              </m:sub>
                            </m:s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sz="2400" b="1" i="1" spc="-15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i="1" spc="-150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/>
                  <a:t> Attention output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b="1" i="1" spc="-15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sz="2000" b="1" dirty="0" smtClean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srgbClr val="C00000"/>
                    </a:solidFill>
                  </a:rPr>
                  <a:t>Decoder hidden state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>
                    <a:solidFill>
                      <a:srgbClr val="C00000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pc="-15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pc="-15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2400" b="1" i="1" spc="-15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altLang="ko-KR" sz="2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395" y="52040"/>
                <a:ext cx="3212553" cy="6805960"/>
              </a:xfrm>
              <a:prstGeom prst="rect">
                <a:avLst/>
              </a:prstGeom>
              <a:blipFill>
                <a:blip r:embed="rId20"/>
                <a:stretch>
                  <a:fillRect l="-18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내용 개체 틀 2"/>
          <p:cNvSpPr txBox="1">
            <a:spLocks/>
          </p:cNvSpPr>
          <p:nvPr/>
        </p:nvSpPr>
        <p:spPr>
          <a:xfrm>
            <a:off x="1058931" y="1140619"/>
            <a:ext cx="7124015" cy="53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 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이용하여 </a:t>
            </a:r>
            <a:r>
              <a:rPr lang="ko-KR" altLang="en-US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디코더의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state 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계산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2F459E2-ED12-47AB-9404-8F8ABD62E852}"/>
              </a:ext>
            </a:extLst>
          </p:cNvPr>
          <p:cNvCxnSpPr>
            <a:cxnSpLocks/>
            <a:stCxn id="3" idx="0"/>
            <a:endCxn id="48" idx="4"/>
          </p:cNvCxnSpPr>
          <p:nvPr/>
        </p:nvCxnSpPr>
        <p:spPr>
          <a:xfrm flipH="1" flipV="1">
            <a:off x="2717123" y="4449857"/>
            <a:ext cx="2999" cy="5817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57BAEA44-C37A-4016-9839-15078067808E}"/>
              </a:ext>
            </a:extLst>
          </p:cNvPr>
          <p:cNvSpPr/>
          <p:nvPr/>
        </p:nvSpPr>
        <p:spPr>
          <a:xfrm>
            <a:off x="2607859" y="4231330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D8DFF27-18D4-4506-B3D0-275E86677DA5}"/>
              </a:ext>
            </a:extLst>
          </p:cNvPr>
          <p:cNvCxnSpPr>
            <a:cxnSpLocks/>
            <a:stCxn id="22" idx="0"/>
            <a:endCxn id="48" idx="5"/>
          </p:cNvCxnSpPr>
          <p:nvPr/>
        </p:nvCxnSpPr>
        <p:spPr>
          <a:xfrm flipH="1" flipV="1">
            <a:off x="2794383" y="4417854"/>
            <a:ext cx="2571384" cy="6309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5C6BB58-1075-47E5-BD52-475DBD53F43B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717123" y="3629768"/>
            <a:ext cx="156" cy="601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/>
              <p:nvPr/>
            </p:nvSpPr>
            <p:spPr>
              <a:xfrm>
                <a:off x="1995887" y="3584953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887" y="3584953"/>
                <a:ext cx="1060252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2F459E2-ED12-47AB-9404-8F8ABD62E852}"/>
              </a:ext>
            </a:extLst>
          </p:cNvPr>
          <p:cNvCxnSpPr>
            <a:cxnSpLocks/>
            <a:stCxn id="4" idx="0"/>
            <a:endCxn id="57" idx="4"/>
          </p:cNvCxnSpPr>
          <p:nvPr/>
        </p:nvCxnSpPr>
        <p:spPr>
          <a:xfrm flipH="1" flipV="1">
            <a:off x="3584953" y="4449696"/>
            <a:ext cx="6000" cy="581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57BAEA44-C37A-4016-9839-15078067808E}"/>
              </a:ext>
            </a:extLst>
          </p:cNvPr>
          <p:cNvSpPr/>
          <p:nvPr/>
        </p:nvSpPr>
        <p:spPr>
          <a:xfrm>
            <a:off x="3475689" y="4231169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5C6BB58-1075-47E5-BD52-475DBD53F43B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584953" y="3629607"/>
            <a:ext cx="156" cy="601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/>
              <p:nvPr/>
            </p:nvSpPr>
            <p:spPr>
              <a:xfrm>
                <a:off x="2863717" y="3584792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717" y="3584792"/>
                <a:ext cx="1060252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D8DFF27-18D4-4506-B3D0-275E86677DA5}"/>
              </a:ext>
            </a:extLst>
          </p:cNvPr>
          <p:cNvCxnSpPr>
            <a:cxnSpLocks/>
            <a:stCxn id="22" idx="0"/>
            <a:endCxn id="57" idx="5"/>
          </p:cNvCxnSpPr>
          <p:nvPr/>
        </p:nvCxnSpPr>
        <p:spPr>
          <a:xfrm flipH="1" flipV="1">
            <a:off x="3662213" y="4417693"/>
            <a:ext cx="1703554" cy="6310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2F459E2-ED12-47AB-9404-8F8ABD62E852}"/>
              </a:ext>
            </a:extLst>
          </p:cNvPr>
          <p:cNvCxnSpPr>
            <a:cxnSpLocks/>
            <a:stCxn id="5" idx="0"/>
            <a:endCxn id="71" idx="4"/>
          </p:cNvCxnSpPr>
          <p:nvPr/>
        </p:nvCxnSpPr>
        <p:spPr>
          <a:xfrm flipH="1" flipV="1">
            <a:off x="4460241" y="4453975"/>
            <a:ext cx="1543" cy="577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57BAEA44-C37A-4016-9839-15078067808E}"/>
              </a:ext>
            </a:extLst>
          </p:cNvPr>
          <p:cNvSpPr/>
          <p:nvPr/>
        </p:nvSpPr>
        <p:spPr>
          <a:xfrm>
            <a:off x="4350977" y="4235448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C6BB58-1075-47E5-BD52-475DBD53F43B}"/>
              </a:ext>
            </a:extLst>
          </p:cNvPr>
          <p:cNvCxnSpPr>
            <a:cxnSpLocks/>
          </p:cNvCxnSpPr>
          <p:nvPr/>
        </p:nvCxnSpPr>
        <p:spPr>
          <a:xfrm flipV="1">
            <a:off x="4460241" y="3624555"/>
            <a:ext cx="156" cy="601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/>
              <p:nvPr/>
            </p:nvSpPr>
            <p:spPr>
              <a:xfrm>
                <a:off x="3739005" y="3589071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005" y="3589071"/>
                <a:ext cx="1060252" cy="369332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D8DFF27-18D4-4506-B3D0-275E86677DA5}"/>
              </a:ext>
            </a:extLst>
          </p:cNvPr>
          <p:cNvCxnSpPr>
            <a:cxnSpLocks/>
            <a:stCxn id="22" idx="0"/>
            <a:endCxn id="71" idx="5"/>
          </p:cNvCxnSpPr>
          <p:nvPr/>
        </p:nvCxnSpPr>
        <p:spPr>
          <a:xfrm flipH="1" flipV="1">
            <a:off x="4537501" y="4421972"/>
            <a:ext cx="828266" cy="6267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2D35A4F-CAE0-4E0B-ABCC-DBF9CD176F14}"/>
              </a:ext>
            </a:extLst>
          </p:cNvPr>
          <p:cNvCxnSpPr>
            <a:cxnSpLocks/>
          </p:cNvCxnSpPr>
          <p:nvPr/>
        </p:nvCxnSpPr>
        <p:spPr>
          <a:xfrm flipV="1">
            <a:off x="1489625" y="3623538"/>
            <a:ext cx="3339766" cy="14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D07ACAD-894E-4348-BD20-9493FCA320AB}"/>
              </a:ext>
            </a:extLst>
          </p:cNvPr>
          <p:cNvSpPr/>
          <p:nvPr/>
        </p:nvSpPr>
        <p:spPr>
          <a:xfrm>
            <a:off x="3510966" y="3477239"/>
            <a:ext cx="186508" cy="1442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F61E7AC-4EDE-48C5-9B02-D0DE7F3D5A13}"/>
              </a:ext>
            </a:extLst>
          </p:cNvPr>
          <p:cNvSpPr/>
          <p:nvPr/>
        </p:nvSpPr>
        <p:spPr>
          <a:xfrm>
            <a:off x="4365048" y="3544653"/>
            <a:ext cx="186508" cy="76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5EB4A45-E3F9-408B-B5A5-FB6D54A52329}"/>
                  </a:ext>
                </a:extLst>
              </p:cNvPr>
              <p:cNvSpPr txBox="1"/>
              <p:nvPr/>
            </p:nvSpPr>
            <p:spPr>
              <a:xfrm>
                <a:off x="3180383" y="3107127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5EB4A45-E3F9-408B-B5A5-FB6D54A52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383" y="3107127"/>
                <a:ext cx="1060252" cy="369332"/>
              </a:xfrm>
              <a:prstGeom prst="rect">
                <a:avLst/>
              </a:prstGeom>
              <a:blipFill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ABB145D-1CEC-4524-BA32-7877227E6370}"/>
                  </a:ext>
                </a:extLst>
              </p:cNvPr>
              <p:cNvSpPr txBox="1"/>
              <p:nvPr/>
            </p:nvSpPr>
            <p:spPr>
              <a:xfrm>
                <a:off x="3927913" y="3151604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ABB145D-1CEC-4524-BA32-7877227E6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913" y="3151604"/>
                <a:ext cx="1060252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2CA43C9-3D6F-4F08-BB65-52AC38C3C5D4}"/>
              </a:ext>
            </a:extLst>
          </p:cNvPr>
          <p:cNvCxnSpPr>
            <a:cxnSpLocks/>
            <a:endCxn id="94" idx="2"/>
          </p:cNvCxnSpPr>
          <p:nvPr/>
        </p:nvCxnSpPr>
        <p:spPr>
          <a:xfrm flipH="1" flipV="1">
            <a:off x="3180383" y="2599673"/>
            <a:ext cx="416947" cy="85002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94F4E8F-C767-4EC5-A451-BC031B264AED}"/>
              </a:ext>
            </a:extLst>
          </p:cNvPr>
          <p:cNvCxnSpPr>
            <a:cxnSpLocks/>
            <a:endCxn id="94" idx="2"/>
          </p:cNvCxnSpPr>
          <p:nvPr/>
        </p:nvCxnSpPr>
        <p:spPr>
          <a:xfrm flipH="1" flipV="1">
            <a:off x="3180383" y="2599673"/>
            <a:ext cx="1271029" cy="91743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F3645DB-D739-4A64-8769-1A9BF12EA504}"/>
              </a:ext>
            </a:extLst>
          </p:cNvPr>
          <p:cNvSpPr/>
          <p:nvPr/>
        </p:nvSpPr>
        <p:spPr>
          <a:xfrm>
            <a:off x="2999683" y="1785286"/>
            <a:ext cx="361399" cy="814387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C480E2F-6CED-45BA-9CA1-71667FAB3D70}"/>
              </a:ext>
            </a:extLst>
          </p:cNvPr>
          <p:cNvSpPr/>
          <p:nvPr/>
        </p:nvSpPr>
        <p:spPr>
          <a:xfrm>
            <a:off x="2999683" y="1785286"/>
            <a:ext cx="361399" cy="81438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09FDCA8-A684-4853-B455-1D25DC449B9A}"/>
              </a:ext>
            </a:extLst>
          </p:cNvPr>
          <p:cNvSpPr/>
          <p:nvPr/>
        </p:nvSpPr>
        <p:spPr>
          <a:xfrm>
            <a:off x="3114979" y="1835240"/>
            <a:ext cx="133004" cy="133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02DC502-DF1D-4A18-970B-81EB1A8880DD}"/>
              </a:ext>
            </a:extLst>
          </p:cNvPr>
          <p:cNvSpPr/>
          <p:nvPr/>
        </p:nvSpPr>
        <p:spPr>
          <a:xfrm>
            <a:off x="3114979" y="2028239"/>
            <a:ext cx="133004" cy="133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6A96848F-34A2-40DA-8052-87F5797CCD17}"/>
              </a:ext>
            </a:extLst>
          </p:cNvPr>
          <p:cNvSpPr/>
          <p:nvPr/>
        </p:nvSpPr>
        <p:spPr>
          <a:xfrm>
            <a:off x="3114979" y="2221238"/>
            <a:ext cx="133004" cy="133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97BB1CA-B543-4D88-8679-F9FD76C5D361}"/>
              </a:ext>
            </a:extLst>
          </p:cNvPr>
          <p:cNvSpPr/>
          <p:nvPr/>
        </p:nvSpPr>
        <p:spPr>
          <a:xfrm>
            <a:off x="3114979" y="2414237"/>
            <a:ext cx="133004" cy="133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4BC982A-0580-4EDD-B8FD-DD1033350509}"/>
                  </a:ext>
                </a:extLst>
              </p:cNvPr>
              <p:cNvSpPr txBox="1"/>
              <p:nvPr/>
            </p:nvSpPr>
            <p:spPr>
              <a:xfrm>
                <a:off x="2980533" y="1842545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4BC982A-0580-4EDD-B8FD-DD1033350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533" y="1842545"/>
                <a:ext cx="1060252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3A52448-0D32-4219-8E78-4BEA9B23D309}"/>
              </a:ext>
            </a:extLst>
          </p:cNvPr>
          <p:cNvCxnSpPr>
            <a:cxnSpLocks/>
          </p:cNvCxnSpPr>
          <p:nvPr/>
        </p:nvCxnSpPr>
        <p:spPr>
          <a:xfrm>
            <a:off x="5551453" y="5446636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2A39BB0-0355-46FB-8402-573167AA291B}"/>
              </a:ext>
            </a:extLst>
          </p:cNvPr>
          <p:cNvSpPr/>
          <p:nvPr/>
        </p:nvSpPr>
        <p:spPr>
          <a:xfrm>
            <a:off x="6075761" y="5048012"/>
            <a:ext cx="361399" cy="814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23CD461A-E82B-4531-8AAD-5F764FD47370}"/>
              </a:ext>
            </a:extLst>
          </p:cNvPr>
          <p:cNvCxnSpPr/>
          <p:nvPr/>
        </p:nvCxnSpPr>
        <p:spPr>
          <a:xfrm flipV="1">
            <a:off x="6247380" y="5857700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0F47D94-5977-4E2F-9B42-1D98C61CECD5}"/>
                  </a:ext>
                </a:extLst>
              </p:cNvPr>
              <p:cNvSpPr txBox="1"/>
              <p:nvPr/>
            </p:nvSpPr>
            <p:spPr>
              <a:xfrm>
                <a:off x="5858793" y="6117871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0F47D94-5977-4E2F-9B42-1D98C61CE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793" y="6117871"/>
                <a:ext cx="759114" cy="369332"/>
              </a:xfrm>
              <a:prstGeom prst="rect">
                <a:avLst/>
              </a:prstGeom>
              <a:blipFill>
                <a:blip r:embed="rId1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5076776" y="1919489"/>
                <a:ext cx="316746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 spc="-15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ko-KR" sz="3200" b="0" i="1" spc="-15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200" i="1" spc="-15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i="1" spc="-15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sz="32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 spc="-15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sz="3200" b="0" i="1" spc="-15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3200" i="1" spc="-15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32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 spc="-15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3200" b="0" i="1" spc="-15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3200" i="1" spc="-15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32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 spc="-15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ko-KR" sz="3200" b="0" i="1" spc="-15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3200" i="1" spc="-15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776" y="1919489"/>
                <a:ext cx="3167469" cy="58477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262F1E5-0EAF-41BD-B769-0FD52CD97C1A}"/>
                  </a:ext>
                </a:extLst>
              </p:cNvPr>
              <p:cNvSpPr txBox="1"/>
              <p:nvPr/>
            </p:nvSpPr>
            <p:spPr>
              <a:xfrm>
                <a:off x="5891029" y="5228256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262F1E5-0EAF-41BD-B769-0FD52CD97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029" y="5228256"/>
                <a:ext cx="759114" cy="369332"/>
              </a:xfrm>
              <a:prstGeom prst="rect">
                <a:avLst/>
              </a:prstGeom>
              <a:blipFill>
                <a:blip r:embed="rId1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자유형: 도형 185">
            <a:extLst>
              <a:ext uri="{FF2B5EF4-FFF2-40B4-BE49-F238E27FC236}">
                <a16:creationId xmlns:a16="http://schemas.microsoft.com/office/drawing/2014/main" id="{D9B678CA-7F78-420E-BACD-2E76D40D8B8B}"/>
              </a:ext>
            </a:extLst>
          </p:cNvPr>
          <p:cNvSpPr/>
          <p:nvPr/>
        </p:nvSpPr>
        <p:spPr>
          <a:xfrm>
            <a:off x="3388706" y="2161243"/>
            <a:ext cx="2672179" cy="2988806"/>
          </a:xfrm>
          <a:custGeom>
            <a:avLst/>
            <a:gdLst>
              <a:gd name="connsiteX0" fmla="*/ 0 w 2672179"/>
              <a:gd name="connsiteY0" fmla="*/ 0 h 3542191"/>
              <a:gd name="connsiteX1" fmla="*/ 1447060 w 2672179"/>
              <a:gd name="connsiteY1" fmla="*/ 435006 h 3542191"/>
              <a:gd name="connsiteX2" fmla="*/ 2281561 w 2672179"/>
              <a:gd name="connsiteY2" fmla="*/ 1074198 h 3542191"/>
              <a:gd name="connsiteX3" fmla="*/ 2352583 w 2672179"/>
              <a:gd name="connsiteY3" fmla="*/ 3098307 h 3542191"/>
              <a:gd name="connsiteX4" fmla="*/ 2672179 w 2672179"/>
              <a:gd name="connsiteY4" fmla="*/ 3542191 h 3542191"/>
              <a:gd name="connsiteX5" fmla="*/ 2672179 w 2672179"/>
              <a:gd name="connsiteY5" fmla="*/ 3542191 h 3542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2179" h="3542191">
                <a:moveTo>
                  <a:pt x="0" y="0"/>
                </a:moveTo>
                <a:cubicBezTo>
                  <a:pt x="533400" y="127986"/>
                  <a:pt x="1066800" y="255973"/>
                  <a:pt x="1447060" y="435006"/>
                </a:cubicBezTo>
                <a:cubicBezTo>
                  <a:pt x="1827320" y="614039"/>
                  <a:pt x="2130641" y="630315"/>
                  <a:pt x="2281561" y="1074198"/>
                </a:cubicBezTo>
                <a:cubicBezTo>
                  <a:pt x="2432481" y="1518081"/>
                  <a:pt x="2287480" y="2686975"/>
                  <a:pt x="2352583" y="3098307"/>
                </a:cubicBezTo>
                <a:cubicBezTo>
                  <a:pt x="2417686" y="3509639"/>
                  <a:pt x="2672179" y="3542191"/>
                  <a:pt x="2672179" y="3542191"/>
                </a:cubicBezTo>
                <a:lnTo>
                  <a:pt x="2672179" y="3542191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E002C18-71EA-4D62-B19A-F53BA543939D}"/>
                  </a:ext>
                </a:extLst>
              </p:cNvPr>
              <p:cNvSpPr txBox="1"/>
              <p:nvPr/>
            </p:nvSpPr>
            <p:spPr>
              <a:xfrm>
                <a:off x="6839339" y="6488668"/>
                <a:ext cx="1814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*Given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E002C18-71EA-4D62-B19A-F53BA5439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339" y="6488668"/>
                <a:ext cx="1814234" cy="369332"/>
              </a:xfrm>
              <a:prstGeom prst="rect">
                <a:avLst/>
              </a:prstGeom>
              <a:blipFill>
                <a:blip r:embed="rId21"/>
                <a:stretch>
                  <a:fillRect l="-302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FB904D1-285D-4499-BB3B-451FD23D30DF}"/>
              </a:ext>
            </a:extLst>
          </p:cNvPr>
          <p:cNvSpPr/>
          <p:nvPr/>
        </p:nvSpPr>
        <p:spPr>
          <a:xfrm>
            <a:off x="2634298" y="3119872"/>
            <a:ext cx="186513" cy="5079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6E41452-C967-47E0-84B1-7F4C798C29D8}"/>
              </a:ext>
            </a:extLst>
          </p:cNvPr>
          <p:cNvSpPr/>
          <p:nvPr/>
        </p:nvSpPr>
        <p:spPr>
          <a:xfrm>
            <a:off x="1751631" y="3510736"/>
            <a:ext cx="186510" cy="1184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ABF89D4-13DC-4109-8B7D-7FA0979BF8FB}"/>
                  </a:ext>
                </a:extLst>
              </p:cNvPr>
              <p:cNvSpPr txBox="1"/>
              <p:nvPr/>
            </p:nvSpPr>
            <p:spPr>
              <a:xfrm>
                <a:off x="1295004" y="3096967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ABF89D4-13DC-4109-8B7D-7FA0979BF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04" y="3096967"/>
                <a:ext cx="1060252" cy="369332"/>
              </a:xfrm>
              <a:prstGeom prst="rect">
                <a:avLst/>
              </a:prstGeom>
              <a:blipFill>
                <a:blip r:embed="rId2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87ADBC8D-5B2D-4732-8D0F-62E6B37D7A55}"/>
                  </a:ext>
                </a:extLst>
              </p:cNvPr>
              <p:cNvSpPr txBox="1"/>
              <p:nvPr/>
            </p:nvSpPr>
            <p:spPr>
              <a:xfrm>
                <a:off x="2489225" y="2839472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87ADBC8D-5B2D-4732-8D0F-62E6B37D7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225" y="2839472"/>
                <a:ext cx="1060252" cy="369332"/>
              </a:xfrm>
              <a:prstGeom prst="rect">
                <a:avLst/>
              </a:prstGeom>
              <a:blipFill>
                <a:blip r:embed="rId2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87ED70DE-CEC9-4C2C-B106-0A469A809E15}"/>
              </a:ext>
            </a:extLst>
          </p:cNvPr>
          <p:cNvCxnSpPr>
            <a:cxnSpLocks/>
          </p:cNvCxnSpPr>
          <p:nvPr/>
        </p:nvCxnSpPr>
        <p:spPr>
          <a:xfrm flipV="1">
            <a:off x="2735378" y="2599673"/>
            <a:ext cx="445005" cy="49265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D6A85237-BCF4-4410-B02E-E944B5C7BD6A}"/>
              </a:ext>
            </a:extLst>
          </p:cNvPr>
          <p:cNvCxnSpPr>
            <a:cxnSpLocks/>
            <a:stCxn id="114" idx="0"/>
          </p:cNvCxnSpPr>
          <p:nvPr/>
        </p:nvCxnSpPr>
        <p:spPr>
          <a:xfrm flipV="1">
            <a:off x="1844886" y="2599674"/>
            <a:ext cx="1335497" cy="91106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1253EE8-124D-4654-880A-4F24FE4C1242}"/>
              </a:ext>
            </a:extLst>
          </p:cNvPr>
          <p:cNvSpPr txBox="1"/>
          <p:nvPr/>
        </p:nvSpPr>
        <p:spPr>
          <a:xfrm rot="16200000">
            <a:off x="-91172" y="4141026"/>
            <a:ext cx="1237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Attention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score</a:t>
            </a:r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D7A6EE8-BFC1-433A-923D-770AAC736F1D}"/>
              </a:ext>
            </a:extLst>
          </p:cNvPr>
          <p:cNvSpPr txBox="1"/>
          <p:nvPr/>
        </p:nvSpPr>
        <p:spPr>
          <a:xfrm rot="16200000">
            <a:off x="-115829" y="1731022"/>
            <a:ext cx="1237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Attention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F0CDDC8-B66D-4FD1-BF83-9B2D51DE1BEC}"/>
              </a:ext>
            </a:extLst>
          </p:cNvPr>
          <p:cNvSpPr txBox="1"/>
          <p:nvPr/>
        </p:nvSpPr>
        <p:spPr>
          <a:xfrm rot="16200000">
            <a:off x="-153918" y="2875680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Attention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distribution</a:t>
            </a:r>
            <a:endParaRPr lang="ko-KR" altLang="en-US" dirty="0"/>
          </a:p>
        </p:txBody>
      </p:sp>
      <p:sp>
        <p:nvSpPr>
          <p:cNvPr id="125" name="왼쪽 중괄호 124"/>
          <p:cNvSpPr/>
          <p:nvPr/>
        </p:nvSpPr>
        <p:spPr>
          <a:xfrm>
            <a:off x="1087481" y="2685732"/>
            <a:ext cx="127397" cy="879841"/>
          </a:xfrm>
          <a:prstGeom prst="leftBrace">
            <a:avLst>
              <a:gd name="adj1" fmla="val 8333"/>
              <a:gd name="adj2" fmla="val 49306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왼쪽 중괄호 125"/>
          <p:cNvSpPr/>
          <p:nvPr/>
        </p:nvSpPr>
        <p:spPr>
          <a:xfrm>
            <a:off x="1094551" y="3687369"/>
            <a:ext cx="125343" cy="1344248"/>
          </a:xfrm>
          <a:prstGeom prst="leftBrace">
            <a:avLst>
              <a:gd name="adj1" fmla="val 8333"/>
              <a:gd name="adj2" fmla="val 49306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왼쪽 중괄호 126"/>
          <p:cNvSpPr/>
          <p:nvPr/>
        </p:nvSpPr>
        <p:spPr>
          <a:xfrm>
            <a:off x="1090369" y="1901742"/>
            <a:ext cx="132413" cy="667086"/>
          </a:xfrm>
          <a:prstGeom prst="leftBrace">
            <a:avLst>
              <a:gd name="adj1" fmla="val 8333"/>
              <a:gd name="adj2" fmla="val 49306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47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450963-4FB3-42EE-8FAF-4C3C70CED0AC}"/>
              </a:ext>
            </a:extLst>
          </p:cNvPr>
          <p:cNvSpPr/>
          <p:nvPr/>
        </p:nvSpPr>
        <p:spPr>
          <a:xfrm>
            <a:off x="1668591" y="5031617"/>
            <a:ext cx="361399" cy="814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619DE4-DB2E-4173-A987-7630A3565B9B}"/>
              </a:ext>
            </a:extLst>
          </p:cNvPr>
          <p:cNvSpPr/>
          <p:nvPr/>
        </p:nvSpPr>
        <p:spPr>
          <a:xfrm>
            <a:off x="2539422" y="5031619"/>
            <a:ext cx="361399" cy="814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253B3D-804F-454D-90AA-83A64E4B3F7B}"/>
              </a:ext>
            </a:extLst>
          </p:cNvPr>
          <p:cNvSpPr/>
          <p:nvPr/>
        </p:nvSpPr>
        <p:spPr>
          <a:xfrm>
            <a:off x="3410253" y="5031617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946D2C-7ADE-47A5-A5E6-305555A7B398}"/>
              </a:ext>
            </a:extLst>
          </p:cNvPr>
          <p:cNvSpPr/>
          <p:nvPr/>
        </p:nvSpPr>
        <p:spPr>
          <a:xfrm>
            <a:off x="4281084" y="5031617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4E9CB7-88AE-46F6-8A90-7BDA503514AC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900821" y="5438811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9A97F6-A34B-493C-BF4C-60E1AC228A98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029990" y="5438811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6E390D6-CBB9-483E-A3AC-3E4C4FF06AA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71652" y="5438811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D1C5A96-FC0E-4394-BCB4-3A3BB8443DF2}"/>
              </a:ext>
            </a:extLst>
          </p:cNvPr>
          <p:cNvCxnSpPr/>
          <p:nvPr/>
        </p:nvCxnSpPr>
        <p:spPr>
          <a:xfrm flipV="1">
            <a:off x="1850181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989226-3710-421B-AF62-FD7703A65489}"/>
              </a:ext>
            </a:extLst>
          </p:cNvPr>
          <p:cNvCxnSpPr/>
          <p:nvPr/>
        </p:nvCxnSpPr>
        <p:spPr>
          <a:xfrm flipV="1">
            <a:off x="2735378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80DFB0-5CED-4F1A-9CB6-2A343EBC5CD1}"/>
              </a:ext>
            </a:extLst>
          </p:cNvPr>
          <p:cNvCxnSpPr/>
          <p:nvPr/>
        </p:nvCxnSpPr>
        <p:spPr>
          <a:xfrm flipV="1">
            <a:off x="3598580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8E13D9-1D69-4639-9A4F-923077A8ACD8}"/>
              </a:ext>
            </a:extLst>
          </p:cNvPr>
          <p:cNvCxnSpPr/>
          <p:nvPr/>
        </p:nvCxnSpPr>
        <p:spPr>
          <a:xfrm flipV="1">
            <a:off x="4461782" y="5854573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E27C30-D7B0-4391-8936-030E65266158}"/>
              </a:ext>
            </a:extLst>
          </p:cNvPr>
          <p:cNvSpPr txBox="1"/>
          <p:nvPr/>
        </p:nvSpPr>
        <p:spPr>
          <a:xfrm>
            <a:off x="1465744" y="6190789"/>
            <a:ext cx="75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A38B9C-C1AB-4015-9355-ABCD5A91A033}"/>
              </a:ext>
            </a:extLst>
          </p:cNvPr>
          <p:cNvSpPr txBox="1"/>
          <p:nvPr/>
        </p:nvSpPr>
        <p:spPr>
          <a:xfrm>
            <a:off x="2424782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how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27D6D-7F0D-495F-A766-013D0F6A0DBC}"/>
              </a:ext>
            </a:extLst>
          </p:cNvPr>
          <p:cNvSpPr txBox="1"/>
          <p:nvPr/>
        </p:nvSpPr>
        <p:spPr>
          <a:xfrm>
            <a:off x="3382874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A4E110-FAF4-439F-8E13-D92686CD3DBC}"/>
              </a:ext>
            </a:extLst>
          </p:cNvPr>
          <p:cNvSpPr txBox="1"/>
          <p:nvPr/>
        </p:nvSpPr>
        <p:spPr>
          <a:xfrm>
            <a:off x="4203317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you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1BD58AD-4472-47FE-B435-2EA9974FDE34}"/>
              </a:ext>
            </a:extLst>
          </p:cNvPr>
          <p:cNvCxnSpPr>
            <a:cxnSpLocks/>
          </p:cNvCxnSpPr>
          <p:nvPr/>
        </p:nvCxnSpPr>
        <p:spPr>
          <a:xfrm>
            <a:off x="4658313" y="5447380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5A449B-A4C6-4407-B2B4-AF2013628520}"/>
              </a:ext>
            </a:extLst>
          </p:cNvPr>
          <p:cNvSpPr/>
          <p:nvPr/>
        </p:nvSpPr>
        <p:spPr>
          <a:xfrm>
            <a:off x="5185067" y="5048755"/>
            <a:ext cx="361399" cy="814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5DD9AE-CDB1-4CDC-A5E4-E33E1B3904AE}"/>
              </a:ext>
            </a:extLst>
          </p:cNvPr>
          <p:cNvCxnSpPr/>
          <p:nvPr/>
        </p:nvCxnSpPr>
        <p:spPr>
          <a:xfrm flipV="1">
            <a:off x="5365765" y="587171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7A4DBBE-83FE-490C-830C-7BF1B0D45A25}"/>
              </a:ext>
            </a:extLst>
          </p:cNvPr>
          <p:cNvCxnSpPr>
            <a:cxnSpLocks/>
            <a:stCxn id="22" idx="0"/>
            <a:endCxn id="62" idx="5"/>
          </p:cNvCxnSpPr>
          <p:nvPr/>
        </p:nvCxnSpPr>
        <p:spPr>
          <a:xfrm flipH="1" flipV="1">
            <a:off x="1926551" y="4421821"/>
            <a:ext cx="3439216" cy="6269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9C59CF-2976-4213-92DB-9EBEF5C90EDF}"/>
              </a:ext>
            </a:extLst>
          </p:cNvPr>
          <p:cNvCxnSpPr>
            <a:cxnSpLocks/>
            <a:stCxn id="2" idx="0"/>
            <a:endCxn id="62" idx="4"/>
          </p:cNvCxnSpPr>
          <p:nvPr/>
        </p:nvCxnSpPr>
        <p:spPr>
          <a:xfrm flipV="1">
            <a:off x="1849291" y="4453824"/>
            <a:ext cx="0" cy="577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4226528D-3519-40CD-A3C7-C4BACC0EA715}"/>
              </a:ext>
            </a:extLst>
          </p:cNvPr>
          <p:cNvSpPr/>
          <p:nvPr/>
        </p:nvSpPr>
        <p:spPr>
          <a:xfrm>
            <a:off x="1740027" y="4235297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FEB1E-F37B-4EB4-83F7-912F3A5D4AC0}"/>
                  </a:ext>
                </a:extLst>
              </p:cNvPr>
              <p:cNvSpPr txBox="1"/>
              <p:nvPr/>
            </p:nvSpPr>
            <p:spPr>
              <a:xfrm>
                <a:off x="2355821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FEB1E-F37B-4EB4-83F7-912F3A5D4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821" y="5233639"/>
                <a:ext cx="759114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5AA4DD-1F9A-4217-97EA-1980D77CBA04}"/>
                  </a:ext>
                </a:extLst>
              </p:cNvPr>
              <p:cNvSpPr txBox="1"/>
              <p:nvPr/>
            </p:nvSpPr>
            <p:spPr>
              <a:xfrm>
                <a:off x="1490112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5AA4DD-1F9A-4217-97EA-1980D77CB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112" y="5233639"/>
                <a:ext cx="759114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58BE726-452D-4E23-8AFD-F1A4054ABC7C}"/>
                  </a:ext>
                </a:extLst>
              </p:cNvPr>
              <p:cNvSpPr txBox="1"/>
              <p:nvPr/>
            </p:nvSpPr>
            <p:spPr>
              <a:xfrm>
                <a:off x="3228197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58BE726-452D-4E23-8AFD-F1A4054A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197" y="5233639"/>
                <a:ext cx="759114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FBB645C-695B-4048-8BCE-638BC04B735B}"/>
                  </a:ext>
                </a:extLst>
              </p:cNvPr>
              <p:cNvSpPr txBox="1"/>
              <p:nvPr/>
            </p:nvSpPr>
            <p:spPr>
              <a:xfrm>
                <a:off x="4090741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FBB645C-695B-4048-8BCE-638BC04B7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41" y="5233639"/>
                <a:ext cx="759114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9CE4904-4B84-4B1C-9238-7B12B48B434B}"/>
                  </a:ext>
                </a:extLst>
              </p:cNvPr>
              <p:cNvSpPr txBox="1"/>
              <p:nvPr/>
            </p:nvSpPr>
            <p:spPr>
              <a:xfrm>
                <a:off x="4986208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9CE4904-4B84-4B1C-9238-7B12B48B4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08" y="5233639"/>
                <a:ext cx="759114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269AA712-C8E3-4D97-80CF-A49E97771E11}"/>
              </a:ext>
            </a:extLst>
          </p:cNvPr>
          <p:cNvSpPr txBox="1"/>
          <p:nvPr/>
        </p:nvSpPr>
        <p:spPr>
          <a:xfrm>
            <a:off x="4904574" y="6190789"/>
            <a:ext cx="96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&lt;EOS&gt;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EFFBAD5-A7F6-40F3-BC22-0416031142B6}"/>
                  </a:ext>
                </a:extLst>
              </p:cNvPr>
              <p:cNvSpPr txBox="1"/>
              <p:nvPr/>
            </p:nvSpPr>
            <p:spPr>
              <a:xfrm>
                <a:off x="1094551" y="3583203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EFFBAD5-A7F6-40F3-BC22-041603114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551" y="3583203"/>
                <a:ext cx="1060252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0EF5178-0BDE-458A-8D81-3CCC73719ECA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1849291" y="3624701"/>
            <a:ext cx="0" cy="610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제목 1"/>
          <p:cNvSpPr txBox="1">
            <a:spLocks/>
          </p:cNvSpPr>
          <p:nvPr/>
        </p:nvSpPr>
        <p:spPr>
          <a:xfrm>
            <a:off x="838200" y="271815"/>
            <a:ext cx="7120812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Attention</a:t>
            </a:r>
            <a:r>
              <a:rPr lang="ko-KR" altLang="en-US" b="1" dirty="0" smtClean="0">
                <a:latin typeface="Arial Black" panose="020B0A04020102020204" pitchFamily="34" charset="0"/>
              </a:rPr>
              <a:t> </a:t>
            </a:r>
            <a:r>
              <a:rPr lang="en-US" altLang="ko-KR" b="1" dirty="0" smtClean="0">
                <a:latin typeface="Arial Black" panose="020B0A04020102020204" pitchFamily="34" charset="0"/>
              </a:rPr>
              <a:t>Mechanism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8649485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내용 개체 틀 2"/>
              <p:cNvSpPr txBox="1">
                <a:spLocks/>
              </p:cNvSpPr>
              <p:nvPr/>
            </p:nvSpPr>
            <p:spPr>
              <a:xfrm>
                <a:off x="8957395" y="52040"/>
                <a:ext cx="3212553" cy="68059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Attention </a:t>
                </a:r>
                <a:r>
                  <a:rPr lang="en-US" altLang="ko-KR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score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2400" b="1" i="1" spc="-15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ko-KR" sz="2400" b="1" i="1" spc="-15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pt-BR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b="1" i="1" spc="-15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Attention distribution</a:t>
                </a:r>
                <a:endParaRPr lang="en-US" altLang="ko-KR" sz="2000" b="1" i="1" spc="-15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400" b="1" i="1" spc="-150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 spc="-15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𝒆𝒙𝒑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𝒊𝒌</m:t>
                                </m:r>
                              </m:sub>
                            </m:s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sz="2400" b="1" i="1" spc="-15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i="1" spc="-150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/>
                  <a:t> Attention output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b="1" i="1" spc="-15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sz="2000" b="1" dirty="0" smtClean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/>
                  <a:t>Decoder hidden </a:t>
                </a:r>
                <a:r>
                  <a:rPr lang="en-US" altLang="ko-KR" sz="2000" b="1" dirty="0" smtClean="0"/>
                  <a:t>state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2400" b="1" i="1" spc="-15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altLang="ko-KR" sz="2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395" y="52040"/>
                <a:ext cx="3212553" cy="6805960"/>
              </a:xfrm>
              <a:prstGeom prst="rect">
                <a:avLst/>
              </a:prstGeom>
              <a:blipFill>
                <a:blip r:embed="rId19"/>
                <a:stretch>
                  <a:fillRect l="-18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내용 개체 틀 2"/>
          <p:cNvSpPr txBox="1">
            <a:spLocks/>
          </p:cNvSpPr>
          <p:nvPr/>
        </p:nvSpPr>
        <p:spPr>
          <a:xfrm>
            <a:off x="1058931" y="1140619"/>
            <a:ext cx="7124015" cy="53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 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이용하여 </a:t>
            </a:r>
            <a:r>
              <a:rPr lang="ko-KR" altLang="en-US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디코더의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계산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2F459E2-ED12-47AB-9404-8F8ABD62E852}"/>
              </a:ext>
            </a:extLst>
          </p:cNvPr>
          <p:cNvCxnSpPr>
            <a:cxnSpLocks/>
            <a:stCxn id="3" idx="0"/>
            <a:endCxn id="48" idx="4"/>
          </p:cNvCxnSpPr>
          <p:nvPr/>
        </p:nvCxnSpPr>
        <p:spPr>
          <a:xfrm flipH="1" flipV="1">
            <a:off x="2717123" y="4449857"/>
            <a:ext cx="2999" cy="5817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57BAEA44-C37A-4016-9839-15078067808E}"/>
              </a:ext>
            </a:extLst>
          </p:cNvPr>
          <p:cNvSpPr/>
          <p:nvPr/>
        </p:nvSpPr>
        <p:spPr>
          <a:xfrm>
            <a:off x="2607859" y="4231330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D8DFF27-18D4-4506-B3D0-275E86677DA5}"/>
              </a:ext>
            </a:extLst>
          </p:cNvPr>
          <p:cNvCxnSpPr>
            <a:cxnSpLocks/>
            <a:stCxn id="22" idx="0"/>
            <a:endCxn id="48" idx="5"/>
          </p:cNvCxnSpPr>
          <p:nvPr/>
        </p:nvCxnSpPr>
        <p:spPr>
          <a:xfrm flipH="1" flipV="1">
            <a:off x="2794383" y="4417854"/>
            <a:ext cx="2571384" cy="6309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5C6BB58-1075-47E5-BD52-475DBD53F43B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717123" y="3629768"/>
            <a:ext cx="156" cy="601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/>
              <p:nvPr/>
            </p:nvSpPr>
            <p:spPr>
              <a:xfrm>
                <a:off x="1995887" y="3584953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887" y="3584953"/>
                <a:ext cx="1060252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2F459E2-ED12-47AB-9404-8F8ABD62E852}"/>
              </a:ext>
            </a:extLst>
          </p:cNvPr>
          <p:cNvCxnSpPr>
            <a:cxnSpLocks/>
            <a:stCxn id="4" idx="0"/>
            <a:endCxn id="57" idx="4"/>
          </p:cNvCxnSpPr>
          <p:nvPr/>
        </p:nvCxnSpPr>
        <p:spPr>
          <a:xfrm flipH="1" flipV="1">
            <a:off x="3584953" y="4449696"/>
            <a:ext cx="6000" cy="581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57BAEA44-C37A-4016-9839-15078067808E}"/>
              </a:ext>
            </a:extLst>
          </p:cNvPr>
          <p:cNvSpPr/>
          <p:nvPr/>
        </p:nvSpPr>
        <p:spPr>
          <a:xfrm>
            <a:off x="3475689" y="4231169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5C6BB58-1075-47E5-BD52-475DBD53F43B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584953" y="3629607"/>
            <a:ext cx="156" cy="601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/>
              <p:nvPr/>
            </p:nvSpPr>
            <p:spPr>
              <a:xfrm>
                <a:off x="2863717" y="3584792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717" y="3584792"/>
                <a:ext cx="1060252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D8DFF27-18D4-4506-B3D0-275E86677DA5}"/>
              </a:ext>
            </a:extLst>
          </p:cNvPr>
          <p:cNvCxnSpPr>
            <a:cxnSpLocks/>
            <a:stCxn id="22" idx="0"/>
            <a:endCxn id="57" idx="5"/>
          </p:cNvCxnSpPr>
          <p:nvPr/>
        </p:nvCxnSpPr>
        <p:spPr>
          <a:xfrm flipH="1" flipV="1">
            <a:off x="3662213" y="4417693"/>
            <a:ext cx="1703554" cy="6310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2F459E2-ED12-47AB-9404-8F8ABD62E852}"/>
              </a:ext>
            </a:extLst>
          </p:cNvPr>
          <p:cNvCxnSpPr>
            <a:cxnSpLocks/>
            <a:stCxn id="5" idx="0"/>
            <a:endCxn id="71" idx="4"/>
          </p:cNvCxnSpPr>
          <p:nvPr/>
        </p:nvCxnSpPr>
        <p:spPr>
          <a:xfrm flipH="1" flipV="1">
            <a:off x="4460241" y="4453975"/>
            <a:ext cx="1543" cy="577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57BAEA44-C37A-4016-9839-15078067808E}"/>
              </a:ext>
            </a:extLst>
          </p:cNvPr>
          <p:cNvSpPr/>
          <p:nvPr/>
        </p:nvSpPr>
        <p:spPr>
          <a:xfrm>
            <a:off x="4350977" y="4235448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C6BB58-1075-47E5-BD52-475DBD53F43B}"/>
              </a:ext>
            </a:extLst>
          </p:cNvPr>
          <p:cNvCxnSpPr>
            <a:cxnSpLocks/>
          </p:cNvCxnSpPr>
          <p:nvPr/>
        </p:nvCxnSpPr>
        <p:spPr>
          <a:xfrm flipV="1">
            <a:off x="4460241" y="3624555"/>
            <a:ext cx="156" cy="601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/>
              <p:nvPr/>
            </p:nvSpPr>
            <p:spPr>
              <a:xfrm>
                <a:off x="3739005" y="3589071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005" y="3589071"/>
                <a:ext cx="1060252" cy="369332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D8DFF27-18D4-4506-B3D0-275E86677DA5}"/>
              </a:ext>
            </a:extLst>
          </p:cNvPr>
          <p:cNvCxnSpPr>
            <a:cxnSpLocks/>
            <a:stCxn id="22" idx="0"/>
            <a:endCxn id="71" idx="5"/>
          </p:cNvCxnSpPr>
          <p:nvPr/>
        </p:nvCxnSpPr>
        <p:spPr>
          <a:xfrm flipH="1" flipV="1">
            <a:off x="4537501" y="4421972"/>
            <a:ext cx="828266" cy="6267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2D35A4F-CAE0-4E0B-ABCC-DBF9CD176F14}"/>
              </a:ext>
            </a:extLst>
          </p:cNvPr>
          <p:cNvCxnSpPr>
            <a:cxnSpLocks/>
          </p:cNvCxnSpPr>
          <p:nvPr/>
        </p:nvCxnSpPr>
        <p:spPr>
          <a:xfrm flipV="1">
            <a:off x="1489625" y="3623538"/>
            <a:ext cx="3339766" cy="14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D07ACAD-894E-4348-BD20-9493FCA320AB}"/>
              </a:ext>
            </a:extLst>
          </p:cNvPr>
          <p:cNvSpPr/>
          <p:nvPr/>
        </p:nvSpPr>
        <p:spPr>
          <a:xfrm>
            <a:off x="3510966" y="3477239"/>
            <a:ext cx="186508" cy="1442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F61E7AC-4EDE-48C5-9B02-D0DE7F3D5A13}"/>
              </a:ext>
            </a:extLst>
          </p:cNvPr>
          <p:cNvSpPr/>
          <p:nvPr/>
        </p:nvSpPr>
        <p:spPr>
          <a:xfrm>
            <a:off x="4365048" y="3544653"/>
            <a:ext cx="186508" cy="76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5EB4A45-E3F9-408B-B5A5-FB6D54A52329}"/>
                  </a:ext>
                </a:extLst>
              </p:cNvPr>
              <p:cNvSpPr txBox="1"/>
              <p:nvPr/>
            </p:nvSpPr>
            <p:spPr>
              <a:xfrm>
                <a:off x="3180383" y="3107127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5EB4A45-E3F9-408B-B5A5-FB6D54A52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383" y="3107127"/>
                <a:ext cx="1060252" cy="369332"/>
              </a:xfrm>
              <a:prstGeom prst="rect">
                <a:avLst/>
              </a:prstGeom>
              <a:blipFill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ABB145D-1CEC-4524-BA32-7877227E6370}"/>
                  </a:ext>
                </a:extLst>
              </p:cNvPr>
              <p:cNvSpPr txBox="1"/>
              <p:nvPr/>
            </p:nvSpPr>
            <p:spPr>
              <a:xfrm>
                <a:off x="3927913" y="3151604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ABB145D-1CEC-4524-BA32-7877227E6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913" y="3151604"/>
                <a:ext cx="1060252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2CA43C9-3D6F-4F08-BB65-52AC38C3C5D4}"/>
              </a:ext>
            </a:extLst>
          </p:cNvPr>
          <p:cNvCxnSpPr>
            <a:cxnSpLocks/>
            <a:endCxn id="94" idx="2"/>
          </p:cNvCxnSpPr>
          <p:nvPr/>
        </p:nvCxnSpPr>
        <p:spPr>
          <a:xfrm flipH="1" flipV="1">
            <a:off x="3180383" y="2599673"/>
            <a:ext cx="416947" cy="85002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94F4E8F-C767-4EC5-A451-BC031B264AED}"/>
              </a:ext>
            </a:extLst>
          </p:cNvPr>
          <p:cNvCxnSpPr>
            <a:cxnSpLocks/>
            <a:endCxn id="94" idx="2"/>
          </p:cNvCxnSpPr>
          <p:nvPr/>
        </p:nvCxnSpPr>
        <p:spPr>
          <a:xfrm flipH="1" flipV="1">
            <a:off x="3180383" y="2599673"/>
            <a:ext cx="1271029" cy="91743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F3645DB-D739-4A64-8769-1A9BF12EA504}"/>
              </a:ext>
            </a:extLst>
          </p:cNvPr>
          <p:cNvSpPr/>
          <p:nvPr/>
        </p:nvSpPr>
        <p:spPr>
          <a:xfrm>
            <a:off x="2999683" y="1785286"/>
            <a:ext cx="361399" cy="814387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C480E2F-6CED-45BA-9CA1-71667FAB3D70}"/>
              </a:ext>
            </a:extLst>
          </p:cNvPr>
          <p:cNvSpPr/>
          <p:nvPr/>
        </p:nvSpPr>
        <p:spPr>
          <a:xfrm>
            <a:off x="2999683" y="1785286"/>
            <a:ext cx="361399" cy="81438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09FDCA8-A684-4853-B455-1D25DC449B9A}"/>
              </a:ext>
            </a:extLst>
          </p:cNvPr>
          <p:cNvSpPr/>
          <p:nvPr/>
        </p:nvSpPr>
        <p:spPr>
          <a:xfrm>
            <a:off x="3114979" y="1835240"/>
            <a:ext cx="133004" cy="133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02DC502-DF1D-4A18-970B-81EB1A8880DD}"/>
              </a:ext>
            </a:extLst>
          </p:cNvPr>
          <p:cNvSpPr/>
          <p:nvPr/>
        </p:nvSpPr>
        <p:spPr>
          <a:xfrm>
            <a:off x="3114979" y="2028239"/>
            <a:ext cx="133004" cy="133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6A96848F-34A2-40DA-8052-87F5797CCD17}"/>
              </a:ext>
            </a:extLst>
          </p:cNvPr>
          <p:cNvSpPr/>
          <p:nvPr/>
        </p:nvSpPr>
        <p:spPr>
          <a:xfrm>
            <a:off x="3114979" y="2221238"/>
            <a:ext cx="133004" cy="133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97BB1CA-B543-4D88-8679-F9FD76C5D361}"/>
              </a:ext>
            </a:extLst>
          </p:cNvPr>
          <p:cNvSpPr/>
          <p:nvPr/>
        </p:nvSpPr>
        <p:spPr>
          <a:xfrm>
            <a:off x="3114979" y="2414237"/>
            <a:ext cx="133004" cy="133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4BC982A-0580-4EDD-B8FD-DD1033350509}"/>
                  </a:ext>
                </a:extLst>
              </p:cNvPr>
              <p:cNvSpPr txBox="1"/>
              <p:nvPr/>
            </p:nvSpPr>
            <p:spPr>
              <a:xfrm>
                <a:off x="2980533" y="1842545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4BC982A-0580-4EDD-B8FD-DD1033350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533" y="1842545"/>
                <a:ext cx="1060252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3A52448-0D32-4219-8E78-4BEA9B23D309}"/>
              </a:ext>
            </a:extLst>
          </p:cNvPr>
          <p:cNvCxnSpPr>
            <a:cxnSpLocks/>
          </p:cNvCxnSpPr>
          <p:nvPr/>
        </p:nvCxnSpPr>
        <p:spPr>
          <a:xfrm>
            <a:off x="5551453" y="5446636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2A39BB0-0355-46FB-8402-573167AA291B}"/>
              </a:ext>
            </a:extLst>
          </p:cNvPr>
          <p:cNvSpPr/>
          <p:nvPr/>
        </p:nvSpPr>
        <p:spPr>
          <a:xfrm>
            <a:off x="6075761" y="5048012"/>
            <a:ext cx="361399" cy="814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23CD461A-E82B-4531-8AAD-5F764FD47370}"/>
              </a:ext>
            </a:extLst>
          </p:cNvPr>
          <p:cNvCxnSpPr/>
          <p:nvPr/>
        </p:nvCxnSpPr>
        <p:spPr>
          <a:xfrm flipV="1">
            <a:off x="6247380" y="5857700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0F47D94-5977-4E2F-9B42-1D98C61CECD5}"/>
                  </a:ext>
                </a:extLst>
              </p:cNvPr>
              <p:cNvSpPr txBox="1"/>
              <p:nvPr/>
            </p:nvSpPr>
            <p:spPr>
              <a:xfrm>
                <a:off x="5858793" y="6117871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0F47D94-5977-4E2F-9B42-1D98C61CE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793" y="6117871"/>
                <a:ext cx="759114" cy="369332"/>
              </a:xfrm>
              <a:prstGeom prst="rect">
                <a:avLst/>
              </a:prstGeom>
              <a:blipFill>
                <a:blip r:embed="rId1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5076776" y="1919489"/>
                <a:ext cx="26879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pc="-15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3200" b="0" i="1" spc="-15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200" i="1" spc="-15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pc="-15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32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 spc="-15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sz="3200" b="0" i="1" spc="-15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3200" i="1" spc="-15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200" i="1" spc="-15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32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 spc="-15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ko-KR" sz="3200" b="0" i="1" spc="-15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3200" i="1" spc="-15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776" y="1919489"/>
                <a:ext cx="2687980" cy="58477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262F1E5-0EAF-41BD-B769-0FD52CD97C1A}"/>
                  </a:ext>
                </a:extLst>
              </p:cNvPr>
              <p:cNvSpPr txBox="1"/>
              <p:nvPr/>
            </p:nvSpPr>
            <p:spPr>
              <a:xfrm>
                <a:off x="5891029" y="5228256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262F1E5-0EAF-41BD-B769-0FD52CD97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029" y="5228256"/>
                <a:ext cx="759114" cy="369332"/>
              </a:xfrm>
              <a:prstGeom prst="rect">
                <a:avLst/>
              </a:prstGeom>
              <a:blipFill>
                <a:blip r:embed="rId2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01D94C6-0183-4F47-A24A-BE54C027CEBA}"/>
                  </a:ext>
                </a:extLst>
              </p:cNvPr>
              <p:cNvSpPr txBox="1"/>
              <p:nvPr/>
            </p:nvSpPr>
            <p:spPr>
              <a:xfrm>
                <a:off x="5914850" y="3479667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01D94C6-0183-4F47-A24A-BE54C027C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850" y="3479667"/>
                <a:ext cx="759114" cy="369332"/>
              </a:xfrm>
              <a:prstGeom prst="rect">
                <a:avLst/>
              </a:prstGeom>
              <a:blipFill>
                <a:blip r:embed="rId2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19EA38CB-2A5C-48E7-BD74-3481D55B3C27}"/>
              </a:ext>
            </a:extLst>
          </p:cNvPr>
          <p:cNvCxnSpPr>
            <a:cxnSpLocks/>
          </p:cNvCxnSpPr>
          <p:nvPr/>
        </p:nvCxnSpPr>
        <p:spPr>
          <a:xfrm flipH="1" flipV="1">
            <a:off x="6269208" y="3846573"/>
            <a:ext cx="2" cy="1190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E002C18-71EA-4D62-B19A-F53BA543939D}"/>
                  </a:ext>
                </a:extLst>
              </p:cNvPr>
              <p:cNvSpPr txBox="1"/>
              <p:nvPr/>
            </p:nvSpPr>
            <p:spPr>
              <a:xfrm>
                <a:off x="6839339" y="6488668"/>
                <a:ext cx="1814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*Given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E002C18-71EA-4D62-B19A-F53BA5439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339" y="6488668"/>
                <a:ext cx="1814234" cy="369332"/>
              </a:xfrm>
              <a:prstGeom prst="rect">
                <a:avLst/>
              </a:prstGeom>
              <a:blipFill>
                <a:blip r:embed="rId22"/>
                <a:stretch>
                  <a:fillRect l="-302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FB904D1-285D-4499-BB3B-451FD23D30DF}"/>
              </a:ext>
            </a:extLst>
          </p:cNvPr>
          <p:cNvSpPr/>
          <p:nvPr/>
        </p:nvSpPr>
        <p:spPr>
          <a:xfrm>
            <a:off x="2634298" y="3119872"/>
            <a:ext cx="186513" cy="5079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6E41452-C967-47E0-84B1-7F4C798C29D8}"/>
              </a:ext>
            </a:extLst>
          </p:cNvPr>
          <p:cNvSpPr/>
          <p:nvPr/>
        </p:nvSpPr>
        <p:spPr>
          <a:xfrm>
            <a:off x="1751631" y="3510736"/>
            <a:ext cx="186510" cy="1184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ABF89D4-13DC-4109-8B7D-7FA0979BF8FB}"/>
                  </a:ext>
                </a:extLst>
              </p:cNvPr>
              <p:cNvSpPr txBox="1"/>
              <p:nvPr/>
            </p:nvSpPr>
            <p:spPr>
              <a:xfrm>
                <a:off x="1295004" y="3096967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ABF89D4-13DC-4109-8B7D-7FA0979BF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04" y="3096967"/>
                <a:ext cx="1060252" cy="369332"/>
              </a:xfrm>
              <a:prstGeom prst="rect">
                <a:avLst/>
              </a:prstGeom>
              <a:blipFill>
                <a:blip r:embed="rId2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7ADBC8D-5B2D-4732-8D0F-62E6B37D7A55}"/>
                  </a:ext>
                </a:extLst>
              </p:cNvPr>
              <p:cNvSpPr txBox="1"/>
              <p:nvPr/>
            </p:nvSpPr>
            <p:spPr>
              <a:xfrm>
                <a:off x="2489225" y="2839472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7ADBC8D-5B2D-4732-8D0F-62E6B37D7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225" y="2839472"/>
                <a:ext cx="1060252" cy="369332"/>
              </a:xfrm>
              <a:prstGeom prst="rect">
                <a:avLst/>
              </a:prstGeom>
              <a:blipFill>
                <a:blip r:embed="rId2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87ED70DE-CEC9-4C2C-B106-0A469A809E15}"/>
              </a:ext>
            </a:extLst>
          </p:cNvPr>
          <p:cNvCxnSpPr>
            <a:cxnSpLocks/>
          </p:cNvCxnSpPr>
          <p:nvPr/>
        </p:nvCxnSpPr>
        <p:spPr>
          <a:xfrm flipV="1">
            <a:off x="2735378" y="2599673"/>
            <a:ext cx="445005" cy="49265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6A85237-BCF4-4410-B02E-E944B5C7BD6A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1844886" y="2599674"/>
            <a:ext cx="1335497" cy="91106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 19"/>
          <p:cNvSpPr/>
          <p:nvPr/>
        </p:nvSpPr>
        <p:spPr>
          <a:xfrm>
            <a:off x="3377682" y="2211355"/>
            <a:ext cx="2754380" cy="1426628"/>
          </a:xfrm>
          <a:custGeom>
            <a:avLst/>
            <a:gdLst>
              <a:gd name="connsiteX0" fmla="*/ 0 w 2687216"/>
              <a:gd name="connsiteY0" fmla="*/ 0 h 1390261"/>
              <a:gd name="connsiteX1" fmla="*/ 1483567 w 2687216"/>
              <a:gd name="connsiteY1" fmla="*/ 447869 h 1390261"/>
              <a:gd name="connsiteX2" fmla="*/ 2687216 w 2687216"/>
              <a:gd name="connsiteY2" fmla="*/ 1390261 h 139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7216" h="1390261">
                <a:moveTo>
                  <a:pt x="0" y="0"/>
                </a:moveTo>
                <a:cubicBezTo>
                  <a:pt x="517849" y="108079"/>
                  <a:pt x="1035698" y="216159"/>
                  <a:pt x="1483567" y="447869"/>
                </a:cubicBezTo>
                <a:cubicBezTo>
                  <a:pt x="1931436" y="679579"/>
                  <a:pt x="2309326" y="1034920"/>
                  <a:pt x="2687216" y="1390261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1253EE8-124D-4654-880A-4F24FE4C1242}"/>
              </a:ext>
            </a:extLst>
          </p:cNvPr>
          <p:cNvSpPr txBox="1"/>
          <p:nvPr/>
        </p:nvSpPr>
        <p:spPr>
          <a:xfrm rot="16200000">
            <a:off x="-91172" y="4141026"/>
            <a:ext cx="1237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Attention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score</a:t>
            </a:r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D7A6EE8-BFC1-433A-923D-770AAC736F1D}"/>
              </a:ext>
            </a:extLst>
          </p:cNvPr>
          <p:cNvSpPr txBox="1"/>
          <p:nvPr/>
        </p:nvSpPr>
        <p:spPr>
          <a:xfrm rot="16200000">
            <a:off x="-115829" y="1731022"/>
            <a:ext cx="1237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Attention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F0CDDC8-B66D-4FD1-BF83-9B2D51DE1BEC}"/>
              </a:ext>
            </a:extLst>
          </p:cNvPr>
          <p:cNvSpPr txBox="1"/>
          <p:nvPr/>
        </p:nvSpPr>
        <p:spPr>
          <a:xfrm rot="16200000">
            <a:off x="-153918" y="2875680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Attention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distribution</a:t>
            </a:r>
            <a:endParaRPr lang="ko-KR" altLang="en-US" dirty="0"/>
          </a:p>
        </p:txBody>
      </p:sp>
      <p:sp>
        <p:nvSpPr>
          <p:cNvPr id="128" name="왼쪽 중괄호 127"/>
          <p:cNvSpPr/>
          <p:nvPr/>
        </p:nvSpPr>
        <p:spPr>
          <a:xfrm>
            <a:off x="1087481" y="2685732"/>
            <a:ext cx="127397" cy="879841"/>
          </a:xfrm>
          <a:prstGeom prst="leftBrace">
            <a:avLst>
              <a:gd name="adj1" fmla="val 8333"/>
              <a:gd name="adj2" fmla="val 49306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왼쪽 중괄호 128"/>
          <p:cNvSpPr/>
          <p:nvPr/>
        </p:nvSpPr>
        <p:spPr>
          <a:xfrm>
            <a:off x="1094551" y="3687369"/>
            <a:ext cx="125343" cy="1344248"/>
          </a:xfrm>
          <a:prstGeom prst="leftBrace">
            <a:avLst>
              <a:gd name="adj1" fmla="val 8333"/>
              <a:gd name="adj2" fmla="val 49306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왼쪽 중괄호 129"/>
          <p:cNvSpPr/>
          <p:nvPr/>
        </p:nvSpPr>
        <p:spPr>
          <a:xfrm>
            <a:off x="1090369" y="1901742"/>
            <a:ext cx="132413" cy="667086"/>
          </a:xfrm>
          <a:prstGeom prst="leftBrace">
            <a:avLst>
              <a:gd name="adj1" fmla="val 8333"/>
              <a:gd name="adj2" fmla="val 49306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68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450963-4FB3-42EE-8FAF-4C3C70CED0AC}"/>
              </a:ext>
            </a:extLst>
          </p:cNvPr>
          <p:cNvSpPr/>
          <p:nvPr/>
        </p:nvSpPr>
        <p:spPr>
          <a:xfrm>
            <a:off x="1668591" y="5031617"/>
            <a:ext cx="361399" cy="814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619DE4-DB2E-4173-A987-7630A3565B9B}"/>
              </a:ext>
            </a:extLst>
          </p:cNvPr>
          <p:cNvSpPr/>
          <p:nvPr/>
        </p:nvSpPr>
        <p:spPr>
          <a:xfrm>
            <a:off x="2539422" y="5031619"/>
            <a:ext cx="361399" cy="814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253B3D-804F-454D-90AA-83A64E4B3F7B}"/>
              </a:ext>
            </a:extLst>
          </p:cNvPr>
          <p:cNvSpPr/>
          <p:nvPr/>
        </p:nvSpPr>
        <p:spPr>
          <a:xfrm>
            <a:off x="3410253" y="5031617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946D2C-7ADE-47A5-A5E6-305555A7B398}"/>
              </a:ext>
            </a:extLst>
          </p:cNvPr>
          <p:cNvSpPr/>
          <p:nvPr/>
        </p:nvSpPr>
        <p:spPr>
          <a:xfrm>
            <a:off x="4281084" y="5031617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4E9CB7-88AE-46F6-8A90-7BDA503514AC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900821" y="5438811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9A97F6-A34B-493C-BF4C-60E1AC228A98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029990" y="5438811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6E390D6-CBB9-483E-A3AC-3E4C4FF06AA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71652" y="5438811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D1C5A96-FC0E-4394-BCB4-3A3BB8443DF2}"/>
              </a:ext>
            </a:extLst>
          </p:cNvPr>
          <p:cNvCxnSpPr/>
          <p:nvPr/>
        </p:nvCxnSpPr>
        <p:spPr>
          <a:xfrm flipV="1">
            <a:off x="1850181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989226-3710-421B-AF62-FD7703A65489}"/>
              </a:ext>
            </a:extLst>
          </p:cNvPr>
          <p:cNvCxnSpPr/>
          <p:nvPr/>
        </p:nvCxnSpPr>
        <p:spPr>
          <a:xfrm flipV="1">
            <a:off x="2735378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80DFB0-5CED-4F1A-9CB6-2A343EBC5CD1}"/>
              </a:ext>
            </a:extLst>
          </p:cNvPr>
          <p:cNvCxnSpPr/>
          <p:nvPr/>
        </p:nvCxnSpPr>
        <p:spPr>
          <a:xfrm flipV="1">
            <a:off x="3598580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8E13D9-1D69-4639-9A4F-923077A8ACD8}"/>
              </a:ext>
            </a:extLst>
          </p:cNvPr>
          <p:cNvCxnSpPr/>
          <p:nvPr/>
        </p:nvCxnSpPr>
        <p:spPr>
          <a:xfrm flipV="1">
            <a:off x="4461782" y="5854573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E27C30-D7B0-4391-8936-030E65266158}"/>
              </a:ext>
            </a:extLst>
          </p:cNvPr>
          <p:cNvSpPr txBox="1"/>
          <p:nvPr/>
        </p:nvSpPr>
        <p:spPr>
          <a:xfrm>
            <a:off x="1465744" y="6190789"/>
            <a:ext cx="75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A38B9C-C1AB-4015-9355-ABCD5A91A033}"/>
              </a:ext>
            </a:extLst>
          </p:cNvPr>
          <p:cNvSpPr txBox="1"/>
          <p:nvPr/>
        </p:nvSpPr>
        <p:spPr>
          <a:xfrm>
            <a:off x="2424782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how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27D6D-7F0D-495F-A766-013D0F6A0DBC}"/>
              </a:ext>
            </a:extLst>
          </p:cNvPr>
          <p:cNvSpPr txBox="1"/>
          <p:nvPr/>
        </p:nvSpPr>
        <p:spPr>
          <a:xfrm>
            <a:off x="3382874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A4E110-FAF4-439F-8E13-D92686CD3DBC}"/>
              </a:ext>
            </a:extLst>
          </p:cNvPr>
          <p:cNvSpPr txBox="1"/>
          <p:nvPr/>
        </p:nvSpPr>
        <p:spPr>
          <a:xfrm>
            <a:off x="4203317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you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1BD58AD-4472-47FE-B435-2EA9974FDE34}"/>
              </a:ext>
            </a:extLst>
          </p:cNvPr>
          <p:cNvCxnSpPr>
            <a:cxnSpLocks/>
          </p:cNvCxnSpPr>
          <p:nvPr/>
        </p:nvCxnSpPr>
        <p:spPr>
          <a:xfrm>
            <a:off x="4658313" y="5447380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5A449B-A4C6-4407-B2B4-AF2013628520}"/>
              </a:ext>
            </a:extLst>
          </p:cNvPr>
          <p:cNvSpPr/>
          <p:nvPr/>
        </p:nvSpPr>
        <p:spPr>
          <a:xfrm>
            <a:off x="5185067" y="5048755"/>
            <a:ext cx="361399" cy="814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5DD9AE-CDB1-4CDC-A5E4-E33E1B3904AE}"/>
              </a:ext>
            </a:extLst>
          </p:cNvPr>
          <p:cNvCxnSpPr/>
          <p:nvPr/>
        </p:nvCxnSpPr>
        <p:spPr>
          <a:xfrm flipV="1">
            <a:off x="5365765" y="587171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FEB1E-F37B-4EB4-83F7-912F3A5D4AC0}"/>
                  </a:ext>
                </a:extLst>
              </p:cNvPr>
              <p:cNvSpPr txBox="1"/>
              <p:nvPr/>
            </p:nvSpPr>
            <p:spPr>
              <a:xfrm>
                <a:off x="2355821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FEB1E-F37B-4EB4-83F7-912F3A5D4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821" y="5233639"/>
                <a:ext cx="759114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5AA4DD-1F9A-4217-97EA-1980D77CBA04}"/>
                  </a:ext>
                </a:extLst>
              </p:cNvPr>
              <p:cNvSpPr txBox="1"/>
              <p:nvPr/>
            </p:nvSpPr>
            <p:spPr>
              <a:xfrm>
                <a:off x="1490112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5AA4DD-1F9A-4217-97EA-1980D77CB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112" y="5233639"/>
                <a:ext cx="759114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58BE726-452D-4E23-8AFD-F1A4054ABC7C}"/>
                  </a:ext>
                </a:extLst>
              </p:cNvPr>
              <p:cNvSpPr txBox="1"/>
              <p:nvPr/>
            </p:nvSpPr>
            <p:spPr>
              <a:xfrm>
                <a:off x="3228197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58BE726-452D-4E23-8AFD-F1A4054A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197" y="5233639"/>
                <a:ext cx="759114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FBB645C-695B-4048-8BCE-638BC04B735B}"/>
                  </a:ext>
                </a:extLst>
              </p:cNvPr>
              <p:cNvSpPr txBox="1"/>
              <p:nvPr/>
            </p:nvSpPr>
            <p:spPr>
              <a:xfrm>
                <a:off x="4090741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FBB645C-695B-4048-8BCE-638BC04B7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41" y="5233639"/>
                <a:ext cx="759114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9CE4904-4B84-4B1C-9238-7B12B48B434B}"/>
                  </a:ext>
                </a:extLst>
              </p:cNvPr>
              <p:cNvSpPr txBox="1"/>
              <p:nvPr/>
            </p:nvSpPr>
            <p:spPr>
              <a:xfrm>
                <a:off x="4986208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9CE4904-4B84-4B1C-9238-7B12B48B4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08" y="5233639"/>
                <a:ext cx="759114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269AA712-C8E3-4D97-80CF-A49E97771E11}"/>
              </a:ext>
            </a:extLst>
          </p:cNvPr>
          <p:cNvSpPr txBox="1"/>
          <p:nvPr/>
        </p:nvSpPr>
        <p:spPr>
          <a:xfrm>
            <a:off x="4904574" y="6190789"/>
            <a:ext cx="96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&lt;EOS&gt;</a:t>
            </a:r>
            <a:endParaRPr lang="ko-KR" altLang="en-US" dirty="0"/>
          </a:p>
        </p:txBody>
      </p:sp>
      <p:sp>
        <p:nvSpPr>
          <p:cNvPr id="59" name="제목 1"/>
          <p:cNvSpPr txBox="1">
            <a:spLocks/>
          </p:cNvSpPr>
          <p:nvPr/>
        </p:nvSpPr>
        <p:spPr>
          <a:xfrm>
            <a:off x="838200" y="271815"/>
            <a:ext cx="7120812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Attention</a:t>
            </a:r>
            <a:r>
              <a:rPr lang="ko-KR" altLang="en-US" b="1" dirty="0" smtClean="0">
                <a:latin typeface="Arial Black" panose="020B0A04020102020204" pitchFamily="34" charset="0"/>
              </a:rPr>
              <a:t> </a:t>
            </a:r>
            <a:r>
              <a:rPr lang="en-US" altLang="ko-KR" b="1" dirty="0" smtClean="0">
                <a:latin typeface="Arial Black" panose="020B0A04020102020204" pitchFamily="34" charset="0"/>
              </a:rPr>
              <a:t>Mechanism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8649485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내용 개체 틀 2"/>
              <p:cNvSpPr txBox="1">
                <a:spLocks/>
              </p:cNvSpPr>
              <p:nvPr/>
            </p:nvSpPr>
            <p:spPr>
              <a:xfrm>
                <a:off x="8957395" y="52040"/>
                <a:ext cx="3212553" cy="68059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Attention </a:t>
                </a:r>
                <a:r>
                  <a:rPr lang="en-US" altLang="ko-KR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score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2400" b="1" i="1" spc="-15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ko-KR" sz="2400" b="1" i="1" spc="-15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pt-BR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b="1" i="1" spc="-15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Attention distribution</a:t>
                </a:r>
                <a:endParaRPr lang="en-US" altLang="ko-KR" sz="2000" b="1" i="1" spc="-15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400" b="1" i="1" spc="-150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 spc="-15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𝒆𝒙𝒑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𝒊𝒌</m:t>
                                </m:r>
                              </m:sub>
                            </m:s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sz="2400" b="1" i="1" spc="-15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i="1" spc="-150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/>
                  <a:t> Attention output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b="1" i="1" spc="-15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sz="2000" b="1" dirty="0" smtClean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/>
                  <a:t>Decoder hidden </a:t>
                </a:r>
                <a:r>
                  <a:rPr lang="en-US" altLang="ko-KR" sz="2000" b="1" dirty="0" smtClean="0"/>
                  <a:t>state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2400" b="1" i="1" spc="-15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altLang="ko-KR" sz="2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395" y="52040"/>
                <a:ext cx="3212553" cy="6805960"/>
              </a:xfrm>
              <a:prstGeom prst="rect">
                <a:avLst/>
              </a:prstGeom>
              <a:blipFill>
                <a:blip r:embed="rId19"/>
                <a:stretch>
                  <a:fillRect l="-18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3A52448-0D32-4219-8E78-4BEA9B23D309}"/>
              </a:ext>
            </a:extLst>
          </p:cNvPr>
          <p:cNvCxnSpPr>
            <a:cxnSpLocks/>
          </p:cNvCxnSpPr>
          <p:nvPr/>
        </p:nvCxnSpPr>
        <p:spPr>
          <a:xfrm>
            <a:off x="5551453" y="5446636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2A39BB0-0355-46FB-8402-573167AA291B}"/>
              </a:ext>
            </a:extLst>
          </p:cNvPr>
          <p:cNvSpPr/>
          <p:nvPr/>
        </p:nvSpPr>
        <p:spPr>
          <a:xfrm>
            <a:off x="6075761" y="5048012"/>
            <a:ext cx="361399" cy="814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23CD461A-E82B-4531-8AAD-5F764FD47370}"/>
              </a:ext>
            </a:extLst>
          </p:cNvPr>
          <p:cNvCxnSpPr/>
          <p:nvPr/>
        </p:nvCxnSpPr>
        <p:spPr>
          <a:xfrm flipV="1">
            <a:off x="6247380" y="5857700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0F47D94-5977-4E2F-9B42-1D98C61CECD5}"/>
                  </a:ext>
                </a:extLst>
              </p:cNvPr>
              <p:cNvSpPr txBox="1"/>
              <p:nvPr/>
            </p:nvSpPr>
            <p:spPr>
              <a:xfrm>
                <a:off x="5858793" y="6117871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0F47D94-5977-4E2F-9B42-1D98C61CE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793" y="6117871"/>
                <a:ext cx="759114" cy="369332"/>
              </a:xfrm>
              <a:prstGeom prst="rect">
                <a:avLst/>
              </a:prstGeom>
              <a:blipFill>
                <a:blip r:embed="rId1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262F1E5-0EAF-41BD-B769-0FD52CD97C1A}"/>
                  </a:ext>
                </a:extLst>
              </p:cNvPr>
              <p:cNvSpPr txBox="1"/>
              <p:nvPr/>
            </p:nvSpPr>
            <p:spPr>
              <a:xfrm>
                <a:off x="5891029" y="5228256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262F1E5-0EAF-41BD-B769-0FD52CD97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029" y="5228256"/>
                <a:ext cx="759114" cy="369332"/>
              </a:xfrm>
              <a:prstGeom prst="rect">
                <a:avLst/>
              </a:prstGeom>
              <a:blipFill>
                <a:blip r:embed="rId2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E002C18-71EA-4D62-B19A-F53BA543939D}"/>
                  </a:ext>
                </a:extLst>
              </p:cNvPr>
              <p:cNvSpPr txBox="1"/>
              <p:nvPr/>
            </p:nvSpPr>
            <p:spPr>
              <a:xfrm>
                <a:off x="6839339" y="6488668"/>
                <a:ext cx="1814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*Given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E002C18-71EA-4D62-B19A-F53BA5439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339" y="6488668"/>
                <a:ext cx="1814234" cy="369332"/>
              </a:xfrm>
              <a:prstGeom prst="rect">
                <a:avLst/>
              </a:prstGeom>
              <a:blipFill>
                <a:blip r:embed="rId22"/>
                <a:stretch>
                  <a:fillRect l="-302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45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450963-4FB3-42EE-8FAF-4C3C70CED0AC}"/>
              </a:ext>
            </a:extLst>
          </p:cNvPr>
          <p:cNvSpPr/>
          <p:nvPr/>
        </p:nvSpPr>
        <p:spPr>
          <a:xfrm>
            <a:off x="1668591" y="5031617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619DE4-DB2E-4173-A987-7630A3565B9B}"/>
              </a:ext>
            </a:extLst>
          </p:cNvPr>
          <p:cNvSpPr/>
          <p:nvPr/>
        </p:nvSpPr>
        <p:spPr>
          <a:xfrm>
            <a:off x="2539422" y="5031619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253B3D-804F-454D-90AA-83A64E4B3F7B}"/>
              </a:ext>
            </a:extLst>
          </p:cNvPr>
          <p:cNvSpPr/>
          <p:nvPr/>
        </p:nvSpPr>
        <p:spPr>
          <a:xfrm>
            <a:off x="3410253" y="5031617"/>
            <a:ext cx="361399" cy="8143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946D2C-7ADE-47A5-A5E6-305555A7B398}"/>
              </a:ext>
            </a:extLst>
          </p:cNvPr>
          <p:cNvSpPr/>
          <p:nvPr/>
        </p:nvSpPr>
        <p:spPr>
          <a:xfrm>
            <a:off x="4281084" y="5031617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4E9CB7-88AE-46F6-8A90-7BDA503514AC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900821" y="5438811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9A97F6-A34B-493C-BF4C-60E1AC228A98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029990" y="5438811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6E390D6-CBB9-483E-A3AC-3E4C4FF06AA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71652" y="5438811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D1C5A96-FC0E-4394-BCB4-3A3BB8443DF2}"/>
              </a:ext>
            </a:extLst>
          </p:cNvPr>
          <p:cNvCxnSpPr/>
          <p:nvPr/>
        </p:nvCxnSpPr>
        <p:spPr>
          <a:xfrm flipV="1">
            <a:off x="1850181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989226-3710-421B-AF62-FD7703A65489}"/>
              </a:ext>
            </a:extLst>
          </p:cNvPr>
          <p:cNvCxnSpPr/>
          <p:nvPr/>
        </p:nvCxnSpPr>
        <p:spPr>
          <a:xfrm flipV="1">
            <a:off x="2735378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80DFB0-5CED-4F1A-9CB6-2A343EBC5CD1}"/>
              </a:ext>
            </a:extLst>
          </p:cNvPr>
          <p:cNvCxnSpPr/>
          <p:nvPr/>
        </p:nvCxnSpPr>
        <p:spPr>
          <a:xfrm flipV="1">
            <a:off x="3598580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8E13D9-1D69-4639-9A4F-923077A8ACD8}"/>
              </a:ext>
            </a:extLst>
          </p:cNvPr>
          <p:cNvCxnSpPr/>
          <p:nvPr/>
        </p:nvCxnSpPr>
        <p:spPr>
          <a:xfrm flipV="1">
            <a:off x="4461782" y="5854573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E27C30-D7B0-4391-8936-030E65266158}"/>
              </a:ext>
            </a:extLst>
          </p:cNvPr>
          <p:cNvSpPr txBox="1"/>
          <p:nvPr/>
        </p:nvSpPr>
        <p:spPr>
          <a:xfrm>
            <a:off x="1465744" y="6190789"/>
            <a:ext cx="75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A38B9C-C1AB-4015-9355-ABCD5A91A033}"/>
              </a:ext>
            </a:extLst>
          </p:cNvPr>
          <p:cNvSpPr txBox="1"/>
          <p:nvPr/>
        </p:nvSpPr>
        <p:spPr>
          <a:xfrm>
            <a:off x="2424782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how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27D6D-7F0D-495F-A766-013D0F6A0DBC}"/>
              </a:ext>
            </a:extLst>
          </p:cNvPr>
          <p:cNvSpPr txBox="1"/>
          <p:nvPr/>
        </p:nvSpPr>
        <p:spPr>
          <a:xfrm>
            <a:off x="3382874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A4E110-FAF4-439F-8E13-D92686CD3DBC}"/>
              </a:ext>
            </a:extLst>
          </p:cNvPr>
          <p:cNvSpPr txBox="1"/>
          <p:nvPr/>
        </p:nvSpPr>
        <p:spPr>
          <a:xfrm>
            <a:off x="4203317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you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1BD58AD-4472-47FE-B435-2EA9974FDE34}"/>
              </a:ext>
            </a:extLst>
          </p:cNvPr>
          <p:cNvCxnSpPr>
            <a:cxnSpLocks/>
          </p:cNvCxnSpPr>
          <p:nvPr/>
        </p:nvCxnSpPr>
        <p:spPr>
          <a:xfrm>
            <a:off x="4658313" y="5447380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5A449B-A4C6-4407-B2B4-AF2013628520}"/>
              </a:ext>
            </a:extLst>
          </p:cNvPr>
          <p:cNvSpPr/>
          <p:nvPr/>
        </p:nvSpPr>
        <p:spPr>
          <a:xfrm>
            <a:off x="5185067" y="5048755"/>
            <a:ext cx="361399" cy="814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5DD9AE-CDB1-4CDC-A5E4-E33E1B3904AE}"/>
              </a:ext>
            </a:extLst>
          </p:cNvPr>
          <p:cNvCxnSpPr/>
          <p:nvPr/>
        </p:nvCxnSpPr>
        <p:spPr>
          <a:xfrm flipV="1">
            <a:off x="5365765" y="587171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9C59CF-2976-4213-92DB-9EBEF5C90EDF}"/>
              </a:ext>
            </a:extLst>
          </p:cNvPr>
          <p:cNvCxnSpPr>
            <a:cxnSpLocks/>
            <a:stCxn id="2" idx="0"/>
            <a:endCxn id="62" idx="4"/>
          </p:cNvCxnSpPr>
          <p:nvPr/>
        </p:nvCxnSpPr>
        <p:spPr>
          <a:xfrm flipV="1">
            <a:off x="1849291" y="4453824"/>
            <a:ext cx="0" cy="577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4226528D-3519-40CD-A3C7-C4BACC0EA715}"/>
              </a:ext>
            </a:extLst>
          </p:cNvPr>
          <p:cNvSpPr/>
          <p:nvPr/>
        </p:nvSpPr>
        <p:spPr>
          <a:xfrm>
            <a:off x="1740027" y="4235297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FEB1E-F37B-4EB4-83F7-912F3A5D4AC0}"/>
                  </a:ext>
                </a:extLst>
              </p:cNvPr>
              <p:cNvSpPr txBox="1"/>
              <p:nvPr/>
            </p:nvSpPr>
            <p:spPr>
              <a:xfrm>
                <a:off x="2355821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FEB1E-F37B-4EB4-83F7-912F3A5D4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821" y="5233639"/>
                <a:ext cx="759114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5AA4DD-1F9A-4217-97EA-1980D77CBA04}"/>
                  </a:ext>
                </a:extLst>
              </p:cNvPr>
              <p:cNvSpPr txBox="1"/>
              <p:nvPr/>
            </p:nvSpPr>
            <p:spPr>
              <a:xfrm>
                <a:off x="1490112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5AA4DD-1F9A-4217-97EA-1980D77CB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112" y="5233639"/>
                <a:ext cx="759114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58BE726-452D-4E23-8AFD-F1A4054ABC7C}"/>
                  </a:ext>
                </a:extLst>
              </p:cNvPr>
              <p:cNvSpPr txBox="1"/>
              <p:nvPr/>
            </p:nvSpPr>
            <p:spPr>
              <a:xfrm>
                <a:off x="3228197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58BE726-452D-4E23-8AFD-F1A4054A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197" y="5233639"/>
                <a:ext cx="759114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FBB645C-695B-4048-8BCE-638BC04B735B}"/>
                  </a:ext>
                </a:extLst>
              </p:cNvPr>
              <p:cNvSpPr txBox="1"/>
              <p:nvPr/>
            </p:nvSpPr>
            <p:spPr>
              <a:xfrm>
                <a:off x="4090741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FBB645C-695B-4048-8BCE-638BC04B7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41" y="5233639"/>
                <a:ext cx="759114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9CE4904-4B84-4B1C-9238-7B12B48B434B}"/>
                  </a:ext>
                </a:extLst>
              </p:cNvPr>
              <p:cNvSpPr txBox="1"/>
              <p:nvPr/>
            </p:nvSpPr>
            <p:spPr>
              <a:xfrm>
                <a:off x="4986208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9CE4904-4B84-4B1C-9238-7B12B48B4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08" y="5233639"/>
                <a:ext cx="759114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269AA712-C8E3-4D97-80CF-A49E97771E11}"/>
              </a:ext>
            </a:extLst>
          </p:cNvPr>
          <p:cNvSpPr txBox="1"/>
          <p:nvPr/>
        </p:nvSpPr>
        <p:spPr>
          <a:xfrm>
            <a:off x="4904574" y="6190789"/>
            <a:ext cx="96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&lt;EOS&gt;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EFFBAD5-A7F6-40F3-BC22-0416031142B6}"/>
                  </a:ext>
                </a:extLst>
              </p:cNvPr>
              <p:cNvSpPr txBox="1"/>
              <p:nvPr/>
            </p:nvSpPr>
            <p:spPr>
              <a:xfrm>
                <a:off x="1094551" y="3583203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EFFBAD5-A7F6-40F3-BC22-041603114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551" y="3583203"/>
                <a:ext cx="1060252" cy="369332"/>
              </a:xfrm>
              <a:prstGeom prst="rect">
                <a:avLst/>
              </a:prstGeom>
              <a:blipFill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0EF5178-0BDE-458A-8D81-3CCC73719ECA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1849291" y="3624701"/>
            <a:ext cx="0" cy="610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제목 1"/>
          <p:cNvSpPr txBox="1">
            <a:spLocks/>
          </p:cNvSpPr>
          <p:nvPr/>
        </p:nvSpPr>
        <p:spPr>
          <a:xfrm>
            <a:off x="838200" y="271815"/>
            <a:ext cx="7120812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Attention</a:t>
            </a:r>
            <a:r>
              <a:rPr lang="ko-KR" altLang="en-US" b="1" dirty="0" smtClean="0">
                <a:latin typeface="Arial Black" panose="020B0A04020102020204" pitchFamily="34" charset="0"/>
              </a:rPr>
              <a:t> </a:t>
            </a:r>
            <a:r>
              <a:rPr lang="en-US" altLang="ko-KR" b="1" dirty="0" smtClean="0">
                <a:latin typeface="Arial Black" panose="020B0A04020102020204" pitchFamily="34" charset="0"/>
              </a:rPr>
              <a:t>Mechanism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253EE8-124D-4654-880A-4F24FE4C1242}"/>
              </a:ext>
            </a:extLst>
          </p:cNvPr>
          <p:cNvSpPr txBox="1"/>
          <p:nvPr/>
        </p:nvSpPr>
        <p:spPr>
          <a:xfrm rot="16200000">
            <a:off x="-91172" y="4141026"/>
            <a:ext cx="1237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Attention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score</a:t>
            </a:r>
            <a:endParaRPr lang="ko-KR" altLang="en-US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49485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내용 개체 틀 2"/>
              <p:cNvSpPr txBox="1">
                <a:spLocks/>
              </p:cNvSpPr>
              <p:nvPr/>
            </p:nvSpPr>
            <p:spPr>
              <a:xfrm>
                <a:off x="8957395" y="52040"/>
                <a:ext cx="3212553" cy="68059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Attention </a:t>
                </a:r>
                <a:r>
                  <a:rPr lang="en-US" altLang="ko-KR" sz="2000" b="1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score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2400" b="1" i="1" spc="-15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ko-KR" sz="2400" b="1" i="1" spc="-15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pt-BR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b="1" i="1" spc="-15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Attention distribution</a:t>
                </a:r>
                <a:endParaRPr lang="en-US" altLang="ko-KR" sz="2000" b="1" i="1" spc="-15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400" b="1" i="1" spc="-150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 spc="-15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𝒆𝒙𝒑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ko-KR" sz="2400" b="1" i="1" spc="-150">
                                    <a:latin typeface="Cambria Math" panose="02040503050406030204" pitchFamily="18" charset="0"/>
                                  </a:rPr>
                                  <m:t>𝒊𝒌</m:t>
                                </m:r>
                              </m:sub>
                            </m:s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sz="2400" b="1" i="1" spc="-15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i="1" spc="-150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/>
                  <a:t> Attention output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b="1" i="1" spc="-15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sz="2000" b="1" dirty="0" smtClean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/>
                  <a:t>Decoder hidden </a:t>
                </a:r>
                <a:r>
                  <a:rPr lang="en-US" altLang="ko-KR" sz="2000" b="1" dirty="0" smtClean="0"/>
                  <a:t>state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2400" b="1" i="1" spc="-15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altLang="ko-KR" sz="2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395" y="52040"/>
                <a:ext cx="3212553" cy="6805960"/>
              </a:xfrm>
              <a:prstGeom prst="rect">
                <a:avLst/>
              </a:prstGeom>
              <a:blipFill>
                <a:blip r:embed="rId8"/>
                <a:stretch>
                  <a:fillRect l="-18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2F459E2-ED12-47AB-9404-8F8ABD62E852}"/>
              </a:ext>
            </a:extLst>
          </p:cNvPr>
          <p:cNvCxnSpPr>
            <a:cxnSpLocks/>
            <a:stCxn id="3" idx="0"/>
            <a:endCxn id="48" idx="4"/>
          </p:cNvCxnSpPr>
          <p:nvPr/>
        </p:nvCxnSpPr>
        <p:spPr>
          <a:xfrm flipH="1" flipV="1">
            <a:off x="2717123" y="4449857"/>
            <a:ext cx="2999" cy="5817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57BAEA44-C37A-4016-9839-15078067808E}"/>
              </a:ext>
            </a:extLst>
          </p:cNvPr>
          <p:cNvSpPr/>
          <p:nvPr/>
        </p:nvSpPr>
        <p:spPr>
          <a:xfrm>
            <a:off x="2607859" y="4231330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5C6BB58-1075-47E5-BD52-475DBD53F43B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717123" y="3629768"/>
            <a:ext cx="156" cy="601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/>
              <p:nvPr/>
            </p:nvSpPr>
            <p:spPr>
              <a:xfrm>
                <a:off x="1995887" y="3584953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887" y="3584953"/>
                <a:ext cx="1060252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2F459E2-ED12-47AB-9404-8F8ABD62E852}"/>
              </a:ext>
            </a:extLst>
          </p:cNvPr>
          <p:cNvCxnSpPr>
            <a:cxnSpLocks/>
            <a:stCxn id="4" idx="0"/>
            <a:endCxn id="57" idx="4"/>
          </p:cNvCxnSpPr>
          <p:nvPr/>
        </p:nvCxnSpPr>
        <p:spPr>
          <a:xfrm flipH="1" flipV="1">
            <a:off x="3584953" y="4449696"/>
            <a:ext cx="6000" cy="581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57BAEA44-C37A-4016-9839-15078067808E}"/>
              </a:ext>
            </a:extLst>
          </p:cNvPr>
          <p:cNvSpPr/>
          <p:nvPr/>
        </p:nvSpPr>
        <p:spPr>
          <a:xfrm>
            <a:off x="3475689" y="4231169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5C6BB58-1075-47E5-BD52-475DBD53F43B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584953" y="3629607"/>
            <a:ext cx="156" cy="601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/>
              <p:nvPr/>
            </p:nvSpPr>
            <p:spPr>
              <a:xfrm>
                <a:off x="2863717" y="3584792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717" y="3584792"/>
                <a:ext cx="1060252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2F459E2-ED12-47AB-9404-8F8ABD62E852}"/>
              </a:ext>
            </a:extLst>
          </p:cNvPr>
          <p:cNvCxnSpPr>
            <a:cxnSpLocks/>
            <a:stCxn id="5" idx="0"/>
            <a:endCxn id="71" idx="4"/>
          </p:cNvCxnSpPr>
          <p:nvPr/>
        </p:nvCxnSpPr>
        <p:spPr>
          <a:xfrm flipH="1" flipV="1">
            <a:off x="4460241" y="4453975"/>
            <a:ext cx="1543" cy="577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57BAEA44-C37A-4016-9839-15078067808E}"/>
              </a:ext>
            </a:extLst>
          </p:cNvPr>
          <p:cNvSpPr/>
          <p:nvPr/>
        </p:nvSpPr>
        <p:spPr>
          <a:xfrm>
            <a:off x="4350977" y="4235448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C6BB58-1075-47E5-BD52-475DBD53F43B}"/>
              </a:ext>
            </a:extLst>
          </p:cNvPr>
          <p:cNvCxnSpPr>
            <a:cxnSpLocks/>
          </p:cNvCxnSpPr>
          <p:nvPr/>
        </p:nvCxnSpPr>
        <p:spPr>
          <a:xfrm flipV="1">
            <a:off x="4460241" y="3624555"/>
            <a:ext cx="156" cy="601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/>
              <p:nvPr/>
            </p:nvSpPr>
            <p:spPr>
              <a:xfrm>
                <a:off x="3739005" y="3589071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005" y="3589071"/>
                <a:ext cx="1060252" cy="369332"/>
              </a:xfrm>
              <a:prstGeom prst="rect">
                <a:avLst/>
              </a:prstGeom>
              <a:blipFill>
                <a:blip r:embed="rId1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3A52448-0D32-4219-8E78-4BEA9B23D309}"/>
              </a:ext>
            </a:extLst>
          </p:cNvPr>
          <p:cNvCxnSpPr>
            <a:cxnSpLocks/>
          </p:cNvCxnSpPr>
          <p:nvPr/>
        </p:nvCxnSpPr>
        <p:spPr>
          <a:xfrm>
            <a:off x="5551453" y="5446636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2A39BB0-0355-46FB-8402-573167AA291B}"/>
              </a:ext>
            </a:extLst>
          </p:cNvPr>
          <p:cNvSpPr/>
          <p:nvPr/>
        </p:nvSpPr>
        <p:spPr>
          <a:xfrm>
            <a:off x="6075761" y="5048012"/>
            <a:ext cx="361399" cy="814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23CD461A-E82B-4531-8AAD-5F764FD47370}"/>
              </a:ext>
            </a:extLst>
          </p:cNvPr>
          <p:cNvCxnSpPr/>
          <p:nvPr/>
        </p:nvCxnSpPr>
        <p:spPr>
          <a:xfrm flipV="1">
            <a:off x="6247380" y="5857700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0F47D94-5977-4E2F-9B42-1D98C61CECD5}"/>
                  </a:ext>
                </a:extLst>
              </p:cNvPr>
              <p:cNvSpPr txBox="1"/>
              <p:nvPr/>
            </p:nvSpPr>
            <p:spPr>
              <a:xfrm>
                <a:off x="5858793" y="6117871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0F47D94-5977-4E2F-9B42-1D98C61CE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793" y="6117871"/>
                <a:ext cx="759114" cy="369332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262F1E5-0EAF-41BD-B769-0FD52CD97C1A}"/>
                  </a:ext>
                </a:extLst>
              </p:cNvPr>
              <p:cNvSpPr txBox="1"/>
              <p:nvPr/>
            </p:nvSpPr>
            <p:spPr>
              <a:xfrm>
                <a:off x="5891029" y="5228256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262F1E5-0EAF-41BD-B769-0FD52CD97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029" y="5228256"/>
                <a:ext cx="759114" cy="369332"/>
              </a:xfrm>
              <a:prstGeom prst="rect">
                <a:avLst/>
              </a:prstGeom>
              <a:blipFill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27A4DBBE-83FE-490C-830C-7BF1B0D45A25}"/>
              </a:ext>
            </a:extLst>
          </p:cNvPr>
          <p:cNvCxnSpPr>
            <a:cxnSpLocks/>
          </p:cNvCxnSpPr>
          <p:nvPr/>
        </p:nvCxnSpPr>
        <p:spPr>
          <a:xfrm flipH="1" flipV="1">
            <a:off x="1943893" y="4409934"/>
            <a:ext cx="4330772" cy="635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D8DFF27-18D4-4506-B3D0-275E86677DA5}"/>
              </a:ext>
            </a:extLst>
          </p:cNvPr>
          <p:cNvCxnSpPr>
            <a:cxnSpLocks/>
          </p:cNvCxnSpPr>
          <p:nvPr/>
        </p:nvCxnSpPr>
        <p:spPr>
          <a:xfrm flipH="1" flipV="1">
            <a:off x="2810218" y="4405792"/>
            <a:ext cx="3464447" cy="6396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D8DFF27-18D4-4506-B3D0-275E86677DA5}"/>
              </a:ext>
            </a:extLst>
          </p:cNvPr>
          <p:cNvCxnSpPr>
            <a:cxnSpLocks/>
          </p:cNvCxnSpPr>
          <p:nvPr/>
        </p:nvCxnSpPr>
        <p:spPr>
          <a:xfrm flipH="1" flipV="1">
            <a:off x="3682129" y="4405790"/>
            <a:ext cx="2592536" cy="639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D8DFF27-18D4-4506-B3D0-275E86677DA5}"/>
              </a:ext>
            </a:extLst>
          </p:cNvPr>
          <p:cNvCxnSpPr>
            <a:cxnSpLocks/>
          </p:cNvCxnSpPr>
          <p:nvPr/>
        </p:nvCxnSpPr>
        <p:spPr>
          <a:xfrm flipH="1" flipV="1">
            <a:off x="4552960" y="4400900"/>
            <a:ext cx="1721705" cy="6445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내용 개체 틀 2"/>
          <p:cNvSpPr txBox="1">
            <a:spLocks/>
          </p:cNvSpPr>
          <p:nvPr/>
        </p:nvSpPr>
        <p:spPr>
          <a:xfrm>
            <a:off x="622260" y="1316757"/>
            <a:ext cx="7809721" cy="947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디코더의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현재 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state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결정하기 위해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인코더 입력 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어느 부분에 집중할 것인지를 점수화</a:t>
            </a:r>
            <a:endParaRPr lang="en-US" altLang="ko-KR" sz="2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왼쪽 중괄호 118"/>
          <p:cNvSpPr/>
          <p:nvPr/>
        </p:nvSpPr>
        <p:spPr>
          <a:xfrm>
            <a:off x="1094551" y="3687369"/>
            <a:ext cx="125343" cy="1344248"/>
          </a:xfrm>
          <a:prstGeom prst="leftBrace">
            <a:avLst>
              <a:gd name="adj1" fmla="val 8333"/>
              <a:gd name="adj2" fmla="val 49306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8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450963-4FB3-42EE-8FAF-4C3C70CED0AC}"/>
              </a:ext>
            </a:extLst>
          </p:cNvPr>
          <p:cNvSpPr/>
          <p:nvPr/>
        </p:nvSpPr>
        <p:spPr>
          <a:xfrm>
            <a:off x="1668591" y="5031617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619DE4-DB2E-4173-A987-7630A3565B9B}"/>
              </a:ext>
            </a:extLst>
          </p:cNvPr>
          <p:cNvSpPr/>
          <p:nvPr/>
        </p:nvSpPr>
        <p:spPr>
          <a:xfrm>
            <a:off x="2539422" y="5031619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253B3D-804F-454D-90AA-83A64E4B3F7B}"/>
              </a:ext>
            </a:extLst>
          </p:cNvPr>
          <p:cNvSpPr/>
          <p:nvPr/>
        </p:nvSpPr>
        <p:spPr>
          <a:xfrm>
            <a:off x="3410253" y="5031617"/>
            <a:ext cx="361399" cy="8143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946D2C-7ADE-47A5-A5E6-305555A7B398}"/>
              </a:ext>
            </a:extLst>
          </p:cNvPr>
          <p:cNvSpPr/>
          <p:nvPr/>
        </p:nvSpPr>
        <p:spPr>
          <a:xfrm>
            <a:off x="4281084" y="5031617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4E9CB7-88AE-46F6-8A90-7BDA503514AC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900821" y="5438811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9A97F6-A34B-493C-BF4C-60E1AC228A98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029990" y="5438811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6E390D6-CBB9-483E-A3AC-3E4C4FF06AA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71652" y="5438811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D1C5A96-FC0E-4394-BCB4-3A3BB8443DF2}"/>
              </a:ext>
            </a:extLst>
          </p:cNvPr>
          <p:cNvCxnSpPr/>
          <p:nvPr/>
        </p:nvCxnSpPr>
        <p:spPr>
          <a:xfrm flipV="1">
            <a:off x="1850181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989226-3710-421B-AF62-FD7703A65489}"/>
              </a:ext>
            </a:extLst>
          </p:cNvPr>
          <p:cNvCxnSpPr/>
          <p:nvPr/>
        </p:nvCxnSpPr>
        <p:spPr>
          <a:xfrm flipV="1">
            <a:off x="2735378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80DFB0-5CED-4F1A-9CB6-2A343EBC5CD1}"/>
              </a:ext>
            </a:extLst>
          </p:cNvPr>
          <p:cNvCxnSpPr/>
          <p:nvPr/>
        </p:nvCxnSpPr>
        <p:spPr>
          <a:xfrm flipV="1">
            <a:off x="3598580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8E13D9-1D69-4639-9A4F-923077A8ACD8}"/>
              </a:ext>
            </a:extLst>
          </p:cNvPr>
          <p:cNvCxnSpPr/>
          <p:nvPr/>
        </p:nvCxnSpPr>
        <p:spPr>
          <a:xfrm flipV="1">
            <a:off x="4461782" y="5854573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E27C30-D7B0-4391-8936-030E65266158}"/>
              </a:ext>
            </a:extLst>
          </p:cNvPr>
          <p:cNvSpPr txBox="1"/>
          <p:nvPr/>
        </p:nvSpPr>
        <p:spPr>
          <a:xfrm>
            <a:off x="1465744" y="6190789"/>
            <a:ext cx="75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A38B9C-C1AB-4015-9355-ABCD5A91A033}"/>
              </a:ext>
            </a:extLst>
          </p:cNvPr>
          <p:cNvSpPr txBox="1"/>
          <p:nvPr/>
        </p:nvSpPr>
        <p:spPr>
          <a:xfrm>
            <a:off x="2424782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how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27D6D-7F0D-495F-A766-013D0F6A0DBC}"/>
              </a:ext>
            </a:extLst>
          </p:cNvPr>
          <p:cNvSpPr txBox="1"/>
          <p:nvPr/>
        </p:nvSpPr>
        <p:spPr>
          <a:xfrm>
            <a:off x="3382874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A4E110-FAF4-439F-8E13-D92686CD3DBC}"/>
              </a:ext>
            </a:extLst>
          </p:cNvPr>
          <p:cNvSpPr txBox="1"/>
          <p:nvPr/>
        </p:nvSpPr>
        <p:spPr>
          <a:xfrm>
            <a:off x="4203317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you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1BD58AD-4472-47FE-B435-2EA9974FDE34}"/>
              </a:ext>
            </a:extLst>
          </p:cNvPr>
          <p:cNvCxnSpPr>
            <a:cxnSpLocks/>
          </p:cNvCxnSpPr>
          <p:nvPr/>
        </p:nvCxnSpPr>
        <p:spPr>
          <a:xfrm>
            <a:off x="4658313" y="5447380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5A449B-A4C6-4407-B2B4-AF2013628520}"/>
              </a:ext>
            </a:extLst>
          </p:cNvPr>
          <p:cNvSpPr/>
          <p:nvPr/>
        </p:nvSpPr>
        <p:spPr>
          <a:xfrm>
            <a:off x="5185067" y="5048755"/>
            <a:ext cx="361399" cy="814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5DD9AE-CDB1-4CDC-A5E4-E33E1B3904AE}"/>
              </a:ext>
            </a:extLst>
          </p:cNvPr>
          <p:cNvCxnSpPr/>
          <p:nvPr/>
        </p:nvCxnSpPr>
        <p:spPr>
          <a:xfrm flipV="1">
            <a:off x="5365765" y="587171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9C59CF-2976-4213-92DB-9EBEF5C90EDF}"/>
              </a:ext>
            </a:extLst>
          </p:cNvPr>
          <p:cNvCxnSpPr>
            <a:cxnSpLocks/>
            <a:stCxn id="2" idx="0"/>
            <a:endCxn id="62" idx="4"/>
          </p:cNvCxnSpPr>
          <p:nvPr/>
        </p:nvCxnSpPr>
        <p:spPr>
          <a:xfrm flipV="1">
            <a:off x="1849291" y="4453824"/>
            <a:ext cx="0" cy="577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4226528D-3519-40CD-A3C7-C4BACC0EA715}"/>
              </a:ext>
            </a:extLst>
          </p:cNvPr>
          <p:cNvSpPr/>
          <p:nvPr/>
        </p:nvSpPr>
        <p:spPr>
          <a:xfrm>
            <a:off x="1740027" y="4235297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FEB1E-F37B-4EB4-83F7-912F3A5D4AC0}"/>
                  </a:ext>
                </a:extLst>
              </p:cNvPr>
              <p:cNvSpPr txBox="1"/>
              <p:nvPr/>
            </p:nvSpPr>
            <p:spPr>
              <a:xfrm>
                <a:off x="2355821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FEB1E-F37B-4EB4-83F7-912F3A5D4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821" y="5233639"/>
                <a:ext cx="759114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5AA4DD-1F9A-4217-97EA-1980D77CBA04}"/>
                  </a:ext>
                </a:extLst>
              </p:cNvPr>
              <p:cNvSpPr txBox="1"/>
              <p:nvPr/>
            </p:nvSpPr>
            <p:spPr>
              <a:xfrm>
                <a:off x="1490112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5AA4DD-1F9A-4217-97EA-1980D77CB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112" y="5233639"/>
                <a:ext cx="759114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58BE726-452D-4E23-8AFD-F1A4054ABC7C}"/>
                  </a:ext>
                </a:extLst>
              </p:cNvPr>
              <p:cNvSpPr txBox="1"/>
              <p:nvPr/>
            </p:nvSpPr>
            <p:spPr>
              <a:xfrm>
                <a:off x="3228197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58BE726-452D-4E23-8AFD-F1A4054A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197" y="5233639"/>
                <a:ext cx="759114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FBB645C-695B-4048-8BCE-638BC04B735B}"/>
                  </a:ext>
                </a:extLst>
              </p:cNvPr>
              <p:cNvSpPr txBox="1"/>
              <p:nvPr/>
            </p:nvSpPr>
            <p:spPr>
              <a:xfrm>
                <a:off x="4090741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FBB645C-695B-4048-8BCE-638BC04B7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41" y="5233639"/>
                <a:ext cx="759114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9CE4904-4B84-4B1C-9238-7B12B48B434B}"/>
                  </a:ext>
                </a:extLst>
              </p:cNvPr>
              <p:cNvSpPr txBox="1"/>
              <p:nvPr/>
            </p:nvSpPr>
            <p:spPr>
              <a:xfrm>
                <a:off x="4986208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9CE4904-4B84-4B1C-9238-7B12B48B4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08" y="5233639"/>
                <a:ext cx="759114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269AA712-C8E3-4D97-80CF-A49E97771E11}"/>
              </a:ext>
            </a:extLst>
          </p:cNvPr>
          <p:cNvSpPr txBox="1"/>
          <p:nvPr/>
        </p:nvSpPr>
        <p:spPr>
          <a:xfrm>
            <a:off x="4904574" y="6190789"/>
            <a:ext cx="96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&lt;EOS&gt;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EFFBAD5-A7F6-40F3-BC22-0416031142B6}"/>
                  </a:ext>
                </a:extLst>
              </p:cNvPr>
              <p:cNvSpPr txBox="1"/>
              <p:nvPr/>
            </p:nvSpPr>
            <p:spPr>
              <a:xfrm>
                <a:off x="1094551" y="3583203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EFFBAD5-A7F6-40F3-BC22-041603114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551" y="3583203"/>
                <a:ext cx="1060252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0EF5178-0BDE-458A-8D81-3CCC73719ECA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1849291" y="3624701"/>
            <a:ext cx="0" cy="610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제목 1"/>
          <p:cNvSpPr txBox="1">
            <a:spLocks/>
          </p:cNvSpPr>
          <p:nvPr/>
        </p:nvSpPr>
        <p:spPr>
          <a:xfrm>
            <a:off x="838200" y="271815"/>
            <a:ext cx="7120812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Attention</a:t>
            </a:r>
            <a:r>
              <a:rPr lang="ko-KR" altLang="en-US" b="1" dirty="0" smtClean="0">
                <a:latin typeface="Arial Black" panose="020B0A04020102020204" pitchFamily="34" charset="0"/>
              </a:rPr>
              <a:t> </a:t>
            </a:r>
            <a:r>
              <a:rPr lang="en-US" altLang="ko-KR" b="1" dirty="0" smtClean="0">
                <a:latin typeface="Arial Black" panose="020B0A04020102020204" pitchFamily="34" charset="0"/>
              </a:rPr>
              <a:t>Mechanism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8649485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내용 개체 틀 2"/>
              <p:cNvSpPr txBox="1">
                <a:spLocks/>
              </p:cNvSpPr>
              <p:nvPr/>
            </p:nvSpPr>
            <p:spPr>
              <a:xfrm>
                <a:off x="8957395" y="52040"/>
                <a:ext cx="3212553" cy="68059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Attention </a:t>
                </a:r>
                <a:r>
                  <a:rPr lang="en-US" altLang="ko-KR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score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2400" b="1" i="1" spc="-15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ko-KR" sz="2400" b="1" i="1" spc="-15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pt-BR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b="1" i="1" spc="-15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Attention distribution</a:t>
                </a:r>
                <a:endParaRPr lang="en-US" altLang="ko-KR" sz="2000" b="1" i="1" spc="-150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400" b="1" i="1" spc="-15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2400" b="1" i="1" spc="-15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𝒆𝒙𝒑</m:t>
                        </m:r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400" b="1" i="1" spc="-15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pc="-15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ko-KR" sz="2400" b="1" i="1" spc="-15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sz="2400" b="1" i="1" spc="-15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pc="-15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ko-KR" sz="2400" b="1" i="1" spc="-15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𝒊𝒌</m:t>
                                </m:r>
                              </m:sub>
                            </m:sSub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sz="2400" b="1" i="1" spc="-15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i="1" spc="-150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/>
                  <a:t> Attention output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b="1" i="1" spc="-15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sz="2000" b="1" dirty="0" smtClean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/>
                  <a:t>Decoder hidden </a:t>
                </a:r>
                <a:r>
                  <a:rPr lang="en-US" altLang="ko-KR" sz="2000" b="1" dirty="0" smtClean="0"/>
                  <a:t>state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2400" b="1" i="1" spc="-15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altLang="ko-KR" sz="2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395" y="52040"/>
                <a:ext cx="3212553" cy="6805960"/>
              </a:xfrm>
              <a:prstGeom prst="rect">
                <a:avLst/>
              </a:prstGeom>
              <a:blipFill>
                <a:blip r:embed="rId8"/>
                <a:stretch>
                  <a:fillRect l="-18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2F459E2-ED12-47AB-9404-8F8ABD62E852}"/>
              </a:ext>
            </a:extLst>
          </p:cNvPr>
          <p:cNvCxnSpPr>
            <a:cxnSpLocks/>
            <a:stCxn id="3" idx="0"/>
            <a:endCxn id="48" idx="4"/>
          </p:cNvCxnSpPr>
          <p:nvPr/>
        </p:nvCxnSpPr>
        <p:spPr>
          <a:xfrm flipH="1" flipV="1">
            <a:off x="2717123" y="4449857"/>
            <a:ext cx="2999" cy="5817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57BAEA44-C37A-4016-9839-15078067808E}"/>
              </a:ext>
            </a:extLst>
          </p:cNvPr>
          <p:cNvSpPr/>
          <p:nvPr/>
        </p:nvSpPr>
        <p:spPr>
          <a:xfrm>
            <a:off x="2607859" y="4231330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5C6BB58-1075-47E5-BD52-475DBD53F43B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717123" y="3629768"/>
            <a:ext cx="156" cy="601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/>
              <p:nvPr/>
            </p:nvSpPr>
            <p:spPr>
              <a:xfrm>
                <a:off x="1995887" y="3584953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887" y="3584953"/>
                <a:ext cx="1060252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2F459E2-ED12-47AB-9404-8F8ABD62E852}"/>
              </a:ext>
            </a:extLst>
          </p:cNvPr>
          <p:cNvCxnSpPr>
            <a:cxnSpLocks/>
            <a:stCxn id="4" idx="0"/>
            <a:endCxn id="57" idx="4"/>
          </p:cNvCxnSpPr>
          <p:nvPr/>
        </p:nvCxnSpPr>
        <p:spPr>
          <a:xfrm flipH="1" flipV="1">
            <a:off x="3584953" y="4449696"/>
            <a:ext cx="6000" cy="581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57BAEA44-C37A-4016-9839-15078067808E}"/>
              </a:ext>
            </a:extLst>
          </p:cNvPr>
          <p:cNvSpPr/>
          <p:nvPr/>
        </p:nvSpPr>
        <p:spPr>
          <a:xfrm>
            <a:off x="3475689" y="4231169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5C6BB58-1075-47E5-BD52-475DBD53F43B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584953" y="3629607"/>
            <a:ext cx="156" cy="601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/>
              <p:nvPr/>
            </p:nvSpPr>
            <p:spPr>
              <a:xfrm>
                <a:off x="2863717" y="3584792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717" y="3584792"/>
                <a:ext cx="1060252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2F459E2-ED12-47AB-9404-8F8ABD62E852}"/>
              </a:ext>
            </a:extLst>
          </p:cNvPr>
          <p:cNvCxnSpPr>
            <a:cxnSpLocks/>
            <a:stCxn id="5" idx="0"/>
            <a:endCxn id="71" idx="4"/>
          </p:cNvCxnSpPr>
          <p:nvPr/>
        </p:nvCxnSpPr>
        <p:spPr>
          <a:xfrm flipH="1" flipV="1">
            <a:off x="4460241" y="4453975"/>
            <a:ext cx="1543" cy="577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57BAEA44-C37A-4016-9839-15078067808E}"/>
              </a:ext>
            </a:extLst>
          </p:cNvPr>
          <p:cNvSpPr/>
          <p:nvPr/>
        </p:nvSpPr>
        <p:spPr>
          <a:xfrm>
            <a:off x="4350977" y="4235448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C6BB58-1075-47E5-BD52-475DBD53F43B}"/>
              </a:ext>
            </a:extLst>
          </p:cNvPr>
          <p:cNvCxnSpPr>
            <a:cxnSpLocks/>
          </p:cNvCxnSpPr>
          <p:nvPr/>
        </p:nvCxnSpPr>
        <p:spPr>
          <a:xfrm flipV="1">
            <a:off x="4460241" y="3624555"/>
            <a:ext cx="156" cy="601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/>
              <p:nvPr/>
            </p:nvSpPr>
            <p:spPr>
              <a:xfrm>
                <a:off x="3739005" y="3589071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005" y="3589071"/>
                <a:ext cx="1060252" cy="369332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2D35A4F-CAE0-4E0B-ABCC-DBF9CD176F14}"/>
              </a:ext>
            </a:extLst>
          </p:cNvPr>
          <p:cNvCxnSpPr>
            <a:cxnSpLocks/>
          </p:cNvCxnSpPr>
          <p:nvPr/>
        </p:nvCxnSpPr>
        <p:spPr>
          <a:xfrm flipV="1">
            <a:off x="1489625" y="3623538"/>
            <a:ext cx="3339766" cy="14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FB904D1-285D-4499-BB3B-451FD23D30DF}"/>
              </a:ext>
            </a:extLst>
          </p:cNvPr>
          <p:cNvSpPr/>
          <p:nvPr/>
        </p:nvSpPr>
        <p:spPr>
          <a:xfrm>
            <a:off x="3493264" y="3120877"/>
            <a:ext cx="186513" cy="5079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6E41452-C967-47E0-84B1-7F4C798C29D8}"/>
              </a:ext>
            </a:extLst>
          </p:cNvPr>
          <p:cNvSpPr/>
          <p:nvPr/>
        </p:nvSpPr>
        <p:spPr>
          <a:xfrm>
            <a:off x="2619381" y="3510736"/>
            <a:ext cx="186510" cy="1184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D07ACAD-894E-4348-BD20-9493FCA320AB}"/>
              </a:ext>
            </a:extLst>
          </p:cNvPr>
          <p:cNvSpPr/>
          <p:nvPr/>
        </p:nvSpPr>
        <p:spPr>
          <a:xfrm>
            <a:off x="1756036" y="3497875"/>
            <a:ext cx="186508" cy="1442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F61E7AC-4EDE-48C5-9B02-D0DE7F3D5A13}"/>
              </a:ext>
            </a:extLst>
          </p:cNvPr>
          <p:cNvSpPr/>
          <p:nvPr/>
        </p:nvSpPr>
        <p:spPr>
          <a:xfrm>
            <a:off x="4365048" y="3544653"/>
            <a:ext cx="186508" cy="76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ABF89D4-13DC-4109-8B7D-7FA0979BF8FB}"/>
                  </a:ext>
                </a:extLst>
              </p:cNvPr>
              <p:cNvSpPr txBox="1"/>
              <p:nvPr/>
            </p:nvSpPr>
            <p:spPr>
              <a:xfrm>
                <a:off x="1238786" y="3125780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ABF89D4-13DC-4109-8B7D-7FA0979BF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786" y="3125780"/>
                <a:ext cx="1060252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7ADBC8D-5B2D-4732-8D0F-62E6B37D7A55}"/>
                  </a:ext>
                </a:extLst>
              </p:cNvPr>
              <p:cNvSpPr txBox="1"/>
              <p:nvPr/>
            </p:nvSpPr>
            <p:spPr>
              <a:xfrm>
                <a:off x="2059240" y="3116186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7ADBC8D-5B2D-4732-8D0F-62E6B37D7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40" y="3116186"/>
                <a:ext cx="1060252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5EB4A45-E3F9-408B-B5A5-FB6D54A52329}"/>
                  </a:ext>
                </a:extLst>
              </p:cNvPr>
              <p:cNvSpPr txBox="1"/>
              <p:nvPr/>
            </p:nvSpPr>
            <p:spPr>
              <a:xfrm>
                <a:off x="2799316" y="2837094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5EB4A45-E3F9-408B-B5A5-FB6D54A52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316" y="2837094"/>
                <a:ext cx="1060252" cy="369332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ABB145D-1CEC-4524-BA32-7877227E6370}"/>
                  </a:ext>
                </a:extLst>
              </p:cNvPr>
              <p:cNvSpPr txBox="1"/>
              <p:nvPr/>
            </p:nvSpPr>
            <p:spPr>
              <a:xfrm>
                <a:off x="3918145" y="3105720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ABB145D-1CEC-4524-BA32-7877227E6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145" y="3105720"/>
                <a:ext cx="1060252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3A52448-0D32-4219-8E78-4BEA9B23D309}"/>
              </a:ext>
            </a:extLst>
          </p:cNvPr>
          <p:cNvCxnSpPr>
            <a:cxnSpLocks/>
          </p:cNvCxnSpPr>
          <p:nvPr/>
        </p:nvCxnSpPr>
        <p:spPr>
          <a:xfrm>
            <a:off x="5551453" y="5446636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2A39BB0-0355-46FB-8402-573167AA291B}"/>
              </a:ext>
            </a:extLst>
          </p:cNvPr>
          <p:cNvSpPr/>
          <p:nvPr/>
        </p:nvSpPr>
        <p:spPr>
          <a:xfrm>
            <a:off x="6075761" y="5048012"/>
            <a:ext cx="361399" cy="814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23CD461A-E82B-4531-8AAD-5F764FD47370}"/>
              </a:ext>
            </a:extLst>
          </p:cNvPr>
          <p:cNvCxnSpPr/>
          <p:nvPr/>
        </p:nvCxnSpPr>
        <p:spPr>
          <a:xfrm flipV="1">
            <a:off x="6247380" y="5857700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0F47D94-5977-4E2F-9B42-1D98C61CECD5}"/>
                  </a:ext>
                </a:extLst>
              </p:cNvPr>
              <p:cNvSpPr txBox="1"/>
              <p:nvPr/>
            </p:nvSpPr>
            <p:spPr>
              <a:xfrm>
                <a:off x="5858793" y="6117871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0F47D94-5977-4E2F-9B42-1D98C61CE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793" y="6117871"/>
                <a:ext cx="759114" cy="369332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262F1E5-0EAF-41BD-B769-0FD52CD97C1A}"/>
                  </a:ext>
                </a:extLst>
              </p:cNvPr>
              <p:cNvSpPr txBox="1"/>
              <p:nvPr/>
            </p:nvSpPr>
            <p:spPr>
              <a:xfrm>
                <a:off x="5891029" y="5228256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262F1E5-0EAF-41BD-B769-0FD52CD97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029" y="5228256"/>
                <a:ext cx="759114" cy="369332"/>
              </a:xfrm>
              <a:prstGeom prst="rect">
                <a:avLst/>
              </a:prstGeom>
              <a:blipFill>
                <a:blip r:embed="rId1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27A4DBBE-83FE-490C-830C-7BF1B0D45A25}"/>
              </a:ext>
            </a:extLst>
          </p:cNvPr>
          <p:cNvCxnSpPr>
            <a:cxnSpLocks/>
          </p:cNvCxnSpPr>
          <p:nvPr/>
        </p:nvCxnSpPr>
        <p:spPr>
          <a:xfrm flipH="1" flipV="1">
            <a:off x="1943893" y="4409934"/>
            <a:ext cx="4330772" cy="635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D8DFF27-18D4-4506-B3D0-275E86677DA5}"/>
              </a:ext>
            </a:extLst>
          </p:cNvPr>
          <p:cNvCxnSpPr>
            <a:cxnSpLocks/>
          </p:cNvCxnSpPr>
          <p:nvPr/>
        </p:nvCxnSpPr>
        <p:spPr>
          <a:xfrm flipH="1" flipV="1">
            <a:off x="2810218" y="4405792"/>
            <a:ext cx="3464447" cy="6396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D8DFF27-18D4-4506-B3D0-275E86677DA5}"/>
              </a:ext>
            </a:extLst>
          </p:cNvPr>
          <p:cNvCxnSpPr>
            <a:cxnSpLocks/>
          </p:cNvCxnSpPr>
          <p:nvPr/>
        </p:nvCxnSpPr>
        <p:spPr>
          <a:xfrm flipH="1" flipV="1">
            <a:off x="3682129" y="4405790"/>
            <a:ext cx="2592536" cy="639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D8DFF27-18D4-4506-B3D0-275E86677DA5}"/>
              </a:ext>
            </a:extLst>
          </p:cNvPr>
          <p:cNvCxnSpPr>
            <a:cxnSpLocks/>
          </p:cNvCxnSpPr>
          <p:nvPr/>
        </p:nvCxnSpPr>
        <p:spPr>
          <a:xfrm flipH="1" flipV="1">
            <a:off x="4552960" y="4400900"/>
            <a:ext cx="1721705" cy="6445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내용 개체 틀 2"/>
          <p:cNvSpPr txBox="1">
            <a:spLocks/>
          </p:cNvSpPr>
          <p:nvPr/>
        </p:nvSpPr>
        <p:spPr>
          <a:xfrm>
            <a:off x="622261" y="1316757"/>
            <a:ext cx="5798922" cy="53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함수를 통해 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 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ko-KR" altLang="en-US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분수화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7A0BF3E1-D8D6-40B6-B4D9-86B3FBC9B929}"/>
                  </a:ext>
                </a:extLst>
              </p:cNvPr>
              <p:cNvSpPr/>
              <p:nvPr/>
            </p:nvSpPr>
            <p:spPr>
              <a:xfrm>
                <a:off x="4458039" y="2221325"/>
                <a:ext cx="3502176" cy="6243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3200" i="1" spc="-15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32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i="1" spc="-15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ko-KR" sz="3200" i="1" spc="-15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3200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3200" i="1" spc="-15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3200" i="1" spc="-15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7A0BF3E1-D8D6-40B6-B4D9-86B3FBC9B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039" y="2221325"/>
                <a:ext cx="3502176" cy="62433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41253EE8-124D-4654-880A-4F24FE4C1242}"/>
              </a:ext>
            </a:extLst>
          </p:cNvPr>
          <p:cNvSpPr txBox="1"/>
          <p:nvPr/>
        </p:nvSpPr>
        <p:spPr>
          <a:xfrm rot="16200000">
            <a:off x="-91172" y="4141026"/>
            <a:ext cx="1237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Attention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score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0CDDC8-B66D-4FD1-BF83-9B2D51DE1BEC}"/>
              </a:ext>
            </a:extLst>
          </p:cNvPr>
          <p:cNvSpPr txBox="1"/>
          <p:nvPr/>
        </p:nvSpPr>
        <p:spPr>
          <a:xfrm rot="16200000">
            <a:off x="-153918" y="2875680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Attention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distribution</a:t>
            </a:r>
            <a:endParaRPr lang="ko-KR" altLang="en-US" dirty="0"/>
          </a:p>
        </p:txBody>
      </p:sp>
      <p:sp>
        <p:nvSpPr>
          <p:cNvPr id="115" name="왼쪽 중괄호 114"/>
          <p:cNvSpPr/>
          <p:nvPr/>
        </p:nvSpPr>
        <p:spPr>
          <a:xfrm>
            <a:off x="1087481" y="2685732"/>
            <a:ext cx="127397" cy="879841"/>
          </a:xfrm>
          <a:prstGeom prst="leftBrace">
            <a:avLst>
              <a:gd name="adj1" fmla="val 8333"/>
              <a:gd name="adj2" fmla="val 49306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왼쪽 중괄호 115"/>
          <p:cNvSpPr/>
          <p:nvPr/>
        </p:nvSpPr>
        <p:spPr>
          <a:xfrm>
            <a:off x="1094551" y="3687369"/>
            <a:ext cx="125343" cy="1344248"/>
          </a:xfrm>
          <a:prstGeom prst="leftBrace">
            <a:avLst>
              <a:gd name="adj1" fmla="val 8333"/>
              <a:gd name="adj2" fmla="val 49306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60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450963-4FB3-42EE-8FAF-4C3C70CED0AC}"/>
              </a:ext>
            </a:extLst>
          </p:cNvPr>
          <p:cNvSpPr/>
          <p:nvPr/>
        </p:nvSpPr>
        <p:spPr>
          <a:xfrm>
            <a:off x="1668591" y="5031617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619DE4-DB2E-4173-A987-7630A3565B9B}"/>
              </a:ext>
            </a:extLst>
          </p:cNvPr>
          <p:cNvSpPr/>
          <p:nvPr/>
        </p:nvSpPr>
        <p:spPr>
          <a:xfrm>
            <a:off x="2539422" y="5031619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253B3D-804F-454D-90AA-83A64E4B3F7B}"/>
              </a:ext>
            </a:extLst>
          </p:cNvPr>
          <p:cNvSpPr/>
          <p:nvPr/>
        </p:nvSpPr>
        <p:spPr>
          <a:xfrm>
            <a:off x="3410253" y="5031617"/>
            <a:ext cx="361399" cy="8143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946D2C-7ADE-47A5-A5E6-305555A7B398}"/>
              </a:ext>
            </a:extLst>
          </p:cNvPr>
          <p:cNvSpPr/>
          <p:nvPr/>
        </p:nvSpPr>
        <p:spPr>
          <a:xfrm>
            <a:off x="4281084" y="5031617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4E9CB7-88AE-46F6-8A90-7BDA503514AC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900821" y="5438811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9A97F6-A34B-493C-BF4C-60E1AC228A98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029990" y="5438811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6E390D6-CBB9-483E-A3AC-3E4C4FF06AA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71652" y="5438811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D1C5A96-FC0E-4394-BCB4-3A3BB8443DF2}"/>
              </a:ext>
            </a:extLst>
          </p:cNvPr>
          <p:cNvCxnSpPr/>
          <p:nvPr/>
        </p:nvCxnSpPr>
        <p:spPr>
          <a:xfrm flipV="1">
            <a:off x="1850181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989226-3710-421B-AF62-FD7703A65489}"/>
              </a:ext>
            </a:extLst>
          </p:cNvPr>
          <p:cNvCxnSpPr/>
          <p:nvPr/>
        </p:nvCxnSpPr>
        <p:spPr>
          <a:xfrm flipV="1">
            <a:off x="2735378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80DFB0-5CED-4F1A-9CB6-2A343EBC5CD1}"/>
              </a:ext>
            </a:extLst>
          </p:cNvPr>
          <p:cNvCxnSpPr/>
          <p:nvPr/>
        </p:nvCxnSpPr>
        <p:spPr>
          <a:xfrm flipV="1">
            <a:off x="3598580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8E13D9-1D69-4639-9A4F-923077A8ACD8}"/>
              </a:ext>
            </a:extLst>
          </p:cNvPr>
          <p:cNvCxnSpPr/>
          <p:nvPr/>
        </p:nvCxnSpPr>
        <p:spPr>
          <a:xfrm flipV="1">
            <a:off x="4461782" y="5854573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E27C30-D7B0-4391-8936-030E65266158}"/>
              </a:ext>
            </a:extLst>
          </p:cNvPr>
          <p:cNvSpPr txBox="1"/>
          <p:nvPr/>
        </p:nvSpPr>
        <p:spPr>
          <a:xfrm>
            <a:off x="1465744" y="6190789"/>
            <a:ext cx="75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A38B9C-C1AB-4015-9355-ABCD5A91A033}"/>
              </a:ext>
            </a:extLst>
          </p:cNvPr>
          <p:cNvSpPr txBox="1"/>
          <p:nvPr/>
        </p:nvSpPr>
        <p:spPr>
          <a:xfrm>
            <a:off x="2424782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how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27D6D-7F0D-495F-A766-013D0F6A0DBC}"/>
              </a:ext>
            </a:extLst>
          </p:cNvPr>
          <p:cNvSpPr txBox="1"/>
          <p:nvPr/>
        </p:nvSpPr>
        <p:spPr>
          <a:xfrm>
            <a:off x="3382874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A4E110-FAF4-439F-8E13-D92686CD3DBC}"/>
              </a:ext>
            </a:extLst>
          </p:cNvPr>
          <p:cNvSpPr txBox="1"/>
          <p:nvPr/>
        </p:nvSpPr>
        <p:spPr>
          <a:xfrm>
            <a:off x="4203317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you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1BD58AD-4472-47FE-B435-2EA9974FDE34}"/>
              </a:ext>
            </a:extLst>
          </p:cNvPr>
          <p:cNvCxnSpPr>
            <a:cxnSpLocks/>
          </p:cNvCxnSpPr>
          <p:nvPr/>
        </p:nvCxnSpPr>
        <p:spPr>
          <a:xfrm>
            <a:off x="4658313" y="5447380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5A449B-A4C6-4407-B2B4-AF2013628520}"/>
              </a:ext>
            </a:extLst>
          </p:cNvPr>
          <p:cNvSpPr/>
          <p:nvPr/>
        </p:nvSpPr>
        <p:spPr>
          <a:xfrm>
            <a:off x="5185067" y="5048755"/>
            <a:ext cx="361399" cy="814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5DD9AE-CDB1-4CDC-A5E4-E33E1B3904AE}"/>
              </a:ext>
            </a:extLst>
          </p:cNvPr>
          <p:cNvCxnSpPr/>
          <p:nvPr/>
        </p:nvCxnSpPr>
        <p:spPr>
          <a:xfrm flipV="1">
            <a:off x="5365765" y="587171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9C59CF-2976-4213-92DB-9EBEF5C90EDF}"/>
              </a:ext>
            </a:extLst>
          </p:cNvPr>
          <p:cNvCxnSpPr>
            <a:cxnSpLocks/>
            <a:stCxn id="2" idx="0"/>
            <a:endCxn id="62" idx="4"/>
          </p:cNvCxnSpPr>
          <p:nvPr/>
        </p:nvCxnSpPr>
        <p:spPr>
          <a:xfrm flipV="1">
            <a:off x="1849291" y="4453824"/>
            <a:ext cx="0" cy="577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4226528D-3519-40CD-A3C7-C4BACC0EA715}"/>
              </a:ext>
            </a:extLst>
          </p:cNvPr>
          <p:cNvSpPr/>
          <p:nvPr/>
        </p:nvSpPr>
        <p:spPr>
          <a:xfrm>
            <a:off x="1740027" y="4235297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FEB1E-F37B-4EB4-83F7-912F3A5D4AC0}"/>
                  </a:ext>
                </a:extLst>
              </p:cNvPr>
              <p:cNvSpPr txBox="1"/>
              <p:nvPr/>
            </p:nvSpPr>
            <p:spPr>
              <a:xfrm>
                <a:off x="2355821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FEB1E-F37B-4EB4-83F7-912F3A5D4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821" y="5233639"/>
                <a:ext cx="759114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5AA4DD-1F9A-4217-97EA-1980D77CBA04}"/>
                  </a:ext>
                </a:extLst>
              </p:cNvPr>
              <p:cNvSpPr txBox="1"/>
              <p:nvPr/>
            </p:nvSpPr>
            <p:spPr>
              <a:xfrm>
                <a:off x="1490112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5AA4DD-1F9A-4217-97EA-1980D77CB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112" y="5233639"/>
                <a:ext cx="759114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58BE726-452D-4E23-8AFD-F1A4054ABC7C}"/>
                  </a:ext>
                </a:extLst>
              </p:cNvPr>
              <p:cNvSpPr txBox="1"/>
              <p:nvPr/>
            </p:nvSpPr>
            <p:spPr>
              <a:xfrm>
                <a:off x="3228197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58BE726-452D-4E23-8AFD-F1A4054A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197" y="5233639"/>
                <a:ext cx="759114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FBB645C-695B-4048-8BCE-638BC04B735B}"/>
                  </a:ext>
                </a:extLst>
              </p:cNvPr>
              <p:cNvSpPr txBox="1"/>
              <p:nvPr/>
            </p:nvSpPr>
            <p:spPr>
              <a:xfrm>
                <a:off x="4090741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FBB645C-695B-4048-8BCE-638BC04B7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41" y="5233639"/>
                <a:ext cx="759114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9CE4904-4B84-4B1C-9238-7B12B48B434B}"/>
                  </a:ext>
                </a:extLst>
              </p:cNvPr>
              <p:cNvSpPr txBox="1"/>
              <p:nvPr/>
            </p:nvSpPr>
            <p:spPr>
              <a:xfrm>
                <a:off x="4986208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9CE4904-4B84-4B1C-9238-7B12B48B4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08" y="5233639"/>
                <a:ext cx="759114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269AA712-C8E3-4D97-80CF-A49E97771E11}"/>
              </a:ext>
            </a:extLst>
          </p:cNvPr>
          <p:cNvSpPr txBox="1"/>
          <p:nvPr/>
        </p:nvSpPr>
        <p:spPr>
          <a:xfrm>
            <a:off x="4904574" y="6190789"/>
            <a:ext cx="96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&lt;EOS&gt;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EFFBAD5-A7F6-40F3-BC22-0416031142B6}"/>
                  </a:ext>
                </a:extLst>
              </p:cNvPr>
              <p:cNvSpPr txBox="1"/>
              <p:nvPr/>
            </p:nvSpPr>
            <p:spPr>
              <a:xfrm>
                <a:off x="1094551" y="3583203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EFFBAD5-A7F6-40F3-BC22-041603114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551" y="3583203"/>
                <a:ext cx="1060252" cy="369332"/>
              </a:xfrm>
              <a:prstGeom prst="rect">
                <a:avLst/>
              </a:prstGeom>
              <a:blipFill>
                <a:blip r:embed="rId2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0EF5178-0BDE-458A-8D81-3CCC73719ECA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1849291" y="3624701"/>
            <a:ext cx="0" cy="610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제목 1"/>
          <p:cNvSpPr txBox="1">
            <a:spLocks/>
          </p:cNvSpPr>
          <p:nvPr/>
        </p:nvSpPr>
        <p:spPr>
          <a:xfrm>
            <a:off x="838200" y="271815"/>
            <a:ext cx="7120812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Attention</a:t>
            </a:r>
            <a:r>
              <a:rPr lang="ko-KR" altLang="en-US" b="1" dirty="0" smtClean="0">
                <a:latin typeface="Arial Black" panose="020B0A04020102020204" pitchFamily="34" charset="0"/>
              </a:rPr>
              <a:t> </a:t>
            </a:r>
            <a:r>
              <a:rPr lang="en-US" altLang="ko-KR" b="1" dirty="0" smtClean="0">
                <a:latin typeface="Arial Black" panose="020B0A04020102020204" pitchFamily="34" charset="0"/>
              </a:rPr>
              <a:t>Mechanism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8649485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내용 개체 틀 2"/>
              <p:cNvSpPr txBox="1">
                <a:spLocks/>
              </p:cNvSpPr>
              <p:nvPr/>
            </p:nvSpPr>
            <p:spPr>
              <a:xfrm>
                <a:off x="8957395" y="52040"/>
                <a:ext cx="3212553" cy="68059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Attention </a:t>
                </a:r>
                <a:r>
                  <a:rPr lang="en-US" altLang="ko-KR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score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2400" b="1" i="1" spc="-15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ko-KR" sz="2400" b="1" i="1" spc="-15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pt-BR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b="1" i="1" spc="-15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Attention distribution</a:t>
                </a:r>
                <a:endParaRPr lang="en-US" altLang="ko-KR" sz="2000" b="1" i="1" spc="-15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400" b="1" i="1" spc="-15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2400" b="1" i="1" spc="-15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𝒆𝒙𝒑</m:t>
                        </m:r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400" b="1" i="1" spc="-15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pc="-15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ko-KR" sz="2400" b="1" i="1" spc="-15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sz="2400" b="1" i="1" spc="-15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pc="-15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ko-KR" sz="2400" b="1" i="1" spc="-15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𝒊𝒌</m:t>
                                </m:r>
                              </m:sub>
                            </m:sSub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sz="2400" b="1" i="1" spc="-15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i="1" spc="-150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srgbClr val="C00000"/>
                    </a:solidFill>
                  </a:rPr>
                  <a:t> Attention output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>
                    <a:solidFill>
                      <a:srgbClr val="C00000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pc="-15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sz="2000" b="1" dirty="0" smtClean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/>
                  <a:t>Decoder hidden </a:t>
                </a:r>
                <a:r>
                  <a:rPr lang="en-US" altLang="ko-KR" sz="2000" b="1" dirty="0" smtClean="0"/>
                  <a:t>state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2400" b="1" i="1" spc="-15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altLang="ko-KR" sz="2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395" y="52040"/>
                <a:ext cx="3212553" cy="6805960"/>
              </a:xfrm>
              <a:prstGeom prst="rect">
                <a:avLst/>
              </a:prstGeom>
              <a:blipFill>
                <a:blip r:embed="rId32"/>
                <a:stretch>
                  <a:fillRect l="-18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2F459E2-ED12-47AB-9404-8F8ABD62E852}"/>
              </a:ext>
            </a:extLst>
          </p:cNvPr>
          <p:cNvCxnSpPr>
            <a:cxnSpLocks/>
            <a:stCxn id="3" idx="0"/>
            <a:endCxn id="48" idx="4"/>
          </p:cNvCxnSpPr>
          <p:nvPr/>
        </p:nvCxnSpPr>
        <p:spPr>
          <a:xfrm flipH="1" flipV="1">
            <a:off x="2717123" y="4449857"/>
            <a:ext cx="2999" cy="5817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57BAEA44-C37A-4016-9839-15078067808E}"/>
              </a:ext>
            </a:extLst>
          </p:cNvPr>
          <p:cNvSpPr/>
          <p:nvPr/>
        </p:nvSpPr>
        <p:spPr>
          <a:xfrm>
            <a:off x="2607859" y="4231330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5C6BB58-1075-47E5-BD52-475DBD53F43B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717123" y="3629768"/>
            <a:ext cx="156" cy="601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/>
              <p:nvPr/>
            </p:nvSpPr>
            <p:spPr>
              <a:xfrm>
                <a:off x="1995887" y="3584953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887" y="3584953"/>
                <a:ext cx="1060252" cy="369332"/>
              </a:xfrm>
              <a:prstGeom prst="rect">
                <a:avLst/>
              </a:prstGeom>
              <a:blipFill>
                <a:blip r:embed="rId2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2F459E2-ED12-47AB-9404-8F8ABD62E852}"/>
              </a:ext>
            </a:extLst>
          </p:cNvPr>
          <p:cNvCxnSpPr>
            <a:cxnSpLocks/>
            <a:stCxn id="4" idx="0"/>
            <a:endCxn id="57" idx="4"/>
          </p:cNvCxnSpPr>
          <p:nvPr/>
        </p:nvCxnSpPr>
        <p:spPr>
          <a:xfrm flipH="1" flipV="1">
            <a:off x="3584953" y="4449696"/>
            <a:ext cx="6000" cy="581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57BAEA44-C37A-4016-9839-15078067808E}"/>
              </a:ext>
            </a:extLst>
          </p:cNvPr>
          <p:cNvSpPr/>
          <p:nvPr/>
        </p:nvSpPr>
        <p:spPr>
          <a:xfrm>
            <a:off x="3475689" y="4231169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5C6BB58-1075-47E5-BD52-475DBD53F43B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584953" y="3629607"/>
            <a:ext cx="156" cy="601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/>
              <p:nvPr/>
            </p:nvSpPr>
            <p:spPr>
              <a:xfrm>
                <a:off x="2863717" y="3584792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717" y="3584792"/>
                <a:ext cx="1060252" cy="369332"/>
              </a:xfrm>
              <a:prstGeom prst="rect">
                <a:avLst/>
              </a:prstGeom>
              <a:blipFill>
                <a:blip r:embed="rId2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2F459E2-ED12-47AB-9404-8F8ABD62E852}"/>
              </a:ext>
            </a:extLst>
          </p:cNvPr>
          <p:cNvCxnSpPr>
            <a:cxnSpLocks/>
            <a:stCxn id="5" idx="0"/>
            <a:endCxn id="71" idx="4"/>
          </p:cNvCxnSpPr>
          <p:nvPr/>
        </p:nvCxnSpPr>
        <p:spPr>
          <a:xfrm flipH="1" flipV="1">
            <a:off x="4460241" y="4453975"/>
            <a:ext cx="1543" cy="577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57BAEA44-C37A-4016-9839-15078067808E}"/>
              </a:ext>
            </a:extLst>
          </p:cNvPr>
          <p:cNvSpPr/>
          <p:nvPr/>
        </p:nvSpPr>
        <p:spPr>
          <a:xfrm>
            <a:off x="4350977" y="4235448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C6BB58-1075-47E5-BD52-475DBD53F43B}"/>
              </a:ext>
            </a:extLst>
          </p:cNvPr>
          <p:cNvCxnSpPr>
            <a:cxnSpLocks/>
          </p:cNvCxnSpPr>
          <p:nvPr/>
        </p:nvCxnSpPr>
        <p:spPr>
          <a:xfrm flipV="1">
            <a:off x="4460241" y="3624555"/>
            <a:ext cx="156" cy="601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/>
              <p:nvPr/>
            </p:nvSpPr>
            <p:spPr>
              <a:xfrm>
                <a:off x="3739005" y="3589071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005" y="3589071"/>
                <a:ext cx="1060252" cy="369332"/>
              </a:xfrm>
              <a:prstGeom prst="rect">
                <a:avLst/>
              </a:prstGeom>
              <a:blipFill>
                <a:blip r:embed="rId2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2D35A4F-CAE0-4E0B-ABCC-DBF9CD176F14}"/>
              </a:ext>
            </a:extLst>
          </p:cNvPr>
          <p:cNvCxnSpPr>
            <a:cxnSpLocks/>
          </p:cNvCxnSpPr>
          <p:nvPr/>
        </p:nvCxnSpPr>
        <p:spPr>
          <a:xfrm flipV="1">
            <a:off x="1489625" y="3623538"/>
            <a:ext cx="3339766" cy="14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FB904D1-285D-4499-BB3B-451FD23D30DF}"/>
              </a:ext>
            </a:extLst>
          </p:cNvPr>
          <p:cNvSpPr/>
          <p:nvPr/>
        </p:nvSpPr>
        <p:spPr>
          <a:xfrm>
            <a:off x="3493264" y="3120877"/>
            <a:ext cx="186513" cy="5079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6E41452-C967-47E0-84B1-7F4C798C29D8}"/>
              </a:ext>
            </a:extLst>
          </p:cNvPr>
          <p:cNvSpPr/>
          <p:nvPr/>
        </p:nvSpPr>
        <p:spPr>
          <a:xfrm>
            <a:off x="2619381" y="3510736"/>
            <a:ext cx="186510" cy="1184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D07ACAD-894E-4348-BD20-9493FCA320AB}"/>
              </a:ext>
            </a:extLst>
          </p:cNvPr>
          <p:cNvSpPr/>
          <p:nvPr/>
        </p:nvSpPr>
        <p:spPr>
          <a:xfrm>
            <a:off x="1756036" y="3497875"/>
            <a:ext cx="186508" cy="1442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F61E7AC-4EDE-48C5-9B02-D0DE7F3D5A13}"/>
              </a:ext>
            </a:extLst>
          </p:cNvPr>
          <p:cNvSpPr/>
          <p:nvPr/>
        </p:nvSpPr>
        <p:spPr>
          <a:xfrm>
            <a:off x="4365048" y="3544653"/>
            <a:ext cx="186508" cy="76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ABF89D4-13DC-4109-8B7D-7FA0979BF8FB}"/>
                  </a:ext>
                </a:extLst>
              </p:cNvPr>
              <p:cNvSpPr txBox="1"/>
              <p:nvPr/>
            </p:nvSpPr>
            <p:spPr>
              <a:xfrm>
                <a:off x="1238786" y="3125780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ABF89D4-13DC-4109-8B7D-7FA0979BF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786" y="3125780"/>
                <a:ext cx="1060252" cy="369332"/>
              </a:xfrm>
              <a:prstGeom prst="rect">
                <a:avLst/>
              </a:prstGeom>
              <a:blipFill>
                <a:blip r:embed="rId2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7ADBC8D-5B2D-4732-8D0F-62E6B37D7A55}"/>
                  </a:ext>
                </a:extLst>
              </p:cNvPr>
              <p:cNvSpPr txBox="1"/>
              <p:nvPr/>
            </p:nvSpPr>
            <p:spPr>
              <a:xfrm>
                <a:off x="2059240" y="3116186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7ADBC8D-5B2D-4732-8D0F-62E6B37D7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40" y="3116186"/>
                <a:ext cx="1060252" cy="369332"/>
              </a:xfrm>
              <a:prstGeom prst="rect">
                <a:avLst/>
              </a:prstGeom>
              <a:blipFill>
                <a:blip r:embed="rId2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5EB4A45-E3F9-408B-B5A5-FB6D54A52329}"/>
                  </a:ext>
                </a:extLst>
              </p:cNvPr>
              <p:cNvSpPr txBox="1"/>
              <p:nvPr/>
            </p:nvSpPr>
            <p:spPr>
              <a:xfrm>
                <a:off x="2799316" y="2837094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5EB4A45-E3F9-408B-B5A5-FB6D54A52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316" y="2837094"/>
                <a:ext cx="1060252" cy="369332"/>
              </a:xfrm>
              <a:prstGeom prst="rect">
                <a:avLst/>
              </a:prstGeom>
              <a:blipFill>
                <a:blip r:embed="rId2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ABB145D-1CEC-4524-BA32-7877227E6370}"/>
                  </a:ext>
                </a:extLst>
              </p:cNvPr>
              <p:cNvSpPr txBox="1"/>
              <p:nvPr/>
            </p:nvSpPr>
            <p:spPr>
              <a:xfrm>
                <a:off x="3918145" y="3105720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ABB145D-1CEC-4524-BA32-7877227E6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145" y="3105720"/>
                <a:ext cx="1060252" cy="369332"/>
              </a:xfrm>
              <a:prstGeom prst="rect">
                <a:avLst/>
              </a:prstGeom>
              <a:blipFill>
                <a:blip r:embed="rId2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3A52448-0D32-4219-8E78-4BEA9B23D309}"/>
              </a:ext>
            </a:extLst>
          </p:cNvPr>
          <p:cNvCxnSpPr>
            <a:cxnSpLocks/>
          </p:cNvCxnSpPr>
          <p:nvPr/>
        </p:nvCxnSpPr>
        <p:spPr>
          <a:xfrm>
            <a:off x="5551453" y="5446636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2A39BB0-0355-46FB-8402-573167AA291B}"/>
              </a:ext>
            </a:extLst>
          </p:cNvPr>
          <p:cNvSpPr/>
          <p:nvPr/>
        </p:nvSpPr>
        <p:spPr>
          <a:xfrm>
            <a:off x="6075761" y="5048012"/>
            <a:ext cx="361399" cy="814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23CD461A-E82B-4531-8AAD-5F764FD47370}"/>
              </a:ext>
            </a:extLst>
          </p:cNvPr>
          <p:cNvCxnSpPr/>
          <p:nvPr/>
        </p:nvCxnSpPr>
        <p:spPr>
          <a:xfrm flipV="1">
            <a:off x="6247380" y="5857700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0F47D94-5977-4E2F-9B42-1D98C61CECD5}"/>
                  </a:ext>
                </a:extLst>
              </p:cNvPr>
              <p:cNvSpPr txBox="1"/>
              <p:nvPr/>
            </p:nvSpPr>
            <p:spPr>
              <a:xfrm>
                <a:off x="5858793" y="6117871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0F47D94-5977-4E2F-9B42-1D98C61CE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793" y="6117871"/>
                <a:ext cx="759114" cy="369332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262F1E5-0EAF-41BD-B769-0FD52CD97C1A}"/>
                  </a:ext>
                </a:extLst>
              </p:cNvPr>
              <p:cNvSpPr txBox="1"/>
              <p:nvPr/>
            </p:nvSpPr>
            <p:spPr>
              <a:xfrm>
                <a:off x="5891029" y="5228256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262F1E5-0EAF-41BD-B769-0FD52CD97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029" y="5228256"/>
                <a:ext cx="759114" cy="369332"/>
              </a:xfrm>
              <a:prstGeom prst="rect">
                <a:avLst/>
              </a:prstGeom>
              <a:blipFill>
                <a:blip r:embed="rId1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27A4DBBE-83FE-490C-830C-7BF1B0D45A25}"/>
              </a:ext>
            </a:extLst>
          </p:cNvPr>
          <p:cNvCxnSpPr>
            <a:cxnSpLocks/>
          </p:cNvCxnSpPr>
          <p:nvPr/>
        </p:nvCxnSpPr>
        <p:spPr>
          <a:xfrm flipH="1" flipV="1">
            <a:off x="1943893" y="4409934"/>
            <a:ext cx="4330772" cy="635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D8DFF27-18D4-4506-B3D0-275E86677DA5}"/>
              </a:ext>
            </a:extLst>
          </p:cNvPr>
          <p:cNvCxnSpPr>
            <a:cxnSpLocks/>
          </p:cNvCxnSpPr>
          <p:nvPr/>
        </p:nvCxnSpPr>
        <p:spPr>
          <a:xfrm flipH="1" flipV="1">
            <a:off x="2810218" y="4405792"/>
            <a:ext cx="3464447" cy="6396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D8DFF27-18D4-4506-B3D0-275E86677DA5}"/>
              </a:ext>
            </a:extLst>
          </p:cNvPr>
          <p:cNvCxnSpPr>
            <a:cxnSpLocks/>
          </p:cNvCxnSpPr>
          <p:nvPr/>
        </p:nvCxnSpPr>
        <p:spPr>
          <a:xfrm flipH="1" flipV="1">
            <a:off x="3682129" y="4405790"/>
            <a:ext cx="2592536" cy="639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D8DFF27-18D4-4506-B3D0-275E86677DA5}"/>
              </a:ext>
            </a:extLst>
          </p:cNvPr>
          <p:cNvCxnSpPr>
            <a:cxnSpLocks/>
          </p:cNvCxnSpPr>
          <p:nvPr/>
        </p:nvCxnSpPr>
        <p:spPr>
          <a:xfrm flipH="1" flipV="1">
            <a:off x="4552960" y="4400900"/>
            <a:ext cx="1721705" cy="6445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6A85237-BCF4-4410-B02E-E944B5C7BD6A}"/>
              </a:ext>
            </a:extLst>
          </p:cNvPr>
          <p:cNvCxnSpPr>
            <a:cxnSpLocks/>
            <a:stCxn id="67" idx="0"/>
            <a:endCxn id="91" idx="2"/>
          </p:cNvCxnSpPr>
          <p:nvPr/>
        </p:nvCxnSpPr>
        <p:spPr>
          <a:xfrm flipV="1">
            <a:off x="1849290" y="2599673"/>
            <a:ext cx="1331093" cy="89820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ED70DE-CEC9-4C2C-B106-0A469A809E15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2705746" y="2599673"/>
            <a:ext cx="474637" cy="88352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2CA43C9-3D6F-4F08-BB65-52AC38C3C5D4}"/>
              </a:ext>
            </a:extLst>
          </p:cNvPr>
          <p:cNvCxnSpPr>
            <a:cxnSpLocks/>
            <a:endCxn id="91" idx="2"/>
          </p:cNvCxnSpPr>
          <p:nvPr/>
        </p:nvCxnSpPr>
        <p:spPr>
          <a:xfrm flipH="1" flipV="1">
            <a:off x="3180383" y="2599673"/>
            <a:ext cx="399371" cy="50880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94F4E8F-C767-4EC5-A451-BC031B264AED}"/>
              </a:ext>
            </a:extLst>
          </p:cNvPr>
          <p:cNvCxnSpPr>
            <a:cxnSpLocks/>
            <a:endCxn id="91" idx="2"/>
          </p:cNvCxnSpPr>
          <p:nvPr/>
        </p:nvCxnSpPr>
        <p:spPr>
          <a:xfrm flipH="1" flipV="1">
            <a:off x="3180383" y="2599673"/>
            <a:ext cx="1271029" cy="91743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F3645DB-D739-4A64-8769-1A9BF12EA504}"/>
              </a:ext>
            </a:extLst>
          </p:cNvPr>
          <p:cNvSpPr/>
          <p:nvPr/>
        </p:nvSpPr>
        <p:spPr>
          <a:xfrm>
            <a:off x="2999683" y="1785286"/>
            <a:ext cx="361399" cy="814387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C480E2F-6CED-45BA-9CA1-71667FAB3D70}"/>
              </a:ext>
            </a:extLst>
          </p:cNvPr>
          <p:cNvSpPr/>
          <p:nvPr/>
        </p:nvSpPr>
        <p:spPr>
          <a:xfrm>
            <a:off x="2999683" y="1785286"/>
            <a:ext cx="361399" cy="8143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B09FDCA8-A684-4853-B455-1D25DC449B9A}"/>
              </a:ext>
            </a:extLst>
          </p:cNvPr>
          <p:cNvSpPr/>
          <p:nvPr/>
        </p:nvSpPr>
        <p:spPr>
          <a:xfrm>
            <a:off x="3114979" y="1835240"/>
            <a:ext cx="133004" cy="133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202DC502-DF1D-4A18-970B-81EB1A8880DD}"/>
              </a:ext>
            </a:extLst>
          </p:cNvPr>
          <p:cNvSpPr/>
          <p:nvPr/>
        </p:nvSpPr>
        <p:spPr>
          <a:xfrm>
            <a:off x="3114979" y="2028239"/>
            <a:ext cx="133004" cy="133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6A96848F-34A2-40DA-8052-87F5797CCD17}"/>
              </a:ext>
            </a:extLst>
          </p:cNvPr>
          <p:cNvSpPr/>
          <p:nvPr/>
        </p:nvSpPr>
        <p:spPr>
          <a:xfrm>
            <a:off x="3114979" y="2221238"/>
            <a:ext cx="133004" cy="133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97BB1CA-B543-4D88-8679-F9FD76C5D361}"/>
              </a:ext>
            </a:extLst>
          </p:cNvPr>
          <p:cNvSpPr/>
          <p:nvPr/>
        </p:nvSpPr>
        <p:spPr>
          <a:xfrm>
            <a:off x="3114979" y="2414237"/>
            <a:ext cx="133004" cy="133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4BC982A-0580-4EDD-B8FD-DD1033350509}"/>
                  </a:ext>
                </a:extLst>
              </p:cNvPr>
              <p:cNvSpPr txBox="1"/>
              <p:nvPr/>
            </p:nvSpPr>
            <p:spPr>
              <a:xfrm>
                <a:off x="2980533" y="1842545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4BC982A-0580-4EDD-B8FD-DD1033350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533" y="1842545"/>
                <a:ext cx="1060252" cy="369332"/>
              </a:xfrm>
              <a:prstGeom prst="rect">
                <a:avLst/>
              </a:prstGeom>
              <a:blipFill>
                <a:blip r:embed="rId3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내용 개체 틀 2"/>
          <p:cNvSpPr txBox="1">
            <a:spLocks/>
          </p:cNvSpPr>
          <p:nvPr/>
        </p:nvSpPr>
        <p:spPr>
          <a:xfrm>
            <a:off x="1058932" y="1140619"/>
            <a:ext cx="6433548" cy="53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입력 시퀀스의 가중 합으로 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 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계산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1253EE8-124D-4654-880A-4F24FE4C1242}"/>
              </a:ext>
            </a:extLst>
          </p:cNvPr>
          <p:cNvSpPr txBox="1"/>
          <p:nvPr/>
        </p:nvSpPr>
        <p:spPr>
          <a:xfrm rot="16200000">
            <a:off x="-91172" y="4141026"/>
            <a:ext cx="1237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Attention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score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D7A6EE8-BFC1-433A-923D-770AAC736F1D}"/>
              </a:ext>
            </a:extLst>
          </p:cNvPr>
          <p:cNvSpPr txBox="1"/>
          <p:nvPr/>
        </p:nvSpPr>
        <p:spPr>
          <a:xfrm rot="16200000">
            <a:off x="-115829" y="1731022"/>
            <a:ext cx="1237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Attention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F0CDDC8-B66D-4FD1-BF83-9B2D51DE1BEC}"/>
              </a:ext>
            </a:extLst>
          </p:cNvPr>
          <p:cNvSpPr txBox="1"/>
          <p:nvPr/>
        </p:nvSpPr>
        <p:spPr>
          <a:xfrm rot="16200000">
            <a:off x="-153918" y="2875680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Attention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distribution</a:t>
            </a:r>
            <a:endParaRPr lang="ko-KR" altLang="en-US" dirty="0"/>
          </a:p>
        </p:txBody>
      </p:sp>
      <p:sp>
        <p:nvSpPr>
          <p:cNvPr id="121" name="왼쪽 중괄호 120"/>
          <p:cNvSpPr/>
          <p:nvPr/>
        </p:nvSpPr>
        <p:spPr>
          <a:xfrm>
            <a:off x="1087481" y="2685732"/>
            <a:ext cx="127397" cy="879841"/>
          </a:xfrm>
          <a:prstGeom prst="leftBrace">
            <a:avLst>
              <a:gd name="adj1" fmla="val 8333"/>
              <a:gd name="adj2" fmla="val 49306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왼쪽 중괄호 121"/>
          <p:cNvSpPr/>
          <p:nvPr/>
        </p:nvSpPr>
        <p:spPr>
          <a:xfrm>
            <a:off x="1094551" y="3687369"/>
            <a:ext cx="125343" cy="1344248"/>
          </a:xfrm>
          <a:prstGeom prst="leftBrace">
            <a:avLst>
              <a:gd name="adj1" fmla="val 8333"/>
              <a:gd name="adj2" fmla="val 49306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왼쪽 중괄호 122"/>
          <p:cNvSpPr/>
          <p:nvPr/>
        </p:nvSpPr>
        <p:spPr>
          <a:xfrm>
            <a:off x="1090369" y="1901742"/>
            <a:ext cx="132413" cy="667086"/>
          </a:xfrm>
          <a:prstGeom prst="leftBrace">
            <a:avLst>
              <a:gd name="adj1" fmla="val 8333"/>
              <a:gd name="adj2" fmla="val 49306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C84BBA4A-5C05-4ED7-BAC5-4400F0341A18}"/>
                  </a:ext>
                </a:extLst>
              </p:cNvPr>
              <p:cNvSpPr/>
              <p:nvPr/>
            </p:nvSpPr>
            <p:spPr>
              <a:xfrm>
                <a:off x="3730265" y="2223366"/>
                <a:ext cx="49832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pc="-150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ko-KR" sz="2400" b="1" i="1" spc="-15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sz="2400" b="1" i="1" spc="-15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1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1" i="1" spc="-15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sz="2400" b="1" i="1" spc="-150" smtClean="0">
                              <a:latin typeface="Cambria Math" panose="02040503050406030204" pitchFamily="18" charset="0"/>
                            </a:rPr>
                            <m:t>𝟑𝟏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1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pc="-15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400" b="1" i="1" spc="-15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400" b="1" i="1" spc="-15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1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1" i="1" spc="-15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sz="2400" b="1" i="1" spc="-150" smtClean="0">
                              <a:latin typeface="Cambria Math" panose="02040503050406030204" pitchFamily="18" charset="0"/>
                            </a:rPr>
                            <m:t>𝟑𝟐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1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pc="-15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400" b="1" i="1" spc="-15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2400" b="1" i="1" spc="-15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1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1" i="1" spc="-15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sz="2400" b="1" i="1" spc="-150" smtClean="0">
                              <a:latin typeface="Cambria Math" panose="02040503050406030204" pitchFamily="18" charset="0"/>
                            </a:rPr>
                            <m:t>𝟑𝟑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1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pc="-15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400" b="1" i="1" spc="-15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sz="2400" b="1" i="1" spc="-15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1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1" i="1" spc="-15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sz="2400" b="1" i="1" spc="-150" smtClean="0">
                              <a:latin typeface="Cambria Math" panose="02040503050406030204" pitchFamily="18" charset="0"/>
                            </a:rPr>
                            <m:t>𝟑𝟒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1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pc="-15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400" b="1" i="1" spc="-15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C84BBA4A-5C05-4ED7-BAC5-4400F0341A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265" y="2223366"/>
                <a:ext cx="4983224" cy="461665"/>
              </a:xfrm>
              <a:prstGeom prst="rect">
                <a:avLst/>
              </a:prstGeom>
              <a:blipFill>
                <a:blip r:embed="rId3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10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450963-4FB3-42EE-8FAF-4C3C70CED0AC}"/>
              </a:ext>
            </a:extLst>
          </p:cNvPr>
          <p:cNvSpPr/>
          <p:nvPr/>
        </p:nvSpPr>
        <p:spPr>
          <a:xfrm>
            <a:off x="1668591" y="5031617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619DE4-DB2E-4173-A987-7630A3565B9B}"/>
              </a:ext>
            </a:extLst>
          </p:cNvPr>
          <p:cNvSpPr/>
          <p:nvPr/>
        </p:nvSpPr>
        <p:spPr>
          <a:xfrm>
            <a:off x="2539422" y="5031619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253B3D-804F-454D-90AA-83A64E4B3F7B}"/>
              </a:ext>
            </a:extLst>
          </p:cNvPr>
          <p:cNvSpPr/>
          <p:nvPr/>
        </p:nvSpPr>
        <p:spPr>
          <a:xfrm>
            <a:off x="3410253" y="5031617"/>
            <a:ext cx="361399" cy="8143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946D2C-7ADE-47A5-A5E6-305555A7B398}"/>
              </a:ext>
            </a:extLst>
          </p:cNvPr>
          <p:cNvSpPr/>
          <p:nvPr/>
        </p:nvSpPr>
        <p:spPr>
          <a:xfrm>
            <a:off x="4281084" y="5031617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4E9CB7-88AE-46F6-8A90-7BDA503514AC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900821" y="5438811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9A97F6-A34B-493C-BF4C-60E1AC228A98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029990" y="5438811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6E390D6-CBB9-483E-A3AC-3E4C4FF06AA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71652" y="5438811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D1C5A96-FC0E-4394-BCB4-3A3BB8443DF2}"/>
              </a:ext>
            </a:extLst>
          </p:cNvPr>
          <p:cNvCxnSpPr/>
          <p:nvPr/>
        </p:nvCxnSpPr>
        <p:spPr>
          <a:xfrm flipV="1">
            <a:off x="1850181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989226-3710-421B-AF62-FD7703A65489}"/>
              </a:ext>
            </a:extLst>
          </p:cNvPr>
          <p:cNvCxnSpPr/>
          <p:nvPr/>
        </p:nvCxnSpPr>
        <p:spPr>
          <a:xfrm flipV="1">
            <a:off x="2735378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80DFB0-5CED-4F1A-9CB6-2A343EBC5CD1}"/>
              </a:ext>
            </a:extLst>
          </p:cNvPr>
          <p:cNvCxnSpPr/>
          <p:nvPr/>
        </p:nvCxnSpPr>
        <p:spPr>
          <a:xfrm flipV="1">
            <a:off x="3598580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8E13D9-1D69-4639-9A4F-923077A8ACD8}"/>
              </a:ext>
            </a:extLst>
          </p:cNvPr>
          <p:cNvCxnSpPr/>
          <p:nvPr/>
        </p:nvCxnSpPr>
        <p:spPr>
          <a:xfrm flipV="1">
            <a:off x="4461782" y="5854573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E27C30-D7B0-4391-8936-030E65266158}"/>
              </a:ext>
            </a:extLst>
          </p:cNvPr>
          <p:cNvSpPr txBox="1"/>
          <p:nvPr/>
        </p:nvSpPr>
        <p:spPr>
          <a:xfrm>
            <a:off x="1465744" y="6190789"/>
            <a:ext cx="75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A38B9C-C1AB-4015-9355-ABCD5A91A033}"/>
              </a:ext>
            </a:extLst>
          </p:cNvPr>
          <p:cNvSpPr txBox="1"/>
          <p:nvPr/>
        </p:nvSpPr>
        <p:spPr>
          <a:xfrm>
            <a:off x="2424782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how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27D6D-7F0D-495F-A766-013D0F6A0DBC}"/>
              </a:ext>
            </a:extLst>
          </p:cNvPr>
          <p:cNvSpPr txBox="1"/>
          <p:nvPr/>
        </p:nvSpPr>
        <p:spPr>
          <a:xfrm>
            <a:off x="3382874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A4E110-FAF4-439F-8E13-D92686CD3DBC}"/>
              </a:ext>
            </a:extLst>
          </p:cNvPr>
          <p:cNvSpPr txBox="1"/>
          <p:nvPr/>
        </p:nvSpPr>
        <p:spPr>
          <a:xfrm>
            <a:off x="4203317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you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1BD58AD-4472-47FE-B435-2EA9974FDE34}"/>
              </a:ext>
            </a:extLst>
          </p:cNvPr>
          <p:cNvCxnSpPr>
            <a:cxnSpLocks/>
          </p:cNvCxnSpPr>
          <p:nvPr/>
        </p:nvCxnSpPr>
        <p:spPr>
          <a:xfrm>
            <a:off x="4658313" y="5447380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5A449B-A4C6-4407-B2B4-AF2013628520}"/>
              </a:ext>
            </a:extLst>
          </p:cNvPr>
          <p:cNvSpPr/>
          <p:nvPr/>
        </p:nvSpPr>
        <p:spPr>
          <a:xfrm>
            <a:off x="5185067" y="5048755"/>
            <a:ext cx="361399" cy="814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5DD9AE-CDB1-4CDC-A5E4-E33E1B3904AE}"/>
              </a:ext>
            </a:extLst>
          </p:cNvPr>
          <p:cNvCxnSpPr/>
          <p:nvPr/>
        </p:nvCxnSpPr>
        <p:spPr>
          <a:xfrm flipV="1">
            <a:off x="5365765" y="587171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9C59CF-2976-4213-92DB-9EBEF5C90EDF}"/>
              </a:ext>
            </a:extLst>
          </p:cNvPr>
          <p:cNvCxnSpPr>
            <a:cxnSpLocks/>
            <a:stCxn id="2" idx="0"/>
            <a:endCxn id="62" idx="4"/>
          </p:cNvCxnSpPr>
          <p:nvPr/>
        </p:nvCxnSpPr>
        <p:spPr>
          <a:xfrm flipV="1">
            <a:off x="1849291" y="4453824"/>
            <a:ext cx="0" cy="577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4226528D-3519-40CD-A3C7-C4BACC0EA715}"/>
              </a:ext>
            </a:extLst>
          </p:cNvPr>
          <p:cNvSpPr/>
          <p:nvPr/>
        </p:nvSpPr>
        <p:spPr>
          <a:xfrm>
            <a:off x="1740027" y="4235297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FEB1E-F37B-4EB4-83F7-912F3A5D4AC0}"/>
                  </a:ext>
                </a:extLst>
              </p:cNvPr>
              <p:cNvSpPr txBox="1"/>
              <p:nvPr/>
            </p:nvSpPr>
            <p:spPr>
              <a:xfrm>
                <a:off x="2355821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FEB1E-F37B-4EB4-83F7-912F3A5D4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821" y="5233639"/>
                <a:ext cx="759114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5AA4DD-1F9A-4217-97EA-1980D77CBA04}"/>
                  </a:ext>
                </a:extLst>
              </p:cNvPr>
              <p:cNvSpPr txBox="1"/>
              <p:nvPr/>
            </p:nvSpPr>
            <p:spPr>
              <a:xfrm>
                <a:off x="1490112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5AA4DD-1F9A-4217-97EA-1980D77CB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112" y="5233639"/>
                <a:ext cx="759114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58BE726-452D-4E23-8AFD-F1A4054ABC7C}"/>
                  </a:ext>
                </a:extLst>
              </p:cNvPr>
              <p:cNvSpPr txBox="1"/>
              <p:nvPr/>
            </p:nvSpPr>
            <p:spPr>
              <a:xfrm>
                <a:off x="3228197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58BE726-452D-4E23-8AFD-F1A4054A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197" y="5233639"/>
                <a:ext cx="759114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FBB645C-695B-4048-8BCE-638BC04B735B}"/>
                  </a:ext>
                </a:extLst>
              </p:cNvPr>
              <p:cNvSpPr txBox="1"/>
              <p:nvPr/>
            </p:nvSpPr>
            <p:spPr>
              <a:xfrm>
                <a:off x="4090741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FBB645C-695B-4048-8BCE-638BC04B7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41" y="5233639"/>
                <a:ext cx="759114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9CE4904-4B84-4B1C-9238-7B12B48B434B}"/>
                  </a:ext>
                </a:extLst>
              </p:cNvPr>
              <p:cNvSpPr txBox="1"/>
              <p:nvPr/>
            </p:nvSpPr>
            <p:spPr>
              <a:xfrm>
                <a:off x="4986208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9CE4904-4B84-4B1C-9238-7B12B48B4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08" y="5233639"/>
                <a:ext cx="759114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269AA712-C8E3-4D97-80CF-A49E97771E11}"/>
              </a:ext>
            </a:extLst>
          </p:cNvPr>
          <p:cNvSpPr txBox="1"/>
          <p:nvPr/>
        </p:nvSpPr>
        <p:spPr>
          <a:xfrm>
            <a:off x="4904574" y="6190789"/>
            <a:ext cx="96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&lt;EOS&gt;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EFFBAD5-A7F6-40F3-BC22-0416031142B6}"/>
                  </a:ext>
                </a:extLst>
              </p:cNvPr>
              <p:cNvSpPr txBox="1"/>
              <p:nvPr/>
            </p:nvSpPr>
            <p:spPr>
              <a:xfrm>
                <a:off x="1094551" y="3583203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EFFBAD5-A7F6-40F3-BC22-041603114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551" y="3583203"/>
                <a:ext cx="1060252" cy="369332"/>
              </a:xfrm>
              <a:prstGeom prst="rect">
                <a:avLst/>
              </a:prstGeom>
              <a:blipFill>
                <a:blip r:embed="rId2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0EF5178-0BDE-458A-8D81-3CCC73719ECA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1849291" y="3624701"/>
            <a:ext cx="0" cy="610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제목 1"/>
          <p:cNvSpPr txBox="1">
            <a:spLocks/>
          </p:cNvSpPr>
          <p:nvPr/>
        </p:nvSpPr>
        <p:spPr>
          <a:xfrm>
            <a:off x="838200" y="271815"/>
            <a:ext cx="7120812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Attention</a:t>
            </a:r>
            <a:r>
              <a:rPr lang="ko-KR" altLang="en-US" b="1" dirty="0" smtClean="0">
                <a:latin typeface="Arial Black" panose="020B0A04020102020204" pitchFamily="34" charset="0"/>
              </a:rPr>
              <a:t> </a:t>
            </a:r>
            <a:r>
              <a:rPr lang="en-US" altLang="ko-KR" b="1" dirty="0" smtClean="0">
                <a:latin typeface="Arial Black" panose="020B0A04020102020204" pitchFamily="34" charset="0"/>
              </a:rPr>
              <a:t>Mechanism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8649485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내용 개체 틀 2"/>
              <p:cNvSpPr txBox="1">
                <a:spLocks/>
              </p:cNvSpPr>
              <p:nvPr/>
            </p:nvSpPr>
            <p:spPr>
              <a:xfrm>
                <a:off x="8957395" y="52040"/>
                <a:ext cx="3212553" cy="68059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Attention </a:t>
                </a:r>
                <a:r>
                  <a:rPr lang="en-US" altLang="ko-KR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score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2400" b="1" i="1" spc="-15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ko-KR" sz="2400" b="1" i="1" spc="-15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pt-BR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b="1" i="1" spc="-15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Attention distribution</a:t>
                </a:r>
                <a:endParaRPr lang="en-US" altLang="ko-KR" sz="2000" b="1" i="1" spc="-15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400" b="1" i="1" spc="-15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2400" b="1" i="1" spc="-15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𝒆𝒙𝒑</m:t>
                        </m:r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400" b="1" i="1" spc="-15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pc="-15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ko-KR" sz="2400" b="1" i="1" spc="-15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sz="2400" b="1" i="1" spc="-15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pc="-15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ko-KR" sz="2400" b="1" i="1" spc="-15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𝒊𝒌</m:t>
                                </m:r>
                              </m:sub>
                            </m:sSub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sz="2400" b="1" i="1" spc="-15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i="1" spc="-150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/>
                  <a:t> Attention output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b="1" i="1" spc="-15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sz="2000" b="1" dirty="0" smtClean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srgbClr val="C00000"/>
                    </a:solidFill>
                  </a:rPr>
                  <a:t>Decoder hidden state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>
                    <a:solidFill>
                      <a:srgbClr val="C00000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pc="-15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pc="-15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2400" b="1" i="1" spc="-15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altLang="ko-KR" sz="2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395" y="52040"/>
                <a:ext cx="3212553" cy="6805960"/>
              </a:xfrm>
              <a:prstGeom prst="rect">
                <a:avLst/>
              </a:prstGeom>
              <a:blipFill>
                <a:blip r:embed="rId32"/>
                <a:stretch>
                  <a:fillRect l="-18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내용 개체 틀 2"/>
          <p:cNvSpPr txBox="1">
            <a:spLocks/>
          </p:cNvSpPr>
          <p:nvPr/>
        </p:nvSpPr>
        <p:spPr>
          <a:xfrm>
            <a:off x="1058931" y="1140619"/>
            <a:ext cx="7124015" cy="53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 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이용하여 </a:t>
            </a:r>
            <a:r>
              <a:rPr lang="ko-KR" altLang="en-US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디코더의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state 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계산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2F459E2-ED12-47AB-9404-8F8ABD62E852}"/>
              </a:ext>
            </a:extLst>
          </p:cNvPr>
          <p:cNvCxnSpPr>
            <a:cxnSpLocks/>
            <a:stCxn id="3" idx="0"/>
            <a:endCxn id="48" idx="4"/>
          </p:cNvCxnSpPr>
          <p:nvPr/>
        </p:nvCxnSpPr>
        <p:spPr>
          <a:xfrm flipH="1" flipV="1">
            <a:off x="2717123" y="4449857"/>
            <a:ext cx="2999" cy="5817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57BAEA44-C37A-4016-9839-15078067808E}"/>
              </a:ext>
            </a:extLst>
          </p:cNvPr>
          <p:cNvSpPr/>
          <p:nvPr/>
        </p:nvSpPr>
        <p:spPr>
          <a:xfrm>
            <a:off x="2607859" y="4231330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5C6BB58-1075-47E5-BD52-475DBD53F43B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717123" y="3629768"/>
            <a:ext cx="156" cy="601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/>
              <p:nvPr/>
            </p:nvSpPr>
            <p:spPr>
              <a:xfrm>
                <a:off x="1995887" y="3584953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887" y="3584953"/>
                <a:ext cx="1060252" cy="369332"/>
              </a:xfrm>
              <a:prstGeom prst="rect">
                <a:avLst/>
              </a:prstGeom>
              <a:blipFill>
                <a:blip r:embed="rId2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2F459E2-ED12-47AB-9404-8F8ABD62E852}"/>
              </a:ext>
            </a:extLst>
          </p:cNvPr>
          <p:cNvCxnSpPr>
            <a:cxnSpLocks/>
            <a:stCxn id="4" idx="0"/>
            <a:endCxn id="57" idx="4"/>
          </p:cNvCxnSpPr>
          <p:nvPr/>
        </p:nvCxnSpPr>
        <p:spPr>
          <a:xfrm flipH="1" flipV="1">
            <a:off x="3584953" y="4449696"/>
            <a:ext cx="6000" cy="581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57BAEA44-C37A-4016-9839-15078067808E}"/>
              </a:ext>
            </a:extLst>
          </p:cNvPr>
          <p:cNvSpPr/>
          <p:nvPr/>
        </p:nvSpPr>
        <p:spPr>
          <a:xfrm>
            <a:off x="3475689" y="4231169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5C6BB58-1075-47E5-BD52-475DBD53F43B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584953" y="3629607"/>
            <a:ext cx="156" cy="601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/>
              <p:nvPr/>
            </p:nvSpPr>
            <p:spPr>
              <a:xfrm>
                <a:off x="2863717" y="3584792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717" y="3584792"/>
                <a:ext cx="1060252" cy="369332"/>
              </a:xfrm>
              <a:prstGeom prst="rect">
                <a:avLst/>
              </a:prstGeom>
              <a:blipFill>
                <a:blip r:embed="rId2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2F459E2-ED12-47AB-9404-8F8ABD62E852}"/>
              </a:ext>
            </a:extLst>
          </p:cNvPr>
          <p:cNvCxnSpPr>
            <a:cxnSpLocks/>
            <a:stCxn id="5" idx="0"/>
            <a:endCxn id="71" idx="4"/>
          </p:cNvCxnSpPr>
          <p:nvPr/>
        </p:nvCxnSpPr>
        <p:spPr>
          <a:xfrm flipH="1" flipV="1">
            <a:off x="4460241" y="4453975"/>
            <a:ext cx="1543" cy="577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57BAEA44-C37A-4016-9839-15078067808E}"/>
              </a:ext>
            </a:extLst>
          </p:cNvPr>
          <p:cNvSpPr/>
          <p:nvPr/>
        </p:nvSpPr>
        <p:spPr>
          <a:xfrm>
            <a:off x="4350977" y="4235448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C6BB58-1075-47E5-BD52-475DBD53F43B}"/>
              </a:ext>
            </a:extLst>
          </p:cNvPr>
          <p:cNvCxnSpPr>
            <a:cxnSpLocks/>
          </p:cNvCxnSpPr>
          <p:nvPr/>
        </p:nvCxnSpPr>
        <p:spPr>
          <a:xfrm flipV="1">
            <a:off x="4460241" y="3624555"/>
            <a:ext cx="156" cy="601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/>
              <p:nvPr/>
            </p:nvSpPr>
            <p:spPr>
              <a:xfrm>
                <a:off x="3739005" y="3589071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005" y="3589071"/>
                <a:ext cx="1060252" cy="369332"/>
              </a:xfrm>
              <a:prstGeom prst="rect">
                <a:avLst/>
              </a:prstGeom>
              <a:blipFill>
                <a:blip r:embed="rId2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2D35A4F-CAE0-4E0B-ABCC-DBF9CD176F14}"/>
              </a:ext>
            </a:extLst>
          </p:cNvPr>
          <p:cNvCxnSpPr>
            <a:cxnSpLocks/>
          </p:cNvCxnSpPr>
          <p:nvPr/>
        </p:nvCxnSpPr>
        <p:spPr>
          <a:xfrm flipV="1">
            <a:off x="1489625" y="3623538"/>
            <a:ext cx="3339766" cy="14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FB904D1-285D-4499-BB3B-451FD23D30DF}"/>
              </a:ext>
            </a:extLst>
          </p:cNvPr>
          <p:cNvSpPr/>
          <p:nvPr/>
        </p:nvSpPr>
        <p:spPr>
          <a:xfrm>
            <a:off x="3493264" y="3120877"/>
            <a:ext cx="186513" cy="5079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6E41452-C967-47E0-84B1-7F4C798C29D8}"/>
              </a:ext>
            </a:extLst>
          </p:cNvPr>
          <p:cNvSpPr/>
          <p:nvPr/>
        </p:nvSpPr>
        <p:spPr>
          <a:xfrm>
            <a:off x="2619381" y="3510736"/>
            <a:ext cx="186510" cy="1184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D07ACAD-894E-4348-BD20-9493FCA320AB}"/>
              </a:ext>
            </a:extLst>
          </p:cNvPr>
          <p:cNvSpPr/>
          <p:nvPr/>
        </p:nvSpPr>
        <p:spPr>
          <a:xfrm>
            <a:off x="1756036" y="3497875"/>
            <a:ext cx="186508" cy="1442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F61E7AC-4EDE-48C5-9B02-D0DE7F3D5A13}"/>
              </a:ext>
            </a:extLst>
          </p:cNvPr>
          <p:cNvSpPr/>
          <p:nvPr/>
        </p:nvSpPr>
        <p:spPr>
          <a:xfrm>
            <a:off x="4365048" y="3544653"/>
            <a:ext cx="186508" cy="76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ABF89D4-13DC-4109-8B7D-7FA0979BF8FB}"/>
                  </a:ext>
                </a:extLst>
              </p:cNvPr>
              <p:cNvSpPr txBox="1"/>
              <p:nvPr/>
            </p:nvSpPr>
            <p:spPr>
              <a:xfrm>
                <a:off x="1238786" y="3125780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ABF89D4-13DC-4109-8B7D-7FA0979BF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786" y="3125780"/>
                <a:ext cx="1060252" cy="369332"/>
              </a:xfrm>
              <a:prstGeom prst="rect">
                <a:avLst/>
              </a:prstGeom>
              <a:blipFill>
                <a:blip r:embed="rId2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7ADBC8D-5B2D-4732-8D0F-62E6B37D7A55}"/>
                  </a:ext>
                </a:extLst>
              </p:cNvPr>
              <p:cNvSpPr txBox="1"/>
              <p:nvPr/>
            </p:nvSpPr>
            <p:spPr>
              <a:xfrm>
                <a:off x="2059240" y="3116186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7ADBC8D-5B2D-4732-8D0F-62E6B37D7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40" y="3116186"/>
                <a:ext cx="1060252" cy="369332"/>
              </a:xfrm>
              <a:prstGeom prst="rect">
                <a:avLst/>
              </a:prstGeom>
              <a:blipFill>
                <a:blip r:embed="rId2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5EB4A45-E3F9-408B-B5A5-FB6D54A52329}"/>
                  </a:ext>
                </a:extLst>
              </p:cNvPr>
              <p:cNvSpPr txBox="1"/>
              <p:nvPr/>
            </p:nvSpPr>
            <p:spPr>
              <a:xfrm>
                <a:off x="2799316" y="2837094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5EB4A45-E3F9-408B-B5A5-FB6D54A52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316" y="2837094"/>
                <a:ext cx="1060252" cy="369332"/>
              </a:xfrm>
              <a:prstGeom prst="rect">
                <a:avLst/>
              </a:prstGeom>
              <a:blipFill>
                <a:blip r:embed="rId2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ABB145D-1CEC-4524-BA32-7877227E6370}"/>
                  </a:ext>
                </a:extLst>
              </p:cNvPr>
              <p:cNvSpPr txBox="1"/>
              <p:nvPr/>
            </p:nvSpPr>
            <p:spPr>
              <a:xfrm>
                <a:off x="3918145" y="3105720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ABB145D-1CEC-4524-BA32-7877227E6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145" y="3105720"/>
                <a:ext cx="1060252" cy="369332"/>
              </a:xfrm>
              <a:prstGeom prst="rect">
                <a:avLst/>
              </a:prstGeom>
              <a:blipFill>
                <a:blip r:embed="rId2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3A52448-0D32-4219-8E78-4BEA9B23D309}"/>
              </a:ext>
            </a:extLst>
          </p:cNvPr>
          <p:cNvCxnSpPr>
            <a:cxnSpLocks/>
          </p:cNvCxnSpPr>
          <p:nvPr/>
        </p:nvCxnSpPr>
        <p:spPr>
          <a:xfrm>
            <a:off x="5551453" y="5446636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2A39BB0-0355-46FB-8402-573167AA291B}"/>
              </a:ext>
            </a:extLst>
          </p:cNvPr>
          <p:cNvSpPr/>
          <p:nvPr/>
        </p:nvSpPr>
        <p:spPr>
          <a:xfrm>
            <a:off x="6075761" y="5048012"/>
            <a:ext cx="361399" cy="814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23CD461A-E82B-4531-8AAD-5F764FD47370}"/>
              </a:ext>
            </a:extLst>
          </p:cNvPr>
          <p:cNvCxnSpPr/>
          <p:nvPr/>
        </p:nvCxnSpPr>
        <p:spPr>
          <a:xfrm flipV="1">
            <a:off x="6247380" y="5857700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0F47D94-5977-4E2F-9B42-1D98C61CECD5}"/>
                  </a:ext>
                </a:extLst>
              </p:cNvPr>
              <p:cNvSpPr txBox="1"/>
              <p:nvPr/>
            </p:nvSpPr>
            <p:spPr>
              <a:xfrm>
                <a:off x="5858793" y="6117871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0F47D94-5977-4E2F-9B42-1D98C61CE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793" y="6117871"/>
                <a:ext cx="759114" cy="369332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262F1E5-0EAF-41BD-B769-0FD52CD97C1A}"/>
                  </a:ext>
                </a:extLst>
              </p:cNvPr>
              <p:cNvSpPr txBox="1"/>
              <p:nvPr/>
            </p:nvSpPr>
            <p:spPr>
              <a:xfrm>
                <a:off x="5891029" y="5228256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262F1E5-0EAF-41BD-B769-0FD52CD97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029" y="5228256"/>
                <a:ext cx="759114" cy="369332"/>
              </a:xfrm>
              <a:prstGeom prst="rect">
                <a:avLst/>
              </a:prstGeom>
              <a:blipFill>
                <a:blip r:embed="rId1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27A4DBBE-83FE-490C-830C-7BF1B0D45A25}"/>
              </a:ext>
            </a:extLst>
          </p:cNvPr>
          <p:cNvCxnSpPr>
            <a:cxnSpLocks/>
          </p:cNvCxnSpPr>
          <p:nvPr/>
        </p:nvCxnSpPr>
        <p:spPr>
          <a:xfrm flipH="1" flipV="1">
            <a:off x="1943893" y="4409934"/>
            <a:ext cx="4330772" cy="635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D8DFF27-18D4-4506-B3D0-275E86677DA5}"/>
              </a:ext>
            </a:extLst>
          </p:cNvPr>
          <p:cNvCxnSpPr>
            <a:cxnSpLocks/>
          </p:cNvCxnSpPr>
          <p:nvPr/>
        </p:nvCxnSpPr>
        <p:spPr>
          <a:xfrm flipH="1" flipV="1">
            <a:off x="2810218" y="4405792"/>
            <a:ext cx="3464447" cy="6396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D8DFF27-18D4-4506-B3D0-275E86677DA5}"/>
              </a:ext>
            </a:extLst>
          </p:cNvPr>
          <p:cNvCxnSpPr>
            <a:cxnSpLocks/>
          </p:cNvCxnSpPr>
          <p:nvPr/>
        </p:nvCxnSpPr>
        <p:spPr>
          <a:xfrm flipH="1" flipV="1">
            <a:off x="3682129" y="4405790"/>
            <a:ext cx="2592536" cy="639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D8DFF27-18D4-4506-B3D0-275E86677DA5}"/>
              </a:ext>
            </a:extLst>
          </p:cNvPr>
          <p:cNvCxnSpPr>
            <a:cxnSpLocks/>
          </p:cNvCxnSpPr>
          <p:nvPr/>
        </p:nvCxnSpPr>
        <p:spPr>
          <a:xfrm flipH="1" flipV="1">
            <a:off x="4552960" y="4400900"/>
            <a:ext cx="1721705" cy="6445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6A85237-BCF4-4410-B02E-E944B5C7BD6A}"/>
              </a:ext>
            </a:extLst>
          </p:cNvPr>
          <p:cNvCxnSpPr>
            <a:cxnSpLocks/>
            <a:stCxn id="67" idx="0"/>
            <a:endCxn id="91" idx="2"/>
          </p:cNvCxnSpPr>
          <p:nvPr/>
        </p:nvCxnSpPr>
        <p:spPr>
          <a:xfrm flipV="1">
            <a:off x="1849290" y="2599673"/>
            <a:ext cx="1331093" cy="89820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ED70DE-CEC9-4C2C-B106-0A469A809E15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2705746" y="2599673"/>
            <a:ext cx="474637" cy="88352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2CA43C9-3D6F-4F08-BB65-52AC38C3C5D4}"/>
              </a:ext>
            </a:extLst>
          </p:cNvPr>
          <p:cNvCxnSpPr>
            <a:cxnSpLocks/>
            <a:endCxn id="91" idx="2"/>
          </p:cNvCxnSpPr>
          <p:nvPr/>
        </p:nvCxnSpPr>
        <p:spPr>
          <a:xfrm flipH="1" flipV="1">
            <a:off x="3180383" y="2599673"/>
            <a:ext cx="399371" cy="50880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94F4E8F-C767-4EC5-A451-BC031B264AED}"/>
              </a:ext>
            </a:extLst>
          </p:cNvPr>
          <p:cNvCxnSpPr>
            <a:cxnSpLocks/>
            <a:endCxn id="91" idx="2"/>
          </p:cNvCxnSpPr>
          <p:nvPr/>
        </p:nvCxnSpPr>
        <p:spPr>
          <a:xfrm flipH="1" flipV="1">
            <a:off x="3180383" y="2599673"/>
            <a:ext cx="1271029" cy="91743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F3645DB-D739-4A64-8769-1A9BF12EA504}"/>
              </a:ext>
            </a:extLst>
          </p:cNvPr>
          <p:cNvSpPr/>
          <p:nvPr/>
        </p:nvSpPr>
        <p:spPr>
          <a:xfrm>
            <a:off x="2999683" y="1785286"/>
            <a:ext cx="361399" cy="814387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C480E2F-6CED-45BA-9CA1-71667FAB3D70}"/>
              </a:ext>
            </a:extLst>
          </p:cNvPr>
          <p:cNvSpPr/>
          <p:nvPr/>
        </p:nvSpPr>
        <p:spPr>
          <a:xfrm>
            <a:off x="2999683" y="1785286"/>
            <a:ext cx="361399" cy="8143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B09FDCA8-A684-4853-B455-1D25DC449B9A}"/>
              </a:ext>
            </a:extLst>
          </p:cNvPr>
          <p:cNvSpPr/>
          <p:nvPr/>
        </p:nvSpPr>
        <p:spPr>
          <a:xfrm>
            <a:off x="3114979" y="1835240"/>
            <a:ext cx="133004" cy="133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202DC502-DF1D-4A18-970B-81EB1A8880DD}"/>
              </a:ext>
            </a:extLst>
          </p:cNvPr>
          <p:cNvSpPr/>
          <p:nvPr/>
        </p:nvSpPr>
        <p:spPr>
          <a:xfrm>
            <a:off x="3114979" y="2028239"/>
            <a:ext cx="133004" cy="133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6A96848F-34A2-40DA-8052-87F5797CCD17}"/>
              </a:ext>
            </a:extLst>
          </p:cNvPr>
          <p:cNvSpPr/>
          <p:nvPr/>
        </p:nvSpPr>
        <p:spPr>
          <a:xfrm>
            <a:off x="3114979" y="2221238"/>
            <a:ext cx="133004" cy="133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97BB1CA-B543-4D88-8679-F9FD76C5D361}"/>
              </a:ext>
            </a:extLst>
          </p:cNvPr>
          <p:cNvSpPr/>
          <p:nvPr/>
        </p:nvSpPr>
        <p:spPr>
          <a:xfrm>
            <a:off x="3114979" y="2414237"/>
            <a:ext cx="133004" cy="133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4BC982A-0580-4EDD-B8FD-DD1033350509}"/>
                  </a:ext>
                </a:extLst>
              </p:cNvPr>
              <p:cNvSpPr txBox="1"/>
              <p:nvPr/>
            </p:nvSpPr>
            <p:spPr>
              <a:xfrm>
                <a:off x="2980533" y="1842545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4BC982A-0580-4EDD-B8FD-DD1033350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533" y="1842545"/>
                <a:ext cx="1060252" cy="369332"/>
              </a:xfrm>
              <a:prstGeom prst="rect">
                <a:avLst/>
              </a:prstGeom>
              <a:blipFill>
                <a:blip r:embed="rId2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자유형: 도형 185">
            <a:extLst>
              <a:ext uri="{FF2B5EF4-FFF2-40B4-BE49-F238E27FC236}">
                <a16:creationId xmlns:a16="http://schemas.microsoft.com/office/drawing/2014/main" id="{D9B678CA-7F78-420E-BACD-2E76D40D8B8B}"/>
              </a:ext>
            </a:extLst>
          </p:cNvPr>
          <p:cNvSpPr/>
          <p:nvPr/>
        </p:nvSpPr>
        <p:spPr>
          <a:xfrm>
            <a:off x="3388706" y="2161243"/>
            <a:ext cx="3550880" cy="2988806"/>
          </a:xfrm>
          <a:custGeom>
            <a:avLst/>
            <a:gdLst>
              <a:gd name="connsiteX0" fmla="*/ 0 w 2672179"/>
              <a:gd name="connsiteY0" fmla="*/ 0 h 3542191"/>
              <a:gd name="connsiteX1" fmla="*/ 1447060 w 2672179"/>
              <a:gd name="connsiteY1" fmla="*/ 435006 h 3542191"/>
              <a:gd name="connsiteX2" fmla="*/ 2281561 w 2672179"/>
              <a:gd name="connsiteY2" fmla="*/ 1074198 h 3542191"/>
              <a:gd name="connsiteX3" fmla="*/ 2352583 w 2672179"/>
              <a:gd name="connsiteY3" fmla="*/ 3098307 h 3542191"/>
              <a:gd name="connsiteX4" fmla="*/ 2672179 w 2672179"/>
              <a:gd name="connsiteY4" fmla="*/ 3542191 h 3542191"/>
              <a:gd name="connsiteX5" fmla="*/ 2672179 w 2672179"/>
              <a:gd name="connsiteY5" fmla="*/ 3542191 h 3542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2179" h="3542191">
                <a:moveTo>
                  <a:pt x="0" y="0"/>
                </a:moveTo>
                <a:cubicBezTo>
                  <a:pt x="533400" y="127986"/>
                  <a:pt x="1066800" y="255973"/>
                  <a:pt x="1447060" y="435006"/>
                </a:cubicBezTo>
                <a:cubicBezTo>
                  <a:pt x="1827320" y="614039"/>
                  <a:pt x="2130641" y="630315"/>
                  <a:pt x="2281561" y="1074198"/>
                </a:cubicBezTo>
                <a:cubicBezTo>
                  <a:pt x="2432481" y="1518081"/>
                  <a:pt x="2287480" y="2686975"/>
                  <a:pt x="2352583" y="3098307"/>
                </a:cubicBezTo>
                <a:cubicBezTo>
                  <a:pt x="2417686" y="3509639"/>
                  <a:pt x="2672179" y="3542191"/>
                  <a:pt x="2672179" y="3542191"/>
                </a:cubicBezTo>
                <a:lnTo>
                  <a:pt x="2672179" y="3542191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3A52448-0D32-4219-8E78-4BEA9B23D309}"/>
              </a:ext>
            </a:extLst>
          </p:cNvPr>
          <p:cNvCxnSpPr>
            <a:cxnSpLocks/>
          </p:cNvCxnSpPr>
          <p:nvPr/>
        </p:nvCxnSpPr>
        <p:spPr>
          <a:xfrm>
            <a:off x="6450656" y="5460177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2A39BB0-0355-46FB-8402-573167AA291B}"/>
              </a:ext>
            </a:extLst>
          </p:cNvPr>
          <p:cNvSpPr/>
          <p:nvPr/>
        </p:nvSpPr>
        <p:spPr>
          <a:xfrm>
            <a:off x="6946971" y="5061553"/>
            <a:ext cx="361399" cy="8143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23CD461A-E82B-4531-8AAD-5F764FD47370}"/>
              </a:ext>
            </a:extLst>
          </p:cNvPr>
          <p:cNvCxnSpPr/>
          <p:nvPr/>
        </p:nvCxnSpPr>
        <p:spPr>
          <a:xfrm flipV="1">
            <a:off x="7118590" y="587124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262F1E5-0EAF-41BD-B769-0FD52CD97C1A}"/>
                  </a:ext>
                </a:extLst>
              </p:cNvPr>
              <p:cNvSpPr txBox="1"/>
              <p:nvPr/>
            </p:nvSpPr>
            <p:spPr>
              <a:xfrm>
                <a:off x="6762239" y="5241797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262F1E5-0EAF-41BD-B769-0FD52CD97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239" y="5241797"/>
                <a:ext cx="759114" cy="369332"/>
              </a:xfrm>
              <a:prstGeom prst="rect">
                <a:avLst/>
              </a:prstGeom>
              <a:blipFill>
                <a:blip r:embed="rId2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직사각형 111"/>
              <p:cNvSpPr/>
              <p:nvPr/>
            </p:nvSpPr>
            <p:spPr>
              <a:xfrm>
                <a:off x="5076776" y="1919489"/>
                <a:ext cx="3186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 spc="-15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ko-KR" sz="3200" b="0" i="1" spc="-15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3200" i="1" spc="-15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i="1" spc="-15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sz="32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 spc="-15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sz="3200" b="0" i="1" spc="-15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3200" i="1" spc="-15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32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 spc="-15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3200" b="0" i="1" spc="-15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3200" i="1" spc="-15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32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 spc="-15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ko-KR" sz="3200" b="0" i="1" spc="-15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3200" i="1" spc="-15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2" name="직사각형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776" y="1919489"/>
                <a:ext cx="3186450" cy="58477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0F47D94-5977-4E2F-9B42-1D98C61CECD5}"/>
                  </a:ext>
                </a:extLst>
              </p:cNvPr>
              <p:cNvSpPr txBox="1"/>
              <p:nvPr/>
            </p:nvSpPr>
            <p:spPr>
              <a:xfrm>
                <a:off x="6759028" y="6126523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0F47D94-5977-4E2F-9B42-1D98C61CE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028" y="6126523"/>
                <a:ext cx="759114" cy="369332"/>
              </a:xfrm>
              <a:prstGeom prst="rect">
                <a:avLst/>
              </a:prstGeom>
              <a:blipFill>
                <a:blip r:embed="rId3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41253EE8-124D-4654-880A-4F24FE4C1242}"/>
              </a:ext>
            </a:extLst>
          </p:cNvPr>
          <p:cNvSpPr txBox="1"/>
          <p:nvPr/>
        </p:nvSpPr>
        <p:spPr>
          <a:xfrm rot="16200000">
            <a:off x="-91172" y="4141026"/>
            <a:ext cx="1237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Attention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score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D7A6EE8-BFC1-433A-923D-770AAC736F1D}"/>
              </a:ext>
            </a:extLst>
          </p:cNvPr>
          <p:cNvSpPr txBox="1"/>
          <p:nvPr/>
        </p:nvSpPr>
        <p:spPr>
          <a:xfrm rot="16200000">
            <a:off x="-115829" y="1731022"/>
            <a:ext cx="1237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Attention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0CDDC8-B66D-4FD1-BF83-9B2D51DE1BEC}"/>
              </a:ext>
            </a:extLst>
          </p:cNvPr>
          <p:cNvSpPr txBox="1"/>
          <p:nvPr/>
        </p:nvSpPr>
        <p:spPr>
          <a:xfrm rot="16200000">
            <a:off x="-153918" y="2875680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Attention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distribution</a:t>
            </a:r>
            <a:endParaRPr lang="ko-KR" altLang="en-US" dirty="0"/>
          </a:p>
        </p:txBody>
      </p:sp>
      <p:sp>
        <p:nvSpPr>
          <p:cNvPr id="122" name="왼쪽 중괄호 121"/>
          <p:cNvSpPr/>
          <p:nvPr/>
        </p:nvSpPr>
        <p:spPr>
          <a:xfrm>
            <a:off x="1087481" y="2685732"/>
            <a:ext cx="127397" cy="879841"/>
          </a:xfrm>
          <a:prstGeom prst="leftBrace">
            <a:avLst>
              <a:gd name="adj1" fmla="val 8333"/>
              <a:gd name="adj2" fmla="val 49306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왼쪽 중괄호 122"/>
          <p:cNvSpPr/>
          <p:nvPr/>
        </p:nvSpPr>
        <p:spPr>
          <a:xfrm>
            <a:off x="1094551" y="3687369"/>
            <a:ext cx="125343" cy="1344248"/>
          </a:xfrm>
          <a:prstGeom prst="leftBrace">
            <a:avLst>
              <a:gd name="adj1" fmla="val 8333"/>
              <a:gd name="adj2" fmla="val 49306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왼쪽 중괄호 123"/>
          <p:cNvSpPr/>
          <p:nvPr/>
        </p:nvSpPr>
        <p:spPr>
          <a:xfrm>
            <a:off x="1090369" y="1901742"/>
            <a:ext cx="132413" cy="667086"/>
          </a:xfrm>
          <a:prstGeom prst="leftBrace">
            <a:avLst>
              <a:gd name="adj1" fmla="val 8333"/>
              <a:gd name="adj2" fmla="val 49306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36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838200" y="1595546"/>
            <a:ext cx="10515600" cy="4338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 Encoder-Decoder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 Encoder-Decoder 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개념 요약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기존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 Encoder-Decoder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문제점 소개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(Bottleneck problem)</a:t>
            </a: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 Mechanism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Bottleneck (Hard decoding) 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문제를 풀기 위한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idea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설명</a:t>
            </a: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 Mechanism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대해 순차적으로 소개</a:t>
            </a: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Alignment Model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대해 소개</a:t>
            </a: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 Mechanism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적용한 결과 설명</a:t>
            </a: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Arial Black" panose="020B0A04020102020204" pitchFamily="34" charset="0"/>
              </a:rPr>
              <a:t>Contents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89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450963-4FB3-42EE-8FAF-4C3C70CED0AC}"/>
              </a:ext>
            </a:extLst>
          </p:cNvPr>
          <p:cNvSpPr/>
          <p:nvPr/>
        </p:nvSpPr>
        <p:spPr>
          <a:xfrm>
            <a:off x="1668591" y="5031617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619DE4-DB2E-4173-A987-7630A3565B9B}"/>
              </a:ext>
            </a:extLst>
          </p:cNvPr>
          <p:cNvSpPr/>
          <p:nvPr/>
        </p:nvSpPr>
        <p:spPr>
          <a:xfrm>
            <a:off x="2539422" y="5031619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253B3D-804F-454D-90AA-83A64E4B3F7B}"/>
              </a:ext>
            </a:extLst>
          </p:cNvPr>
          <p:cNvSpPr/>
          <p:nvPr/>
        </p:nvSpPr>
        <p:spPr>
          <a:xfrm>
            <a:off x="3410253" y="5031617"/>
            <a:ext cx="361399" cy="8143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946D2C-7ADE-47A5-A5E6-305555A7B398}"/>
              </a:ext>
            </a:extLst>
          </p:cNvPr>
          <p:cNvSpPr/>
          <p:nvPr/>
        </p:nvSpPr>
        <p:spPr>
          <a:xfrm>
            <a:off x="4281084" y="5031617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4E9CB7-88AE-46F6-8A90-7BDA503514AC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900821" y="5438811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9A97F6-A34B-493C-BF4C-60E1AC228A98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029990" y="5438811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6E390D6-CBB9-483E-A3AC-3E4C4FF06AA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71652" y="5438811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D1C5A96-FC0E-4394-BCB4-3A3BB8443DF2}"/>
              </a:ext>
            </a:extLst>
          </p:cNvPr>
          <p:cNvCxnSpPr/>
          <p:nvPr/>
        </p:nvCxnSpPr>
        <p:spPr>
          <a:xfrm flipV="1">
            <a:off x="1850181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989226-3710-421B-AF62-FD7703A65489}"/>
              </a:ext>
            </a:extLst>
          </p:cNvPr>
          <p:cNvCxnSpPr/>
          <p:nvPr/>
        </p:nvCxnSpPr>
        <p:spPr>
          <a:xfrm flipV="1">
            <a:off x="2735378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80DFB0-5CED-4F1A-9CB6-2A343EBC5CD1}"/>
              </a:ext>
            </a:extLst>
          </p:cNvPr>
          <p:cNvCxnSpPr/>
          <p:nvPr/>
        </p:nvCxnSpPr>
        <p:spPr>
          <a:xfrm flipV="1">
            <a:off x="3598580" y="584600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8E13D9-1D69-4639-9A4F-923077A8ACD8}"/>
              </a:ext>
            </a:extLst>
          </p:cNvPr>
          <p:cNvCxnSpPr/>
          <p:nvPr/>
        </p:nvCxnSpPr>
        <p:spPr>
          <a:xfrm flipV="1">
            <a:off x="4461782" y="5854573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E27C30-D7B0-4391-8936-030E65266158}"/>
              </a:ext>
            </a:extLst>
          </p:cNvPr>
          <p:cNvSpPr txBox="1"/>
          <p:nvPr/>
        </p:nvSpPr>
        <p:spPr>
          <a:xfrm>
            <a:off x="1465744" y="6190789"/>
            <a:ext cx="75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A38B9C-C1AB-4015-9355-ABCD5A91A033}"/>
              </a:ext>
            </a:extLst>
          </p:cNvPr>
          <p:cNvSpPr txBox="1"/>
          <p:nvPr/>
        </p:nvSpPr>
        <p:spPr>
          <a:xfrm>
            <a:off x="2424782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how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27D6D-7F0D-495F-A766-013D0F6A0DBC}"/>
              </a:ext>
            </a:extLst>
          </p:cNvPr>
          <p:cNvSpPr txBox="1"/>
          <p:nvPr/>
        </p:nvSpPr>
        <p:spPr>
          <a:xfrm>
            <a:off x="3382874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A4E110-FAF4-439F-8E13-D92686CD3DBC}"/>
              </a:ext>
            </a:extLst>
          </p:cNvPr>
          <p:cNvSpPr txBox="1"/>
          <p:nvPr/>
        </p:nvSpPr>
        <p:spPr>
          <a:xfrm>
            <a:off x="4203317" y="6190789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you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1BD58AD-4472-47FE-B435-2EA9974FDE34}"/>
              </a:ext>
            </a:extLst>
          </p:cNvPr>
          <p:cNvCxnSpPr>
            <a:cxnSpLocks/>
          </p:cNvCxnSpPr>
          <p:nvPr/>
        </p:nvCxnSpPr>
        <p:spPr>
          <a:xfrm>
            <a:off x="4658313" y="5447380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5A449B-A4C6-4407-B2B4-AF2013628520}"/>
              </a:ext>
            </a:extLst>
          </p:cNvPr>
          <p:cNvSpPr/>
          <p:nvPr/>
        </p:nvSpPr>
        <p:spPr>
          <a:xfrm>
            <a:off x="5185067" y="5048755"/>
            <a:ext cx="361399" cy="814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5DD9AE-CDB1-4CDC-A5E4-E33E1B3904AE}"/>
              </a:ext>
            </a:extLst>
          </p:cNvPr>
          <p:cNvCxnSpPr/>
          <p:nvPr/>
        </p:nvCxnSpPr>
        <p:spPr>
          <a:xfrm flipV="1">
            <a:off x="5365765" y="587171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9C59CF-2976-4213-92DB-9EBEF5C90EDF}"/>
              </a:ext>
            </a:extLst>
          </p:cNvPr>
          <p:cNvCxnSpPr>
            <a:cxnSpLocks/>
            <a:stCxn id="2" idx="0"/>
            <a:endCxn id="62" idx="4"/>
          </p:cNvCxnSpPr>
          <p:nvPr/>
        </p:nvCxnSpPr>
        <p:spPr>
          <a:xfrm flipV="1">
            <a:off x="1849291" y="4453824"/>
            <a:ext cx="0" cy="577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4226528D-3519-40CD-A3C7-C4BACC0EA715}"/>
              </a:ext>
            </a:extLst>
          </p:cNvPr>
          <p:cNvSpPr/>
          <p:nvPr/>
        </p:nvSpPr>
        <p:spPr>
          <a:xfrm>
            <a:off x="1740027" y="4235297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FEB1E-F37B-4EB4-83F7-912F3A5D4AC0}"/>
                  </a:ext>
                </a:extLst>
              </p:cNvPr>
              <p:cNvSpPr txBox="1"/>
              <p:nvPr/>
            </p:nvSpPr>
            <p:spPr>
              <a:xfrm>
                <a:off x="2355821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FEB1E-F37B-4EB4-83F7-912F3A5D4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821" y="5233639"/>
                <a:ext cx="759114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5AA4DD-1F9A-4217-97EA-1980D77CBA04}"/>
                  </a:ext>
                </a:extLst>
              </p:cNvPr>
              <p:cNvSpPr txBox="1"/>
              <p:nvPr/>
            </p:nvSpPr>
            <p:spPr>
              <a:xfrm>
                <a:off x="1490112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5AA4DD-1F9A-4217-97EA-1980D77CB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112" y="5233639"/>
                <a:ext cx="759114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58BE726-452D-4E23-8AFD-F1A4054ABC7C}"/>
                  </a:ext>
                </a:extLst>
              </p:cNvPr>
              <p:cNvSpPr txBox="1"/>
              <p:nvPr/>
            </p:nvSpPr>
            <p:spPr>
              <a:xfrm>
                <a:off x="3228197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58BE726-452D-4E23-8AFD-F1A4054A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197" y="5233639"/>
                <a:ext cx="759114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FBB645C-695B-4048-8BCE-638BC04B735B}"/>
                  </a:ext>
                </a:extLst>
              </p:cNvPr>
              <p:cNvSpPr txBox="1"/>
              <p:nvPr/>
            </p:nvSpPr>
            <p:spPr>
              <a:xfrm>
                <a:off x="4090741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FBB645C-695B-4048-8BCE-638BC04B7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41" y="5233639"/>
                <a:ext cx="759114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9CE4904-4B84-4B1C-9238-7B12B48B434B}"/>
                  </a:ext>
                </a:extLst>
              </p:cNvPr>
              <p:cNvSpPr txBox="1"/>
              <p:nvPr/>
            </p:nvSpPr>
            <p:spPr>
              <a:xfrm>
                <a:off x="4986208" y="5233639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9CE4904-4B84-4B1C-9238-7B12B48B4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08" y="5233639"/>
                <a:ext cx="759114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269AA712-C8E3-4D97-80CF-A49E97771E11}"/>
              </a:ext>
            </a:extLst>
          </p:cNvPr>
          <p:cNvSpPr txBox="1"/>
          <p:nvPr/>
        </p:nvSpPr>
        <p:spPr>
          <a:xfrm>
            <a:off x="4904574" y="6190789"/>
            <a:ext cx="96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&lt;EOS&gt;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EFFBAD5-A7F6-40F3-BC22-0416031142B6}"/>
                  </a:ext>
                </a:extLst>
              </p:cNvPr>
              <p:cNvSpPr txBox="1"/>
              <p:nvPr/>
            </p:nvSpPr>
            <p:spPr>
              <a:xfrm>
                <a:off x="1094551" y="3583203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EFFBAD5-A7F6-40F3-BC22-041603114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551" y="3583203"/>
                <a:ext cx="1060252" cy="369332"/>
              </a:xfrm>
              <a:prstGeom prst="rect">
                <a:avLst/>
              </a:prstGeom>
              <a:blipFill>
                <a:blip r:embed="rId2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0EF5178-0BDE-458A-8D81-3CCC73719ECA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1849291" y="3624701"/>
            <a:ext cx="0" cy="610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제목 1"/>
          <p:cNvSpPr txBox="1">
            <a:spLocks/>
          </p:cNvSpPr>
          <p:nvPr/>
        </p:nvSpPr>
        <p:spPr>
          <a:xfrm>
            <a:off x="838200" y="271815"/>
            <a:ext cx="7120812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Attention</a:t>
            </a:r>
            <a:r>
              <a:rPr lang="ko-KR" altLang="en-US" b="1" dirty="0" smtClean="0">
                <a:latin typeface="Arial Black" panose="020B0A04020102020204" pitchFamily="34" charset="0"/>
              </a:rPr>
              <a:t> </a:t>
            </a:r>
            <a:r>
              <a:rPr lang="en-US" altLang="ko-KR" b="1" dirty="0" smtClean="0">
                <a:latin typeface="Arial Black" panose="020B0A04020102020204" pitchFamily="34" charset="0"/>
              </a:rPr>
              <a:t>Mechanism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8649485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내용 개체 틀 2"/>
              <p:cNvSpPr txBox="1">
                <a:spLocks/>
              </p:cNvSpPr>
              <p:nvPr/>
            </p:nvSpPr>
            <p:spPr>
              <a:xfrm>
                <a:off x="8957395" y="52040"/>
                <a:ext cx="3212553" cy="68059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Attention </a:t>
                </a:r>
                <a:r>
                  <a:rPr lang="en-US" altLang="ko-KR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score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2400" b="1" i="1" spc="-15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ko-KR" sz="2400" b="1" i="1" spc="-15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pt-BR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b="1" i="1" spc="-15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Attention distribution</a:t>
                </a:r>
                <a:endParaRPr lang="en-US" altLang="ko-KR" sz="2000" b="1" i="1" spc="-15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400" b="1" i="1" spc="-15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2400" b="1" i="1" spc="-15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𝒆𝒙𝒑</m:t>
                        </m:r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ko-KR" sz="2400" b="1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400" b="1" i="1" spc="-15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pc="-15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ko-KR" sz="2400" b="1" i="1" spc="-15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sz="2400" b="1" i="1" spc="-15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pc="-15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ko-KR" sz="2400" b="1" i="1" spc="-15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𝒊𝒌</m:t>
                                </m:r>
                              </m:sub>
                            </m:sSub>
                            <m:r>
                              <a:rPr lang="en-US" altLang="ko-KR" sz="2400" b="1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sz="2400" b="1" i="1" spc="-15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i="1" spc="-150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/>
                  <a:t> Attention output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b="1" i="1" spc="-15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sz="2000" b="1" dirty="0" smtClean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400" b="1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/>
                  <a:t>Decoder hidden </a:t>
                </a:r>
                <a:r>
                  <a:rPr lang="en-US" altLang="ko-KR" sz="2000" b="1" dirty="0" smtClean="0"/>
                  <a:t>state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spc="-15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pc="-15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pc="-15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ko-KR" sz="2400" b="1" i="1" spc="-15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2400" b="1" i="1" spc="-15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ko-KR" altLang="en-US" sz="2000" b="1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altLang="ko-KR" sz="2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395" y="52040"/>
                <a:ext cx="3212553" cy="6805960"/>
              </a:xfrm>
              <a:prstGeom prst="rect">
                <a:avLst/>
              </a:prstGeom>
              <a:blipFill>
                <a:blip r:embed="rId32"/>
                <a:stretch>
                  <a:fillRect l="-18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2F459E2-ED12-47AB-9404-8F8ABD62E852}"/>
              </a:ext>
            </a:extLst>
          </p:cNvPr>
          <p:cNvCxnSpPr>
            <a:cxnSpLocks/>
            <a:stCxn id="3" idx="0"/>
            <a:endCxn id="48" idx="4"/>
          </p:cNvCxnSpPr>
          <p:nvPr/>
        </p:nvCxnSpPr>
        <p:spPr>
          <a:xfrm flipH="1" flipV="1">
            <a:off x="2717123" y="4449857"/>
            <a:ext cx="2999" cy="5817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57BAEA44-C37A-4016-9839-15078067808E}"/>
              </a:ext>
            </a:extLst>
          </p:cNvPr>
          <p:cNvSpPr/>
          <p:nvPr/>
        </p:nvSpPr>
        <p:spPr>
          <a:xfrm>
            <a:off x="2607859" y="4231330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5C6BB58-1075-47E5-BD52-475DBD53F43B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717123" y="3629768"/>
            <a:ext cx="156" cy="601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/>
              <p:nvPr/>
            </p:nvSpPr>
            <p:spPr>
              <a:xfrm>
                <a:off x="1995887" y="3584953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887" y="3584953"/>
                <a:ext cx="1060252" cy="369332"/>
              </a:xfrm>
              <a:prstGeom prst="rect">
                <a:avLst/>
              </a:prstGeom>
              <a:blipFill>
                <a:blip r:embed="rId2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2F459E2-ED12-47AB-9404-8F8ABD62E852}"/>
              </a:ext>
            </a:extLst>
          </p:cNvPr>
          <p:cNvCxnSpPr>
            <a:cxnSpLocks/>
            <a:stCxn id="4" idx="0"/>
            <a:endCxn id="57" idx="4"/>
          </p:cNvCxnSpPr>
          <p:nvPr/>
        </p:nvCxnSpPr>
        <p:spPr>
          <a:xfrm flipH="1" flipV="1">
            <a:off x="3584953" y="4449696"/>
            <a:ext cx="6000" cy="581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57BAEA44-C37A-4016-9839-15078067808E}"/>
              </a:ext>
            </a:extLst>
          </p:cNvPr>
          <p:cNvSpPr/>
          <p:nvPr/>
        </p:nvSpPr>
        <p:spPr>
          <a:xfrm>
            <a:off x="3475689" y="4231169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5C6BB58-1075-47E5-BD52-475DBD53F43B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584953" y="3629607"/>
            <a:ext cx="156" cy="601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/>
              <p:nvPr/>
            </p:nvSpPr>
            <p:spPr>
              <a:xfrm>
                <a:off x="2863717" y="3584792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717" y="3584792"/>
                <a:ext cx="1060252" cy="369332"/>
              </a:xfrm>
              <a:prstGeom prst="rect">
                <a:avLst/>
              </a:prstGeom>
              <a:blipFill>
                <a:blip r:embed="rId2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2F459E2-ED12-47AB-9404-8F8ABD62E852}"/>
              </a:ext>
            </a:extLst>
          </p:cNvPr>
          <p:cNvCxnSpPr>
            <a:cxnSpLocks/>
            <a:stCxn id="5" idx="0"/>
            <a:endCxn id="71" idx="4"/>
          </p:cNvCxnSpPr>
          <p:nvPr/>
        </p:nvCxnSpPr>
        <p:spPr>
          <a:xfrm flipH="1" flipV="1">
            <a:off x="4460241" y="4453975"/>
            <a:ext cx="1543" cy="577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57BAEA44-C37A-4016-9839-15078067808E}"/>
              </a:ext>
            </a:extLst>
          </p:cNvPr>
          <p:cNvSpPr/>
          <p:nvPr/>
        </p:nvSpPr>
        <p:spPr>
          <a:xfrm>
            <a:off x="4350977" y="4235448"/>
            <a:ext cx="218527" cy="2185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C6BB58-1075-47E5-BD52-475DBD53F43B}"/>
              </a:ext>
            </a:extLst>
          </p:cNvPr>
          <p:cNvCxnSpPr>
            <a:cxnSpLocks/>
          </p:cNvCxnSpPr>
          <p:nvPr/>
        </p:nvCxnSpPr>
        <p:spPr>
          <a:xfrm flipV="1">
            <a:off x="4460241" y="3624555"/>
            <a:ext cx="156" cy="601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/>
              <p:nvPr/>
            </p:nvSpPr>
            <p:spPr>
              <a:xfrm>
                <a:off x="3739005" y="3589071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B7957A8-4999-4E82-B9D7-AFA062659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005" y="3589071"/>
                <a:ext cx="1060252" cy="369332"/>
              </a:xfrm>
              <a:prstGeom prst="rect">
                <a:avLst/>
              </a:prstGeom>
              <a:blipFill>
                <a:blip r:embed="rId2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2D35A4F-CAE0-4E0B-ABCC-DBF9CD176F14}"/>
              </a:ext>
            </a:extLst>
          </p:cNvPr>
          <p:cNvCxnSpPr>
            <a:cxnSpLocks/>
          </p:cNvCxnSpPr>
          <p:nvPr/>
        </p:nvCxnSpPr>
        <p:spPr>
          <a:xfrm flipV="1">
            <a:off x="1489625" y="3623538"/>
            <a:ext cx="3339766" cy="14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FB904D1-285D-4499-BB3B-451FD23D30DF}"/>
              </a:ext>
            </a:extLst>
          </p:cNvPr>
          <p:cNvSpPr/>
          <p:nvPr/>
        </p:nvSpPr>
        <p:spPr>
          <a:xfrm>
            <a:off x="3493264" y="3120877"/>
            <a:ext cx="186513" cy="5079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6E41452-C967-47E0-84B1-7F4C798C29D8}"/>
              </a:ext>
            </a:extLst>
          </p:cNvPr>
          <p:cNvSpPr/>
          <p:nvPr/>
        </p:nvSpPr>
        <p:spPr>
          <a:xfrm>
            <a:off x="2619381" y="3510736"/>
            <a:ext cx="186510" cy="1184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D07ACAD-894E-4348-BD20-9493FCA320AB}"/>
              </a:ext>
            </a:extLst>
          </p:cNvPr>
          <p:cNvSpPr/>
          <p:nvPr/>
        </p:nvSpPr>
        <p:spPr>
          <a:xfrm>
            <a:off x="1756036" y="3497875"/>
            <a:ext cx="186508" cy="1442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F61E7AC-4EDE-48C5-9B02-D0DE7F3D5A13}"/>
              </a:ext>
            </a:extLst>
          </p:cNvPr>
          <p:cNvSpPr/>
          <p:nvPr/>
        </p:nvSpPr>
        <p:spPr>
          <a:xfrm>
            <a:off x="4365048" y="3544653"/>
            <a:ext cx="186508" cy="76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ABF89D4-13DC-4109-8B7D-7FA0979BF8FB}"/>
                  </a:ext>
                </a:extLst>
              </p:cNvPr>
              <p:cNvSpPr txBox="1"/>
              <p:nvPr/>
            </p:nvSpPr>
            <p:spPr>
              <a:xfrm>
                <a:off x="1238786" y="3125780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ABF89D4-13DC-4109-8B7D-7FA0979BF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786" y="3125780"/>
                <a:ext cx="1060252" cy="369332"/>
              </a:xfrm>
              <a:prstGeom prst="rect">
                <a:avLst/>
              </a:prstGeom>
              <a:blipFill>
                <a:blip r:embed="rId2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7ADBC8D-5B2D-4732-8D0F-62E6B37D7A55}"/>
                  </a:ext>
                </a:extLst>
              </p:cNvPr>
              <p:cNvSpPr txBox="1"/>
              <p:nvPr/>
            </p:nvSpPr>
            <p:spPr>
              <a:xfrm>
                <a:off x="2059240" y="3116186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7ADBC8D-5B2D-4732-8D0F-62E6B37D7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40" y="3116186"/>
                <a:ext cx="1060252" cy="369332"/>
              </a:xfrm>
              <a:prstGeom prst="rect">
                <a:avLst/>
              </a:prstGeom>
              <a:blipFill>
                <a:blip r:embed="rId2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5EB4A45-E3F9-408B-B5A5-FB6D54A52329}"/>
                  </a:ext>
                </a:extLst>
              </p:cNvPr>
              <p:cNvSpPr txBox="1"/>
              <p:nvPr/>
            </p:nvSpPr>
            <p:spPr>
              <a:xfrm>
                <a:off x="2799316" y="2837094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5EB4A45-E3F9-408B-B5A5-FB6D54A52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316" y="2837094"/>
                <a:ext cx="1060252" cy="369332"/>
              </a:xfrm>
              <a:prstGeom prst="rect">
                <a:avLst/>
              </a:prstGeom>
              <a:blipFill>
                <a:blip r:embed="rId2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ABB145D-1CEC-4524-BA32-7877227E6370}"/>
                  </a:ext>
                </a:extLst>
              </p:cNvPr>
              <p:cNvSpPr txBox="1"/>
              <p:nvPr/>
            </p:nvSpPr>
            <p:spPr>
              <a:xfrm>
                <a:off x="3918145" y="3105720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ABB145D-1CEC-4524-BA32-7877227E6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145" y="3105720"/>
                <a:ext cx="1060252" cy="369332"/>
              </a:xfrm>
              <a:prstGeom prst="rect">
                <a:avLst/>
              </a:prstGeom>
              <a:blipFill>
                <a:blip r:embed="rId2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3A52448-0D32-4219-8E78-4BEA9B23D309}"/>
              </a:ext>
            </a:extLst>
          </p:cNvPr>
          <p:cNvCxnSpPr>
            <a:cxnSpLocks/>
          </p:cNvCxnSpPr>
          <p:nvPr/>
        </p:nvCxnSpPr>
        <p:spPr>
          <a:xfrm>
            <a:off x="5551453" y="5446636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2A39BB0-0355-46FB-8402-573167AA291B}"/>
              </a:ext>
            </a:extLst>
          </p:cNvPr>
          <p:cNvSpPr/>
          <p:nvPr/>
        </p:nvSpPr>
        <p:spPr>
          <a:xfrm>
            <a:off x="6075761" y="5048012"/>
            <a:ext cx="361399" cy="814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23CD461A-E82B-4531-8AAD-5F764FD47370}"/>
              </a:ext>
            </a:extLst>
          </p:cNvPr>
          <p:cNvCxnSpPr/>
          <p:nvPr/>
        </p:nvCxnSpPr>
        <p:spPr>
          <a:xfrm flipV="1">
            <a:off x="6247380" y="5857700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0F47D94-5977-4E2F-9B42-1D98C61CECD5}"/>
                  </a:ext>
                </a:extLst>
              </p:cNvPr>
              <p:cNvSpPr txBox="1"/>
              <p:nvPr/>
            </p:nvSpPr>
            <p:spPr>
              <a:xfrm>
                <a:off x="5858793" y="6117871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0F47D94-5977-4E2F-9B42-1D98C61CE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793" y="6117871"/>
                <a:ext cx="759114" cy="369332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262F1E5-0EAF-41BD-B769-0FD52CD97C1A}"/>
                  </a:ext>
                </a:extLst>
              </p:cNvPr>
              <p:cNvSpPr txBox="1"/>
              <p:nvPr/>
            </p:nvSpPr>
            <p:spPr>
              <a:xfrm>
                <a:off x="5891029" y="5228256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262F1E5-0EAF-41BD-B769-0FD52CD97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029" y="5228256"/>
                <a:ext cx="759114" cy="369332"/>
              </a:xfrm>
              <a:prstGeom prst="rect">
                <a:avLst/>
              </a:prstGeom>
              <a:blipFill>
                <a:blip r:embed="rId1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27A4DBBE-83FE-490C-830C-7BF1B0D45A25}"/>
              </a:ext>
            </a:extLst>
          </p:cNvPr>
          <p:cNvCxnSpPr>
            <a:cxnSpLocks/>
          </p:cNvCxnSpPr>
          <p:nvPr/>
        </p:nvCxnSpPr>
        <p:spPr>
          <a:xfrm flipH="1" flipV="1">
            <a:off x="1943893" y="4409934"/>
            <a:ext cx="4330772" cy="635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D8DFF27-18D4-4506-B3D0-275E86677DA5}"/>
              </a:ext>
            </a:extLst>
          </p:cNvPr>
          <p:cNvCxnSpPr>
            <a:cxnSpLocks/>
          </p:cNvCxnSpPr>
          <p:nvPr/>
        </p:nvCxnSpPr>
        <p:spPr>
          <a:xfrm flipH="1" flipV="1">
            <a:off x="2810218" y="4405792"/>
            <a:ext cx="3464447" cy="6396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D8DFF27-18D4-4506-B3D0-275E86677DA5}"/>
              </a:ext>
            </a:extLst>
          </p:cNvPr>
          <p:cNvCxnSpPr>
            <a:cxnSpLocks/>
          </p:cNvCxnSpPr>
          <p:nvPr/>
        </p:nvCxnSpPr>
        <p:spPr>
          <a:xfrm flipH="1" flipV="1">
            <a:off x="3682129" y="4405790"/>
            <a:ext cx="2592536" cy="639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D8DFF27-18D4-4506-B3D0-275E86677DA5}"/>
              </a:ext>
            </a:extLst>
          </p:cNvPr>
          <p:cNvCxnSpPr>
            <a:cxnSpLocks/>
          </p:cNvCxnSpPr>
          <p:nvPr/>
        </p:nvCxnSpPr>
        <p:spPr>
          <a:xfrm flipH="1" flipV="1">
            <a:off x="4552960" y="4400900"/>
            <a:ext cx="1721705" cy="6445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6A85237-BCF4-4410-B02E-E944B5C7BD6A}"/>
              </a:ext>
            </a:extLst>
          </p:cNvPr>
          <p:cNvCxnSpPr>
            <a:cxnSpLocks/>
            <a:stCxn id="67" idx="0"/>
            <a:endCxn id="91" idx="2"/>
          </p:cNvCxnSpPr>
          <p:nvPr/>
        </p:nvCxnSpPr>
        <p:spPr>
          <a:xfrm flipV="1">
            <a:off x="1849290" y="2599673"/>
            <a:ext cx="1331093" cy="89820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ED70DE-CEC9-4C2C-B106-0A469A809E15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2705746" y="2599673"/>
            <a:ext cx="474637" cy="88352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2CA43C9-3D6F-4F08-BB65-52AC38C3C5D4}"/>
              </a:ext>
            </a:extLst>
          </p:cNvPr>
          <p:cNvCxnSpPr>
            <a:cxnSpLocks/>
            <a:endCxn id="91" idx="2"/>
          </p:cNvCxnSpPr>
          <p:nvPr/>
        </p:nvCxnSpPr>
        <p:spPr>
          <a:xfrm flipH="1" flipV="1">
            <a:off x="3180383" y="2599673"/>
            <a:ext cx="399371" cy="50880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94F4E8F-C767-4EC5-A451-BC031B264AED}"/>
              </a:ext>
            </a:extLst>
          </p:cNvPr>
          <p:cNvCxnSpPr>
            <a:cxnSpLocks/>
            <a:endCxn id="91" idx="2"/>
          </p:cNvCxnSpPr>
          <p:nvPr/>
        </p:nvCxnSpPr>
        <p:spPr>
          <a:xfrm flipH="1" flipV="1">
            <a:off x="3180383" y="2599673"/>
            <a:ext cx="1271029" cy="91743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F3645DB-D739-4A64-8769-1A9BF12EA504}"/>
              </a:ext>
            </a:extLst>
          </p:cNvPr>
          <p:cNvSpPr/>
          <p:nvPr/>
        </p:nvSpPr>
        <p:spPr>
          <a:xfrm>
            <a:off x="2999683" y="1785286"/>
            <a:ext cx="361399" cy="814387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C480E2F-6CED-45BA-9CA1-71667FAB3D70}"/>
              </a:ext>
            </a:extLst>
          </p:cNvPr>
          <p:cNvSpPr/>
          <p:nvPr/>
        </p:nvSpPr>
        <p:spPr>
          <a:xfrm>
            <a:off x="2999683" y="1785286"/>
            <a:ext cx="361399" cy="8143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B09FDCA8-A684-4853-B455-1D25DC449B9A}"/>
              </a:ext>
            </a:extLst>
          </p:cNvPr>
          <p:cNvSpPr/>
          <p:nvPr/>
        </p:nvSpPr>
        <p:spPr>
          <a:xfrm>
            <a:off x="3114979" y="1835240"/>
            <a:ext cx="133004" cy="133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202DC502-DF1D-4A18-970B-81EB1A8880DD}"/>
              </a:ext>
            </a:extLst>
          </p:cNvPr>
          <p:cNvSpPr/>
          <p:nvPr/>
        </p:nvSpPr>
        <p:spPr>
          <a:xfrm>
            <a:off x="3114979" y="2028239"/>
            <a:ext cx="133004" cy="133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6A96848F-34A2-40DA-8052-87F5797CCD17}"/>
              </a:ext>
            </a:extLst>
          </p:cNvPr>
          <p:cNvSpPr/>
          <p:nvPr/>
        </p:nvSpPr>
        <p:spPr>
          <a:xfrm>
            <a:off x="3114979" y="2221238"/>
            <a:ext cx="133004" cy="133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97BB1CA-B543-4D88-8679-F9FD76C5D361}"/>
              </a:ext>
            </a:extLst>
          </p:cNvPr>
          <p:cNvSpPr/>
          <p:nvPr/>
        </p:nvSpPr>
        <p:spPr>
          <a:xfrm>
            <a:off x="3114979" y="2414237"/>
            <a:ext cx="133004" cy="133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4BC982A-0580-4EDD-B8FD-DD1033350509}"/>
                  </a:ext>
                </a:extLst>
              </p:cNvPr>
              <p:cNvSpPr txBox="1"/>
              <p:nvPr/>
            </p:nvSpPr>
            <p:spPr>
              <a:xfrm>
                <a:off x="2980533" y="1842545"/>
                <a:ext cx="106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4BC982A-0580-4EDD-B8FD-DD1033350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533" y="1842545"/>
                <a:ext cx="1060252" cy="369332"/>
              </a:xfrm>
              <a:prstGeom prst="rect">
                <a:avLst/>
              </a:prstGeom>
              <a:blipFill>
                <a:blip r:embed="rId1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3A52448-0D32-4219-8E78-4BEA9B23D309}"/>
              </a:ext>
            </a:extLst>
          </p:cNvPr>
          <p:cNvCxnSpPr>
            <a:cxnSpLocks/>
          </p:cNvCxnSpPr>
          <p:nvPr/>
        </p:nvCxnSpPr>
        <p:spPr>
          <a:xfrm>
            <a:off x="6450656" y="5460177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2A39BB0-0355-46FB-8402-573167AA291B}"/>
              </a:ext>
            </a:extLst>
          </p:cNvPr>
          <p:cNvSpPr/>
          <p:nvPr/>
        </p:nvSpPr>
        <p:spPr>
          <a:xfrm>
            <a:off x="6946971" y="5061553"/>
            <a:ext cx="361399" cy="8143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23CD461A-E82B-4531-8AAD-5F764FD47370}"/>
              </a:ext>
            </a:extLst>
          </p:cNvPr>
          <p:cNvCxnSpPr/>
          <p:nvPr/>
        </p:nvCxnSpPr>
        <p:spPr>
          <a:xfrm flipV="1">
            <a:off x="7118590" y="587124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262F1E5-0EAF-41BD-B769-0FD52CD97C1A}"/>
                  </a:ext>
                </a:extLst>
              </p:cNvPr>
              <p:cNvSpPr txBox="1"/>
              <p:nvPr/>
            </p:nvSpPr>
            <p:spPr>
              <a:xfrm>
                <a:off x="6762239" y="5241797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262F1E5-0EAF-41BD-B769-0FD52CD97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239" y="5241797"/>
                <a:ext cx="759114" cy="369332"/>
              </a:xfrm>
              <a:prstGeom prst="rect">
                <a:avLst/>
              </a:prstGeom>
              <a:blipFill>
                <a:blip r:embed="rId1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01D94C6-0183-4F47-A24A-BE54C027CEBA}"/>
                  </a:ext>
                </a:extLst>
              </p:cNvPr>
              <p:cNvSpPr txBox="1"/>
              <p:nvPr/>
            </p:nvSpPr>
            <p:spPr>
              <a:xfrm>
                <a:off x="6771788" y="3500604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01D94C6-0183-4F47-A24A-BE54C027C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788" y="3500604"/>
                <a:ext cx="759114" cy="369332"/>
              </a:xfrm>
              <a:prstGeom prst="rect">
                <a:avLst/>
              </a:prstGeom>
              <a:blipFill>
                <a:blip r:embed="rId2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9EA38CB-2A5C-48E7-BD74-3481D55B3C27}"/>
              </a:ext>
            </a:extLst>
          </p:cNvPr>
          <p:cNvCxnSpPr>
            <a:cxnSpLocks/>
          </p:cNvCxnSpPr>
          <p:nvPr/>
        </p:nvCxnSpPr>
        <p:spPr>
          <a:xfrm flipH="1" flipV="1">
            <a:off x="7126146" y="3867510"/>
            <a:ext cx="2" cy="1190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0F47D94-5977-4E2F-9B42-1D98C61CECD5}"/>
                  </a:ext>
                </a:extLst>
              </p:cNvPr>
              <p:cNvSpPr txBox="1"/>
              <p:nvPr/>
            </p:nvSpPr>
            <p:spPr>
              <a:xfrm>
                <a:off x="6751244" y="6127202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0F47D94-5977-4E2F-9B42-1D98C61CE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244" y="6127202"/>
                <a:ext cx="759114" cy="369332"/>
              </a:xfrm>
              <a:prstGeom prst="rect">
                <a:avLst/>
              </a:prstGeom>
              <a:blipFill>
                <a:blip r:embed="rId3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직사각형 117"/>
              <p:cNvSpPr/>
              <p:nvPr/>
            </p:nvSpPr>
            <p:spPr>
              <a:xfrm>
                <a:off x="5076776" y="1919489"/>
                <a:ext cx="26879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pc="-15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3200" b="0" i="1" spc="-15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3200" i="1" spc="-15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pc="-15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32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 spc="-15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sz="3200" b="0" i="1" spc="-15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3200" i="1" spc="-15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200" i="1" spc="-15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32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 spc="-15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ko-KR" sz="3200" b="0" i="1" spc="-15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3200" i="1" spc="-15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8" name="직사각형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776" y="1919489"/>
                <a:ext cx="2687980" cy="58477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자유형 118"/>
          <p:cNvSpPr/>
          <p:nvPr/>
        </p:nvSpPr>
        <p:spPr>
          <a:xfrm>
            <a:off x="3377682" y="2211355"/>
            <a:ext cx="3582406" cy="1420786"/>
          </a:xfrm>
          <a:custGeom>
            <a:avLst/>
            <a:gdLst>
              <a:gd name="connsiteX0" fmla="*/ 0 w 2687216"/>
              <a:gd name="connsiteY0" fmla="*/ 0 h 1390261"/>
              <a:gd name="connsiteX1" fmla="*/ 1483567 w 2687216"/>
              <a:gd name="connsiteY1" fmla="*/ 447869 h 1390261"/>
              <a:gd name="connsiteX2" fmla="*/ 2687216 w 2687216"/>
              <a:gd name="connsiteY2" fmla="*/ 1390261 h 139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7216" h="1390261">
                <a:moveTo>
                  <a:pt x="0" y="0"/>
                </a:moveTo>
                <a:cubicBezTo>
                  <a:pt x="517849" y="108079"/>
                  <a:pt x="1035698" y="216159"/>
                  <a:pt x="1483567" y="447869"/>
                </a:cubicBezTo>
                <a:cubicBezTo>
                  <a:pt x="1931436" y="679579"/>
                  <a:pt x="2309326" y="1034920"/>
                  <a:pt x="2687216" y="1390261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내용 개체 틀 2"/>
          <p:cNvSpPr txBox="1">
            <a:spLocks/>
          </p:cNvSpPr>
          <p:nvPr/>
        </p:nvSpPr>
        <p:spPr>
          <a:xfrm>
            <a:off x="1058931" y="1140619"/>
            <a:ext cx="7124015" cy="53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 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이용하여 </a:t>
            </a:r>
            <a:r>
              <a:rPr lang="ko-KR" altLang="en-US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디코더의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계산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1253EE8-124D-4654-880A-4F24FE4C1242}"/>
              </a:ext>
            </a:extLst>
          </p:cNvPr>
          <p:cNvSpPr txBox="1"/>
          <p:nvPr/>
        </p:nvSpPr>
        <p:spPr>
          <a:xfrm rot="16200000">
            <a:off x="-91172" y="4141026"/>
            <a:ext cx="1237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Attention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score</a:t>
            </a:r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D7A6EE8-BFC1-433A-923D-770AAC736F1D}"/>
              </a:ext>
            </a:extLst>
          </p:cNvPr>
          <p:cNvSpPr txBox="1"/>
          <p:nvPr/>
        </p:nvSpPr>
        <p:spPr>
          <a:xfrm rot="16200000">
            <a:off x="-115829" y="1731022"/>
            <a:ext cx="1237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Attention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F0CDDC8-B66D-4FD1-BF83-9B2D51DE1BEC}"/>
              </a:ext>
            </a:extLst>
          </p:cNvPr>
          <p:cNvSpPr txBox="1"/>
          <p:nvPr/>
        </p:nvSpPr>
        <p:spPr>
          <a:xfrm rot="16200000">
            <a:off x="-153918" y="2875680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Attention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distribution</a:t>
            </a:r>
            <a:endParaRPr lang="ko-KR" altLang="en-US" dirty="0"/>
          </a:p>
        </p:txBody>
      </p:sp>
      <p:sp>
        <p:nvSpPr>
          <p:cNvPr id="128" name="왼쪽 중괄호 127"/>
          <p:cNvSpPr/>
          <p:nvPr/>
        </p:nvSpPr>
        <p:spPr>
          <a:xfrm>
            <a:off x="1087481" y="2685732"/>
            <a:ext cx="127397" cy="879841"/>
          </a:xfrm>
          <a:prstGeom prst="leftBrace">
            <a:avLst>
              <a:gd name="adj1" fmla="val 8333"/>
              <a:gd name="adj2" fmla="val 49306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왼쪽 중괄호 128"/>
          <p:cNvSpPr/>
          <p:nvPr/>
        </p:nvSpPr>
        <p:spPr>
          <a:xfrm>
            <a:off x="1094551" y="3687369"/>
            <a:ext cx="125343" cy="1344248"/>
          </a:xfrm>
          <a:prstGeom prst="leftBrace">
            <a:avLst>
              <a:gd name="adj1" fmla="val 8333"/>
              <a:gd name="adj2" fmla="val 49306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왼쪽 중괄호 129"/>
          <p:cNvSpPr/>
          <p:nvPr/>
        </p:nvSpPr>
        <p:spPr>
          <a:xfrm>
            <a:off x="1090369" y="1901742"/>
            <a:ext cx="132413" cy="667086"/>
          </a:xfrm>
          <a:prstGeom prst="leftBrace">
            <a:avLst>
              <a:gd name="adj1" fmla="val 8333"/>
              <a:gd name="adj2" fmla="val 49306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64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6112424" y="1459030"/>
                <a:ext cx="2652586" cy="58875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800" i="1" spc="-15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28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altLang="ko-KR" sz="2800" i="1" spc="-15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pt-BR" altLang="ko-KR" sz="28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 spc="-15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800" i="1" spc="-15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i="1" spc="-15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800" i="1" spc="-15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 spc="-15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800" i="1" spc="-15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424" y="1459030"/>
                <a:ext cx="2652586" cy="58875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제목 1">
            <a:extLst>
              <a:ext uri="{FF2B5EF4-FFF2-40B4-BE49-F238E27FC236}">
                <a16:creationId xmlns:a16="http://schemas.microsoft.com/office/drawing/2014/main" id="{33EAF17F-4E48-46B4-9829-F5377E007275}"/>
              </a:ext>
            </a:extLst>
          </p:cNvPr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Arial Black" panose="020B0A04020102020204" pitchFamily="34" charset="0"/>
              </a:rPr>
              <a:t>Alignment </a:t>
            </a:r>
            <a:r>
              <a:rPr lang="en-US" altLang="ko-KR" b="1" dirty="0" smtClean="0">
                <a:latin typeface="Arial Black" panose="020B0A04020102020204" pitchFamily="34" charset="0"/>
              </a:rPr>
              <a:t>Model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5620634" y="2155925"/>
            <a:ext cx="0" cy="283641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51713" y="3856719"/>
            <a:ext cx="2091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Bahdanau’s</a:t>
            </a:r>
            <a:r>
              <a:rPr lang="en-US" altLang="ko-K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5731743" y="2264994"/>
            <a:ext cx="6064089" cy="1535197"/>
            <a:chOff x="1073829" y="3280676"/>
            <a:chExt cx="8286750" cy="209789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73829" y="3283067"/>
              <a:ext cx="8286750" cy="2095500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1073829" y="3280676"/>
              <a:ext cx="8286750" cy="20978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15923" y="2181428"/>
            <a:ext cx="5187009" cy="1714351"/>
            <a:chOff x="2136245" y="4192620"/>
            <a:chExt cx="5810250" cy="1920337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136245" y="4198432"/>
              <a:ext cx="5810250" cy="1914525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2136245" y="4192620"/>
              <a:ext cx="5810250" cy="19040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8960654" y="3792439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611710" y="3891402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내용 개체 틀 2"/>
              <p:cNvSpPr txBox="1">
                <a:spLocks/>
              </p:cNvSpPr>
              <p:nvPr/>
            </p:nvSpPr>
            <p:spPr>
              <a:xfrm>
                <a:off x="1063836" y="1419485"/>
                <a:ext cx="3057241" cy="5367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4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What is the “</a:t>
                </a:r>
                <a14:m>
                  <m:oMath xmlns:m="http://schemas.openxmlformats.org/officeDocument/2006/math">
                    <m:r>
                      <a:rPr lang="pt-BR" altLang="ko-KR" sz="2400" i="1" spc="-15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24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”? </a:t>
                </a:r>
                <a:endParaRPr lang="en-US" altLang="ko-KR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36" y="1419485"/>
                <a:ext cx="3057241" cy="536788"/>
              </a:xfrm>
              <a:prstGeom prst="rect">
                <a:avLst/>
              </a:prstGeom>
              <a:blipFill>
                <a:blip r:embed="rId17"/>
                <a:stretch>
                  <a:fillRect l="-2794" b="-34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310888" y="4003790"/>
            <a:ext cx="67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i="1" dirty="0" smtClean="0">
              <a:solidFill>
                <a:prstClr val="black"/>
              </a:solidFill>
              <a:latin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4" name="내용 개체 틀 2"/>
          <p:cNvSpPr txBox="1">
            <a:spLocks/>
          </p:cNvSpPr>
          <p:nvPr/>
        </p:nvSpPr>
        <p:spPr>
          <a:xfrm>
            <a:off x="1063836" y="5973179"/>
            <a:ext cx="9721752" cy="105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Alignment model</a:t>
            </a:r>
            <a:r>
              <a:rPr lang="ko-KR" alt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 논문에 따라 다양하게 정의된다</a:t>
            </a:r>
            <a:r>
              <a:rPr lang="en-US" altLang="ko-KR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(optional parameter)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하지만 핵심은 </a:t>
            </a:r>
            <a:r>
              <a:rPr lang="ko-KR" altLang="en-US" sz="1600" b="1" u="sng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현재 상태와 입력 시간 스텝과의 관계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찾는 것</a:t>
            </a:r>
            <a:endParaRPr lang="en-US" altLang="ko-KR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595522" y="4078189"/>
            <a:ext cx="1289343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(dot)</a:t>
            </a:r>
          </a:p>
          <a:p>
            <a:r>
              <a:rPr lang="en-US" altLang="ko-KR" sz="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(general)</a:t>
            </a:r>
          </a:p>
          <a:p>
            <a:endParaRPr lang="en-US" altLang="ko-KR" sz="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altLang="ko-K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 rot="20691229">
            <a:off x="8587090" y="1162568"/>
            <a:ext cx="963561" cy="521109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Recap!</a:t>
            </a:r>
            <a:endParaRPr lang="ko-KR" altLang="en-US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613951" y="2850407"/>
            <a:ext cx="1870385" cy="1409117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2972146" y="5103115"/>
            <a:ext cx="5253190" cy="789194"/>
            <a:chOff x="379513" y="5014849"/>
            <a:chExt cx="5253190" cy="789194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071329" y="5123458"/>
              <a:ext cx="3561374" cy="288097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128546" y="5448983"/>
              <a:ext cx="3120033" cy="343265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490246" y="5198806"/>
              <a:ext cx="1638300" cy="409575"/>
            </a:xfrm>
            <a:prstGeom prst="rect">
              <a:avLst/>
            </a:prstGeom>
          </p:spPr>
        </p:pic>
        <p:sp>
          <p:nvSpPr>
            <p:cNvPr id="44" name="직사각형 43"/>
            <p:cNvSpPr/>
            <p:nvPr/>
          </p:nvSpPr>
          <p:spPr>
            <a:xfrm>
              <a:off x="379513" y="5014849"/>
              <a:ext cx="5241121" cy="7891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/>
              <p:cNvSpPr/>
              <p:nvPr/>
            </p:nvSpPr>
            <p:spPr>
              <a:xfrm>
                <a:off x="224306" y="4295545"/>
                <a:ext cx="4867665" cy="626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i="1" spc="-15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pt-BR" altLang="ko-KR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pc="-15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 spc="-15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spc="-15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pc="-15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i="1" spc="-15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ko-KR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⊤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altLang="ko-KR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tanh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pt-BR" altLang="ko-KR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ko-KR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pt-BR" altLang="ko-KR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4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(</a:t>
                </a:r>
                <a:r>
                  <a:rPr lang="ko-KR" altLang="en-U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별도의 </a:t>
                </a:r>
                <a:r>
                  <a:rPr lang="en-US" altLang="ko-KR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Feedforward Neural Network)</a:t>
                </a:r>
              </a:p>
            </p:txBody>
          </p:sp>
        </mc:Choice>
        <mc:Fallback xmlns="">
          <p:sp>
            <p:nvSpPr>
              <p:cNvPr id="46" name="직사각형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06" y="4295545"/>
                <a:ext cx="4867665" cy="626838"/>
              </a:xfrm>
              <a:prstGeom prst="rect">
                <a:avLst/>
              </a:prstGeom>
              <a:blipFill>
                <a:blip r:embed="rId26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직사각형 46"/>
          <p:cNvSpPr/>
          <p:nvPr/>
        </p:nvSpPr>
        <p:spPr>
          <a:xfrm>
            <a:off x="5771651" y="3773922"/>
            <a:ext cx="1680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Luong’s model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1020438" y="3157837"/>
            <a:ext cx="5471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452560" y="3206528"/>
            <a:ext cx="5471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8276708" y="4000186"/>
                <a:ext cx="881652" cy="4058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  <m:sup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altLang="ko-KR" i="1" dirty="0">
                    <a:solidFill>
                      <a:prstClr val="black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708" y="4000186"/>
                <a:ext cx="881652" cy="405817"/>
              </a:xfrm>
              <a:prstGeom prst="rect">
                <a:avLst/>
              </a:prstGeom>
              <a:blipFill>
                <a:blip r:embed="rId27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8234847" y="4382883"/>
                <a:ext cx="1153521" cy="4058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pt-BR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847" y="4382883"/>
                <a:ext cx="1153521" cy="405817"/>
              </a:xfrm>
              <a:prstGeom prst="rect">
                <a:avLst/>
              </a:prstGeom>
              <a:blipFill>
                <a:blip r:embed="rId28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8223605" y="4753956"/>
                <a:ext cx="2396938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⊤</m:t>
                          </m:r>
                        </m:sup>
                      </m:sSubSup>
                      <m:func>
                        <m:func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𝑡𝑎𝑛h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pt-BR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605" y="4753956"/>
                <a:ext cx="2396938" cy="411395"/>
              </a:xfrm>
              <a:prstGeom prst="rect">
                <a:avLst/>
              </a:prstGeom>
              <a:blipFill>
                <a:blip r:embed="rId29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6628299" y="4339613"/>
                <a:ext cx="1365502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i="1" spc="-15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pt-BR" altLang="ko-KR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pc="-15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 spc="-15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spc="-15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i="1" spc="-15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pc="-15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i="1" spc="-15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</m:oMath>
                  </m:oMathPara>
                </a14:m>
                <a:endParaRPr lang="en-US" altLang="ko-KR" i="1" dirty="0">
                  <a:solidFill>
                    <a:prstClr val="black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299" y="4339613"/>
                <a:ext cx="1365502" cy="411395"/>
              </a:xfrm>
              <a:prstGeom prst="rect">
                <a:avLst/>
              </a:prstGeom>
              <a:blipFill>
                <a:blip r:embed="rId30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왼쪽 중괄호 34"/>
          <p:cNvSpPr/>
          <p:nvPr/>
        </p:nvSpPr>
        <p:spPr>
          <a:xfrm>
            <a:off x="8051123" y="4222896"/>
            <a:ext cx="157209" cy="792002"/>
          </a:xfrm>
          <a:prstGeom prst="leftBrace">
            <a:avLst>
              <a:gd name="adj1" fmla="val 8333"/>
              <a:gd name="adj2" fmla="val 50228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22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6281"/>
          <a:stretch/>
        </p:blipFill>
        <p:spPr>
          <a:xfrm>
            <a:off x="763550" y="1473137"/>
            <a:ext cx="4567731" cy="470078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799176" y="3321689"/>
            <a:ext cx="805227" cy="806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734821" y="2280779"/>
            <a:ext cx="3733800" cy="1310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zone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 = </a:t>
            </a:r>
            <a:r>
              <a:rPr lang="en-US" altLang="ko-KR" sz="1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economique</a:t>
            </a: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European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ko-KR" sz="1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uropeenne</a:t>
            </a:r>
            <a:endParaRPr lang="ko-KR" alt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5512823" y="1713573"/>
            <a:ext cx="4825482" cy="639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 from English to French</a:t>
            </a: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27168" y="1525834"/>
            <a:ext cx="739911" cy="9001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63550" y="3377672"/>
            <a:ext cx="1130558" cy="713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제목 1">
                <a:extLst>
                  <a:ext uri="{FF2B5EF4-FFF2-40B4-BE49-F238E27FC236}">
                    <a16:creationId xmlns:a16="http://schemas.microsoft.com/office/drawing/2014/main" id="{33EAF17F-4E48-46B4-9829-F5377E0072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304" y="274919"/>
                <a:ext cx="10814824" cy="1325563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ko-KR" b="1" dirty="0" smtClean="0">
                    <a:latin typeface="Arial Black" panose="020B0A04020102020204" pitchFamily="34" charset="0"/>
                  </a:rPr>
                  <a:t>Attention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pc="-15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 spc="-15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b="1" dirty="0">
                    <a:latin typeface="Arial Black" panose="020B0A040201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제목 1">
                <a:extLst>
                  <a:ext uri="{FF2B5EF4-FFF2-40B4-BE49-F238E27FC236}">
                    <a16:creationId xmlns:a16="http://schemas.microsoft.com/office/drawing/2014/main" id="{33EAF17F-4E48-46B4-9829-F5377E007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04" y="274919"/>
                <a:ext cx="10814824" cy="1325563"/>
              </a:xfrm>
              <a:prstGeom prst="rect">
                <a:avLst/>
              </a:prstGeom>
              <a:blipFill>
                <a:blip r:embed="rId8"/>
                <a:stretch>
                  <a:fillRect l="-2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내용 개체 틀 2"/>
          <p:cNvSpPr txBox="1">
            <a:spLocks/>
          </p:cNvSpPr>
          <p:nvPr/>
        </p:nvSpPr>
        <p:spPr>
          <a:xfrm>
            <a:off x="5512824" y="3823529"/>
            <a:ext cx="5833196" cy="2810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일반적으로 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English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French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매칭 됨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(monotonic alignment)</a:t>
            </a:r>
            <a:b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6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 -&gt; zone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경우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monotonic alignment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아님에도 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어디에 집중해야 하는지 정확히 찾아냄</a:t>
            </a:r>
            <a:endParaRPr lang="en-US" altLang="ko-KR" sz="16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ko-KR" sz="6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European 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도 마찬가지로 입력 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 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중 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집중해야 할 단어를 찾아냄</a:t>
            </a:r>
            <a:endParaRPr lang="en-US" altLang="ko-KR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내용 개체 틀 2"/>
              <p:cNvSpPr txBox="1">
                <a:spLocks/>
              </p:cNvSpPr>
              <p:nvPr/>
            </p:nvSpPr>
            <p:spPr>
              <a:xfrm>
                <a:off x="2044953" y="5976298"/>
                <a:ext cx="3693368" cy="6391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0" i="1" spc="-15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000" b="0" i="1" spc="-15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(0~1, 0:black , 1:white)</a:t>
                </a:r>
                <a:endParaRPr lang="ko-KR" altLang="en-US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953" y="5976298"/>
                <a:ext cx="3693368" cy="6391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32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7701"/>
          <a:stretch/>
        </p:blipFill>
        <p:spPr>
          <a:xfrm>
            <a:off x="1131674" y="1758753"/>
            <a:ext cx="4181260" cy="430613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146030" y="5106635"/>
            <a:ext cx="499664" cy="510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523713" y="2404043"/>
            <a:ext cx="6400803" cy="954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-&gt; [le], [la], [les], [l’]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중 어떤 것인지 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알려면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1600" b="1" u="sng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뒤에 있는 </a:t>
            </a:r>
            <a:r>
              <a:rPr lang="en-US" altLang="ko-KR" sz="1600" b="1" u="sng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</a:t>
            </a:r>
            <a:r>
              <a:rPr lang="ko-KR" altLang="en-US" sz="1600" b="1" u="sng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집중해야 함</a:t>
            </a:r>
            <a:endParaRPr lang="en-US" altLang="ko-KR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/>
              <p:cNvSpPr txBox="1">
                <a:spLocks/>
              </p:cNvSpPr>
              <p:nvPr/>
            </p:nvSpPr>
            <p:spPr>
              <a:xfrm>
                <a:off x="2007633" y="5976197"/>
                <a:ext cx="3693368" cy="6391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0" i="1" spc="-15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000" b="0" i="1" spc="-15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(0~1, 0:black , 1:white)</a:t>
                </a:r>
                <a:endParaRPr lang="ko-KR" altLang="en-US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633" y="5976197"/>
                <a:ext cx="3693368" cy="6391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4146030" y="1978078"/>
            <a:ext cx="445238" cy="469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03642" y="5106635"/>
            <a:ext cx="692019" cy="482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제목 1">
                <a:extLst>
                  <a:ext uri="{FF2B5EF4-FFF2-40B4-BE49-F238E27FC236}">
                    <a16:creationId xmlns:a16="http://schemas.microsoft.com/office/drawing/2014/main" id="{33EAF17F-4E48-46B4-9829-F5377E0072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304" y="274919"/>
                <a:ext cx="10814824" cy="1325563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ko-KR" b="1" dirty="0" smtClean="0">
                    <a:latin typeface="Arial Black" panose="020B0A04020102020204" pitchFamily="34" charset="0"/>
                  </a:rPr>
                  <a:t>Attention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pc="-15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 spc="-15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b="1" dirty="0">
                    <a:latin typeface="Arial Black" panose="020B0A040201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제목 1">
                <a:extLst>
                  <a:ext uri="{FF2B5EF4-FFF2-40B4-BE49-F238E27FC236}">
                    <a16:creationId xmlns:a16="http://schemas.microsoft.com/office/drawing/2014/main" id="{33EAF17F-4E48-46B4-9829-F5377E007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04" y="274919"/>
                <a:ext cx="10814824" cy="1325563"/>
              </a:xfrm>
              <a:prstGeom prst="rect">
                <a:avLst/>
              </a:prstGeom>
              <a:blipFill>
                <a:blip r:embed="rId12"/>
                <a:stretch>
                  <a:fillRect l="-2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내용 개체 틀 2"/>
          <p:cNvSpPr txBox="1">
            <a:spLocks/>
          </p:cNvSpPr>
          <p:nvPr/>
        </p:nvSpPr>
        <p:spPr>
          <a:xfrm>
            <a:off x="5512823" y="1713573"/>
            <a:ext cx="4825482" cy="639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 from English to French</a:t>
            </a: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12823" y="3372702"/>
            <a:ext cx="6243222" cy="21792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내용 개체 틀 2"/>
          <p:cNvSpPr txBox="1">
            <a:spLocks/>
          </p:cNvSpPr>
          <p:nvPr/>
        </p:nvSpPr>
        <p:spPr>
          <a:xfrm>
            <a:off x="5523713" y="5589025"/>
            <a:ext cx="6400803" cy="954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Alignment model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통해 입력 시간 스텝 중 중요한 부분에 집중하는 것을 확인할 수 있다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01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884" y="3497401"/>
            <a:ext cx="5669219" cy="3225590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Attention Mechanism - Result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1309596"/>
            <a:ext cx="10753106" cy="1815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매 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시간 </a:t>
            </a:r>
            <a:r>
              <a:rPr lang="ko-KR" altLang="en-US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스텝마다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다른 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벡터를 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사용함으로써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기존의 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Bottleneck problem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해결</a:t>
            </a:r>
            <a:endParaRPr lang="en-US" altLang="ko-KR" sz="20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번역 성능의 향상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기존의 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Encoder-Decoder 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보다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문장 길이에 관계 없이 모든 구간에서 성능 향상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문장 길이가 길 경우에도 번역 성능이 그대로 유지됨</a:t>
            </a:r>
            <a:endParaRPr lang="en-US" altLang="ko-KR" sz="16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30192" y="3415004"/>
            <a:ext cx="1875911" cy="748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06103" y="3604518"/>
            <a:ext cx="4085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ko-KR" alt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문장 길이가 길어도 번역 성능 유지</a:t>
            </a:r>
            <a:endParaRPr lang="ko-KR" alt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5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Attention</a:t>
            </a:r>
            <a:r>
              <a:rPr lang="ko-KR" altLang="en-US" b="1" dirty="0" smtClean="0">
                <a:latin typeface="Arial Black" panose="020B0A04020102020204" pitchFamily="34" charset="0"/>
              </a:rPr>
              <a:t> </a:t>
            </a:r>
            <a:r>
              <a:rPr lang="en-US" altLang="ko-KR" b="1" dirty="0" smtClean="0">
                <a:latin typeface="Arial Black" panose="020B0A04020102020204" pitchFamily="34" charset="0"/>
              </a:rPr>
              <a:t>Mechanism – </a:t>
            </a:r>
            <a:r>
              <a:rPr lang="ko-KR" altLang="en-US" b="1" dirty="0" smtClean="0">
                <a:latin typeface="Arial Black" panose="020B0A04020102020204" pitchFamily="34" charset="0"/>
              </a:rPr>
              <a:t>추가 설명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742097" y="1574187"/>
            <a:ext cx="7159845" cy="5122977"/>
            <a:chOff x="742097" y="1462215"/>
            <a:chExt cx="7159845" cy="5122977"/>
          </a:xfrm>
        </p:grpSpPr>
        <p:sp>
          <p:nvSpPr>
            <p:cNvPr id="5" name="직사각형 4"/>
            <p:cNvSpPr/>
            <p:nvPr/>
          </p:nvSpPr>
          <p:spPr>
            <a:xfrm>
              <a:off x="1251529" y="2125866"/>
              <a:ext cx="361399" cy="814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/>
            <p:cNvCxnSpPr>
              <a:endCxn id="5" idx="1"/>
            </p:cNvCxnSpPr>
            <p:nvPr/>
          </p:nvCxnSpPr>
          <p:spPr>
            <a:xfrm>
              <a:off x="742097" y="2533060"/>
              <a:ext cx="5094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V="1">
              <a:off x="1432227" y="2948822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173762" y="3285038"/>
                  <a:ext cx="6205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3762" y="3285038"/>
                  <a:ext cx="620519" cy="36933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직사각형 16"/>
            <p:cNvSpPr/>
            <p:nvPr/>
          </p:nvSpPr>
          <p:spPr>
            <a:xfrm>
              <a:off x="2138190" y="2134435"/>
              <a:ext cx="361399" cy="81438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7"/>
            <p:cNvCxnSpPr>
              <a:endCxn id="17" idx="1"/>
            </p:cNvCxnSpPr>
            <p:nvPr/>
          </p:nvCxnSpPr>
          <p:spPr>
            <a:xfrm>
              <a:off x="1628758" y="2541629"/>
              <a:ext cx="5094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V="1">
              <a:off x="2318888" y="2957391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2318888" y="1840116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875233" y="3285038"/>
              <a:ext cx="1146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&lt;EOS&gt;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16648" y="2143004"/>
              <a:ext cx="361399" cy="814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화살표 연결선 22"/>
            <p:cNvCxnSpPr>
              <a:endCxn id="22" idx="1"/>
            </p:cNvCxnSpPr>
            <p:nvPr/>
          </p:nvCxnSpPr>
          <p:spPr>
            <a:xfrm>
              <a:off x="2507216" y="2550198"/>
              <a:ext cx="5094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3197346" y="2965960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V="1">
              <a:off x="3197346" y="1848685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969686" y="1462215"/>
                  <a:ext cx="7589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9686" y="1462215"/>
                  <a:ext cx="758925" cy="369332"/>
                </a:xfrm>
                <a:prstGeom prst="rect">
                  <a:avLst/>
                </a:prstGeom>
                <a:blipFill>
                  <a:blip r:embed="rId40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직사각형 26"/>
            <p:cNvSpPr/>
            <p:nvPr/>
          </p:nvSpPr>
          <p:spPr>
            <a:xfrm>
              <a:off x="3880504" y="2143004"/>
              <a:ext cx="361399" cy="8143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/>
            <p:cNvCxnSpPr>
              <a:endCxn id="27" idx="1"/>
            </p:cNvCxnSpPr>
            <p:nvPr/>
          </p:nvCxnSpPr>
          <p:spPr>
            <a:xfrm>
              <a:off x="3371072" y="2550198"/>
              <a:ext cx="5094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V="1">
              <a:off x="4061202" y="2965960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V="1">
              <a:off x="4061202" y="1848685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902745" y="1462215"/>
                  <a:ext cx="6205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745" y="1462215"/>
                  <a:ext cx="620519" cy="369332"/>
                </a:xfrm>
                <a:prstGeom prst="rect">
                  <a:avLst/>
                </a:prstGeom>
                <a:blipFill>
                  <a:blip r:embed="rId41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788752" y="1462215"/>
                  <a:ext cx="7038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752" y="1462215"/>
                  <a:ext cx="703819" cy="369332"/>
                </a:xfrm>
                <a:prstGeom prst="rect">
                  <a:avLst/>
                </a:prstGeom>
                <a:blipFill>
                  <a:blip r:embed="rId42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직사각형 58"/>
            <p:cNvSpPr/>
            <p:nvPr/>
          </p:nvSpPr>
          <p:spPr>
            <a:xfrm>
              <a:off x="1967095" y="5134686"/>
              <a:ext cx="361399" cy="814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837926" y="5134688"/>
              <a:ext cx="361399" cy="814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08757" y="5134686"/>
              <a:ext cx="361399" cy="8143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579588" y="5134686"/>
              <a:ext cx="361399" cy="814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화살표 연결선 62"/>
            <p:cNvCxnSpPr>
              <a:stCxn id="60" idx="3"/>
              <a:endCxn id="61" idx="1"/>
            </p:cNvCxnSpPr>
            <p:nvPr/>
          </p:nvCxnSpPr>
          <p:spPr>
            <a:xfrm flipV="1">
              <a:off x="3199325" y="5541880"/>
              <a:ext cx="509432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59" idx="3"/>
              <a:endCxn id="60" idx="1"/>
            </p:cNvCxnSpPr>
            <p:nvPr/>
          </p:nvCxnSpPr>
          <p:spPr>
            <a:xfrm>
              <a:off x="2328494" y="5541880"/>
              <a:ext cx="509432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61" idx="3"/>
              <a:endCxn id="62" idx="1"/>
            </p:cNvCxnSpPr>
            <p:nvPr/>
          </p:nvCxnSpPr>
          <p:spPr>
            <a:xfrm>
              <a:off x="4070156" y="5541880"/>
              <a:ext cx="5094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V="1">
              <a:off x="2148685" y="5949070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 flipV="1">
              <a:off x="3033882" y="5949070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 flipV="1">
              <a:off x="3897084" y="5949070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 flipV="1">
              <a:off x="4760286" y="5957642"/>
              <a:ext cx="1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>
              <a:stCxn id="59" idx="0"/>
              <a:endCxn id="76" idx="4"/>
            </p:cNvCxnSpPr>
            <p:nvPr/>
          </p:nvCxnSpPr>
          <p:spPr>
            <a:xfrm flipV="1">
              <a:off x="2147795" y="4451759"/>
              <a:ext cx="1325644" cy="6829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3359461" y="4224215"/>
              <a:ext cx="227750" cy="227544"/>
              <a:chOff x="6442462" y="4296697"/>
              <a:chExt cx="227750" cy="22754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6442668" y="4296697"/>
                <a:ext cx="227544" cy="22754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6546608" y="4296697"/>
                <a:ext cx="0" cy="2275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rot="16200000">
                <a:off x="6556234" y="4286865"/>
                <a:ext cx="0" cy="2275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직선 화살표 연결선 81"/>
            <p:cNvCxnSpPr>
              <a:stCxn id="60" idx="0"/>
              <a:endCxn id="76" idx="4"/>
            </p:cNvCxnSpPr>
            <p:nvPr/>
          </p:nvCxnSpPr>
          <p:spPr>
            <a:xfrm flipV="1">
              <a:off x="3018626" y="4451759"/>
              <a:ext cx="454813" cy="6829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>
              <a:stCxn id="61" idx="0"/>
              <a:endCxn id="76" idx="4"/>
            </p:cNvCxnSpPr>
            <p:nvPr/>
          </p:nvCxnSpPr>
          <p:spPr>
            <a:xfrm flipH="1" flipV="1">
              <a:off x="3473439" y="4451759"/>
              <a:ext cx="416018" cy="6829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2" idx="0"/>
              <a:endCxn id="76" idx="4"/>
            </p:cNvCxnSpPr>
            <p:nvPr/>
          </p:nvCxnSpPr>
          <p:spPr>
            <a:xfrm flipH="1" flipV="1">
              <a:off x="3473439" y="4451759"/>
              <a:ext cx="1286849" cy="6829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231591" y="4515194"/>
                  <a:ext cx="6161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pc="-15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pc="-15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 spc="-15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591" y="4515194"/>
                  <a:ext cx="616115" cy="369332"/>
                </a:xfrm>
                <a:prstGeom prst="rect">
                  <a:avLst/>
                </a:prstGeom>
                <a:blipFill>
                  <a:blip r:embed="rId43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2670776" y="4650914"/>
                  <a:ext cx="6161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pc="-15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pc="-15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 spc="-15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776" y="4650914"/>
                  <a:ext cx="616115" cy="369332"/>
                </a:xfrm>
                <a:prstGeom prst="rect">
                  <a:avLst/>
                </a:prstGeom>
                <a:blipFill>
                  <a:blip r:embed="rId44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3298802" y="4679303"/>
                  <a:ext cx="6161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pc="-15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pc="-15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 spc="-15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8802" y="4679303"/>
                  <a:ext cx="616115" cy="369332"/>
                </a:xfrm>
                <a:prstGeom prst="rect">
                  <a:avLst/>
                </a:prstGeom>
                <a:blipFill>
                  <a:blip r:embed="rId45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4036212" y="4561412"/>
                  <a:ext cx="6161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pc="-15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pc="-15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 spc="-15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6212" y="4561412"/>
                  <a:ext cx="616115" cy="369332"/>
                </a:xfrm>
                <a:prstGeom prst="rect">
                  <a:avLst/>
                </a:prstGeom>
                <a:blipFill>
                  <a:blip r:embed="rId46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660575" y="5329576"/>
                  <a:ext cx="7591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575" y="5329576"/>
                  <a:ext cx="759114" cy="369332"/>
                </a:xfrm>
                <a:prstGeom prst="rect">
                  <a:avLst/>
                </a:prstGeom>
                <a:blipFill>
                  <a:blip r:embed="rId4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794866" y="5329576"/>
                  <a:ext cx="7591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4866" y="5329576"/>
                  <a:ext cx="759114" cy="369332"/>
                </a:xfrm>
                <a:prstGeom prst="rect">
                  <a:avLst/>
                </a:prstGeom>
                <a:blipFill>
                  <a:blip r:embed="rId4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3532951" y="5329576"/>
                  <a:ext cx="7591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2951" y="5329576"/>
                  <a:ext cx="759114" cy="369332"/>
                </a:xfrm>
                <a:prstGeom prst="rect">
                  <a:avLst/>
                </a:prstGeom>
                <a:blipFill>
                  <a:blip r:embed="rId49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4395495" y="5329576"/>
                  <a:ext cx="7591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5495" y="5329576"/>
                  <a:ext cx="759114" cy="369332"/>
                </a:xfrm>
                <a:prstGeom prst="rect">
                  <a:avLst/>
                </a:prstGeom>
                <a:blipFill>
                  <a:blip r:embed="rId50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1712453" y="6215860"/>
                  <a:ext cx="7591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453" y="6215860"/>
                  <a:ext cx="759114" cy="36933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2671491" y="6215860"/>
                  <a:ext cx="6205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491" y="6215860"/>
                  <a:ext cx="620519" cy="369332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3629583" y="6215860"/>
                  <a:ext cx="6205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583" y="6215860"/>
                  <a:ext cx="620519" cy="369332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4450026" y="6215860"/>
                  <a:ext cx="6205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0026" y="6215860"/>
                  <a:ext cx="620519" cy="369332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794763" y="3266644"/>
                  <a:ext cx="7589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763" y="3266644"/>
                  <a:ext cx="758925" cy="369332"/>
                </a:xfrm>
                <a:prstGeom prst="rect">
                  <a:avLst/>
                </a:prstGeom>
                <a:blipFill>
                  <a:blip r:embed="rId55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727822" y="3266644"/>
                  <a:ext cx="6205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822" y="3266644"/>
                  <a:ext cx="620519" cy="369332"/>
                </a:xfrm>
                <a:prstGeom prst="rect">
                  <a:avLst/>
                </a:prstGeom>
                <a:blipFill>
                  <a:blip r:embed="rId56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직사각형 112"/>
                <p:cNvSpPr/>
                <p:nvPr/>
              </p:nvSpPr>
              <p:spPr>
                <a:xfrm>
                  <a:off x="4426928" y="3364145"/>
                  <a:ext cx="2280048" cy="13526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pc="-15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pc="-15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800" b="0" i="1" spc="-15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800" b="0" i="1" spc="-15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ko-KR" sz="2800" b="0" i="1" spc="-15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800" b="0" i="1" spc="-15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800" b="0" i="1" spc="-15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800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pc="-15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sz="2800" b="0" i="1" spc="-15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altLang="ko-KR" sz="2800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800" i="1" spc="-15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2800" i="1" spc="-15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800" b="0" i="1" spc="-15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US" altLang="ko-KR" sz="2800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pc="-15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800" b="0" i="1" spc="-15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13" name="직사각형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6928" y="3364145"/>
                  <a:ext cx="2280048" cy="1352678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2979332" y="3722027"/>
                  <a:ext cx="61611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i="1" spc="-15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pc="-15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400" i="1" spc="-15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332" y="3722027"/>
                  <a:ext cx="616115" cy="461665"/>
                </a:xfrm>
                <a:prstGeom prst="rect">
                  <a:avLst/>
                </a:prstGeom>
                <a:blipFill>
                  <a:blip r:embed="rId58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직사각형 115"/>
                <p:cNvSpPr/>
                <p:nvPr/>
              </p:nvSpPr>
              <p:spPr>
                <a:xfrm>
                  <a:off x="4350650" y="2649797"/>
                  <a:ext cx="3551292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200" b="0" i="1" spc="-15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pc="-15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3200" b="0" i="1" spc="-15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3200" b="0" i="1" spc="-15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3200" b="0" i="1" spc="-15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3200" b="0" i="1" spc="-15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3200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 spc="-15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3200" i="1" spc="-15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3200" b="0" i="1" spc="-15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3200" b="0" i="1" spc="-15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3200" i="1" spc="-15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pc="-15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3200" i="1" spc="-15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3200" b="0" i="1" spc="-15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3200" b="0" i="1" spc="-15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3200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pc="-15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sz="3200" i="1" spc="-15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116" name="직사각형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0650" y="2649797"/>
                  <a:ext cx="3551292" cy="584775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자유형 130"/>
            <p:cNvSpPr/>
            <p:nvPr/>
          </p:nvSpPr>
          <p:spPr>
            <a:xfrm>
              <a:off x="3472192" y="2743501"/>
              <a:ext cx="403123" cy="1465007"/>
            </a:xfrm>
            <a:custGeom>
              <a:avLst/>
              <a:gdLst>
                <a:gd name="connsiteX0" fmla="*/ 0 w 403123"/>
                <a:gd name="connsiteY0" fmla="*/ 1465007 h 1465007"/>
                <a:gd name="connsiteX1" fmla="*/ 29497 w 403123"/>
                <a:gd name="connsiteY1" fmla="*/ 904568 h 1465007"/>
                <a:gd name="connsiteX2" fmla="*/ 127820 w 403123"/>
                <a:gd name="connsiteY2" fmla="*/ 471949 h 1465007"/>
                <a:gd name="connsiteX3" fmla="*/ 285136 w 403123"/>
                <a:gd name="connsiteY3" fmla="*/ 98323 h 1465007"/>
                <a:gd name="connsiteX4" fmla="*/ 403123 w 403123"/>
                <a:gd name="connsiteY4" fmla="*/ 0 h 146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123" h="1465007">
                  <a:moveTo>
                    <a:pt x="0" y="1465007"/>
                  </a:moveTo>
                  <a:cubicBezTo>
                    <a:pt x="4097" y="1267542"/>
                    <a:pt x="8194" y="1070078"/>
                    <a:pt x="29497" y="904568"/>
                  </a:cubicBezTo>
                  <a:cubicBezTo>
                    <a:pt x="50800" y="739058"/>
                    <a:pt x="85214" y="606323"/>
                    <a:pt x="127820" y="471949"/>
                  </a:cubicBezTo>
                  <a:cubicBezTo>
                    <a:pt x="170427" y="337575"/>
                    <a:pt x="239252" y="176981"/>
                    <a:pt x="285136" y="98323"/>
                  </a:cubicBezTo>
                  <a:cubicBezTo>
                    <a:pt x="331020" y="19665"/>
                    <a:pt x="367071" y="24581"/>
                    <a:pt x="403123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1058232" y="2328736"/>
                  <a:ext cx="7591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232" y="2328736"/>
                  <a:ext cx="759114" cy="369332"/>
                </a:xfrm>
                <a:prstGeom prst="rect">
                  <a:avLst/>
                </a:prstGeom>
                <a:blipFill>
                  <a:blip r:embed="rId6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2839610" y="2316367"/>
                  <a:ext cx="7591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9610" y="2316367"/>
                  <a:ext cx="759114" cy="369332"/>
                </a:xfrm>
                <a:prstGeom prst="rect">
                  <a:avLst/>
                </a:prstGeom>
                <a:blipFill>
                  <a:blip r:embed="rId61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1973901" y="2316367"/>
                  <a:ext cx="7591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01" y="2316367"/>
                  <a:ext cx="759114" cy="369332"/>
                </a:xfrm>
                <a:prstGeom prst="rect">
                  <a:avLst/>
                </a:prstGeom>
                <a:blipFill>
                  <a:blip r:embed="rId62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3711986" y="2316367"/>
                  <a:ext cx="7591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1986" y="2316367"/>
                  <a:ext cx="759114" cy="369332"/>
                </a:xfrm>
                <a:prstGeom prst="rect">
                  <a:avLst/>
                </a:prstGeom>
                <a:blipFill>
                  <a:blip r:embed="rId63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직선 화살표 연결선 116"/>
            <p:cNvCxnSpPr/>
            <p:nvPr/>
          </p:nvCxnSpPr>
          <p:spPr>
            <a:xfrm>
              <a:off x="4265620" y="2541628"/>
              <a:ext cx="5094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8" name="그림 117"/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7980529" y="2428339"/>
            <a:ext cx="3071269" cy="4100559"/>
          </a:xfrm>
          <a:prstGeom prst="rect">
            <a:avLst/>
          </a:prstGeom>
        </p:spPr>
      </p:pic>
      <p:sp>
        <p:nvSpPr>
          <p:cNvPr id="119" name="직사각형 118"/>
          <p:cNvSpPr/>
          <p:nvPr/>
        </p:nvSpPr>
        <p:spPr>
          <a:xfrm>
            <a:off x="7920499" y="4596222"/>
            <a:ext cx="3123673" cy="18418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내용 개체 틀 2"/>
          <p:cNvSpPr txBox="1">
            <a:spLocks/>
          </p:cNvSpPr>
          <p:nvPr/>
        </p:nvSpPr>
        <p:spPr>
          <a:xfrm>
            <a:off x="7483261" y="1502546"/>
            <a:ext cx="3481873" cy="1352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실제 논문에서는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Bidirectional RNN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</a:t>
            </a: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9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Attention</a:t>
            </a:r>
            <a:r>
              <a:rPr lang="ko-KR" altLang="en-US" b="1" dirty="0" smtClean="0">
                <a:latin typeface="Arial Black" panose="020B0A04020102020204" pitchFamily="34" charset="0"/>
              </a:rPr>
              <a:t> </a:t>
            </a:r>
            <a:r>
              <a:rPr lang="en-US" altLang="ko-KR" b="1" dirty="0" smtClean="0">
                <a:latin typeface="Arial Black" panose="020B0A04020102020204" pitchFamily="34" charset="0"/>
              </a:rPr>
              <a:t>Mechanism – </a:t>
            </a:r>
            <a:r>
              <a:rPr lang="ko-KR" altLang="en-US" b="1" dirty="0" smtClean="0">
                <a:latin typeface="Arial Black" panose="020B0A04020102020204" pitchFamily="34" charset="0"/>
              </a:rPr>
              <a:t>추가 설명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328848" y="1372528"/>
            <a:ext cx="8636246" cy="3031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일반적인 가중치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ko-KR" altLang="en-US" sz="1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어텐션</a:t>
            </a: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공통점 </a:t>
            </a:r>
            <a:r>
              <a:rPr lang="en-US" altLang="ko-KR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모두 특정 값을 얼마나 가중시킬 지를 결정</a:t>
            </a:r>
            <a:endParaRPr lang="en-US" altLang="ko-KR" sz="1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차이점 </a:t>
            </a:r>
            <a:r>
              <a:rPr lang="en-US" altLang="ko-KR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일반적인 가중치는 각 입력 데이터 중 </a:t>
            </a:r>
            <a:r>
              <a:rPr lang="ko-KR" altLang="en-US" sz="1400" b="1" u="sng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가장 작은 단위에 대한 가중 여부 결정</a:t>
            </a:r>
            <a:r>
              <a:rPr lang="ko-KR" alt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하는 반면</a:t>
            </a:r>
            <a:r>
              <a:rPr lang="en-US" altLang="ko-KR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altLang="ko-KR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어텐션은</a:t>
            </a:r>
            <a:r>
              <a:rPr lang="ko-KR" alt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입력 데이터 중 </a:t>
            </a:r>
            <a:r>
              <a:rPr lang="ko-KR" altLang="en-US" sz="1400" b="1" u="sng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전체 또는 특정 영역에 대한 가중 여부를 결정</a:t>
            </a:r>
            <a:r>
              <a:rPr lang="en-US" altLang="ko-KR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RNN Encoder-Decoder</a:t>
            </a:r>
            <a:r>
              <a:rPr lang="ko-KR" alt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경우 특정 시간 스텝에 대한 모든 노드의 가중치 </a:t>
            </a:r>
            <a:r>
              <a:rPr lang="en-US" altLang="ko-KR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시간의 </a:t>
            </a:r>
            <a:r>
              <a:rPr lang="en-US" altLang="ko-KR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weight)</a:t>
            </a:r>
            <a:endParaRPr lang="ko-KR" alt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http://sanghyukchun.github.io/images/post/93-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474" y="3581677"/>
            <a:ext cx="8392412" cy="325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1328848" y="3059771"/>
            <a:ext cx="10515600" cy="533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1800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Image Caption Generation With Visual Attention (ICML2015)</a:t>
            </a:r>
            <a:endParaRPr lang="ko-KR" altLang="en-US" sz="1800" b="1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8925128" y="5291744"/>
            <a:ext cx="3346974" cy="90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한 </a:t>
            </a:r>
            <a:r>
              <a:rPr lang="ko-KR" alt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픽셀 </a:t>
            </a: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일반적인 가중치</a:t>
            </a:r>
            <a:endParaRPr lang="en-US" altLang="ko-KR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어텐션</a:t>
            </a:r>
            <a:r>
              <a:rPr lang="ko-KR" alt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전체 또는 특정 영역의 </a:t>
            </a:r>
            <a:r>
              <a:rPr lang="ko-KR" alt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가중치</a:t>
            </a:r>
            <a:endParaRPr lang="ko-KR" alt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45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140" y="3056238"/>
            <a:ext cx="4466946" cy="33021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384" y="2888288"/>
            <a:ext cx="4638675" cy="3398314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Attention</a:t>
            </a:r>
            <a:r>
              <a:rPr lang="ko-KR" altLang="en-US" b="1" dirty="0" smtClean="0">
                <a:latin typeface="Arial Black" panose="020B0A04020102020204" pitchFamily="34" charset="0"/>
              </a:rPr>
              <a:t> </a:t>
            </a:r>
            <a:r>
              <a:rPr lang="en-US" altLang="ko-KR" b="1" dirty="0" smtClean="0">
                <a:latin typeface="Arial Black" panose="020B0A04020102020204" pitchFamily="34" charset="0"/>
              </a:rPr>
              <a:t>Mechanism – </a:t>
            </a:r>
            <a:r>
              <a:rPr lang="ko-KR" altLang="en-US" b="1" dirty="0" smtClean="0">
                <a:latin typeface="Arial Black" panose="020B0A04020102020204" pitchFamily="34" charset="0"/>
              </a:rPr>
              <a:t>추가 설명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 txBox="1">
                <a:spLocks/>
              </p:cNvSpPr>
              <p:nvPr/>
            </p:nvSpPr>
            <p:spPr>
              <a:xfrm>
                <a:off x="1328848" y="1372529"/>
                <a:ext cx="8449634" cy="16837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Attention output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의 계산 과정 중</a:t>
                </a:r>
                <a:endParaRPr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4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경우에 따라 </a:t>
                </a:r>
                <a:r>
                  <a:rPr lang="en-US" altLang="ko-KR" sz="14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Attention score</a:t>
                </a:r>
                <a:r>
                  <a:rPr lang="ko-KR" altLang="en-US" sz="14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spc="-15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 i="1" spc="-15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400" i="1" spc="-15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ko-KR" sz="1400" i="1" spc="-15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pt-BR" altLang="ko-KR" sz="1400" i="1" spc="-15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pc="-15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400" i="1" spc="-15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400" i="1" spc="-15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400" i="1" spc="-15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pc="-15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400" i="1" spc="-15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400" dirty="0" smtClean="0"/>
                  <a:t>가 될 수도</a:t>
                </a:r>
                <a:r>
                  <a:rPr lang="en-US" altLang="ko-KR" sz="1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spc="-15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 i="1" spc="-15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400" i="1" spc="-15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ko-KR" sz="1400" i="1" spc="-15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pt-BR" altLang="ko-KR" sz="1400" i="1" spc="-15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pc="-15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400" i="1" spc="-15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i="1" spc="-15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pc="-15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400" i="1" spc="-15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400" dirty="0" smtClean="0"/>
                  <a:t>가 될 수도 있다</a:t>
                </a:r>
                <a:r>
                  <a:rPr lang="en-US" altLang="ko-KR" sz="1400" dirty="0" smtClean="0"/>
                  <a:t>.</a:t>
                </a:r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1400" dirty="0" smtClean="0"/>
                  <a:t>- </a:t>
                </a:r>
                <a:r>
                  <a:rPr lang="ko-KR" altLang="en-US" sz="1400" dirty="0" smtClean="0"/>
                  <a:t>지금까지의 설명 </a:t>
                </a:r>
                <a:r>
                  <a:rPr lang="en-US" altLang="ko-KR" sz="14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spc="-15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 i="1" spc="-15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400" i="1" spc="-15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ko-KR" sz="1400" i="1" spc="-15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pt-BR" altLang="ko-KR" sz="1400" i="1" spc="-15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pc="-15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400" i="1" spc="-15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400" i="1" spc="-15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400" i="1" spc="-15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pc="-15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400" i="1" spc="-15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-&gt; </a:t>
                </a:r>
                <a:r>
                  <a:rPr lang="ko-KR" altLang="en-US" sz="1400" b="1" u="sng" dirty="0" err="1" smtClean="0"/>
                  <a:t>디코더</a:t>
                </a:r>
                <a:r>
                  <a:rPr lang="ko-KR" altLang="en-US" sz="1400" b="1" u="sng" dirty="0" smtClean="0"/>
                  <a:t> 이전 상태</a:t>
                </a:r>
                <a:r>
                  <a:rPr lang="ko-KR" altLang="en-US" sz="1400" dirty="0" smtClean="0"/>
                  <a:t>와 </a:t>
                </a:r>
                <a:r>
                  <a:rPr lang="ko-KR" altLang="en-US" sz="1400" b="1" dirty="0" smtClean="0"/>
                  <a:t>입력 상태</a:t>
                </a:r>
                <a:r>
                  <a:rPr lang="ko-KR" altLang="en-US" sz="1400" dirty="0" smtClean="0"/>
                  <a:t>의 관계를 점수화</a:t>
                </a:r>
                <a:endParaRPr lang="ko-KR" altLang="en-US" sz="1400" dirty="0"/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ko-KR" sz="1400" dirty="0" smtClean="0"/>
                  <a:t>- </a:t>
                </a:r>
                <a:r>
                  <a:rPr lang="ko-KR" altLang="en-US" sz="1400" dirty="0" smtClean="0"/>
                  <a:t>아래 그림 </a:t>
                </a:r>
                <a:r>
                  <a:rPr lang="en-US" altLang="ko-KR" sz="14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spc="-15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 i="1" spc="-15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400" i="1" spc="-15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ko-KR" sz="1400" i="1" spc="-15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pt-BR" altLang="ko-KR" sz="1400" i="1" spc="-15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pc="-15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400" i="1" spc="-15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i="1" spc="-15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pc="-15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400" i="1" spc="-15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-&gt; </a:t>
                </a:r>
                <a:r>
                  <a:rPr lang="ko-KR" altLang="en-US" sz="1400" b="1" u="sng" dirty="0" err="1" smtClean="0"/>
                  <a:t>디코더</a:t>
                </a:r>
                <a:r>
                  <a:rPr lang="ko-KR" altLang="en-US" sz="1400" b="1" u="sng" dirty="0" smtClean="0"/>
                  <a:t> 현재 상태</a:t>
                </a:r>
                <a:r>
                  <a:rPr lang="ko-KR" altLang="en-US" sz="1400" dirty="0" smtClean="0"/>
                  <a:t>와 </a:t>
                </a:r>
                <a:r>
                  <a:rPr lang="ko-KR" altLang="en-US" sz="1400" b="1" dirty="0" smtClean="0"/>
                  <a:t>입력 상태</a:t>
                </a:r>
                <a:r>
                  <a:rPr lang="ko-KR" altLang="en-US" sz="1400" dirty="0" smtClean="0"/>
                  <a:t>의 관계를 점수화</a:t>
                </a:r>
                <a:endParaRPr lang="ko-KR" altLang="en-US" sz="1400" dirty="0"/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ko-KR" altLang="en-US" sz="1400" dirty="0"/>
              </a:p>
            </p:txBody>
          </p:sp>
        </mc:Choice>
        <mc:Fallback xmlns=""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848" y="1372529"/>
                <a:ext cx="8449634" cy="1683710"/>
              </a:xfrm>
              <a:prstGeom prst="rect">
                <a:avLst/>
              </a:prstGeom>
              <a:blipFill>
                <a:blip r:embed="rId4"/>
                <a:stretch>
                  <a:fillRect l="-5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/>
          <p:cNvCxnSpPr/>
          <p:nvPr/>
        </p:nvCxnSpPr>
        <p:spPr>
          <a:xfrm>
            <a:off x="8970120" y="5331870"/>
            <a:ext cx="12189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970120" y="5456277"/>
            <a:ext cx="12189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970120" y="5596237"/>
            <a:ext cx="12189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7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3237677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Thank you</a:t>
            </a: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0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3237677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이하 </a:t>
            </a:r>
            <a:r>
              <a:rPr lang="ko-KR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보조 자료</a:t>
            </a: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7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3237677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/>
            <a:r>
              <a:rPr lang="en-US" altLang="ko-K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RNN Encoder-Decoder</a:t>
            </a: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78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19" t="13158" r="28167" b="27070"/>
          <a:stretch/>
        </p:blipFill>
        <p:spPr bwMode="auto">
          <a:xfrm>
            <a:off x="8169352" y="2237266"/>
            <a:ext cx="3898926" cy="4199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sx="1000" sy="1000" algn="ctr" rotWithShape="0">
              <a:srgbClr val="000000"/>
            </a:outerShdw>
          </a:effectLst>
          <a:extLst/>
        </p:spPr>
      </p:pic>
      <p:sp>
        <p:nvSpPr>
          <p:cNvPr id="3" name="내용 개체 틀 2"/>
          <p:cNvSpPr txBox="1">
            <a:spLocks/>
          </p:cNvSpPr>
          <p:nvPr/>
        </p:nvSpPr>
        <p:spPr>
          <a:xfrm>
            <a:off x="216131" y="1378850"/>
            <a:ext cx="8126962" cy="947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출력 값 계산할 때</a:t>
            </a:r>
            <a:r>
              <a:rPr lang="en-US" altLang="ko-KR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</a:t>
            </a:r>
            <a:r>
              <a:rPr lang="ko-KR" altLang="en-US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같이 고려할 수도 있고</a:t>
            </a:r>
            <a:r>
              <a:rPr lang="en-US" altLang="ko-KR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아닐 수도 있다</a:t>
            </a:r>
            <a:r>
              <a:rPr lang="en-US" altLang="ko-KR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논문에서는 </a:t>
            </a:r>
            <a:r>
              <a:rPr lang="en-US" altLang="ko-KR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ko-KR" altLang="en-US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뿐만 아니라 이전 </a:t>
            </a:r>
            <a:r>
              <a:rPr lang="en-US" altLang="ko-KR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ko-KR" altLang="en-US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같이 고려했다</a:t>
            </a:r>
            <a:r>
              <a:rPr lang="en-US" altLang="ko-KR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2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970726" y="524686"/>
            <a:ext cx="2296178" cy="947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ko-KR" altLang="en-US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초기값</a:t>
            </a:r>
            <a:endParaRPr lang="en-US" altLang="ko-KR" sz="2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93079" y="3632226"/>
            <a:ext cx="1230840" cy="1667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2700" y="189681"/>
            <a:ext cx="8126962" cy="1189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  <a:r>
              <a:rPr lang="ko-KR" altLang="en-US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어떻게 계산되나요</a:t>
            </a:r>
            <a:r>
              <a:rPr lang="en-US" altLang="ko-KR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ko-KR" altLang="en-US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모델마다 다름</a:t>
            </a:r>
            <a:endParaRPr lang="en-US" altLang="ko-KR" sz="2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ko-KR" sz="2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19" t="13158" r="28167" b="27070"/>
          <a:stretch/>
        </p:blipFill>
        <p:spPr bwMode="auto">
          <a:xfrm>
            <a:off x="602700" y="2582500"/>
            <a:ext cx="3898926" cy="4199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sx="1000" sy="1000" algn="ctr" rotWithShape="0">
              <a:srgbClr val="000000"/>
            </a:outerShdw>
          </a:effectLst>
          <a:extLst/>
        </p:spPr>
      </p:pic>
      <p:sp>
        <p:nvSpPr>
          <p:cNvPr id="8" name="직사각형 7"/>
          <p:cNvSpPr/>
          <p:nvPr/>
        </p:nvSpPr>
        <p:spPr>
          <a:xfrm>
            <a:off x="1055852" y="4802286"/>
            <a:ext cx="942393" cy="18728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463" y="3529962"/>
            <a:ext cx="3068026" cy="170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6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atin typeface="Arial Black" panose="020B0A04020102020204" pitchFamily="34" charset="0"/>
              </a:rPr>
              <a:t>시작점 </a:t>
            </a:r>
            <a:r>
              <a:rPr lang="en-US" altLang="ko-KR" b="1" dirty="0">
                <a:latin typeface="Arial Black" panose="020B0A04020102020204" pitchFamily="34" charset="0"/>
              </a:rPr>
              <a:t>: </a:t>
            </a:r>
            <a:r>
              <a:rPr lang="ko-KR" altLang="en-US" b="1" dirty="0">
                <a:latin typeface="Arial Black" panose="020B0A04020102020204" pitchFamily="34" charset="0"/>
              </a:rPr>
              <a:t>시간의 웨이트를 어떻게 반영할까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7"/>
            <a:ext cx="10515600" cy="533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그냥 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붙이는 거랑 뭐가 달라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42764" y="1226214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책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99" y="2275118"/>
            <a:ext cx="8863013" cy="4057364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5398609" y="1743657"/>
            <a:ext cx="8126962" cy="2684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그냥 </a:t>
            </a:r>
            <a:r>
              <a:rPr lang="en-US" altLang="ko-KR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</a:t>
            </a:r>
            <a:r>
              <a:rPr lang="ko-KR" altLang="en-US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시간의 </a:t>
            </a:r>
            <a:r>
              <a:rPr lang="en-US" altLang="ko-KR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</a:t>
            </a:r>
            <a:r>
              <a:rPr lang="ko-KR" altLang="en-US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무슨 차이일까</a:t>
            </a:r>
            <a:r>
              <a:rPr lang="en-US" altLang="ko-KR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- 10</a:t>
            </a:r>
            <a:r>
              <a:rPr lang="ko-KR" altLang="en-US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 </a:t>
            </a:r>
            <a:r>
              <a:rPr lang="ko-KR" altLang="en-US" sz="22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딥러닝</a:t>
            </a:r>
            <a:r>
              <a:rPr lang="en-US" altLang="ko-KR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2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안드류</a:t>
            </a:r>
            <a:r>
              <a:rPr lang="ko-KR" altLang="en-US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응 강의 댓글</a:t>
            </a:r>
            <a:endParaRPr lang="en-US" altLang="ko-KR" sz="2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4640048" y="5143371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769217" y="5143371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510879" y="5143371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3589408" y="555056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4474605" y="555056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5337807" y="555056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6201009" y="5559133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6201009" y="4441858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337808" y="4428190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4474610" y="4428193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584528" y="4428190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906972" y="4744746"/>
            <a:ext cx="361399" cy="814387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endCxn id="22" idx="1"/>
          </p:cNvCxnSpPr>
          <p:nvPr/>
        </p:nvCxnSpPr>
        <p:spPr>
          <a:xfrm>
            <a:off x="6397540" y="5151940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7087670" y="5567702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7087670" y="4450427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7275998" y="5160509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7966128" y="557627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7966128" y="4458996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8139854" y="5160509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8829984" y="557627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8829984" y="4458996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9025861" y="5169078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9715991" y="5584840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9715991" y="4467565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9896692" y="5174943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10586316" y="5584840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10586822" y="4473430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10782193" y="5175379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11472323" y="559114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11472323" y="4473866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906972" y="4744746"/>
            <a:ext cx="361399" cy="814387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7087670" y="5567702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7087670" y="4450427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7022268" y="4794700"/>
            <a:ext cx="133004" cy="133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7022268" y="4987699"/>
            <a:ext cx="133004" cy="133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7022268" y="5180698"/>
            <a:ext cx="133004" cy="133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022268" y="5373697"/>
            <a:ext cx="133004" cy="133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6020168" y="4736631"/>
            <a:ext cx="361399" cy="814387"/>
            <a:chOff x="4249407" y="5314866"/>
            <a:chExt cx="361399" cy="814387"/>
          </a:xfrm>
        </p:grpSpPr>
        <p:sp>
          <p:nvSpPr>
            <p:cNvPr id="49" name="직사각형 48"/>
            <p:cNvSpPr/>
            <p:nvPr/>
          </p:nvSpPr>
          <p:spPr>
            <a:xfrm>
              <a:off x="4249407" y="5314866"/>
              <a:ext cx="361399" cy="814387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249407" y="5314866"/>
              <a:ext cx="361399" cy="81438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4364703" y="5364820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4364703" y="5557819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4364703" y="5750818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4364703" y="5943817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149335" y="4736631"/>
            <a:ext cx="361399" cy="814387"/>
            <a:chOff x="4249407" y="5314866"/>
            <a:chExt cx="361399" cy="814387"/>
          </a:xfrm>
        </p:grpSpPr>
        <p:sp>
          <p:nvSpPr>
            <p:cNvPr id="56" name="직사각형 55"/>
            <p:cNvSpPr/>
            <p:nvPr/>
          </p:nvSpPr>
          <p:spPr>
            <a:xfrm>
              <a:off x="4249407" y="5314866"/>
              <a:ext cx="361399" cy="814387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249407" y="5314866"/>
              <a:ext cx="361399" cy="81438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4364703" y="5364820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4364703" y="5557819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4364703" y="5750818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4364703" y="5943817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278503" y="4736631"/>
            <a:ext cx="361399" cy="814387"/>
            <a:chOff x="4249407" y="5314866"/>
            <a:chExt cx="361399" cy="814387"/>
          </a:xfrm>
        </p:grpSpPr>
        <p:sp>
          <p:nvSpPr>
            <p:cNvPr id="63" name="직사각형 62"/>
            <p:cNvSpPr/>
            <p:nvPr/>
          </p:nvSpPr>
          <p:spPr>
            <a:xfrm>
              <a:off x="4249407" y="5314866"/>
              <a:ext cx="361399" cy="814387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249407" y="5314866"/>
              <a:ext cx="361399" cy="81438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4364703" y="5364820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4364703" y="5557819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4364703" y="5750818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4364703" y="5943817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3407671" y="4736631"/>
            <a:ext cx="361399" cy="814387"/>
            <a:chOff x="4249407" y="5314866"/>
            <a:chExt cx="361399" cy="814387"/>
          </a:xfrm>
        </p:grpSpPr>
        <p:sp>
          <p:nvSpPr>
            <p:cNvPr id="70" name="직사각형 69"/>
            <p:cNvSpPr/>
            <p:nvPr/>
          </p:nvSpPr>
          <p:spPr>
            <a:xfrm>
              <a:off x="4249407" y="5314866"/>
              <a:ext cx="361399" cy="814387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249407" y="5314866"/>
              <a:ext cx="361399" cy="81438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4364703" y="5364820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4364703" y="5557819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4364703" y="5750818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4364703" y="5943817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10389708" y="4753315"/>
            <a:ext cx="361399" cy="814387"/>
            <a:chOff x="4249407" y="5314866"/>
            <a:chExt cx="361399" cy="814387"/>
          </a:xfrm>
        </p:grpSpPr>
        <p:sp>
          <p:nvSpPr>
            <p:cNvPr id="77" name="직사각형 76"/>
            <p:cNvSpPr/>
            <p:nvPr/>
          </p:nvSpPr>
          <p:spPr>
            <a:xfrm>
              <a:off x="4249407" y="5314866"/>
              <a:ext cx="361399" cy="814387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249407" y="5314866"/>
              <a:ext cx="361399" cy="81438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4364703" y="5364820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4364703" y="5557819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4364703" y="5750818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>
              <a:off x="4364703" y="5943817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9518875" y="4753315"/>
            <a:ext cx="361399" cy="814387"/>
            <a:chOff x="4249407" y="5314866"/>
            <a:chExt cx="361399" cy="814387"/>
          </a:xfrm>
        </p:grpSpPr>
        <p:sp>
          <p:nvSpPr>
            <p:cNvPr id="84" name="직사각형 83"/>
            <p:cNvSpPr/>
            <p:nvPr/>
          </p:nvSpPr>
          <p:spPr>
            <a:xfrm>
              <a:off x="4249407" y="5314866"/>
              <a:ext cx="361399" cy="814387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249407" y="5314866"/>
              <a:ext cx="361399" cy="81438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4364703" y="5364820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4364703" y="5557819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/>
            <p:cNvSpPr/>
            <p:nvPr/>
          </p:nvSpPr>
          <p:spPr>
            <a:xfrm>
              <a:off x="4364703" y="5750818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/>
          </p:nvSpPr>
          <p:spPr>
            <a:xfrm>
              <a:off x="4364703" y="5943817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8648043" y="4753315"/>
            <a:ext cx="361399" cy="814387"/>
            <a:chOff x="4249407" y="5314866"/>
            <a:chExt cx="361399" cy="814387"/>
          </a:xfrm>
        </p:grpSpPr>
        <p:sp>
          <p:nvSpPr>
            <p:cNvPr id="91" name="직사각형 90"/>
            <p:cNvSpPr/>
            <p:nvPr/>
          </p:nvSpPr>
          <p:spPr>
            <a:xfrm>
              <a:off x="4249407" y="5314866"/>
              <a:ext cx="361399" cy="814387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249407" y="5314866"/>
              <a:ext cx="361399" cy="81438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/>
            <p:cNvSpPr/>
            <p:nvPr/>
          </p:nvSpPr>
          <p:spPr>
            <a:xfrm>
              <a:off x="4364703" y="5364820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4364703" y="5557819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4364703" y="5750818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4364703" y="5943817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7777211" y="4753315"/>
            <a:ext cx="361399" cy="814387"/>
            <a:chOff x="4249407" y="5314866"/>
            <a:chExt cx="361399" cy="814387"/>
          </a:xfrm>
        </p:grpSpPr>
        <p:sp>
          <p:nvSpPr>
            <p:cNvPr id="98" name="직사각형 97"/>
            <p:cNvSpPr/>
            <p:nvPr/>
          </p:nvSpPr>
          <p:spPr>
            <a:xfrm>
              <a:off x="4249407" y="5314866"/>
              <a:ext cx="361399" cy="814387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249407" y="5314866"/>
              <a:ext cx="361399" cy="81438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/>
          </p:nvSpPr>
          <p:spPr>
            <a:xfrm>
              <a:off x="4364703" y="5364820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4364703" y="5557819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4364703" y="5750818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4364703" y="5943817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11291625" y="4762409"/>
            <a:ext cx="361399" cy="814387"/>
            <a:chOff x="4249407" y="5314866"/>
            <a:chExt cx="361399" cy="814387"/>
          </a:xfrm>
        </p:grpSpPr>
        <p:sp>
          <p:nvSpPr>
            <p:cNvPr id="105" name="직사각형 104"/>
            <p:cNvSpPr/>
            <p:nvPr/>
          </p:nvSpPr>
          <p:spPr>
            <a:xfrm>
              <a:off x="4249407" y="5314866"/>
              <a:ext cx="361399" cy="814387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249407" y="5314866"/>
              <a:ext cx="361399" cy="81438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4364703" y="5364820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4364703" y="5557819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4364703" y="5750818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4364703" y="5943817"/>
              <a:ext cx="133004" cy="133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9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504" y="1609240"/>
            <a:ext cx="8386916" cy="469323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494504" y="1597378"/>
            <a:ext cx="8386916" cy="470509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 rot="20691229">
            <a:off x="9445190" y="2064773"/>
            <a:ext cx="963561" cy="521109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Recap!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Last lecture (by </a:t>
            </a:r>
            <a:r>
              <a:rPr lang="en-US" altLang="ko-KR" b="1" dirty="0" err="1" smtClean="0">
                <a:latin typeface="Arial Black" panose="020B0A04020102020204" pitchFamily="34" charset="0"/>
              </a:rPr>
              <a:t>Donghyeon</a:t>
            </a:r>
            <a:r>
              <a:rPr lang="en-US" altLang="ko-KR" b="1" dirty="0" smtClean="0">
                <a:latin typeface="Arial Black" panose="020B0A04020102020204" pitchFamily="34" charset="0"/>
              </a:rPr>
              <a:t>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62036" y="2922941"/>
            <a:ext cx="1903769" cy="2811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3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504" y="1583855"/>
            <a:ext cx="8386916" cy="4718620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Last lecture (by </a:t>
            </a:r>
            <a:r>
              <a:rPr lang="en-US" altLang="ko-KR" b="1" dirty="0" err="1" smtClean="0">
                <a:latin typeface="Arial Black" panose="020B0A04020102020204" pitchFamily="34" charset="0"/>
              </a:rPr>
              <a:t>Rackhun</a:t>
            </a:r>
            <a:r>
              <a:rPr lang="en-US" altLang="ko-KR" b="1" dirty="0" smtClean="0">
                <a:latin typeface="Arial Black" panose="020B0A04020102020204" pitchFamily="34" charset="0"/>
              </a:rPr>
              <a:t>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94504" y="1597378"/>
            <a:ext cx="8386916" cy="470509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 rot="20691229">
            <a:off x="9445190" y="2064773"/>
            <a:ext cx="963561" cy="521109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Recap!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13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14681" y="3148116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85512" y="3148118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456343" y="3148116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27174" y="3148116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3" idx="3"/>
            <a:endCxn id="4" idx="1"/>
          </p:cNvCxnSpPr>
          <p:nvPr/>
        </p:nvCxnSpPr>
        <p:spPr>
          <a:xfrm flipV="1">
            <a:off x="2946911" y="3555310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2" idx="3"/>
            <a:endCxn id="3" idx="1"/>
          </p:cNvCxnSpPr>
          <p:nvPr/>
        </p:nvCxnSpPr>
        <p:spPr>
          <a:xfrm>
            <a:off x="2076080" y="3555310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" idx="3"/>
            <a:endCxn id="5" idx="1"/>
          </p:cNvCxnSpPr>
          <p:nvPr/>
        </p:nvCxnSpPr>
        <p:spPr>
          <a:xfrm>
            <a:off x="3817742" y="3555310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1896271" y="3962500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2781468" y="3962500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3644670" y="3962500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4507872" y="3971072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11834" y="4307288"/>
            <a:ext cx="75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70872" y="4307288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how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28964" y="4307288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49407" y="4307288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you</a:t>
            </a:r>
            <a:endParaRPr lang="ko-KR" altLang="en-US" dirty="0"/>
          </a:p>
        </p:txBody>
      </p:sp>
      <p:sp>
        <p:nvSpPr>
          <p:cNvPr id="38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Arial Black" panose="020B0A04020102020204" pitchFamily="34" charset="0"/>
              </a:rPr>
              <a:t>Encoder-Decoder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213835" y="3156685"/>
            <a:ext cx="361399" cy="814387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>
            <a:endCxn id="56" idx="1"/>
          </p:cNvCxnSpPr>
          <p:nvPr/>
        </p:nvCxnSpPr>
        <p:spPr>
          <a:xfrm>
            <a:off x="4704403" y="3563879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5394533" y="397964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5394533" y="2862366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950878" y="4307288"/>
            <a:ext cx="114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&lt;EOS&gt;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6092293" y="3165254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>
            <a:endCxn id="61" idx="1"/>
          </p:cNvCxnSpPr>
          <p:nvPr/>
        </p:nvCxnSpPr>
        <p:spPr>
          <a:xfrm>
            <a:off x="5582861" y="3572448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6272991" y="3988210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6272991" y="2870935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6956149" y="3165254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/>
          <p:cNvCxnSpPr>
            <a:endCxn id="66" idx="1"/>
          </p:cNvCxnSpPr>
          <p:nvPr/>
        </p:nvCxnSpPr>
        <p:spPr>
          <a:xfrm>
            <a:off x="6446717" y="3572448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7136847" y="3988210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7136847" y="2870935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7842156" y="3173823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/>
          <p:cNvCxnSpPr>
            <a:endCxn id="71" idx="1"/>
          </p:cNvCxnSpPr>
          <p:nvPr/>
        </p:nvCxnSpPr>
        <p:spPr>
          <a:xfrm>
            <a:off x="7332724" y="3581017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8022854" y="3996779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8022854" y="2879504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8712987" y="3179688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/>
          <p:cNvCxnSpPr>
            <a:endCxn id="76" idx="1"/>
          </p:cNvCxnSpPr>
          <p:nvPr/>
        </p:nvCxnSpPr>
        <p:spPr>
          <a:xfrm>
            <a:off x="8203555" y="3586882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8893685" y="4002644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8893685" y="2885369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9598488" y="3180124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화살표 연결선 81"/>
          <p:cNvCxnSpPr>
            <a:endCxn id="81" idx="1"/>
          </p:cNvCxnSpPr>
          <p:nvPr/>
        </p:nvCxnSpPr>
        <p:spPr>
          <a:xfrm>
            <a:off x="9089056" y="3587318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9779186" y="4003080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9779186" y="2885805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내용 개체 틀 2"/>
          <p:cNvSpPr txBox="1">
            <a:spLocks/>
          </p:cNvSpPr>
          <p:nvPr/>
        </p:nvSpPr>
        <p:spPr>
          <a:xfrm>
            <a:off x="838200" y="1595546"/>
            <a:ext cx="10349204" cy="1233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Machine Translation with RNN Encoder-Decoder </a:t>
            </a:r>
            <a:b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(English </a:t>
            </a:r>
            <a:r>
              <a:rPr lang="en-US" altLang="ko-KR" sz="2000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German)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045331" y="2484465"/>
            <a:ext cx="75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hallo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978390" y="2484465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wie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864397" y="2484465"/>
            <a:ext cx="70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geht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7864790" y="2484465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es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8620729" y="2484465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dir</a:t>
            </a:r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9376668" y="2484465"/>
            <a:ext cx="10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&lt;EOS&gt;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6007957" y="4307288"/>
            <a:ext cx="75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hallo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941016" y="4307288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wie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827023" y="4307288"/>
            <a:ext cx="70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geht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8827416" y="4307288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es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9583355" y="4307288"/>
            <a:ext cx="62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96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14681" y="2981856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85512" y="2981858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456343" y="2981856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27174" y="2981856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3" idx="3"/>
            <a:endCxn id="4" idx="1"/>
          </p:cNvCxnSpPr>
          <p:nvPr/>
        </p:nvCxnSpPr>
        <p:spPr>
          <a:xfrm flipV="1">
            <a:off x="2946911" y="3389050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2" idx="3"/>
            <a:endCxn id="3" idx="1"/>
          </p:cNvCxnSpPr>
          <p:nvPr/>
        </p:nvCxnSpPr>
        <p:spPr>
          <a:xfrm>
            <a:off x="2076080" y="3389050"/>
            <a:ext cx="5094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" idx="3"/>
            <a:endCxn id="5" idx="1"/>
          </p:cNvCxnSpPr>
          <p:nvPr/>
        </p:nvCxnSpPr>
        <p:spPr>
          <a:xfrm>
            <a:off x="3817742" y="3389050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1896271" y="3796240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2781468" y="3796240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3644670" y="3796240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4507872" y="3804812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11834" y="4141028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834" y="4141028"/>
                <a:ext cx="75911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70872" y="4141028"/>
                <a:ext cx="620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872" y="4141028"/>
                <a:ext cx="620519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428964" y="4141028"/>
                <a:ext cx="620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64" y="4141028"/>
                <a:ext cx="620519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249407" y="4141028"/>
                <a:ext cx="620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407" y="4141028"/>
                <a:ext cx="620519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Arial Black" panose="020B0A04020102020204" pitchFamily="34" charset="0"/>
              </a:rPr>
              <a:t>Encoder-Decoder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213835" y="2990425"/>
            <a:ext cx="361399" cy="814387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>
            <a:endCxn id="56" idx="1"/>
          </p:cNvCxnSpPr>
          <p:nvPr/>
        </p:nvCxnSpPr>
        <p:spPr>
          <a:xfrm>
            <a:off x="4704403" y="3397619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5394533" y="3813381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5394533" y="2696106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950878" y="4141028"/>
            <a:ext cx="114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&lt;EOS&gt;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6092293" y="2998994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>
            <a:endCxn id="61" idx="1"/>
          </p:cNvCxnSpPr>
          <p:nvPr/>
        </p:nvCxnSpPr>
        <p:spPr>
          <a:xfrm>
            <a:off x="5582861" y="3406188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6272991" y="3821950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6272991" y="2704675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045331" y="2318205"/>
                <a:ext cx="758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331" y="2318205"/>
                <a:ext cx="758925" cy="369332"/>
              </a:xfrm>
              <a:prstGeom prst="rect">
                <a:avLst/>
              </a:prstGeom>
              <a:blipFill>
                <a:blip r:embed="rId2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직사각형 65"/>
          <p:cNvSpPr/>
          <p:nvPr/>
        </p:nvSpPr>
        <p:spPr>
          <a:xfrm>
            <a:off x="6956149" y="2998994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/>
          <p:cNvCxnSpPr>
            <a:endCxn id="66" idx="1"/>
          </p:cNvCxnSpPr>
          <p:nvPr/>
        </p:nvCxnSpPr>
        <p:spPr>
          <a:xfrm>
            <a:off x="6446717" y="3406188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7136847" y="3821950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7136847" y="2704675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978390" y="2318205"/>
                <a:ext cx="620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390" y="2318205"/>
                <a:ext cx="620519" cy="369332"/>
              </a:xfrm>
              <a:prstGeom prst="rect">
                <a:avLst/>
              </a:prstGeom>
              <a:blipFill>
                <a:blip r:embed="rId2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직사각형 70"/>
          <p:cNvSpPr/>
          <p:nvPr/>
        </p:nvSpPr>
        <p:spPr>
          <a:xfrm>
            <a:off x="7842156" y="3007563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/>
          <p:cNvCxnSpPr>
            <a:endCxn id="71" idx="1"/>
          </p:cNvCxnSpPr>
          <p:nvPr/>
        </p:nvCxnSpPr>
        <p:spPr>
          <a:xfrm>
            <a:off x="7332724" y="3414757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8022854" y="3830519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8022854" y="2713244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6864397" y="2318205"/>
                <a:ext cx="703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397" y="2318205"/>
                <a:ext cx="703819" cy="369332"/>
              </a:xfrm>
              <a:prstGeom prst="rect">
                <a:avLst/>
              </a:prstGeom>
              <a:blipFill>
                <a:blip r:embed="rId2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직사각형 75"/>
          <p:cNvSpPr/>
          <p:nvPr/>
        </p:nvSpPr>
        <p:spPr>
          <a:xfrm>
            <a:off x="8712987" y="3013428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/>
          <p:cNvCxnSpPr>
            <a:endCxn id="76" idx="1"/>
          </p:cNvCxnSpPr>
          <p:nvPr/>
        </p:nvCxnSpPr>
        <p:spPr>
          <a:xfrm>
            <a:off x="8203555" y="3420622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8893685" y="3836384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8893685" y="2719109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864790" y="2318205"/>
                <a:ext cx="620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790" y="2318205"/>
                <a:ext cx="620519" cy="369332"/>
              </a:xfrm>
              <a:prstGeom prst="rect">
                <a:avLst/>
              </a:prstGeom>
              <a:blipFill>
                <a:blip r:embed="rId2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직사각형 80"/>
          <p:cNvSpPr/>
          <p:nvPr/>
        </p:nvSpPr>
        <p:spPr>
          <a:xfrm>
            <a:off x="9598488" y="3013864"/>
            <a:ext cx="361399" cy="814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화살표 연결선 81"/>
          <p:cNvCxnSpPr>
            <a:endCxn id="81" idx="1"/>
          </p:cNvCxnSpPr>
          <p:nvPr/>
        </p:nvCxnSpPr>
        <p:spPr>
          <a:xfrm>
            <a:off x="9089056" y="3421058"/>
            <a:ext cx="509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9779186" y="3836820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9779186" y="2719545"/>
            <a:ext cx="1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620729" y="2318205"/>
                <a:ext cx="620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729" y="2318205"/>
                <a:ext cx="620519" cy="369332"/>
              </a:xfrm>
              <a:prstGeom prst="rect">
                <a:avLst/>
              </a:prstGeom>
              <a:blipFill>
                <a:blip r:embed="rId3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9376668" y="2318205"/>
            <a:ext cx="10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&lt;EOS&gt;</a:t>
            </a:r>
            <a:endParaRPr lang="ko-KR" altLang="en-US" dirty="0"/>
          </a:p>
        </p:txBody>
      </p:sp>
      <p:sp>
        <p:nvSpPr>
          <p:cNvPr id="91" name="내용 개체 틀 2"/>
          <p:cNvSpPr txBox="1">
            <a:spLocks/>
          </p:cNvSpPr>
          <p:nvPr/>
        </p:nvSpPr>
        <p:spPr>
          <a:xfrm>
            <a:off x="838200" y="1512416"/>
            <a:ext cx="2590763" cy="72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인코더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(Encoder)</a:t>
            </a:r>
            <a:endParaRPr lang="en-US" altLang="ko-KR" sz="2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340115" y="2222979"/>
            <a:ext cx="3682583" cy="2448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내용 개체 틀 2"/>
          <p:cNvSpPr txBox="1">
            <a:spLocks/>
          </p:cNvSpPr>
          <p:nvPr/>
        </p:nvSpPr>
        <p:spPr>
          <a:xfrm>
            <a:off x="2627105" y="2120091"/>
            <a:ext cx="1445353" cy="435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5851878" y="4122366"/>
                <a:ext cx="758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878" y="4122366"/>
                <a:ext cx="758925" cy="369332"/>
              </a:xfrm>
              <a:prstGeom prst="rect">
                <a:avLst/>
              </a:prstGeom>
              <a:blipFill>
                <a:blip r:embed="rId3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6784937" y="4122366"/>
                <a:ext cx="620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937" y="4122366"/>
                <a:ext cx="620519" cy="369332"/>
              </a:xfrm>
              <a:prstGeom prst="rect">
                <a:avLst/>
              </a:prstGeom>
              <a:blipFill>
                <a:blip r:embed="rId3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7670944" y="4122366"/>
                <a:ext cx="703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944" y="4122366"/>
                <a:ext cx="703819" cy="369332"/>
              </a:xfrm>
              <a:prstGeom prst="rect">
                <a:avLst/>
              </a:prstGeom>
              <a:blipFill>
                <a:blip r:embed="rId3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8671337" y="4122366"/>
                <a:ext cx="620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337" y="4122366"/>
                <a:ext cx="620519" cy="369332"/>
              </a:xfrm>
              <a:prstGeom prst="rect">
                <a:avLst/>
              </a:prstGeom>
              <a:blipFill>
                <a:blip r:embed="rId3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9427276" y="4122366"/>
                <a:ext cx="620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276" y="4122366"/>
                <a:ext cx="620519" cy="369332"/>
              </a:xfrm>
              <a:prstGeom prst="rect">
                <a:avLst/>
              </a:prstGeom>
              <a:blipFill>
                <a:blip r:embed="rId3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내용 개체 틀 2"/>
              <p:cNvSpPr txBox="1">
                <a:spLocks/>
              </p:cNvSpPr>
              <p:nvPr/>
            </p:nvSpPr>
            <p:spPr>
              <a:xfrm>
                <a:off x="838200" y="5101762"/>
                <a:ext cx="7536563" cy="14962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𝒉</m:t>
                    </m:r>
                    <m:d>
                      <m:dPr>
                        <m:ctrlPr>
                          <a:rPr lang="en-US" altLang="ko-KR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en-US" altLang="ko-KR" sz="1800" b="0" i="1" smtClean="0">
                        <a:solidFill>
                          <a:prstClr val="black"/>
                        </a:solidFill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1800" b="0" i="1" smtClean="0">
                        <a:solidFill>
                          <a:prstClr val="black"/>
                        </a:solidFill>
                        <a:latin typeface="Cambria Math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ko-KR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𝒉</m:t>
                        </m:r>
                        <m:d>
                          <m:dPr>
                            <m:ctrlPr>
                              <a:rPr lang="en-US" altLang="ko-KR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ko-KR" sz="18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sz="1800" b="0" i="1" smtClean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,  </m:t>
                        </m:r>
                        <m:r>
                          <a:rPr lang="en-US" altLang="ko-KR" sz="1800" b="1" i="1" smtClean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𝒙</m:t>
                        </m:r>
                        <m:d>
                          <m:dPr>
                            <m:ctrlPr>
                              <a:rPr lang="en-US" altLang="ko-KR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ko-KR" sz="6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altLang="ko-KR" sz="6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ko-KR" altLang="en-US" sz="18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현재의 입력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과 </a:t>
                </a:r>
                <a:r>
                  <a:rPr lang="ko-KR" altLang="en-US" sz="18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이전 상태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로 </a:t>
                </a:r>
                <a:r>
                  <a:rPr lang="ko-KR" altLang="en-US" sz="18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현재 상태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생성</a:t>
                </a:r>
                <a:endParaRPr lang="en-US" altLang="ko-KR" sz="1800" b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01762"/>
                <a:ext cx="7536563" cy="1496256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402414" y="3188843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414" y="3188843"/>
                <a:ext cx="759114" cy="369332"/>
              </a:xfrm>
              <a:prstGeom prst="rect">
                <a:avLst/>
              </a:prstGeom>
              <a:blipFill>
                <a:blip r:embed="rId3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1536705" y="3188843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705" y="3188843"/>
                <a:ext cx="759114" cy="369332"/>
              </a:xfrm>
              <a:prstGeom prst="rect">
                <a:avLst/>
              </a:prstGeom>
              <a:blipFill>
                <a:blip r:embed="rId3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84118" y="3179517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118" y="3179517"/>
                <a:ext cx="759114" cy="369332"/>
              </a:xfrm>
              <a:prstGeom prst="rect">
                <a:avLst/>
              </a:prstGeom>
              <a:blipFill>
                <a:blip r:embed="rId3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146662" y="3179517"/>
                <a:ext cx="759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662" y="3179517"/>
                <a:ext cx="759114" cy="369332"/>
              </a:xfrm>
              <a:prstGeom prst="rect">
                <a:avLst/>
              </a:prstGeom>
              <a:blipFill>
                <a:blip r:embed="rId3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5010804" y="4797776"/>
                <a:ext cx="35698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prstClr val="black"/>
                    </a:solidFill>
                    <a:cs typeface="Arial" panose="020B0604020202020204" pitchFamily="34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𝒉</m:t>
                    </m:r>
                    <m:d>
                      <m:d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sz="1400" b="1" dirty="0" smtClean="0"/>
                  <a:t> : Encoder hidden state</a:t>
                </a:r>
              </a:p>
              <a:p>
                <a:r>
                  <a:rPr lang="en-US" altLang="ko-KR" sz="1400" b="1" dirty="0" smtClean="0">
                    <a:solidFill>
                      <a:prstClr val="black"/>
                    </a:solidFill>
                    <a:cs typeface="Arial" panose="020B0604020202020204" pitchFamily="34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solidFill>
                          <a:prstClr val="black"/>
                        </a:solidFill>
                        <a:latin typeface="Cambria Math"/>
                        <a:cs typeface="Arial" panose="020B0604020202020204" pitchFamily="34" charset="0"/>
                      </a:rPr>
                      <m:t>𝒙</m:t>
                    </m:r>
                    <m:d>
                      <m:d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sz="1400" b="1" dirty="0" smtClean="0"/>
                  <a:t> : Input vector</a:t>
                </a: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804" y="4797776"/>
                <a:ext cx="3569842" cy="523220"/>
              </a:xfrm>
              <a:prstGeom prst="rect">
                <a:avLst/>
              </a:prstGeom>
              <a:blipFill>
                <a:blip r:embed="rId42"/>
                <a:stretch>
                  <a:fillRect l="-512" t="-2326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7722616" y="4797776"/>
                <a:ext cx="35698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*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y</m:t>
                    </m:r>
                    <m:d>
                      <m:d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sz="1400" b="1" dirty="0"/>
                  <a:t> : Output vector</a:t>
                </a:r>
              </a:p>
              <a:p>
                <a:r>
                  <a:rPr lang="en-US" altLang="ko-KR" sz="14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ko-KR" sz="1400" b="1" dirty="0"/>
                  <a:t> : Nonlinear function(</a:t>
                </a:r>
                <a:r>
                  <a:rPr lang="en-US" altLang="ko-KR" sz="1400" b="1" dirty="0" err="1"/>
                  <a:t>tanh</a:t>
                </a:r>
                <a:r>
                  <a:rPr lang="en-US" altLang="ko-KR" sz="1400" b="1" dirty="0"/>
                  <a:t>…)</a:t>
                </a: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616" y="4797776"/>
                <a:ext cx="3569842" cy="523220"/>
              </a:xfrm>
              <a:prstGeom prst="rect">
                <a:avLst/>
              </a:prstGeom>
              <a:blipFill>
                <a:blip r:embed="rId43"/>
                <a:stretch>
                  <a:fillRect l="-513" t="-2326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0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12123</TotalTime>
  <Words>1544</Words>
  <Application>Microsoft Office PowerPoint</Application>
  <PresentationFormat>와이드스크린</PresentationFormat>
  <Paragraphs>1001</Paragraphs>
  <Slides>51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7" baseType="lpstr">
      <vt:lpstr>맑은 고딕</vt:lpstr>
      <vt:lpstr>Arial</vt:lpstr>
      <vt:lpstr>Arial Black</vt:lpstr>
      <vt:lpstr>Cambria Math</vt:lpstr>
      <vt:lpstr>Wingdings</vt:lpstr>
      <vt:lpstr>Office 테마</vt:lpstr>
      <vt:lpstr>PowerPoint 프레젠테이션</vt:lpstr>
      <vt:lpstr>Acknowledgement</vt:lpstr>
      <vt:lpstr>Attention with RNN</vt:lpstr>
      <vt:lpstr>PowerPoint 프레젠테이션</vt:lpstr>
      <vt:lpstr>RNN Encoder-Decoder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Attention Mechanism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이하 보조 자료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yongyilee</dc:creator>
  <cp:lastModifiedBy> </cp:lastModifiedBy>
  <cp:revision>811</cp:revision>
  <cp:lastPrinted>2019-03-14T08:37:53Z</cp:lastPrinted>
  <dcterms:created xsi:type="dcterms:W3CDTF">2018-07-08T11:47:42Z</dcterms:created>
  <dcterms:modified xsi:type="dcterms:W3CDTF">2019-03-14T08:38:36Z</dcterms:modified>
</cp:coreProperties>
</file>