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444" r:id="rId2"/>
    <p:sldId id="405" r:id="rId3"/>
    <p:sldId id="408" r:id="rId4"/>
    <p:sldId id="447" r:id="rId5"/>
    <p:sldId id="452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7" r:id="rId14"/>
    <p:sldId id="468" r:id="rId15"/>
    <p:sldId id="469" r:id="rId16"/>
    <p:sldId id="465" r:id="rId17"/>
    <p:sldId id="466" r:id="rId18"/>
    <p:sldId id="471" r:id="rId19"/>
    <p:sldId id="470" r:id="rId20"/>
    <p:sldId id="472" r:id="rId21"/>
    <p:sldId id="488" r:id="rId22"/>
    <p:sldId id="473" r:id="rId23"/>
    <p:sldId id="475" r:id="rId24"/>
    <p:sldId id="474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55" r:id="rId38"/>
    <p:sldId id="456" r:id="rId39"/>
    <p:sldId id="457" r:id="rId40"/>
    <p:sldId id="446" r:id="rId41"/>
    <p:sldId id="407" r:id="rId42"/>
    <p:sldId id="401" r:id="rId43"/>
    <p:sldId id="381" r:id="rId44"/>
    <p:sldId id="379" r:id="rId45"/>
    <p:sldId id="404" r:id="rId46"/>
    <p:sldId id="378" r:id="rId47"/>
    <p:sldId id="387" r:id="rId48"/>
    <p:sldId id="403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2B2B"/>
    <a:srgbClr val="1DFF1D"/>
    <a:srgbClr val="222A35"/>
    <a:srgbClr val="C00000"/>
    <a:srgbClr val="FF7043"/>
    <a:srgbClr val="0077BB"/>
    <a:srgbClr val="505B55"/>
    <a:srgbClr val="DD2314"/>
    <a:srgbClr val="2F1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9163" autoAdjust="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E060-0117-4C32-A774-90659C9D5E30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새해 인사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3~4</a:t>
            </a:r>
            <a:r>
              <a:rPr lang="ko-KR" altLang="en-US" dirty="0" smtClean="0"/>
              <a:t>장 공부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순서가 어렵게 기술되어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기존에 있는 자료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책의 내용으로</a:t>
            </a:r>
            <a:r>
              <a:rPr lang="ko-KR" altLang="en-US" baseline="0" dirty="0" smtClean="0"/>
              <a:t> 강의</a:t>
            </a:r>
            <a:r>
              <a:rPr lang="ko-KR" altLang="en-US" dirty="0" smtClean="0"/>
              <a:t> 재구성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1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입력들은 연결해서 원하는 결과를 도출</a:t>
            </a:r>
          </a:p>
          <a:p>
            <a:r>
              <a:rPr lang="ko-KR" altLang="en-US" dirty="0" smtClean="0"/>
              <a:t>다이얼을 이용해 각각의 </a:t>
            </a:r>
            <a:r>
              <a:rPr lang="en-US" altLang="ko-KR" dirty="0" smtClean="0"/>
              <a:t>weight (parameter)</a:t>
            </a:r>
            <a:r>
              <a:rPr lang="ko-KR" altLang="en-US" dirty="0" smtClean="0"/>
              <a:t>를 조절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4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2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6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Minsky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, Single perceptron</a:t>
            </a:r>
            <a:r>
              <a:rPr lang="ko-KR" altLang="en-US" dirty="0" smtClean="0"/>
              <a:t>으로는 </a:t>
            </a:r>
            <a:r>
              <a:rPr lang="en-US" altLang="ko-KR" dirty="0" smtClean="0"/>
              <a:t>non-linear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문제를 풀 수 없다는 것을 증명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55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7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48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학습을 통해 </a:t>
            </a:r>
            <a:r>
              <a:rPr lang="en-US" altLang="ko-KR" dirty="0" smtClean="0"/>
              <a:t>given</a:t>
            </a:r>
            <a:r>
              <a:rPr lang="en-US" altLang="ko-KR" baseline="0" dirty="0" smtClean="0"/>
              <a:t> data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feature a1,a2</a:t>
            </a:r>
            <a:r>
              <a:rPr lang="ko-KR" altLang="en-US" dirty="0" smtClean="0"/>
              <a:t>를 도출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원래 주어진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보다 결과를 더 잘 설명할 수 있는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집의 가로 길이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세로 길이를 입력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다음 단계에서 넓이 형태에 해당하는 특징 값을 도출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66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알고 있는 형태의 </a:t>
            </a:r>
            <a:r>
              <a:rPr lang="en-US" altLang="ko-KR" dirty="0" smtClean="0"/>
              <a:t>neural network</a:t>
            </a:r>
          </a:p>
          <a:p>
            <a:r>
              <a:rPr lang="en-US" altLang="ko-KR" dirty="0" smtClean="0"/>
              <a:t>Notation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Input layer: x</a:t>
            </a:r>
          </a:p>
          <a:p>
            <a:r>
              <a:rPr lang="en-US" altLang="ko-KR" dirty="0" smtClean="0"/>
              <a:t>Hidden layer:</a:t>
            </a:r>
            <a:r>
              <a:rPr lang="en-US" altLang="ko-KR" baseline="0" dirty="0" smtClean="0"/>
              <a:t> weight, activation value</a:t>
            </a:r>
            <a:endParaRPr lang="en-US" altLang="ko-KR" dirty="0" smtClean="0"/>
          </a:p>
          <a:p>
            <a:r>
              <a:rPr lang="en-US" altLang="ko-KR" dirty="0" smtClean="0"/>
              <a:t>Output layer: y</a:t>
            </a:r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input</a:t>
            </a:r>
            <a:r>
              <a:rPr lang="ko-KR" altLang="en-US" baseline="0" dirty="0" smtClean="0"/>
              <a:t>을 제외</a:t>
            </a:r>
            <a:r>
              <a:rPr lang="en-US" altLang="ko-KR" baseline="0" dirty="0" smtClean="0"/>
              <a:t>, l+1 layers</a:t>
            </a:r>
          </a:p>
          <a:p>
            <a:r>
              <a:rPr lang="en-US" altLang="ko-KR" baseline="0" dirty="0" smtClean="0"/>
              <a:t>Subscript: node index</a:t>
            </a:r>
          </a:p>
          <a:p>
            <a:r>
              <a:rPr lang="en-US" altLang="ko-KR" baseline="0" dirty="0" smtClean="0"/>
              <a:t>Superscript: layer index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6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4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</a:t>
            </a:r>
            <a:r>
              <a:rPr lang="en-US" altLang="ko-KR" baseline="0" dirty="0" smtClean="0"/>
              <a:t> closed form solution: </a:t>
            </a:r>
            <a:r>
              <a:rPr lang="ko-KR" altLang="en-US" baseline="0" dirty="0" smtClean="0"/>
              <a:t>해가 없는 경우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06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Minsky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, Single perceptron</a:t>
            </a:r>
            <a:r>
              <a:rPr lang="ko-KR" altLang="en-US" dirty="0" smtClean="0"/>
              <a:t>으로는 </a:t>
            </a:r>
            <a:r>
              <a:rPr lang="en-US" altLang="ko-KR" dirty="0" smtClean="0"/>
              <a:t>non-linear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문제를 풀 수 없다는 것을 증명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77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9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4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Weight/parameter</a:t>
            </a:r>
            <a:r>
              <a:rPr lang="ko-KR" altLang="en-US" dirty="0" smtClean="0"/>
              <a:t>의 기울기를 효율적으로 계산하는 방법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13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50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4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10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Hypothesis: </a:t>
            </a:r>
            <a:r>
              <a:rPr lang="ko-KR" altLang="en-US" dirty="0" smtClean="0"/>
              <a:t>주어진 데이터를 잘 표현할 수 있는 수학적 모델을 제안</a:t>
            </a:r>
            <a:endParaRPr lang="en-US" altLang="ko-KR" dirty="0" smtClean="0"/>
          </a:p>
          <a:p>
            <a:r>
              <a:rPr lang="en-US" altLang="ko-KR" dirty="0" smtClean="0"/>
              <a:t>Cost function: </a:t>
            </a:r>
            <a:r>
              <a:rPr lang="ko-KR" altLang="en-US" dirty="0" smtClean="0"/>
              <a:t>제안한 모델이 </a:t>
            </a:r>
            <a:r>
              <a:rPr lang="en-US" altLang="ko-KR" dirty="0" smtClean="0"/>
              <a:t>parameter</a:t>
            </a:r>
            <a:r>
              <a:rPr lang="en-US" altLang="ko-KR" baseline="0" dirty="0" smtClean="0"/>
              <a:t> theta</a:t>
            </a:r>
            <a:r>
              <a:rPr lang="ko-KR" altLang="en-US" baseline="0" dirty="0" smtClean="0"/>
              <a:t>에서</a:t>
            </a:r>
            <a:r>
              <a:rPr lang="ko-KR" altLang="en-US" dirty="0" smtClean="0"/>
              <a:t> 주어진 데이터에 얼마나 잘 표현하고 있는지를 정략적으로 나타내는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작을 수록 잘 나타냄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Gradient</a:t>
            </a:r>
            <a:r>
              <a:rPr lang="en-US" altLang="ko-KR" baseline="0" dirty="0" smtClean="0"/>
              <a:t> descent: Cost function</a:t>
            </a:r>
            <a:r>
              <a:rPr lang="ko-KR" altLang="en-US" baseline="0" dirty="0" smtClean="0"/>
              <a:t>을 최소화하는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주어진 데이터를 가장 잘 표현하는 모델을 만들기 위한 </a:t>
            </a:r>
            <a:r>
              <a:rPr lang="en-US" altLang="ko-KR" baseline="0" dirty="0" smtClean="0"/>
              <a:t>theta</a:t>
            </a:r>
            <a:r>
              <a:rPr lang="ko-KR" altLang="en-US" baseline="0" dirty="0" smtClean="0"/>
              <a:t>를 자동으로 추정하는 방법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4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7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90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63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65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10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3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89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83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15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203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59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64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90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7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집값 예측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ko-KR" altLang="en-US" baseline="0" dirty="0" smtClean="0"/>
              <a:t> 처리</a:t>
            </a:r>
            <a:endParaRPr lang="en-US" altLang="ko-KR" baseline="0" dirty="0" smtClean="0"/>
          </a:p>
          <a:p>
            <a:r>
              <a:rPr lang="en-US" altLang="ko-KR" baseline="0" dirty="0" smtClean="0"/>
              <a:t>n: # feature, m: polynomial order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6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인간의 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억 개의 뉴런</a:t>
            </a:r>
            <a:endParaRPr lang="en-US" altLang="ko-KR" dirty="0" smtClean="0"/>
          </a:p>
          <a:p>
            <a:r>
              <a:rPr lang="ko-KR" altLang="en-US" dirty="0" err="1" smtClean="0"/>
              <a:t>덴드라이트</a:t>
            </a:r>
            <a:r>
              <a:rPr lang="en-US" altLang="ko-KR" dirty="0" smtClean="0"/>
              <a:t>(dendrites)</a:t>
            </a:r>
            <a:r>
              <a:rPr lang="ko-KR" altLang="en-US" dirty="0" smtClean="0"/>
              <a:t>를 통해 신호가 들어오는데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신호들이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에서 합쳐지는데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신호의</a:t>
            </a:r>
            <a:r>
              <a:rPr lang="ko-KR" altLang="en-US" baseline="0" dirty="0" smtClean="0"/>
              <a:t> 총 크기가 일정 값이 넘으면 활성화가 되어서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Axon</a:t>
            </a:r>
            <a:r>
              <a:rPr lang="ko-KR" altLang="en-US" baseline="0" dirty="0" smtClean="0"/>
              <a:t>을 통해 다음 뉴런으로 전달됨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3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인간의 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억 개의 뉴런</a:t>
            </a:r>
            <a:endParaRPr lang="en-US" altLang="ko-KR" dirty="0" smtClean="0"/>
          </a:p>
          <a:p>
            <a:r>
              <a:rPr lang="ko-KR" altLang="en-US" dirty="0" err="1" smtClean="0"/>
              <a:t>덴드라이트</a:t>
            </a:r>
            <a:r>
              <a:rPr lang="en-US" altLang="ko-KR" dirty="0" smtClean="0"/>
              <a:t>(dendrites)</a:t>
            </a:r>
            <a:r>
              <a:rPr lang="ko-KR" altLang="en-US" dirty="0" smtClean="0"/>
              <a:t>를 통해 신호가 들어오는데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신호들이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에서 합쳐지는데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신호의</a:t>
            </a:r>
            <a:r>
              <a:rPr lang="ko-KR" altLang="en-US" baseline="0" dirty="0" smtClean="0"/>
              <a:t> 총 크기가 일정 값이 넘으면 활성화가 되어서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Axon</a:t>
            </a:r>
            <a:r>
              <a:rPr lang="ko-KR" altLang="en-US" baseline="0" dirty="0" smtClean="0"/>
              <a:t>을 통해 다음 뉴런으로 전달됨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8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기울기 하강을 통해 원하는 형태로 가중치를 조절할 수 있는 최초의 신경망 모델</a:t>
            </a:r>
            <a:endParaRPr lang="en-US" altLang="ko-KR" dirty="0" smtClean="0"/>
          </a:p>
          <a:p>
            <a:r>
              <a:rPr lang="ko-KR" altLang="en-US" dirty="0" smtClean="0"/>
              <a:t>다이얼을 이용해 각각의 </a:t>
            </a:r>
            <a:r>
              <a:rPr lang="en-US" altLang="ko-KR" dirty="0" smtClean="0"/>
              <a:t>weight (parameter)</a:t>
            </a:r>
            <a:r>
              <a:rPr lang="ko-KR" altLang="en-US" dirty="0" smtClean="0"/>
              <a:t>를 조절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6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54493" y="651568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F06350-393C-488F-B74A-C03D84BFE45A}" type="slidenum"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39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18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18.png"/><Relationship Id="rId10" Type="http://schemas.openxmlformats.org/officeDocument/2006/relationships/image" Target="../media/image36.png"/><Relationship Id="rId19" Type="http://schemas.openxmlformats.org/officeDocument/2006/relationships/image" Target="../media/image4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18.png"/><Relationship Id="rId10" Type="http://schemas.openxmlformats.org/officeDocument/2006/relationships/image" Target="../media/image36.png"/><Relationship Id="rId19" Type="http://schemas.openxmlformats.org/officeDocument/2006/relationships/image" Target="../media/image4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18.png"/><Relationship Id="rId10" Type="http://schemas.openxmlformats.org/officeDocument/2006/relationships/image" Target="../media/image36.png"/><Relationship Id="rId19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4.png"/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52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4.png"/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67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20.png"/><Relationship Id="rId26" Type="http://schemas.openxmlformats.org/officeDocument/2006/relationships/image" Target="../media/image400.png"/><Relationship Id="rId3" Type="http://schemas.openxmlformats.org/officeDocument/2006/relationships/image" Target="../media/image170.png"/><Relationship Id="rId21" Type="http://schemas.openxmlformats.org/officeDocument/2006/relationships/image" Target="../media/image350.png"/><Relationship Id="rId7" Type="http://schemas.openxmlformats.org/officeDocument/2006/relationships/image" Target="../media/image210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5" Type="http://schemas.openxmlformats.org/officeDocument/2006/relationships/image" Target="../media/image39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00.png"/><Relationship Id="rId20" Type="http://schemas.openxmlformats.org/officeDocument/2006/relationships/image" Target="../media/image340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24" Type="http://schemas.openxmlformats.org/officeDocument/2006/relationships/image" Target="../media/image38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23" Type="http://schemas.openxmlformats.org/officeDocument/2006/relationships/image" Target="../media/image370.png"/><Relationship Id="rId28" Type="http://schemas.openxmlformats.org/officeDocument/2006/relationships/image" Target="../media/image70.png"/><Relationship Id="rId10" Type="http://schemas.openxmlformats.org/officeDocument/2006/relationships/image" Target="../media/image240.png"/><Relationship Id="rId19" Type="http://schemas.openxmlformats.org/officeDocument/2006/relationships/image" Target="../media/image330.png"/><Relationship Id="rId31" Type="http://schemas.openxmlformats.org/officeDocument/2006/relationships/image" Target="../media/image74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Relationship Id="rId22" Type="http://schemas.openxmlformats.org/officeDocument/2006/relationships/image" Target="../media/image360.png"/><Relationship Id="rId27" Type="http://schemas.openxmlformats.org/officeDocument/2006/relationships/image" Target="../media/image65.png"/><Relationship Id="rId30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gif"/><Relationship Id="rId5" Type="http://schemas.openxmlformats.org/officeDocument/2006/relationships/image" Target="../media/image73.png"/><Relationship Id="rId4" Type="http://schemas.openxmlformats.org/officeDocument/2006/relationships/image" Target="../media/image22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21" Type="http://schemas.openxmlformats.org/officeDocument/2006/relationships/image" Target="../media/image9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100.png"/><Relationship Id="rId5" Type="http://schemas.openxmlformats.org/officeDocument/2006/relationships/image" Target="../media/image79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4.png"/><Relationship Id="rId19" Type="http://schemas.openxmlformats.org/officeDocument/2006/relationships/image" Target="../media/image95.png"/><Relationship Id="rId31" Type="http://schemas.openxmlformats.org/officeDocument/2006/relationships/image" Target="../media/image76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20.png"/><Relationship Id="rId26" Type="http://schemas.openxmlformats.org/officeDocument/2006/relationships/image" Target="../media/image400.png"/><Relationship Id="rId3" Type="http://schemas.openxmlformats.org/officeDocument/2006/relationships/image" Target="../media/image170.png"/><Relationship Id="rId21" Type="http://schemas.openxmlformats.org/officeDocument/2006/relationships/image" Target="../media/image350.png"/><Relationship Id="rId7" Type="http://schemas.openxmlformats.org/officeDocument/2006/relationships/image" Target="../media/image210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5" Type="http://schemas.openxmlformats.org/officeDocument/2006/relationships/image" Target="../media/image39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00.png"/><Relationship Id="rId20" Type="http://schemas.openxmlformats.org/officeDocument/2006/relationships/image" Target="../media/image34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24" Type="http://schemas.openxmlformats.org/officeDocument/2006/relationships/image" Target="../media/image38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23" Type="http://schemas.openxmlformats.org/officeDocument/2006/relationships/image" Target="../media/image370.png"/><Relationship Id="rId28" Type="http://schemas.openxmlformats.org/officeDocument/2006/relationships/image" Target="../media/image128.png"/><Relationship Id="rId10" Type="http://schemas.openxmlformats.org/officeDocument/2006/relationships/image" Target="../media/image240.png"/><Relationship Id="rId19" Type="http://schemas.openxmlformats.org/officeDocument/2006/relationships/image" Target="../media/image330.png"/><Relationship Id="rId31" Type="http://schemas.openxmlformats.org/officeDocument/2006/relationships/image" Target="../media/image131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Relationship Id="rId22" Type="http://schemas.openxmlformats.org/officeDocument/2006/relationships/image" Target="../media/image360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" Type="http://schemas.openxmlformats.org/officeDocument/2006/relationships/image" Target="../media/image87.png"/><Relationship Id="rId21" Type="http://schemas.openxmlformats.org/officeDocument/2006/relationships/image" Target="../media/image15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" Type="http://schemas.openxmlformats.org/officeDocument/2006/relationships/image" Target="../media/image87.png"/><Relationship Id="rId21" Type="http://schemas.openxmlformats.org/officeDocument/2006/relationships/image" Target="../media/image151.png"/><Relationship Id="rId34" Type="http://schemas.openxmlformats.org/officeDocument/2006/relationships/image" Target="../media/image164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163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2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36" Type="http://schemas.openxmlformats.org/officeDocument/2006/relationships/image" Target="../media/image166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Relationship Id="rId35" Type="http://schemas.openxmlformats.org/officeDocument/2006/relationships/image" Target="../media/image165.png"/><Relationship Id="rId8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67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69.png"/><Relationship Id="rId15" Type="http://schemas.openxmlformats.org/officeDocument/2006/relationships/image" Target="../media/image181.png"/><Relationship Id="rId10" Type="http://schemas.openxmlformats.org/officeDocument/2006/relationships/image" Target="../media/image175.png"/><Relationship Id="rId4" Type="http://schemas.openxmlformats.org/officeDocument/2006/relationships/image" Target="../media/image168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4.png"/><Relationship Id="rId3" Type="http://schemas.openxmlformats.org/officeDocument/2006/relationships/image" Target="../media/image167.png"/><Relationship Id="rId21" Type="http://schemas.openxmlformats.org/officeDocument/2006/relationships/image" Target="../media/image187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3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91.png"/><Relationship Id="rId5" Type="http://schemas.openxmlformats.org/officeDocument/2006/relationships/image" Target="../media/image169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10" Type="http://schemas.openxmlformats.org/officeDocument/2006/relationships/image" Target="../media/image175.png"/><Relationship Id="rId19" Type="http://schemas.openxmlformats.org/officeDocument/2006/relationships/image" Target="../media/image185.png"/><Relationship Id="rId4" Type="http://schemas.openxmlformats.org/officeDocument/2006/relationships/image" Target="../media/image168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8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18" Type="http://schemas.openxmlformats.org/officeDocument/2006/relationships/image" Target="../media/image320.png"/><Relationship Id="rId26" Type="http://schemas.openxmlformats.org/officeDocument/2006/relationships/image" Target="../media/image400.png"/><Relationship Id="rId39" Type="http://schemas.openxmlformats.org/officeDocument/2006/relationships/image" Target="../media/image3800.png"/><Relationship Id="rId21" Type="http://schemas.openxmlformats.org/officeDocument/2006/relationships/image" Target="../media/image350.png"/><Relationship Id="rId34" Type="http://schemas.openxmlformats.org/officeDocument/2006/relationships/image" Target="../media/image1700.png"/><Relationship Id="rId42" Type="http://schemas.openxmlformats.org/officeDocument/2006/relationships/image" Target="../media/image1540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300.png"/><Relationship Id="rId20" Type="http://schemas.openxmlformats.org/officeDocument/2006/relationships/image" Target="../media/image340.png"/><Relationship Id="rId29" Type="http://schemas.openxmlformats.org/officeDocument/2006/relationships/image" Target="../media/image129.png"/><Relationship Id="rId41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24" Type="http://schemas.openxmlformats.org/officeDocument/2006/relationships/image" Target="../media/image380.png"/><Relationship Id="rId32" Type="http://schemas.openxmlformats.org/officeDocument/2006/relationships/image" Target="../media/image193.png"/><Relationship Id="rId37" Type="http://schemas.openxmlformats.org/officeDocument/2006/relationships/image" Target="../media/image197.png"/><Relationship Id="rId40" Type="http://schemas.openxmlformats.org/officeDocument/2006/relationships/image" Target="../media/image152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23" Type="http://schemas.openxmlformats.org/officeDocument/2006/relationships/image" Target="../media/image370.png"/><Relationship Id="rId28" Type="http://schemas.openxmlformats.org/officeDocument/2006/relationships/image" Target="../media/image128.png"/><Relationship Id="rId36" Type="http://schemas.openxmlformats.org/officeDocument/2006/relationships/image" Target="../media/image196.png"/><Relationship Id="rId10" Type="http://schemas.openxmlformats.org/officeDocument/2006/relationships/image" Target="../media/image240.png"/><Relationship Id="rId19" Type="http://schemas.openxmlformats.org/officeDocument/2006/relationships/image" Target="../media/image330.png"/><Relationship Id="rId31" Type="http://schemas.openxmlformats.org/officeDocument/2006/relationships/image" Target="../media/image192.png"/><Relationship Id="rId44" Type="http://schemas.openxmlformats.org/officeDocument/2006/relationships/image" Target="../media/image199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Relationship Id="rId22" Type="http://schemas.openxmlformats.org/officeDocument/2006/relationships/image" Target="../media/image360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Relationship Id="rId35" Type="http://schemas.openxmlformats.org/officeDocument/2006/relationships/image" Target="../media/image195.png"/><Relationship Id="rId43" Type="http://schemas.openxmlformats.org/officeDocument/2006/relationships/image" Target="../media/image198.png"/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5" Type="http://schemas.openxmlformats.org/officeDocument/2006/relationships/image" Target="../media/image390.png"/><Relationship Id="rId33" Type="http://schemas.openxmlformats.org/officeDocument/2006/relationships/image" Target="../media/image194.png"/><Relationship Id="rId38" Type="http://schemas.openxmlformats.org/officeDocument/2006/relationships/image" Target="../media/image330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18" Type="http://schemas.openxmlformats.org/officeDocument/2006/relationships/image" Target="../media/image320.png"/><Relationship Id="rId26" Type="http://schemas.openxmlformats.org/officeDocument/2006/relationships/image" Target="../media/image400.png"/><Relationship Id="rId39" Type="http://schemas.openxmlformats.org/officeDocument/2006/relationships/image" Target="../media/image3800.png"/><Relationship Id="rId21" Type="http://schemas.openxmlformats.org/officeDocument/2006/relationships/image" Target="../media/image350.png"/><Relationship Id="rId34" Type="http://schemas.openxmlformats.org/officeDocument/2006/relationships/image" Target="../media/image1700.png"/><Relationship Id="rId42" Type="http://schemas.openxmlformats.org/officeDocument/2006/relationships/image" Target="../media/image1540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0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24" Type="http://schemas.openxmlformats.org/officeDocument/2006/relationships/image" Target="../media/image380.png"/><Relationship Id="rId32" Type="http://schemas.openxmlformats.org/officeDocument/2006/relationships/image" Target="../media/image193.png"/><Relationship Id="rId37" Type="http://schemas.openxmlformats.org/officeDocument/2006/relationships/image" Target="../media/image197.png"/><Relationship Id="rId40" Type="http://schemas.openxmlformats.org/officeDocument/2006/relationships/image" Target="../media/image1520.png"/><Relationship Id="rId45" Type="http://schemas.openxmlformats.org/officeDocument/2006/relationships/image" Target="../media/image157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23" Type="http://schemas.openxmlformats.org/officeDocument/2006/relationships/image" Target="../media/image370.png"/><Relationship Id="rId28" Type="http://schemas.openxmlformats.org/officeDocument/2006/relationships/image" Target="../media/image128.png"/><Relationship Id="rId36" Type="http://schemas.openxmlformats.org/officeDocument/2006/relationships/image" Target="../media/image196.png"/><Relationship Id="rId10" Type="http://schemas.openxmlformats.org/officeDocument/2006/relationships/image" Target="../media/image240.png"/><Relationship Id="rId19" Type="http://schemas.openxmlformats.org/officeDocument/2006/relationships/image" Target="../media/image330.png"/><Relationship Id="rId31" Type="http://schemas.openxmlformats.org/officeDocument/2006/relationships/image" Target="../media/image192.png"/><Relationship Id="rId44" Type="http://schemas.openxmlformats.org/officeDocument/2006/relationships/image" Target="../media/image199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Relationship Id="rId22" Type="http://schemas.openxmlformats.org/officeDocument/2006/relationships/image" Target="../media/image360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Relationship Id="rId35" Type="http://schemas.openxmlformats.org/officeDocument/2006/relationships/image" Target="../media/image195.png"/><Relationship Id="rId43" Type="http://schemas.openxmlformats.org/officeDocument/2006/relationships/image" Target="../media/image198.png"/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5" Type="http://schemas.openxmlformats.org/officeDocument/2006/relationships/image" Target="../media/image390.png"/><Relationship Id="rId33" Type="http://schemas.openxmlformats.org/officeDocument/2006/relationships/image" Target="../media/image194.png"/><Relationship Id="rId38" Type="http://schemas.openxmlformats.org/officeDocument/2006/relationships/image" Target="../media/image3300.png"/><Relationship Id="rId46" Type="http://schemas.openxmlformats.org/officeDocument/2006/relationships/image" Target="../media/image1580.png"/><Relationship Id="rId20" Type="http://schemas.openxmlformats.org/officeDocument/2006/relationships/image" Target="../media/image340.png"/><Relationship Id="rId41" Type="http://schemas.openxmlformats.org/officeDocument/2006/relationships/image" Target="../media/image15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kibook/deep-learning-with-tensorflow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jpeg"/><Relationship Id="rId5" Type="http://schemas.openxmlformats.org/officeDocument/2006/relationships/hyperlink" Target="http://www.andrewng.org/" TargetMode="External"/><Relationship Id="rId4" Type="http://schemas.openxmlformats.org/officeDocument/2006/relationships/hyperlink" Target="http://hunkim.github.io/ml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jpe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ylee.st.john@gmail.com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Artificial Neuron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artificial neuron: hardware implementation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531620" y="6225787"/>
            <a:ext cx="343089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Frank Rosenblatt, The Perceptron (1957)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31620" y="2355838"/>
            <a:ext cx="9128760" cy="3845716"/>
            <a:chOff x="1017068" y="2443555"/>
            <a:chExt cx="7222947" cy="3042845"/>
          </a:xfrm>
        </p:grpSpPr>
        <p:pic>
          <p:nvPicPr>
            <p:cNvPr id="57" name="Picture 2" descr="https://upload.wikimedia.org/wikipedia/en/5/52/Mark_I_perceptron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68" y="2443555"/>
              <a:ext cx="2714625" cy="304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widrow and hoff 1960 adalin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443555"/>
              <a:ext cx="3591815" cy="304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직사각형 58"/>
          <p:cNvSpPr/>
          <p:nvPr/>
        </p:nvSpPr>
        <p:spPr>
          <a:xfrm>
            <a:off x="6120845" y="6225786"/>
            <a:ext cx="4539536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Widrow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Hoff, </a:t>
            </a:r>
            <a:r>
              <a:rPr lang="en-US" altLang="ko-KR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Adaline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en-US" altLang="ko-KR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Madaline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(1960)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Artificial Neuron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AND, OR, XOR problem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794810"/>
                  </p:ext>
                </p:extLst>
              </p:nvPr>
            </p:nvGraphicFramePr>
            <p:xfrm>
              <a:off x="4303869" y="4981208"/>
              <a:ext cx="1990977" cy="156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365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794810"/>
                  </p:ext>
                </p:extLst>
              </p:nvPr>
            </p:nvGraphicFramePr>
            <p:xfrm>
              <a:off x="4303869" y="4981208"/>
              <a:ext cx="1990977" cy="156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365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12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3"/>
                          <a:stretch>
                            <a:fillRect l="-1835" t="-1961" r="-201835" b="-4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3"/>
                          <a:stretch>
                            <a:fillRect l="-101835" t="-1961" r="-101835" b="-4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3"/>
                          <a:stretch>
                            <a:fillRect l="-201835" t="-1961" r="-1835" b="-42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그룹 12"/>
          <p:cNvGrpSpPr/>
          <p:nvPr/>
        </p:nvGrpSpPr>
        <p:grpSpPr>
          <a:xfrm>
            <a:off x="9033269" y="2336237"/>
            <a:ext cx="2250668" cy="4318460"/>
            <a:chOff x="6808270" y="2590800"/>
            <a:chExt cx="1798591" cy="3451039"/>
          </a:xfrm>
        </p:grpSpPr>
        <p:sp>
          <p:nvSpPr>
            <p:cNvPr id="14" name="곱셈 기호 13"/>
            <p:cNvSpPr/>
            <p:nvPr/>
          </p:nvSpPr>
          <p:spPr>
            <a:xfrm>
              <a:off x="7791760" y="3468689"/>
              <a:ext cx="244868" cy="244867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948576" y="2858502"/>
              <a:ext cx="1591061" cy="1723560"/>
              <a:chOff x="4360161" y="3535689"/>
              <a:chExt cx="2400039" cy="2599908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4530549" y="4005006"/>
                <a:ext cx="1945902" cy="1945903"/>
                <a:chOff x="5486400" y="3980564"/>
                <a:chExt cx="2133600" cy="2133601"/>
              </a:xfrm>
            </p:grpSpPr>
            <p:cxnSp>
              <p:nvCxnSpPr>
                <p:cNvPr id="24" name="직선 화살표 연결선 23"/>
                <p:cNvCxnSpPr/>
                <p:nvPr/>
              </p:nvCxnSpPr>
              <p:spPr>
                <a:xfrm>
                  <a:off x="5486400" y="6114165"/>
                  <a:ext cx="21336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/>
                <p:cNvCxnSpPr/>
                <p:nvPr/>
              </p:nvCxnSpPr>
              <p:spPr>
                <a:xfrm rot="16200000">
                  <a:off x="4419600" y="5047364"/>
                  <a:ext cx="21336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직사각형 21"/>
                  <p:cNvSpPr/>
                  <p:nvPr/>
                </p:nvSpPr>
                <p:spPr>
                  <a:xfrm>
                    <a:off x="6422725" y="5670761"/>
                    <a:ext cx="337475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1" name="직사각형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2725" y="5670761"/>
                    <a:ext cx="337475" cy="4648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9730" b="-39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360161" y="3535689"/>
                    <a:ext cx="337472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2" name="직사각형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0161" y="3535689"/>
                    <a:ext cx="337472" cy="4648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2432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타원 15"/>
            <p:cNvSpPr/>
            <p:nvPr/>
          </p:nvSpPr>
          <p:spPr>
            <a:xfrm rot="10800000">
              <a:off x="7000408" y="3528413"/>
              <a:ext cx="122245" cy="12224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곱셈 기호 16"/>
            <p:cNvSpPr/>
            <p:nvPr/>
          </p:nvSpPr>
          <p:spPr>
            <a:xfrm>
              <a:off x="6938003" y="4337193"/>
              <a:ext cx="244868" cy="244867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" name="타원 17"/>
            <p:cNvSpPr/>
            <p:nvPr/>
          </p:nvSpPr>
          <p:spPr>
            <a:xfrm rot="10800000">
              <a:off x="7853072" y="4398504"/>
              <a:ext cx="122245" cy="12224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6291" y="2590801"/>
              <a:ext cx="680477" cy="368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XOR</a:t>
              </a:r>
              <a:endParaRPr lang="ko-KR" altLang="en-US" sz="2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808270" y="2590800"/>
              <a:ext cx="1798591" cy="3451039"/>
            </a:xfrm>
            <a:prstGeom prst="roundRect">
              <a:avLst>
                <a:gd name="adj" fmla="val 637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28297" y="2336237"/>
            <a:ext cx="2250668" cy="4318460"/>
            <a:chOff x="2888528" y="2590799"/>
            <a:chExt cx="1798591" cy="3451038"/>
          </a:xfrm>
        </p:grpSpPr>
        <p:grpSp>
          <p:nvGrpSpPr>
            <p:cNvPr id="27" name="그룹 26"/>
            <p:cNvGrpSpPr/>
            <p:nvPr/>
          </p:nvGrpSpPr>
          <p:grpSpPr>
            <a:xfrm>
              <a:off x="3018261" y="2590800"/>
              <a:ext cx="1601634" cy="1991261"/>
              <a:chOff x="2872933" y="2492561"/>
              <a:chExt cx="1823624" cy="2267254"/>
            </a:xfrm>
          </p:grpSpPr>
          <p:sp>
            <p:nvSpPr>
              <p:cNvPr id="30" name="타원 29"/>
              <p:cNvSpPr/>
              <p:nvPr/>
            </p:nvSpPr>
            <p:spPr>
              <a:xfrm rot="10800000">
                <a:off x="3914833" y="3560128"/>
                <a:ext cx="139188" cy="139188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2884971" y="2797366"/>
                <a:ext cx="1811586" cy="1962449"/>
                <a:chOff x="4360161" y="3535689"/>
                <a:chExt cx="2400039" cy="2599908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4530549" y="4005006"/>
                  <a:ext cx="1945902" cy="1945903"/>
                  <a:chOff x="5486400" y="3980564"/>
                  <a:chExt cx="2133600" cy="2133601"/>
                </a:xfrm>
              </p:grpSpPr>
              <p:cxnSp>
                <p:nvCxnSpPr>
                  <p:cNvPr id="40" name="직선 화살표 연결선 39"/>
                  <p:cNvCxnSpPr/>
                  <p:nvPr/>
                </p:nvCxnSpPr>
                <p:spPr>
                  <a:xfrm>
                    <a:off x="5486400" y="6114165"/>
                    <a:ext cx="21336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화살표 연결선 40"/>
                  <p:cNvCxnSpPr/>
                  <p:nvPr/>
                </p:nvCxnSpPr>
                <p:spPr>
                  <a:xfrm rot="16200000">
                    <a:off x="4419600" y="5047364"/>
                    <a:ext cx="21336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6422725" y="5670761"/>
                      <a:ext cx="337475" cy="46483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sz="160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직사각형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2725" y="5670761"/>
                      <a:ext cx="337475" cy="46483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9730"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직사각형 38"/>
                    <p:cNvSpPr/>
                    <p:nvPr/>
                  </p:nvSpPr>
                  <p:spPr>
                    <a:xfrm>
                      <a:off x="4360161" y="3535689"/>
                      <a:ext cx="337472" cy="46483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sz="160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직사각형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0161" y="3535689"/>
                      <a:ext cx="337472" cy="46483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32432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타원 32"/>
              <p:cNvSpPr/>
              <p:nvPr/>
            </p:nvSpPr>
            <p:spPr>
              <a:xfrm rot="10800000">
                <a:off x="2943987" y="3560128"/>
                <a:ext cx="139188" cy="139188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4" name="곱셈 기호 33"/>
              <p:cNvSpPr/>
              <p:nvPr/>
            </p:nvSpPr>
            <p:spPr>
              <a:xfrm>
                <a:off x="2872933" y="4481007"/>
                <a:ext cx="278807" cy="278806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5" name="타원 34"/>
              <p:cNvSpPr/>
              <p:nvPr/>
            </p:nvSpPr>
            <p:spPr>
              <a:xfrm rot="10800000">
                <a:off x="3914833" y="4550816"/>
                <a:ext cx="139188" cy="139188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53932" y="2492561"/>
                <a:ext cx="588097" cy="420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OR</a:t>
                </a:r>
                <a:endParaRPr lang="ko-KR" altLang="en-US" sz="2400" b="1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2888528" y="2590799"/>
              <a:ext cx="1798591" cy="3451038"/>
            </a:xfrm>
            <a:prstGeom prst="roundRect">
              <a:avLst>
                <a:gd name="adj" fmla="val 637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058316" y="3814715"/>
              <a:ext cx="715539" cy="76743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6580784" y="2336237"/>
            <a:ext cx="2250668" cy="4318460"/>
            <a:chOff x="4848400" y="2590801"/>
            <a:chExt cx="1798591" cy="3451040"/>
          </a:xfrm>
        </p:grpSpPr>
        <p:sp>
          <p:nvSpPr>
            <p:cNvPr id="43" name="곱셈 기호 42"/>
            <p:cNvSpPr/>
            <p:nvPr/>
          </p:nvSpPr>
          <p:spPr>
            <a:xfrm>
              <a:off x="5832983" y="3468690"/>
              <a:ext cx="244868" cy="244867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988705" y="2858503"/>
              <a:ext cx="1591061" cy="1723561"/>
              <a:chOff x="4360161" y="3535689"/>
              <a:chExt cx="2400039" cy="2599908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4530549" y="4005006"/>
                <a:ext cx="1945902" cy="1945903"/>
                <a:chOff x="5486400" y="3980564"/>
                <a:chExt cx="2133600" cy="2133601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>
                  <a:off x="5486400" y="6114165"/>
                  <a:ext cx="21336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rot="16200000">
                  <a:off x="4419600" y="5047364"/>
                  <a:ext cx="21336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직사각형 51"/>
                  <p:cNvSpPr/>
                  <p:nvPr/>
                </p:nvSpPr>
                <p:spPr>
                  <a:xfrm>
                    <a:off x="6422725" y="5670761"/>
                    <a:ext cx="337475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직사각형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2725" y="5670761"/>
                    <a:ext cx="337475" cy="4648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3333" b="-39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직사각형 52"/>
                  <p:cNvSpPr/>
                  <p:nvPr/>
                </p:nvSpPr>
                <p:spPr>
                  <a:xfrm>
                    <a:off x="4360161" y="3535689"/>
                    <a:ext cx="337472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직사각형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0161" y="3535689"/>
                    <a:ext cx="337472" cy="4648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2432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타원 44"/>
            <p:cNvSpPr/>
            <p:nvPr/>
          </p:nvSpPr>
          <p:spPr>
            <a:xfrm rot="10800000">
              <a:off x="5040537" y="3528415"/>
              <a:ext cx="122245" cy="12224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6" name="타원 45"/>
            <p:cNvSpPr/>
            <p:nvPr/>
          </p:nvSpPr>
          <p:spPr>
            <a:xfrm rot="10800000">
              <a:off x="5893201" y="4398506"/>
              <a:ext cx="122245" cy="12224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5780" y="2590802"/>
              <a:ext cx="681759" cy="368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AND</a:t>
              </a:r>
              <a:endParaRPr lang="ko-KR" altLang="en-US" sz="2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848400" y="2590801"/>
              <a:ext cx="1798591" cy="3451040"/>
            </a:xfrm>
            <a:prstGeom prst="roundRect">
              <a:avLst>
                <a:gd name="adj" fmla="val 637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9" name="타원 48"/>
            <p:cNvSpPr/>
            <p:nvPr/>
          </p:nvSpPr>
          <p:spPr>
            <a:xfrm rot="10800000">
              <a:off x="5040536" y="4398504"/>
              <a:ext cx="122245" cy="12224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5334879" y="3371138"/>
              <a:ext cx="822293" cy="88192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/>
        </p:nvSpPr>
        <p:spPr>
          <a:xfrm rot="18956525">
            <a:off x="9636720" y="3150745"/>
            <a:ext cx="515997" cy="1944369"/>
          </a:xfrm>
          <a:prstGeom prst="ellips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3" name="그룹 2"/>
          <p:cNvGrpSpPr/>
          <p:nvPr/>
        </p:nvGrpSpPr>
        <p:grpSpPr>
          <a:xfrm>
            <a:off x="891056" y="2366016"/>
            <a:ext cx="2988442" cy="1118094"/>
            <a:chOff x="1713129" y="2531480"/>
            <a:chExt cx="2036674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3410845" y="2699923"/>
                  <a:ext cx="338958" cy="3146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ko-KR" sz="2000" i="1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845" y="2699923"/>
                  <a:ext cx="338958" cy="3146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그룹 62"/>
            <p:cNvGrpSpPr/>
            <p:nvPr/>
          </p:nvGrpSpPr>
          <p:grpSpPr>
            <a:xfrm>
              <a:off x="1713129" y="2531480"/>
              <a:ext cx="1697717" cy="762000"/>
              <a:chOff x="595529" y="2633080"/>
              <a:chExt cx="1697717" cy="76200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1201575" y="2633080"/>
                <a:ext cx="818753" cy="762000"/>
              </a:xfrm>
              <a:prstGeom prst="roundRect">
                <a:avLst>
                  <a:gd name="adj" fmla="val 79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AN</a:t>
                </a:r>
                <a:endPara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928657" y="2861680"/>
                <a:ext cx="2729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928657" y="3166480"/>
                <a:ext cx="2729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>
              <a:xfrm>
                <a:off x="2020328" y="3014080"/>
                <a:ext cx="2729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직사각형 67"/>
                  <p:cNvSpPr/>
                  <p:nvPr/>
                </p:nvSpPr>
                <p:spPr>
                  <a:xfrm>
                    <a:off x="595529" y="2988734"/>
                    <a:ext cx="338958" cy="3146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직사각형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529" y="2988734"/>
                    <a:ext cx="338958" cy="31463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직사각형 68"/>
                  <p:cNvSpPr/>
                  <p:nvPr/>
                </p:nvSpPr>
                <p:spPr>
                  <a:xfrm>
                    <a:off x="595529" y="2678303"/>
                    <a:ext cx="338958" cy="3146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직사각형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529" y="2678303"/>
                    <a:ext cx="338958" cy="31463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/>
                  <p:cNvSpPr/>
                  <p:nvPr/>
                </p:nvSpPr>
                <p:spPr>
                  <a:xfrm>
                    <a:off x="1183748" y="2676435"/>
                    <a:ext cx="338958" cy="3146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직사각형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748" y="2676435"/>
                    <a:ext cx="338958" cy="31463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직사각형 70"/>
                  <p:cNvSpPr/>
                  <p:nvPr/>
                </p:nvSpPr>
                <p:spPr>
                  <a:xfrm>
                    <a:off x="1183748" y="2956555"/>
                    <a:ext cx="338958" cy="3146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직사각형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748" y="2956555"/>
                    <a:ext cx="338958" cy="31463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6817405"/>
                  </p:ext>
                </p:extLst>
              </p:nvPr>
            </p:nvGraphicFramePr>
            <p:xfrm>
              <a:off x="6708539" y="4981208"/>
              <a:ext cx="1990977" cy="156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365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6817405"/>
                  </p:ext>
                </p:extLst>
              </p:nvPr>
            </p:nvGraphicFramePr>
            <p:xfrm>
              <a:off x="6708539" y="4981208"/>
              <a:ext cx="1990977" cy="156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365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12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16"/>
                          <a:stretch>
                            <a:fillRect l="-917" t="-1961" r="-202752" b="-4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16"/>
                          <a:stretch>
                            <a:fillRect l="-100000" t="-1961" r="-100909" b="-4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16"/>
                          <a:stretch>
                            <a:fillRect l="-201835" t="-1961" r="-1835" b="-42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표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2972522"/>
                  </p:ext>
                </p:extLst>
              </p:nvPr>
            </p:nvGraphicFramePr>
            <p:xfrm>
              <a:off x="9161817" y="4981208"/>
              <a:ext cx="1990977" cy="156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365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99208" marR="99208" marT="49604" marB="49604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74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표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2972522"/>
                  </p:ext>
                </p:extLst>
              </p:nvPr>
            </p:nvGraphicFramePr>
            <p:xfrm>
              <a:off x="9161817" y="4981208"/>
              <a:ext cx="1990977" cy="156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365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66365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12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17"/>
                          <a:stretch>
                            <a:fillRect l="-917" t="-1961" r="-202752" b="-4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17"/>
                          <a:stretch>
                            <a:fillRect l="-100000" t="-1961" r="-100909" b="-4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9208" marR="99208" marT="49604" marB="49604">
                        <a:blipFill>
                          <a:blip r:embed="rId17"/>
                          <a:stretch>
                            <a:fillRect l="-201835" t="-1961" r="-1835" b="-42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1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31256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99208" marR="99208" marT="49604" marB="49604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b="1" dirty="0" smtClean="0"/>
                            <a:t>0</a:t>
                          </a:r>
                          <a:endParaRPr lang="ko-KR" altLang="en-US" sz="1400" b="1" dirty="0"/>
                        </a:p>
                      </a:txBody>
                      <a:tcPr marL="99208" marR="99208" marT="49604" marB="49604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모서리가 둥근 직사각형 59"/>
          <p:cNvSpPr/>
          <p:nvPr/>
        </p:nvSpPr>
        <p:spPr>
          <a:xfrm>
            <a:off x="4128297" y="2336237"/>
            <a:ext cx="2250668" cy="4318460"/>
          </a:xfrm>
          <a:prstGeom prst="roundRect">
            <a:avLst>
              <a:gd name="adj" fmla="val 6373"/>
            </a:avLst>
          </a:prstGeom>
          <a:solidFill>
            <a:srgbClr val="1EAC49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9033269" y="2336237"/>
            <a:ext cx="2250668" cy="4318460"/>
          </a:xfrm>
          <a:prstGeom prst="roundRect">
            <a:avLst>
              <a:gd name="adj" fmla="val 6373"/>
            </a:avLst>
          </a:prstGeom>
          <a:solidFill>
            <a:srgbClr val="C0000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580783" y="2336237"/>
            <a:ext cx="2250668" cy="4318460"/>
          </a:xfrm>
          <a:prstGeom prst="roundRect">
            <a:avLst>
              <a:gd name="adj" fmla="val 6373"/>
            </a:avLst>
          </a:prstGeom>
          <a:solidFill>
            <a:srgbClr val="1EAC49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XOR Problem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Intuition: single perceptron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27810" y="2214457"/>
            <a:ext cx="2188589" cy="2301947"/>
            <a:chOff x="705810" y="2717955"/>
            <a:chExt cx="2593400" cy="2727723"/>
          </a:xfrm>
        </p:grpSpPr>
        <p:grpSp>
          <p:nvGrpSpPr>
            <p:cNvPr id="47" name="그룹 46"/>
            <p:cNvGrpSpPr/>
            <p:nvPr/>
          </p:nvGrpSpPr>
          <p:grpSpPr>
            <a:xfrm>
              <a:off x="722930" y="2717955"/>
              <a:ext cx="2576280" cy="2727723"/>
              <a:chOff x="4360161" y="3625455"/>
              <a:chExt cx="2400039" cy="2541125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530549" y="4005006"/>
                <a:ext cx="1945902" cy="1945903"/>
                <a:chOff x="5486400" y="3980564"/>
                <a:chExt cx="2133600" cy="2133601"/>
              </a:xfrm>
            </p:grpSpPr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5486400" y="6114165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 rot="16200000">
                  <a:off x="4419600" y="5047364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직사각형 52"/>
                  <p:cNvSpPr/>
                  <p:nvPr/>
                </p:nvSpPr>
                <p:spPr>
                  <a:xfrm>
                    <a:off x="6422725" y="5701744"/>
                    <a:ext cx="337475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직사각형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2725" y="5701744"/>
                    <a:ext cx="337475" cy="4648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/>
                  <p:cNvSpPr/>
                  <p:nvPr/>
                </p:nvSpPr>
                <p:spPr>
                  <a:xfrm>
                    <a:off x="4360161" y="3625455"/>
                    <a:ext cx="337473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직사각형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0161" y="3625455"/>
                    <a:ext cx="337473" cy="4648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타원 47"/>
            <p:cNvSpPr/>
            <p:nvPr/>
          </p:nvSpPr>
          <p:spPr>
            <a:xfrm rot="10800000">
              <a:off x="806857" y="3706334"/>
              <a:ext cx="197941" cy="197941"/>
            </a:xfrm>
            <a:prstGeom prst="ellips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곱셈 기호 48"/>
            <p:cNvSpPr/>
            <p:nvPr/>
          </p:nvSpPr>
          <p:spPr>
            <a:xfrm>
              <a:off x="705810" y="5015929"/>
              <a:ext cx="396495" cy="396493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 rot="10800000">
              <a:off x="2187510" y="5115204"/>
              <a:ext cx="197941" cy="197941"/>
            </a:xfrm>
            <a:prstGeom prst="ellips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곱셈 기호 50"/>
            <p:cNvSpPr/>
            <p:nvPr/>
          </p:nvSpPr>
          <p:spPr>
            <a:xfrm>
              <a:off x="2088232" y="3607057"/>
              <a:ext cx="396495" cy="396493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1375246" y="4577045"/>
                <a:ext cx="380544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XOR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  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i="1" dirty="0" smtClean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46" y="4577045"/>
                <a:ext cx="3805443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190092" y="2277177"/>
            <a:ext cx="4267397" cy="2214148"/>
            <a:chOff x="6075609" y="2563897"/>
            <a:chExt cx="3671566" cy="1905000"/>
          </a:xfrm>
        </p:grpSpPr>
        <p:grpSp>
          <p:nvGrpSpPr>
            <p:cNvPr id="58" name="그룹 57"/>
            <p:cNvGrpSpPr/>
            <p:nvPr/>
          </p:nvGrpSpPr>
          <p:grpSpPr>
            <a:xfrm>
              <a:off x="6075609" y="2563897"/>
              <a:ext cx="3671566" cy="1905000"/>
              <a:chOff x="4368847" y="2767531"/>
              <a:chExt cx="3671566" cy="1905000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4368847" y="2767531"/>
                <a:ext cx="533400" cy="533400"/>
                <a:chOff x="990600" y="3124200"/>
                <a:chExt cx="533400" cy="533400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0" name="그룹 59"/>
              <p:cNvGrpSpPr/>
              <p:nvPr/>
            </p:nvGrpSpPr>
            <p:grpSpPr>
              <a:xfrm>
                <a:off x="4368847" y="3453331"/>
                <a:ext cx="533400" cy="533400"/>
                <a:chOff x="990600" y="3124200"/>
                <a:chExt cx="533400" cy="5334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8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그룹 60"/>
              <p:cNvGrpSpPr/>
              <p:nvPr/>
            </p:nvGrpSpPr>
            <p:grpSpPr>
              <a:xfrm>
                <a:off x="4368847" y="4139131"/>
                <a:ext cx="533400" cy="533400"/>
                <a:chOff x="990600" y="3124200"/>
                <a:chExt cx="533400" cy="533400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그룹 61"/>
              <p:cNvGrpSpPr/>
              <p:nvPr/>
            </p:nvGrpSpPr>
            <p:grpSpPr>
              <a:xfrm>
                <a:off x="5937930" y="3453331"/>
                <a:ext cx="533400" cy="533400"/>
                <a:chOff x="990600" y="3124200"/>
                <a:chExt cx="533400" cy="533400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직선 화살표 연결선 62"/>
              <p:cNvCxnSpPr>
                <a:stCxn id="77" idx="6"/>
                <a:endCxn id="71" idx="2"/>
              </p:cNvCxnSpPr>
              <p:nvPr/>
            </p:nvCxnSpPr>
            <p:spPr>
              <a:xfrm>
                <a:off x="4902247" y="3034231"/>
                <a:ext cx="1035683" cy="6858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4" name="직선 화살표 연결선 63"/>
              <p:cNvCxnSpPr>
                <a:stCxn id="75" idx="6"/>
                <a:endCxn id="71" idx="2"/>
              </p:cNvCxnSpPr>
              <p:nvPr/>
            </p:nvCxnSpPr>
            <p:spPr>
              <a:xfrm>
                <a:off x="4902247" y="3720031"/>
                <a:ext cx="103568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5" name="직선 화살표 연결선 64"/>
              <p:cNvCxnSpPr>
                <a:stCxn id="73" idx="6"/>
                <a:endCxn id="71" idx="2"/>
              </p:cNvCxnSpPr>
              <p:nvPr/>
            </p:nvCxnSpPr>
            <p:spPr>
              <a:xfrm flipV="1">
                <a:off x="4902247" y="3720031"/>
                <a:ext cx="1035683" cy="6858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6471330" y="3720031"/>
                <a:ext cx="103568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7" name="타원 66"/>
              <p:cNvSpPr/>
              <p:nvPr/>
            </p:nvSpPr>
            <p:spPr>
              <a:xfrm>
                <a:off x="7507013" y="3453331"/>
                <a:ext cx="533400" cy="53340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360763" y="2825184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63" y="2825184"/>
                    <a:ext cx="32121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4590" r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094795" y="3337360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4795" y="3337360"/>
                    <a:ext cx="3212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590" r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359537" y="4143753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537" y="4143753"/>
                    <a:ext cx="32121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4194" r="-32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직사각형 78"/>
                <p:cNvSpPr/>
                <p:nvPr/>
              </p:nvSpPr>
              <p:spPr>
                <a:xfrm>
                  <a:off x="9300597" y="3340964"/>
                  <a:ext cx="401446" cy="3877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sz="1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ko-KR" sz="1600" i="1" dirty="0" smtClean="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직사각형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0597" y="3340964"/>
                  <a:ext cx="401446" cy="387798"/>
                </a:xfrm>
                <a:prstGeom prst="rect">
                  <a:avLst/>
                </a:prstGeom>
                <a:blipFill>
                  <a:blip r:embed="rId1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표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008108"/>
                  </p:ext>
                </p:extLst>
              </p:nvPr>
            </p:nvGraphicFramePr>
            <p:xfrm>
              <a:off x="1666382" y="5068728"/>
              <a:ext cx="3056127" cy="153747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1870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8101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표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008108"/>
                  </p:ext>
                </p:extLst>
              </p:nvPr>
            </p:nvGraphicFramePr>
            <p:xfrm>
              <a:off x="1666382" y="5068728"/>
              <a:ext cx="3056127" cy="153747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1870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810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99" t="-1587" r="-201796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0000" t="-1587" r="-10059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1198" t="-1587" r="-1198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1" name="그룹 80"/>
          <p:cNvGrpSpPr/>
          <p:nvPr/>
        </p:nvGrpSpPr>
        <p:grpSpPr>
          <a:xfrm>
            <a:off x="8920275" y="659880"/>
            <a:ext cx="2730468" cy="1820312"/>
            <a:chOff x="7947760" y="2739879"/>
            <a:chExt cx="3047846" cy="2031896"/>
          </a:xfrm>
        </p:grpSpPr>
        <p:pic>
          <p:nvPicPr>
            <p:cNvPr id="82" name="Picture 2" descr="https://upload.wikimedia.org/wikipedia/commons/thumb/8/88/Logistic-curve.svg/600px-Logistic-curve.sv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760" y="2739879"/>
              <a:ext cx="3047846" cy="2031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/>
                <p:cNvSpPr/>
                <p:nvPr/>
              </p:nvSpPr>
              <p:spPr>
                <a:xfrm>
                  <a:off x="8183120" y="2887386"/>
                  <a:ext cx="649546" cy="335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kumimoji="0" lang="en-US" altLang="ko-K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3" name="직사각형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120" y="2887386"/>
                  <a:ext cx="649546" cy="335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표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462412"/>
                  </p:ext>
                </p:extLst>
              </p:nvPr>
            </p:nvGraphicFramePr>
            <p:xfrm>
              <a:off x="5626998" y="5062418"/>
              <a:ext cx="5161945" cy="15437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3238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358626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표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462412"/>
                  </p:ext>
                </p:extLst>
              </p:nvPr>
            </p:nvGraphicFramePr>
            <p:xfrm>
              <a:off x="5626998" y="5062418"/>
              <a:ext cx="5161945" cy="15437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3238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3819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592" t="-1587" r="-402367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100000" t="-1587" r="-300000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1183" t="-1587" r="-201775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99412" t="-1587" r="-100588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401775" t="-1587" r="-1183" b="-3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6017843" y="4577045"/>
                <a:ext cx="4387190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 smtClean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43" y="4577045"/>
                <a:ext cx="4387190" cy="4247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51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XOR Problem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Intuition: single perceptron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27810" y="2214457"/>
            <a:ext cx="2188589" cy="2301947"/>
            <a:chOff x="705810" y="2717955"/>
            <a:chExt cx="2593400" cy="2727723"/>
          </a:xfrm>
        </p:grpSpPr>
        <p:grpSp>
          <p:nvGrpSpPr>
            <p:cNvPr id="47" name="그룹 46"/>
            <p:cNvGrpSpPr/>
            <p:nvPr/>
          </p:nvGrpSpPr>
          <p:grpSpPr>
            <a:xfrm>
              <a:off x="722930" y="2717955"/>
              <a:ext cx="2576280" cy="2727723"/>
              <a:chOff x="4360161" y="3625455"/>
              <a:chExt cx="2400039" cy="2541125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530549" y="4005006"/>
                <a:ext cx="1945902" cy="1945903"/>
                <a:chOff x="5486400" y="3980564"/>
                <a:chExt cx="2133600" cy="2133601"/>
              </a:xfrm>
            </p:grpSpPr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5486400" y="6114165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 rot="16200000">
                  <a:off x="4419600" y="5047364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직사각형 52"/>
                  <p:cNvSpPr/>
                  <p:nvPr/>
                </p:nvSpPr>
                <p:spPr>
                  <a:xfrm>
                    <a:off x="6422725" y="5701744"/>
                    <a:ext cx="337475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직사각형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2725" y="5701744"/>
                    <a:ext cx="337475" cy="4648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/>
                  <p:cNvSpPr/>
                  <p:nvPr/>
                </p:nvSpPr>
                <p:spPr>
                  <a:xfrm>
                    <a:off x="4360161" y="3625455"/>
                    <a:ext cx="337473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직사각형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0161" y="3625455"/>
                    <a:ext cx="337473" cy="4648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타원 47"/>
            <p:cNvSpPr/>
            <p:nvPr/>
          </p:nvSpPr>
          <p:spPr>
            <a:xfrm rot="10800000">
              <a:off x="806857" y="3706334"/>
              <a:ext cx="197941" cy="197941"/>
            </a:xfrm>
            <a:prstGeom prst="ellips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곱셈 기호 48"/>
            <p:cNvSpPr/>
            <p:nvPr/>
          </p:nvSpPr>
          <p:spPr>
            <a:xfrm>
              <a:off x="705810" y="5015929"/>
              <a:ext cx="396495" cy="396493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 rot="10800000">
              <a:off x="2187510" y="5115204"/>
              <a:ext cx="197941" cy="197941"/>
            </a:xfrm>
            <a:prstGeom prst="ellips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곱셈 기호 50"/>
            <p:cNvSpPr/>
            <p:nvPr/>
          </p:nvSpPr>
          <p:spPr>
            <a:xfrm>
              <a:off x="2088232" y="3607057"/>
              <a:ext cx="396495" cy="396493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1375246" y="4577045"/>
                <a:ext cx="380544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XOR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  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i="1" dirty="0" smtClean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46" y="4577045"/>
                <a:ext cx="3805443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190092" y="2277177"/>
            <a:ext cx="4267397" cy="2214148"/>
            <a:chOff x="6075609" y="2563897"/>
            <a:chExt cx="3671566" cy="1905000"/>
          </a:xfrm>
        </p:grpSpPr>
        <p:grpSp>
          <p:nvGrpSpPr>
            <p:cNvPr id="58" name="그룹 57"/>
            <p:cNvGrpSpPr/>
            <p:nvPr/>
          </p:nvGrpSpPr>
          <p:grpSpPr>
            <a:xfrm>
              <a:off x="6075609" y="2563897"/>
              <a:ext cx="3671566" cy="1905000"/>
              <a:chOff x="4368847" y="2767531"/>
              <a:chExt cx="3671566" cy="1905000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4368847" y="2767531"/>
                <a:ext cx="533400" cy="533400"/>
                <a:chOff x="990600" y="3124200"/>
                <a:chExt cx="533400" cy="533400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0" name="그룹 59"/>
              <p:cNvGrpSpPr/>
              <p:nvPr/>
            </p:nvGrpSpPr>
            <p:grpSpPr>
              <a:xfrm>
                <a:off x="4368847" y="3453331"/>
                <a:ext cx="533400" cy="533400"/>
                <a:chOff x="990600" y="3124200"/>
                <a:chExt cx="533400" cy="5334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8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그룹 60"/>
              <p:cNvGrpSpPr/>
              <p:nvPr/>
            </p:nvGrpSpPr>
            <p:grpSpPr>
              <a:xfrm>
                <a:off x="4368847" y="4139131"/>
                <a:ext cx="533400" cy="533400"/>
                <a:chOff x="990600" y="3124200"/>
                <a:chExt cx="533400" cy="533400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그룹 61"/>
              <p:cNvGrpSpPr/>
              <p:nvPr/>
            </p:nvGrpSpPr>
            <p:grpSpPr>
              <a:xfrm>
                <a:off x="5937930" y="3453331"/>
                <a:ext cx="533400" cy="533400"/>
                <a:chOff x="990600" y="3124200"/>
                <a:chExt cx="533400" cy="533400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직선 화살표 연결선 62"/>
              <p:cNvCxnSpPr>
                <a:stCxn id="77" idx="6"/>
                <a:endCxn id="71" idx="2"/>
              </p:cNvCxnSpPr>
              <p:nvPr/>
            </p:nvCxnSpPr>
            <p:spPr>
              <a:xfrm>
                <a:off x="4902247" y="3034231"/>
                <a:ext cx="1035683" cy="6858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4" name="직선 화살표 연결선 63"/>
              <p:cNvCxnSpPr>
                <a:stCxn id="75" idx="6"/>
                <a:endCxn id="71" idx="2"/>
              </p:cNvCxnSpPr>
              <p:nvPr/>
            </p:nvCxnSpPr>
            <p:spPr>
              <a:xfrm>
                <a:off x="4902247" y="3720031"/>
                <a:ext cx="103568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5" name="직선 화살표 연결선 64"/>
              <p:cNvCxnSpPr>
                <a:stCxn id="73" idx="6"/>
                <a:endCxn id="71" idx="2"/>
              </p:cNvCxnSpPr>
              <p:nvPr/>
            </p:nvCxnSpPr>
            <p:spPr>
              <a:xfrm flipV="1">
                <a:off x="4902247" y="3720031"/>
                <a:ext cx="1035683" cy="6858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6471330" y="3720031"/>
                <a:ext cx="103568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7" name="타원 66"/>
              <p:cNvSpPr/>
              <p:nvPr/>
            </p:nvSpPr>
            <p:spPr>
              <a:xfrm>
                <a:off x="7507013" y="3453331"/>
                <a:ext cx="533400" cy="53340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360763" y="2825184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63" y="2825184"/>
                    <a:ext cx="32121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4590" r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094795" y="3337360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4795" y="3337360"/>
                    <a:ext cx="3212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590" r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359537" y="4143753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537" y="4143753"/>
                    <a:ext cx="32121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4194" r="-32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직사각형 78"/>
                <p:cNvSpPr/>
                <p:nvPr/>
              </p:nvSpPr>
              <p:spPr>
                <a:xfrm>
                  <a:off x="9300597" y="3340964"/>
                  <a:ext cx="401446" cy="3877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sz="1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ko-KR" sz="1600" i="1" dirty="0" smtClean="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직사각형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0597" y="3340964"/>
                  <a:ext cx="401446" cy="387798"/>
                </a:xfrm>
                <a:prstGeom prst="rect">
                  <a:avLst/>
                </a:prstGeom>
                <a:blipFill>
                  <a:blip r:embed="rId1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표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953556"/>
                  </p:ext>
                </p:extLst>
              </p:nvPr>
            </p:nvGraphicFramePr>
            <p:xfrm>
              <a:off x="1666382" y="5068728"/>
              <a:ext cx="3056127" cy="153747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1870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8101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표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953556"/>
                  </p:ext>
                </p:extLst>
              </p:nvPr>
            </p:nvGraphicFramePr>
            <p:xfrm>
              <a:off x="1666382" y="5068728"/>
              <a:ext cx="3056127" cy="153747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1870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810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99" t="-1587" r="-201796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0000" t="-1587" r="-10059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1198" t="-1587" r="-1198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1" name="그룹 80"/>
          <p:cNvGrpSpPr/>
          <p:nvPr/>
        </p:nvGrpSpPr>
        <p:grpSpPr>
          <a:xfrm>
            <a:off x="8920275" y="659880"/>
            <a:ext cx="2730468" cy="1820312"/>
            <a:chOff x="7947760" y="2739879"/>
            <a:chExt cx="3047846" cy="2031896"/>
          </a:xfrm>
        </p:grpSpPr>
        <p:pic>
          <p:nvPicPr>
            <p:cNvPr id="82" name="Picture 2" descr="https://upload.wikimedia.org/wikipedia/commons/thumb/8/88/Logistic-curve.svg/600px-Logistic-curve.sv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760" y="2739879"/>
              <a:ext cx="3047846" cy="2031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/>
                <p:cNvSpPr/>
                <p:nvPr/>
              </p:nvSpPr>
              <p:spPr>
                <a:xfrm>
                  <a:off x="8183120" y="2887386"/>
                  <a:ext cx="649546" cy="335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kumimoji="0" lang="en-US" altLang="ko-K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3" name="직사각형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120" y="2887386"/>
                  <a:ext cx="649546" cy="335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표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7028752"/>
                  </p:ext>
                </p:extLst>
              </p:nvPr>
            </p:nvGraphicFramePr>
            <p:xfrm>
              <a:off x="5626998" y="5062418"/>
              <a:ext cx="5161945" cy="15437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3238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358626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-30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표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7028752"/>
                  </p:ext>
                </p:extLst>
              </p:nvPr>
            </p:nvGraphicFramePr>
            <p:xfrm>
              <a:off x="5626998" y="5062418"/>
              <a:ext cx="5161945" cy="15437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3238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3819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592" t="-1587" r="-402367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100000" t="-1587" r="-300000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1183" t="-1587" r="-201775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99412" t="-1587" r="-100588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401775" t="-1587" r="-1183" b="-3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-30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6017843" y="4577045"/>
                <a:ext cx="4387190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 smtClean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43" y="4577045"/>
                <a:ext cx="4387190" cy="4247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8514157" y="3945348"/>
                <a:ext cx="2339295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𝝎</m:t>
                    </m:r>
                    <m:r>
                      <a:rPr lang="en-US" altLang="ko-KR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−30, 20, 20</m:t>
                        </m:r>
                      </m:e>
                    </m:d>
                  </m:oMath>
                </a14:m>
                <a:r>
                  <a:rPr lang="en-US" altLang="ko-KR" sz="2000" b="1" i="1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7" y="3945348"/>
                <a:ext cx="2339295" cy="4277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>
            <a:off x="2420624" y="2760919"/>
            <a:ext cx="1314718" cy="141310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XOR Problem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Intuition: single perceptron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27810" y="2214457"/>
            <a:ext cx="2188589" cy="2301947"/>
            <a:chOff x="705810" y="2717955"/>
            <a:chExt cx="2593400" cy="2727723"/>
          </a:xfrm>
        </p:grpSpPr>
        <p:grpSp>
          <p:nvGrpSpPr>
            <p:cNvPr id="47" name="그룹 46"/>
            <p:cNvGrpSpPr/>
            <p:nvPr/>
          </p:nvGrpSpPr>
          <p:grpSpPr>
            <a:xfrm>
              <a:off x="722930" y="2717955"/>
              <a:ext cx="2576280" cy="2727723"/>
              <a:chOff x="4360161" y="3625455"/>
              <a:chExt cx="2400039" cy="2541125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530549" y="4005006"/>
                <a:ext cx="1945902" cy="1945903"/>
                <a:chOff x="5486400" y="3980564"/>
                <a:chExt cx="2133600" cy="2133601"/>
              </a:xfrm>
            </p:grpSpPr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5486400" y="6114165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 rot="16200000">
                  <a:off x="4419600" y="5047364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직사각형 52"/>
                  <p:cNvSpPr/>
                  <p:nvPr/>
                </p:nvSpPr>
                <p:spPr>
                  <a:xfrm>
                    <a:off x="6422725" y="5701744"/>
                    <a:ext cx="337475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직사각형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2725" y="5701744"/>
                    <a:ext cx="337475" cy="4648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/>
                  <p:cNvSpPr/>
                  <p:nvPr/>
                </p:nvSpPr>
                <p:spPr>
                  <a:xfrm>
                    <a:off x="4360161" y="3625455"/>
                    <a:ext cx="337473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직사각형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0161" y="3625455"/>
                    <a:ext cx="337473" cy="4648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타원 47"/>
            <p:cNvSpPr/>
            <p:nvPr/>
          </p:nvSpPr>
          <p:spPr>
            <a:xfrm rot="10800000">
              <a:off x="806857" y="3706334"/>
              <a:ext cx="197941" cy="197941"/>
            </a:xfrm>
            <a:prstGeom prst="ellips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곱셈 기호 48"/>
            <p:cNvSpPr/>
            <p:nvPr/>
          </p:nvSpPr>
          <p:spPr>
            <a:xfrm>
              <a:off x="705810" y="5015929"/>
              <a:ext cx="396495" cy="396493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 rot="10800000">
              <a:off x="2187510" y="5115204"/>
              <a:ext cx="197941" cy="197941"/>
            </a:xfrm>
            <a:prstGeom prst="ellips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곱셈 기호 50"/>
            <p:cNvSpPr/>
            <p:nvPr/>
          </p:nvSpPr>
          <p:spPr>
            <a:xfrm>
              <a:off x="2088232" y="3607057"/>
              <a:ext cx="396495" cy="396493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1375246" y="4577045"/>
                <a:ext cx="380544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XOR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  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i="1" dirty="0" smtClean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46" y="4577045"/>
                <a:ext cx="3805443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190092" y="2277177"/>
            <a:ext cx="4267397" cy="2214148"/>
            <a:chOff x="6075609" y="2563897"/>
            <a:chExt cx="3671566" cy="1905000"/>
          </a:xfrm>
        </p:grpSpPr>
        <p:grpSp>
          <p:nvGrpSpPr>
            <p:cNvPr id="58" name="그룹 57"/>
            <p:cNvGrpSpPr/>
            <p:nvPr/>
          </p:nvGrpSpPr>
          <p:grpSpPr>
            <a:xfrm>
              <a:off x="6075609" y="2563897"/>
              <a:ext cx="3671566" cy="1905000"/>
              <a:chOff x="4368847" y="2767531"/>
              <a:chExt cx="3671566" cy="1905000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4368847" y="2767531"/>
                <a:ext cx="533400" cy="533400"/>
                <a:chOff x="990600" y="3124200"/>
                <a:chExt cx="533400" cy="533400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0" name="그룹 59"/>
              <p:cNvGrpSpPr/>
              <p:nvPr/>
            </p:nvGrpSpPr>
            <p:grpSpPr>
              <a:xfrm>
                <a:off x="4368847" y="3453331"/>
                <a:ext cx="533400" cy="533400"/>
                <a:chOff x="990600" y="3124200"/>
                <a:chExt cx="533400" cy="5334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8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그룹 60"/>
              <p:cNvGrpSpPr/>
              <p:nvPr/>
            </p:nvGrpSpPr>
            <p:grpSpPr>
              <a:xfrm>
                <a:off x="4368847" y="4139131"/>
                <a:ext cx="533400" cy="533400"/>
                <a:chOff x="990600" y="3124200"/>
                <a:chExt cx="533400" cy="533400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그룹 61"/>
              <p:cNvGrpSpPr/>
              <p:nvPr/>
            </p:nvGrpSpPr>
            <p:grpSpPr>
              <a:xfrm>
                <a:off x="5937930" y="3453331"/>
                <a:ext cx="533400" cy="533400"/>
                <a:chOff x="990600" y="3124200"/>
                <a:chExt cx="533400" cy="533400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직선 화살표 연결선 62"/>
              <p:cNvCxnSpPr>
                <a:stCxn id="77" idx="6"/>
                <a:endCxn id="71" idx="2"/>
              </p:cNvCxnSpPr>
              <p:nvPr/>
            </p:nvCxnSpPr>
            <p:spPr>
              <a:xfrm>
                <a:off x="4902247" y="3034231"/>
                <a:ext cx="1035683" cy="6858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4" name="직선 화살표 연결선 63"/>
              <p:cNvCxnSpPr>
                <a:stCxn id="75" idx="6"/>
                <a:endCxn id="71" idx="2"/>
              </p:cNvCxnSpPr>
              <p:nvPr/>
            </p:nvCxnSpPr>
            <p:spPr>
              <a:xfrm>
                <a:off x="4902247" y="3720031"/>
                <a:ext cx="103568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5" name="직선 화살표 연결선 64"/>
              <p:cNvCxnSpPr>
                <a:stCxn id="73" idx="6"/>
                <a:endCxn id="71" idx="2"/>
              </p:cNvCxnSpPr>
              <p:nvPr/>
            </p:nvCxnSpPr>
            <p:spPr>
              <a:xfrm flipV="1">
                <a:off x="4902247" y="3720031"/>
                <a:ext cx="1035683" cy="6858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6471330" y="3720031"/>
                <a:ext cx="103568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7" name="타원 66"/>
              <p:cNvSpPr/>
              <p:nvPr/>
            </p:nvSpPr>
            <p:spPr>
              <a:xfrm>
                <a:off x="7507013" y="3453331"/>
                <a:ext cx="533400" cy="53340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360763" y="2825184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63" y="2825184"/>
                    <a:ext cx="32121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4590" r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094795" y="3337360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4795" y="3337360"/>
                    <a:ext cx="3212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590" r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359537" y="4143753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537" y="4143753"/>
                    <a:ext cx="32121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4194" r="-32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직사각형 78"/>
                <p:cNvSpPr/>
                <p:nvPr/>
              </p:nvSpPr>
              <p:spPr>
                <a:xfrm>
                  <a:off x="9300597" y="3340964"/>
                  <a:ext cx="401446" cy="3877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sz="1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ko-KR" sz="1600" i="1" dirty="0" smtClean="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직사각형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0597" y="3340964"/>
                  <a:ext cx="401446" cy="387798"/>
                </a:xfrm>
                <a:prstGeom prst="rect">
                  <a:avLst/>
                </a:prstGeom>
                <a:blipFill>
                  <a:blip r:embed="rId1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표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267354"/>
                  </p:ext>
                </p:extLst>
              </p:nvPr>
            </p:nvGraphicFramePr>
            <p:xfrm>
              <a:off x="1666382" y="5068728"/>
              <a:ext cx="3056127" cy="153747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1870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8101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표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267354"/>
                  </p:ext>
                </p:extLst>
              </p:nvPr>
            </p:nvGraphicFramePr>
            <p:xfrm>
              <a:off x="1666382" y="5068728"/>
              <a:ext cx="3056127" cy="153747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1870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810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99" t="-1587" r="-201796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0000" t="-1587" r="-10059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1198" t="-1587" r="-1198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1" name="그룹 80"/>
          <p:cNvGrpSpPr/>
          <p:nvPr/>
        </p:nvGrpSpPr>
        <p:grpSpPr>
          <a:xfrm>
            <a:off x="8920275" y="659880"/>
            <a:ext cx="2730468" cy="1820312"/>
            <a:chOff x="7947760" y="2739879"/>
            <a:chExt cx="3047846" cy="2031896"/>
          </a:xfrm>
        </p:grpSpPr>
        <p:pic>
          <p:nvPicPr>
            <p:cNvPr id="82" name="Picture 2" descr="https://upload.wikimedia.org/wikipedia/commons/thumb/8/88/Logistic-curve.svg/600px-Logistic-curve.sv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760" y="2739879"/>
              <a:ext cx="3047846" cy="2031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/>
                <p:cNvSpPr/>
                <p:nvPr/>
              </p:nvSpPr>
              <p:spPr>
                <a:xfrm>
                  <a:off x="8183120" y="2887386"/>
                  <a:ext cx="649546" cy="335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kumimoji="0" lang="en-US" altLang="ko-K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3" name="직사각형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120" y="2887386"/>
                  <a:ext cx="649546" cy="335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표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947773"/>
                  </p:ext>
                </p:extLst>
              </p:nvPr>
            </p:nvGraphicFramePr>
            <p:xfrm>
              <a:off x="5626998" y="5062418"/>
              <a:ext cx="5161945" cy="15437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3238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358626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-5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-5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-20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표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947773"/>
                  </p:ext>
                </p:extLst>
              </p:nvPr>
            </p:nvGraphicFramePr>
            <p:xfrm>
              <a:off x="5626998" y="5062418"/>
              <a:ext cx="5161945" cy="15437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3238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3819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592" t="-1587" r="-402367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100000" t="-1587" r="-300000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1183" t="-1587" r="-201775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99412" t="-1587" r="-100588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401775" t="-1587" r="-1183" b="-3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-5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-5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-20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6017843" y="4577045"/>
                <a:ext cx="4387190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 smtClean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43" y="4577045"/>
                <a:ext cx="4387190" cy="4247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8514157" y="3945348"/>
                <a:ext cx="2339295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𝝎</m:t>
                    </m:r>
                    <m:r>
                      <a:rPr lang="en-US" altLang="ko-KR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10, −15, −15</m:t>
                        </m:r>
                      </m:e>
                    </m:d>
                  </m:oMath>
                </a14:m>
                <a:r>
                  <a:rPr lang="en-US" altLang="ko-KR" sz="2000" b="1" i="1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7" y="3945348"/>
                <a:ext cx="2339295" cy="4277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>
            <a:off x="1789683" y="3215603"/>
            <a:ext cx="1314718" cy="141310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XOR Problem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Intuition: single perceptron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27810" y="2214457"/>
            <a:ext cx="2188589" cy="2301947"/>
            <a:chOff x="705810" y="2717955"/>
            <a:chExt cx="2593400" cy="2727723"/>
          </a:xfrm>
        </p:grpSpPr>
        <p:grpSp>
          <p:nvGrpSpPr>
            <p:cNvPr id="47" name="그룹 46"/>
            <p:cNvGrpSpPr/>
            <p:nvPr/>
          </p:nvGrpSpPr>
          <p:grpSpPr>
            <a:xfrm>
              <a:off x="722930" y="2717955"/>
              <a:ext cx="2576280" cy="2727723"/>
              <a:chOff x="4360161" y="3625455"/>
              <a:chExt cx="2400039" cy="2541125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530549" y="4005006"/>
                <a:ext cx="1945902" cy="1945903"/>
                <a:chOff x="5486400" y="3980564"/>
                <a:chExt cx="2133600" cy="2133601"/>
              </a:xfrm>
            </p:grpSpPr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5486400" y="6114165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 rot="16200000">
                  <a:off x="4419600" y="5047364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직사각형 52"/>
                  <p:cNvSpPr/>
                  <p:nvPr/>
                </p:nvSpPr>
                <p:spPr>
                  <a:xfrm>
                    <a:off x="6422725" y="5701744"/>
                    <a:ext cx="337475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직사각형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2725" y="5701744"/>
                    <a:ext cx="337475" cy="4648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/>
                  <p:cNvSpPr/>
                  <p:nvPr/>
                </p:nvSpPr>
                <p:spPr>
                  <a:xfrm>
                    <a:off x="4360161" y="3625455"/>
                    <a:ext cx="337473" cy="464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직사각형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0161" y="3625455"/>
                    <a:ext cx="337473" cy="4648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타원 47"/>
            <p:cNvSpPr/>
            <p:nvPr/>
          </p:nvSpPr>
          <p:spPr>
            <a:xfrm rot="10800000">
              <a:off x="806857" y="3706334"/>
              <a:ext cx="197941" cy="197941"/>
            </a:xfrm>
            <a:prstGeom prst="ellips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곱셈 기호 48"/>
            <p:cNvSpPr/>
            <p:nvPr/>
          </p:nvSpPr>
          <p:spPr>
            <a:xfrm>
              <a:off x="705810" y="5015929"/>
              <a:ext cx="396495" cy="396493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 rot="10800000">
              <a:off x="2187510" y="5115204"/>
              <a:ext cx="197941" cy="197941"/>
            </a:xfrm>
            <a:prstGeom prst="ellips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곱셈 기호 50"/>
            <p:cNvSpPr/>
            <p:nvPr/>
          </p:nvSpPr>
          <p:spPr>
            <a:xfrm>
              <a:off x="2088232" y="3607057"/>
              <a:ext cx="396495" cy="396493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1375246" y="4577045"/>
                <a:ext cx="380544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XOR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  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i="1" dirty="0" smtClean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46" y="4577045"/>
                <a:ext cx="3805443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190092" y="2277177"/>
            <a:ext cx="4267397" cy="2214148"/>
            <a:chOff x="6075609" y="2563897"/>
            <a:chExt cx="3671566" cy="1905000"/>
          </a:xfrm>
        </p:grpSpPr>
        <p:grpSp>
          <p:nvGrpSpPr>
            <p:cNvPr id="58" name="그룹 57"/>
            <p:cNvGrpSpPr/>
            <p:nvPr/>
          </p:nvGrpSpPr>
          <p:grpSpPr>
            <a:xfrm>
              <a:off x="6075609" y="2563897"/>
              <a:ext cx="3671566" cy="1905000"/>
              <a:chOff x="4368847" y="2767531"/>
              <a:chExt cx="3671566" cy="1905000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4368847" y="2767531"/>
                <a:ext cx="533400" cy="533400"/>
                <a:chOff x="990600" y="3124200"/>
                <a:chExt cx="533400" cy="533400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0" name="그룹 59"/>
              <p:cNvGrpSpPr/>
              <p:nvPr/>
            </p:nvGrpSpPr>
            <p:grpSpPr>
              <a:xfrm>
                <a:off x="4368847" y="3453331"/>
                <a:ext cx="533400" cy="533400"/>
                <a:chOff x="990600" y="3124200"/>
                <a:chExt cx="533400" cy="5334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8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그룹 60"/>
              <p:cNvGrpSpPr/>
              <p:nvPr/>
            </p:nvGrpSpPr>
            <p:grpSpPr>
              <a:xfrm>
                <a:off x="4368847" y="4139131"/>
                <a:ext cx="533400" cy="533400"/>
                <a:chOff x="990600" y="3124200"/>
                <a:chExt cx="533400" cy="533400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그룹 61"/>
              <p:cNvGrpSpPr/>
              <p:nvPr/>
            </p:nvGrpSpPr>
            <p:grpSpPr>
              <a:xfrm>
                <a:off x="5937930" y="3453331"/>
                <a:ext cx="533400" cy="533400"/>
                <a:chOff x="990600" y="3124200"/>
                <a:chExt cx="533400" cy="533400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3374"/>
                      <a:ext cx="32121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직선 화살표 연결선 62"/>
              <p:cNvCxnSpPr>
                <a:stCxn id="77" idx="6"/>
                <a:endCxn id="71" idx="2"/>
              </p:cNvCxnSpPr>
              <p:nvPr/>
            </p:nvCxnSpPr>
            <p:spPr>
              <a:xfrm>
                <a:off x="4902247" y="3034231"/>
                <a:ext cx="1035683" cy="6858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4" name="직선 화살표 연결선 63"/>
              <p:cNvCxnSpPr>
                <a:stCxn id="75" idx="6"/>
                <a:endCxn id="71" idx="2"/>
              </p:cNvCxnSpPr>
              <p:nvPr/>
            </p:nvCxnSpPr>
            <p:spPr>
              <a:xfrm>
                <a:off x="4902247" y="3720031"/>
                <a:ext cx="103568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5" name="직선 화살표 연결선 64"/>
              <p:cNvCxnSpPr>
                <a:stCxn id="73" idx="6"/>
                <a:endCxn id="71" idx="2"/>
              </p:cNvCxnSpPr>
              <p:nvPr/>
            </p:nvCxnSpPr>
            <p:spPr>
              <a:xfrm flipV="1">
                <a:off x="4902247" y="3720031"/>
                <a:ext cx="1035683" cy="6858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6471330" y="3720031"/>
                <a:ext cx="103568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7" name="타원 66"/>
              <p:cNvSpPr/>
              <p:nvPr/>
            </p:nvSpPr>
            <p:spPr>
              <a:xfrm>
                <a:off x="7507013" y="3453331"/>
                <a:ext cx="533400" cy="53340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360763" y="2825184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63" y="2825184"/>
                    <a:ext cx="32121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4590" r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094795" y="3337360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4795" y="3337360"/>
                    <a:ext cx="3212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590" r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359537" y="4143753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537" y="4143753"/>
                    <a:ext cx="32121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4194" r="-32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직사각형 78"/>
                <p:cNvSpPr/>
                <p:nvPr/>
              </p:nvSpPr>
              <p:spPr>
                <a:xfrm>
                  <a:off x="9300597" y="3340964"/>
                  <a:ext cx="401446" cy="3877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sz="1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ko-KR" sz="1600" i="1" dirty="0" smtClean="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직사각형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0597" y="3340964"/>
                  <a:ext cx="401446" cy="387798"/>
                </a:xfrm>
                <a:prstGeom prst="rect">
                  <a:avLst/>
                </a:prstGeom>
                <a:blipFill>
                  <a:blip r:embed="rId1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표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829213"/>
                  </p:ext>
                </p:extLst>
              </p:nvPr>
            </p:nvGraphicFramePr>
            <p:xfrm>
              <a:off x="1666382" y="5068728"/>
              <a:ext cx="3056127" cy="153747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1870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8101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표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829213"/>
                  </p:ext>
                </p:extLst>
              </p:nvPr>
            </p:nvGraphicFramePr>
            <p:xfrm>
              <a:off x="1666382" y="5068728"/>
              <a:ext cx="3056127" cy="153747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1870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1870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3810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99" t="-1587" r="-201796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0000" t="-1587" r="-10059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1198" t="-1587" r="-1198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911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4782" marR="104782" marT="52391" marB="52391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1" name="그룹 80"/>
          <p:cNvGrpSpPr/>
          <p:nvPr/>
        </p:nvGrpSpPr>
        <p:grpSpPr>
          <a:xfrm>
            <a:off x="8920275" y="659880"/>
            <a:ext cx="2730468" cy="1820312"/>
            <a:chOff x="7947760" y="2739879"/>
            <a:chExt cx="3047846" cy="2031896"/>
          </a:xfrm>
        </p:grpSpPr>
        <p:pic>
          <p:nvPicPr>
            <p:cNvPr id="82" name="Picture 2" descr="https://upload.wikimedia.org/wikipedia/commons/thumb/8/88/Logistic-curve.svg/600px-Logistic-curve.sv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760" y="2739879"/>
              <a:ext cx="3047846" cy="2031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/>
                <p:cNvSpPr/>
                <p:nvPr/>
              </p:nvSpPr>
              <p:spPr>
                <a:xfrm>
                  <a:off x="8183120" y="2887386"/>
                  <a:ext cx="649546" cy="335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kumimoji="0" lang="en-US" altLang="ko-K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3" name="직사각형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120" y="2887386"/>
                  <a:ext cx="649546" cy="335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표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986793"/>
                  </p:ext>
                </p:extLst>
              </p:nvPr>
            </p:nvGraphicFramePr>
            <p:xfrm>
              <a:off x="5626998" y="5062418"/>
              <a:ext cx="5161945" cy="15437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3238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358626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-5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25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86901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표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986793"/>
                  </p:ext>
                </p:extLst>
              </p:nvPr>
            </p:nvGraphicFramePr>
            <p:xfrm>
              <a:off x="5626998" y="5062418"/>
              <a:ext cx="5161945" cy="15437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32389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032389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3819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592" t="-1587" r="-402367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100000" t="-1587" r="-300000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1183" t="-1587" r="-201775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99412" t="-1587" r="-100588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401775" t="-1587" r="-1183" b="-3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-5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25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1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9046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10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>
                              <a:solidFill>
                                <a:srgbClr val="0000CC"/>
                              </a:solidFill>
                            </a:rPr>
                            <a:t>1</a:t>
                          </a: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07588" marR="107588" marT="53794" marB="53794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b="1" dirty="0" smtClean="0"/>
                            <a:t>0</a:t>
                          </a:r>
                          <a:endParaRPr lang="ko-KR" altLang="en-US" sz="1200" b="1" dirty="0"/>
                        </a:p>
                      </a:txBody>
                      <a:tcPr marL="107588" marR="107588" marT="53794" marB="5379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6017843" y="4577045"/>
                <a:ext cx="4387190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 smtClean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43" y="4577045"/>
                <a:ext cx="4387190" cy="4247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8514157" y="3945348"/>
                <a:ext cx="23392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𝝎</m:t>
                    </m:r>
                    <m:r>
                      <a:rPr lang="en-US" altLang="ko-KR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10, 15, −15</m:t>
                        </m:r>
                      </m:e>
                    </m:d>
                  </m:oMath>
                </a14:m>
                <a:r>
                  <a:rPr lang="en-US" altLang="ko-KR" sz="2000" b="1" i="1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7" y="3945348"/>
                <a:ext cx="2339295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 flipH="1">
            <a:off x="1853500" y="2779605"/>
            <a:ext cx="1314718" cy="141310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Multi-Layer Perceptron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Multi-layer perceptron for XOR problem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perceptron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61" y="2423161"/>
            <a:ext cx="2544275" cy="37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2372" y="6161859"/>
            <a:ext cx="4159252" cy="32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Marvin Minsky, MIT AI Lab, </a:t>
            </a:r>
            <a:r>
              <a:rPr lang="en-US" altLang="ko-KR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Perceptrons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(1969)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Picture 2" descr="https://cdn-images-1.medium.com/max/800/0*0mia7BQKjUAuXeqZ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55" y="2768601"/>
            <a:ext cx="6310945" cy="30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Multi-Layer Perceptron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Intuition: multi-layer perceptron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59839" y="2290294"/>
            <a:ext cx="5617427" cy="2119145"/>
            <a:chOff x="914400" y="2553737"/>
            <a:chExt cx="5049772" cy="1905000"/>
          </a:xfrm>
        </p:grpSpPr>
        <p:grpSp>
          <p:nvGrpSpPr>
            <p:cNvPr id="8" name="그룹 7"/>
            <p:cNvGrpSpPr/>
            <p:nvPr/>
          </p:nvGrpSpPr>
          <p:grpSpPr>
            <a:xfrm>
              <a:off x="914400" y="2553737"/>
              <a:ext cx="533400" cy="533400"/>
              <a:chOff x="990600" y="3124200"/>
              <a:chExt cx="533400" cy="533400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/>
            <p:cNvGrpSpPr/>
            <p:nvPr/>
          </p:nvGrpSpPr>
          <p:grpSpPr>
            <a:xfrm>
              <a:off x="914400" y="3239537"/>
              <a:ext cx="533400" cy="533400"/>
              <a:chOff x="990600" y="3124200"/>
              <a:chExt cx="533400" cy="533400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4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그룹 9"/>
            <p:cNvGrpSpPr/>
            <p:nvPr/>
          </p:nvGrpSpPr>
          <p:grpSpPr>
            <a:xfrm>
              <a:off x="914400" y="3925337"/>
              <a:ext cx="533400" cy="533400"/>
              <a:chOff x="990600" y="3124200"/>
              <a:chExt cx="533400" cy="5334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4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그룹 10"/>
            <p:cNvGrpSpPr/>
            <p:nvPr/>
          </p:nvGrpSpPr>
          <p:grpSpPr>
            <a:xfrm>
              <a:off x="2483483" y="2825666"/>
              <a:ext cx="533400" cy="533400"/>
              <a:chOff x="990600" y="3124200"/>
              <a:chExt cx="533400" cy="533400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157652" y="3148910"/>
                    <a:ext cx="321216" cy="43826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910"/>
                    <a:ext cx="321216" cy="4382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814" r="-152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직선 화살표 연결선 11"/>
            <p:cNvCxnSpPr>
              <a:stCxn id="35" idx="6"/>
              <a:endCxn id="29" idx="2"/>
            </p:cNvCxnSpPr>
            <p:nvPr/>
          </p:nvCxnSpPr>
          <p:spPr>
            <a:xfrm>
              <a:off x="1447800" y="2820437"/>
              <a:ext cx="1035683" cy="271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33" idx="6"/>
              <a:endCxn id="29" idx="2"/>
            </p:cNvCxnSpPr>
            <p:nvPr/>
          </p:nvCxnSpPr>
          <p:spPr>
            <a:xfrm flipV="1">
              <a:off x="1447800" y="3092366"/>
              <a:ext cx="1035683" cy="413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31" idx="6"/>
              <a:endCxn id="29" idx="2"/>
            </p:cNvCxnSpPr>
            <p:nvPr/>
          </p:nvCxnSpPr>
          <p:spPr>
            <a:xfrm flipV="1">
              <a:off x="1447800" y="3092366"/>
              <a:ext cx="1035683" cy="1099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25" idx="6"/>
            </p:cNvCxnSpPr>
            <p:nvPr/>
          </p:nvCxnSpPr>
          <p:spPr>
            <a:xfrm>
              <a:off x="4585966" y="3480217"/>
              <a:ext cx="10217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4052566" y="3239537"/>
              <a:ext cx="533400" cy="533400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5562726" y="3281924"/>
                  <a:ext cx="401446" cy="3877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ko-KR" sz="1600" i="1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726" y="3281924"/>
                  <a:ext cx="401446" cy="387798"/>
                </a:xfrm>
                <a:prstGeom prst="rect">
                  <a:avLst/>
                </a:prstGeom>
                <a:blipFill>
                  <a:blip r:embed="rId7"/>
                  <a:stretch>
                    <a:fillRect r="-68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그룹 17"/>
            <p:cNvGrpSpPr/>
            <p:nvPr/>
          </p:nvGrpSpPr>
          <p:grpSpPr>
            <a:xfrm>
              <a:off x="2483483" y="3581225"/>
              <a:ext cx="533400" cy="533400"/>
              <a:chOff x="990600" y="3124200"/>
              <a:chExt cx="533400" cy="53340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57652" y="3148782"/>
                    <a:ext cx="321216" cy="43851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782"/>
                    <a:ext cx="321216" cy="4385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814" r="-152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직선 화살표 연결선 18"/>
            <p:cNvCxnSpPr>
              <a:stCxn id="35" idx="6"/>
              <a:endCxn id="27" idx="2"/>
            </p:cNvCxnSpPr>
            <p:nvPr/>
          </p:nvCxnSpPr>
          <p:spPr>
            <a:xfrm>
              <a:off x="1447800" y="2820437"/>
              <a:ext cx="1035683" cy="1027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33" idx="6"/>
              <a:endCxn id="27" idx="2"/>
            </p:cNvCxnSpPr>
            <p:nvPr/>
          </p:nvCxnSpPr>
          <p:spPr>
            <a:xfrm>
              <a:off x="1447800" y="3506237"/>
              <a:ext cx="1035683" cy="3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31" idx="6"/>
              <a:endCxn id="27" idx="2"/>
            </p:cNvCxnSpPr>
            <p:nvPr/>
          </p:nvCxnSpPr>
          <p:spPr>
            <a:xfrm flipV="1">
              <a:off x="1447800" y="3847925"/>
              <a:ext cx="1035683" cy="344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4052566" y="3213517"/>
              <a:ext cx="533400" cy="533400"/>
              <a:chOff x="990600" y="3124200"/>
              <a:chExt cx="533400" cy="533400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7652" y="3148910"/>
                    <a:ext cx="321216" cy="43826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910"/>
                    <a:ext cx="321216" cy="4382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172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직선 화살표 연결선 22"/>
            <p:cNvCxnSpPr>
              <a:stCxn id="29" idx="6"/>
              <a:endCxn id="25" idx="2"/>
            </p:cNvCxnSpPr>
            <p:nvPr/>
          </p:nvCxnSpPr>
          <p:spPr>
            <a:xfrm>
              <a:off x="3016883" y="3092366"/>
              <a:ext cx="1035683" cy="387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7" idx="6"/>
              <a:endCxn id="25" idx="2"/>
            </p:cNvCxnSpPr>
            <p:nvPr/>
          </p:nvCxnSpPr>
          <p:spPr>
            <a:xfrm flipV="1">
              <a:off x="3016883" y="3480217"/>
              <a:ext cx="1035683" cy="367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735680"/>
                  </p:ext>
                </p:extLst>
              </p:nvPr>
            </p:nvGraphicFramePr>
            <p:xfrm>
              <a:off x="838203" y="4982219"/>
              <a:ext cx="10515596" cy="16414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4217733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21418751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735680"/>
                  </p:ext>
                </p:extLst>
              </p:nvPr>
            </p:nvGraphicFramePr>
            <p:xfrm>
              <a:off x="838203" y="4982219"/>
              <a:ext cx="10515596" cy="16414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4217733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21418751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4562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10"/>
                          <a:stretch>
                            <a:fillRect l="-405" t="-1333" r="-599595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10"/>
                          <a:stretch>
                            <a:fillRect l="-100813" t="-1333" r="-502033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10"/>
                          <a:stretch>
                            <a:fillRect l="-200000" t="-1333" r="-40000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10"/>
                          <a:stretch>
                            <a:fillRect l="-301220" t="-1333" r="-301626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10"/>
                          <a:stretch>
                            <a:fillRect l="-399595" t="-1333" r="-200405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10"/>
                          <a:stretch>
                            <a:fillRect l="-501626" t="-1333" r="-10122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10"/>
                          <a:stretch>
                            <a:fillRect l="-599190" t="-1333" r="-810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838200" y="4489550"/>
                <a:ext cx="10515599" cy="479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(3)</m:t>
                        </m:r>
                      </m:sup>
                    </m:sSubSup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(3)</m:t>
                            </m:r>
                          </m:sup>
                        </m:sSubSup>
                      </m:e>
                    </m:d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i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9550"/>
                <a:ext cx="10515599" cy="4792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4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Multi-Layer Perceptron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Intuition: multi-layer perceptron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839" y="2290294"/>
            <a:ext cx="593361" cy="593361"/>
            <a:chOff x="990600" y="3124200"/>
            <a:chExt cx="533400" cy="533400"/>
          </a:xfrm>
        </p:grpSpPr>
        <p:sp>
          <p:nvSpPr>
            <p:cNvPr id="35" name="타원 34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1259839" y="3053186"/>
            <a:ext cx="593361" cy="593361"/>
            <a:chOff x="990600" y="3124200"/>
            <a:chExt cx="533400" cy="533400"/>
          </a:xfrm>
        </p:grpSpPr>
        <p:sp>
          <p:nvSpPr>
            <p:cNvPr id="33" name="타원 32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4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1259839" y="3816078"/>
            <a:ext cx="593361" cy="593361"/>
            <a:chOff x="990600" y="3124200"/>
            <a:chExt cx="533400" cy="533400"/>
          </a:xfrm>
        </p:grpSpPr>
        <p:sp>
          <p:nvSpPr>
            <p:cNvPr id="31" name="타원 30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4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직선 화살표 연결선 11"/>
          <p:cNvCxnSpPr>
            <a:stCxn id="35" idx="6"/>
            <a:endCxn id="29" idx="2"/>
          </p:cNvCxnSpPr>
          <p:nvPr/>
        </p:nvCxnSpPr>
        <p:spPr>
          <a:xfrm>
            <a:off x="1853200" y="2586974"/>
            <a:ext cx="1152106" cy="302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3" idx="6"/>
            <a:endCxn id="29" idx="2"/>
          </p:cNvCxnSpPr>
          <p:nvPr/>
        </p:nvCxnSpPr>
        <p:spPr>
          <a:xfrm flipV="1">
            <a:off x="1853200" y="2889471"/>
            <a:ext cx="1152106" cy="460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6"/>
            <a:endCxn id="29" idx="2"/>
          </p:cNvCxnSpPr>
          <p:nvPr/>
        </p:nvCxnSpPr>
        <p:spPr>
          <a:xfrm flipV="1">
            <a:off x="1853200" y="2889471"/>
            <a:ext cx="1152106" cy="1223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5" idx="6"/>
            <a:endCxn id="27" idx="2"/>
          </p:cNvCxnSpPr>
          <p:nvPr/>
        </p:nvCxnSpPr>
        <p:spPr>
          <a:xfrm>
            <a:off x="1853200" y="2586974"/>
            <a:ext cx="1152106" cy="1142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3" idx="6"/>
            <a:endCxn id="27" idx="2"/>
          </p:cNvCxnSpPr>
          <p:nvPr/>
        </p:nvCxnSpPr>
        <p:spPr>
          <a:xfrm>
            <a:off x="1853200" y="3349867"/>
            <a:ext cx="1152106" cy="380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1" idx="6"/>
            <a:endCxn id="27" idx="2"/>
          </p:cNvCxnSpPr>
          <p:nvPr/>
        </p:nvCxnSpPr>
        <p:spPr>
          <a:xfrm flipV="1">
            <a:off x="1853200" y="3729964"/>
            <a:ext cx="1152106" cy="38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972366"/>
                  </p:ext>
                </p:extLst>
              </p:nvPr>
            </p:nvGraphicFramePr>
            <p:xfrm>
              <a:off x="838203" y="4982219"/>
              <a:ext cx="10515596" cy="16414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4217733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21418751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972366"/>
                  </p:ext>
                </p:extLst>
              </p:nvPr>
            </p:nvGraphicFramePr>
            <p:xfrm>
              <a:off x="838203" y="4982219"/>
              <a:ext cx="10515596" cy="16414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4217733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21418751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4562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405" t="-1333" r="-599595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100813" t="-1333" r="-502033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200000" t="-1333" r="-40000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301220" t="-1333" r="-301626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399595" t="-1333" r="-200405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501626" t="-1333" r="-10122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599190" t="-1333" r="-810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838200" y="4489550"/>
                <a:ext cx="10515599" cy="479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(3)</m:t>
                        </m:r>
                      </m:sup>
                    </m:sSubSup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(3)</m:t>
                            </m:r>
                          </m:sup>
                        </m:sSubSup>
                      </m:e>
                    </m:d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i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9550"/>
                <a:ext cx="10515599" cy="4792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3005306" y="2592791"/>
            <a:ext cx="593361" cy="593361"/>
            <a:chOff x="990600" y="3124200"/>
            <a:chExt cx="533400" cy="533400"/>
          </a:xfrm>
        </p:grpSpPr>
        <p:sp>
          <p:nvSpPr>
            <p:cNvPr id="29" name="타원 28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157652" y="3148910"/>
                  <a:ext cx="321216" cy="4382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48910"/>
                  <a:ext cx="321216" cy="438262"/>
                </a:xfrm>
                <a:prstGeom prst="rect">
                  <a:avLst/>
                </a:prstGeom>
                <a:blipFill>
                  <a:blip r:embed="rId8"/>
                  <a:stretch>
                    <a:fillRect l="-28814" r="-152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화살표 연결선 14"/>
          <p:cNvCxnSpPr>
            <a:stCxn id="25" idx="6"/>
          </p:cNvCxnSpPr>
          <p:nvPr/>
        </p:nvCxnSpPr>
        <p:spPr>
          <a:xfrm>
            <a:off x="5344133" y="3320922"/>
            <a:ext cx="1136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750773" y="3053186"/>
            <a:ext cx="593361" cy="59336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6430693" y="3100338"/>
                <a:ext cx="446573" cy="431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ko-KR" sz="1600" i="1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693" y="3100338"/>
                <a:ext cx="446573" cy="431391"/>
              </a:xfrm>
              <a:prstGeom prst="rect">
                <a:avLst/>
              </a:prstGeom>
              <a:blipFill>
                <a:blip r:embed="rId9"/>
                <a:stretch>
                  <a:fillRect r="-6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3005306" y="3433284"/>
            <a:ext cx="593361" cy="593361"/>
            <a:chOff x="990600" y="3124200"/>
            <a:chExt cx="533400" cy="533400"/>
          </a:xfrm>
        </p:grpSpPr>
        <p:sp>
          <p:nvSpPr>
            <p:cNvPr id="27" name="타원 26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57652" y="3148782"/>
                  <a:ext cx="321216" cy="4385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48782"/>
                  <a:ext cx="321216" cy="438518"/>
                </a:xfrm>
                <a:prstGeom prst="rect">
                  <a:avLst/>
                </a:prstGeom>
                <a:blipFill>
                  <a:blip r:embed="rId10"/>
                  <a:stretch>
                    <a:fillRect l="-28814" r="-152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/>
          <p:cNvGrpSpPr/>
          <p:nvPr/>
        </p:nvGrpSpPr>
        <p:grpSpPr>
          <a:xfrm>
            <a:off x="4750773" y="3024241"/>
            <a:ext cx="593361" cy="593361"/>
            <a:chOff x="990600" y="3124200"/>
            <a:chExt cx="533400" cy="533400"/>
          </a:xfrm>
        </p:grpSpPr>
        <p:sp>
          <p:nvSpPr>
            <p:cNvPr id="25" name="타원 24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57652" y="3148910"/>
                  <a:ext cx="321216" cy="4382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48910"/>
                  <a:ext cx="321216" cy="438262"/>
                </a:xfrm>
                <a:prstGeom prst="rect">
                  <a:avLst/>
                </a:prstGeom>
                <a:blipFill>
                  <a:blip r:embed="rId11"/>
                  <a:stretch>
                    <a:fillRect l="-31034" r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화살표 연결선 22"/>
          <p:cNvCxnSpPr>
            <a:stCxn id="29" idx="6"/>
            <a:endCxn id="25" idx="2"/>
          </p:cNvCxnSpPr>
          <p:nvPr/>
        </p:nvCxnSpPr>
        <p:spPr>
          <a:xfrm>
            <a:off x="3598666" y="2889471"/>
            <a:ext cx="1152106" cy="43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7" idx="6"/>
            <a:endCxn id="25" idx="2"/>
          </p:cNvCxnSpPr>
          <p:nvPr/>
        </p:nvCxnSpPr>
        <p:spPr>
          <a:xfrm flipV="1">
            <a:off x="3598666" y="3320922"/>
            <a:ext cx="1152106" cy="409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998130" y="2586974"/>
                <a:ext cx="699166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30" y="2586974"/>
                <a:ext cx="699166" cy="442044"/>
              </a:xfrm>
              <a:prstGeom prst="rect">
                <a:avLst/>
              </a:prstGeom>
              <a:blipFill>
                <a:blip r:embed="rId1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3998130" y="3578289"/>
                <a:ext cx="699166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30" y="3578289"/>
                <a:ext cx="699166" cy="442044"/>
              </a:xfrm>
              <a:prstGeom prst="rect">
                <a:avLst/>
              </a:prstGeom>
              <a:blipFill>
                <a:blip r:embed="rId1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7857935" y="2368193"/>
                <a:ext cx="2515195" cy="515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𝝎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ko-KR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bSup>
                    <m:r>
                      <a:rPr lang="en-US" altLang="ko-KR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−30, 20, 20</m:t>
                        </m:r>
                      </m:e>
                    </m:d>
                  </m:oMath>
                </a14:m>
                <a:r>
                  <a:rPr lang="en-US" altLang="ko-KR" b="1" i="1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+mj-ea"/>
                    <a:cs typeface="Arial" panose="020B0604020202020204" pitchFamily="34" charset="0"/>
                  </a:rPr>
                  <a:t> </a:t>
                </a:r>
                <a:endParaRPr lang="en-US" altLang="ko-KR" b="1" i="1" dirty="0">
                  <a:solidFill>
                    <a:srgbClr val="0000FF"/>
                  </a:solidFill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35" y="2368193"/>
                <a:ext cx="2515195" cy="5154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7857935" y="3042351"/>
                <a:ext cx="2418867" cy="515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bSup>
                    <m:r>
                      <a:rPr lang="en-US" altLang="ko-KR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 −15, −15</m:t>
                        </m:r>
                      </m:e>
                    </m:d>
                  </m:oMath>
                </a14:m>
                <a:r>
                  <a:rPr lang="en-US" altLang="ko-KR" b="1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35" y="3042351"/>
                <a:ext cx="2418867" cy="5154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857935" y="3716509"/>
                <a:ext cx="2290627" cy="515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(2)</m:t>
                        </m:r>
                      </m:sup>
                    </m:sSubSup>
                    <m:r>
                      <a:rPr lang="en-US" altLang="ko-KR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6, −11, −11</m:t>
                        </m:r>
                      </m:e>
                    </m:d>
                  </m:oMath>
                </a14:m>
                <a:r>
                  <a:rPr lang="en-US" altLang="ko-KR" b="1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35" y="3716509"/>
                <a:ext cx="2290627" cy="5154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76338" y="5365755"/>
            <a:ext cx="274434" cy="126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0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0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0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58782" y="5365755"/>
            <a:ext cx="274434" cy="126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1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0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0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0</a:t>
            </a:r>
            <a:endParaRPr lang="en-US" altLang="ko-KR" sz="1200" b="1" dirty="0">
              <a:solidFill>
                <a:srgbClr val="0000C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41226" y="5365755"/>
            <a:ext cx="33855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-5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6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6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-5</a:t>
            </a:r>
            <a:endParaRPr lang="en-US" altLang="ko-KR" sz="1200" b="1" dirty="0">
              <a:solidFill>
                <a:srgbClr val="0000CC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0151" y="5365755"/>
            <a:ext cx="27443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0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1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1</a:t>
            </a:r>
          </a:p>
          <a:p>
            <a:pPr algn="ctr">
              <a:lnSpc>
                <a:spcPct val="165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0</a:t>
            </a:r>
            <a:endParaRPr lang="en-US" altLang="ko-KR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4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" grpId="0"/>
      <p:bldP spid="3" grpId="0"/>
      <p:bldP spid="4" grpId="0"/>
      <p:bldP spid="42" grpId="0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Multi-Layer Perceptron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Intuition: multi-layer perceptron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839" y="2290294"/>
            <a:ext cx="593361" cy="593361"/>
            <a:chOff x="990600" y="3124200"/>
            <a:chExt cx="533400" cy="533400"/>
          </a:xfrm>
        </p:grpSpPr>
        <p:sp>
          <p:nvSpPr>
            <p:cNvPr id="35" name="타원 34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1259839" y="3053186"/>
            <a:ext cx="593361" cy="593361"/>
            <a:chOff x="990600" y="3124200"/>
            <a:chExt cx="533400" cy="533400"/>
          </a:xfrm>
        </p:grpSpPr>
        <p:sp>
          <p:nvSpPr>
            <p:cNvPr id="33" name="타원 32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4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1259839" y="3816078"/>
            <a:ext cx="593361" cy="593361"/>
            <a:chOff x="990600" y="3124200"/>
            <a:chExt cx="533400" cy="533400"/>
          </a:xfrm>
        </p:grpSpPr>
        <p:sp>
          <p:nvSpPr>
            <p:cNvPr id="31" name="타원 30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83374"/>
                  <a:ext cx="32121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4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직선 화살표 연결선 11"/>
          <p:cNvCxnSpPr>
            <a:stCxn id="35" idx="6"/>
            <a:endCxn id="29" idx="2"/>
          </p:cNvCxnSpPr>
          <p:nvPr/>
        </p:nvCxnSpPr>
        <p:spPr>
          <a:xfrm>
            <a:off x="1853200" y="2586974"/>
            <a:ext cx="1152106" cy="302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3" idx="6"/>
            <a:endCxn id="29" idx="2"/>
          </p:cNvCxnSpPr>
          <p:nvPr/>
        </p:nvCxnSpPr>
        <p:spPr>
          <a:xfrm flipV="1">
            <a:off x="1853200" y="2889471"/>
            <a:ext cx="1152106" cy="460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6"/>
            <a:endCxn id="29" idx="2"/>
          </p:cNvCxnSpPr>
          <p:nvPr/>
        </p:nvCxnSpPr>
        <p:spPr>
          <a:xfrm flipV="1">
            <a:off x="1853200" y="2889471"/>
            <a:ext cx="1152106" cy="1223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5" idx="6"/>
            <a:endCxn id="27" idx="2"/>
          </p:cNvCxnSpPr>
          <p:nvPr/>
        </p:nvCxnSpPr>
        <p:spPr>
          <a:xfrm>
            <a:off x="1853200" y="2586974"/>
            <a:ext cx="1152106" cy="1142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3" idx="6"/>
            <a:endCxn id="27" idx="2"/>
          </p:cNvCxnSpPr>
          <p:nvPr/>
        </p:nvCxnSpPr>
        <p:spPr>
          <a:xfrm>
            <a:off x="1853200" y="3349867"/>
            <a:ext cx="1152106" cy="380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1" idx="6"/>
            <a:endCxn id="27" idx="2"/>
          </p:cNvCxnSpPr>
          <p:nvPr/>
        </p:nvCxnSpPr>
        <p:spPr>
          <a:xfrm flipV="1">
            <a:off x="1853200" y="3729964"/>
            <a:ext cx="1152106" cy="38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852296"/>
                  </p:ext>
                </p:extLst>
              </p:nvPr>
            </p:nvGraphicFramePr>
            <p:xfrm>
              <a:off x="838203" y="4982219"/>
              <a:ext cx="10515596" cy="16414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4217733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21418751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13427" marR="113427" marT="56713" marB="56713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852296"/>
                  </p:ext>
                </p:extLst>
              </p:nvPr>
            </p:nvGraphicFramePr>
            <p:xfrm>
              <a:off x="838203" y="4982219"/>
              <a:ext cx="10515596" cy="16414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13073308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4217733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21418751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486321431"/>
                        </a:ext>
                      </a:extLst>
                    </a:gridCol>
                  </a:tblGrid>
                  <a:tr h="4562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405" t="-1333" r="-599595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100813" t="-1333" r="-502033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200000" t="-1333" r="-40000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301220" t="-1333" r="-301626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399595" t="-1333" r="-200405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501626" t="-1333" r="-10122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3427" marR="113427" marT="56713" marB="56713">
                        <a:blipFill>
                          <a:blip r:embed="rId6"/>
                          <a:stretch>
                            <a:fillRect l="-599190" t="-1333" r="-810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963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200" b="1" dirty="0">
                            <a:solidFill>
                              <a:srgbClr val="0000CC"/>
                            </a:solidFill>
                          </a:endParaRPr>
                        </a:p>
                      </a:txBody>
                      <a:tcPr marL="113427" marR="113427" marT="56713" marB="567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113427" marR="113427" marT="56713" marB="56713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838200" y="4489550"/>
                <a:ext cx="10515599" cy="479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(3)</m:t>
                        </m:r>
                      </m:sup>
                    </m:sSubSup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(3)</m:t>
                            </m:r>
                          </m:sup>
                        </m:sSubSup>
                      </m:e>
                    </m:d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i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9550"/>
                <a:ext cx="10515599" cy="4792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/>
          <p:cNvSpPr/>
          <p:nvPr/>
        </p:nvSpPr>
        <p:spPr>
          <a:xfrm>
            <a:off x="731520" y="4935440"/>
            <a:ext cx="3098799" cy="1780308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76533" y="2184892"/>
            <a:ext cx="2540507" cy="2304658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05306" y="2592791"/>
            <a:ext cx="593361" cy="593361"/>
            <a:chOff x="990600" y="3124200"/>
            <a:chExt cx="533400" cy="533400"/>
          </a:xfrm>
        </p:grpSpPr>
        <p:sp>
          <p:nvSpPr>
            <p:cNvPr id="29" name="타원 28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157652" y="3148910"/>
                  <a:ext cx="321216" cy="4382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48910"/>
                  <a:ext cx="321216" cy="438262"/>
                </a:xfrm>
                <a:prstGeom prst="rect">
                  <a:avLst/>
                </a:prstGeom>
                <a:blipFill>
                  <a:blip r:embed="rId8"/>
                  <a:stretch>
                    <a:fillRect l="-28814" r="-152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화살표 연결선 14"/>
          <p:cNvCxnSpPr>
            <a:stCxn id="25" idx="6"/>
          </p:cNvCxnSpPr>
          <p:nvPr/>
        </p:nvCxnSpPr>
        <p:spPr>
          <a:xfrm>
            <a:off x="5344133" y="3320922"/>
            <a:ext cx="1136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750773" y="3053186"/>
            <a:ext cx="593361" cy="59336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6430693" y="3100338"/>
                <a:ext cx="446573" cy="431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ko-KR" sz="1600" i="1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693" y="3100338"/>
                <a:ext cx="446573" cy="431391"/>
              </a:xfrm>
              <a:prstGeom prst="rect">
                <a:avLst/>
              </a:prstGeom>
              <a:blipFill>
                <a:blip r:embed="rId9"/>
                <a:stretch>
                  <a:fillRect r="-6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3005306" y="3433284"/>
            <a:ext cx="593361" cy="593361"/>
            <a:chOff x="990600" y="3124200"/>
            <a:chExt cx="533400" cy="533400"/>
          </a:xfrm>
        </p:grpSpPr>
        <p:sp>
          <p:nvSpPr>
            <p:cNvPr id="27" name="타원 26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57652" y="3148782"/>
                  <a:ext cx="321216" cy="4385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48782"/>
                  <a:ext cx="321216" cy="438518"/>
                </a:xfrm>
                <a:prstGeom prst="rect">
                  <a:avLst/>
                </a:prstGeom>
                <a:blipFill>
                  <a:blip r:embed="rId10"/>
                  <a:stretch>
                    <a:fillRect l="-28814" r="-152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/>
          <p:cNvGrpSpPr/>
          <p:nvPr/>
        </p:nvGrpSpPr>
        <p:grpSpPr>
          <a:xfrm>
            <a:off x="4750773" y="3024241"/>
            <a:ext cx="593361" cy="593361"/>
            <a:chOff x="990600" y="3124200"/>
            <a:chExt cx="533400" cy="533400"/>
          </a:xfrm>
        </p:grpSpPr>
        <p:sp>
          <p:nvSpPr>
            <p:cNvPr id="25" name="타원 24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57652" y="3148910"/>
                  <a:ext cx="321216" cy="4382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48910"/>
                  <a:ext cx="321216" cy="438262"/>
                </a:xfrm>
                <a:prstGeom prst="rect">
                  <a:avLst/>
                </a:prstGeom>
                <a:blipFill>
                  <a:blip r:embed="rId11"/>
                  <a:stretch>
                    <a:fillRect l="-31034" r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화살표 연결선 22"/>
          <p:cNvCxnSpPr>
            <a:stCxn id="29" idx="6"/>
            <a:endCxn id="25" idx="2"/>
          </p:cNvCxnSpPr>
          <p:nvPr/>
        </p:nvCxnSpPr>
        <p:spPr>
          <a:xfrm>
            <a:off x="3598666" y="2889471"/>
            <a:ext cx="1152106" cy="43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7" idx="6"/>
            <a:endCxn id="25" idx="2"/>
          </p:cNvCxnSpPr>
          <p:nvPr/>
        </p:nvCxnSpPr>
        <p:spPr>
          <a:xfrm flipV="1">
            <a:off x="3598666" y="3320922"/>
            <a:ext cx="1152106" cy="409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998130" y="2586974"/>
                <a:ext cx="699166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30" y="2586974"/>
                <a:ext cx="699166" cy="442044"/>
              </a:xfrm>
              <a:prstGeom prst="rect">
                <a:avLst/>
              </a:prstGeom>
              <a:blipFill>
                <a:blip r:embed="rId1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3998130" y="3578289"/>
                <a:ext cx="699166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30" y="3578289"/>
                <a:ext cx="699166" cy="442044"/>
              </a:xfrm>
              <a:prstGeom prst="rect">
                <a:avLst/>
              </a:prstGeom>
              <a:blipFill>
                <a:blip r:embed="rId1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/>
          <p:cNvSpPr/>
          <p:nvPr/>
        </p:nvSpPr>
        <p:spPr>
          <a:xfrm>
            <a:off x="2174799" y="4126141"/>
            <a:ext cx="2254373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Trained</a:t>
            </a:r>
            <a:r>
              <a:rPr lang="ko-KR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new</a:t>
            </a:r>
            <a:r>
              <a:rPr lang="ko-KR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features</a:t>
            </a:r>
            <a:endParaRPr lang="en-US" altLang="ko-KR" sz="1600" b="1" dirty="0">
              <a:solidFill>
                <a:srgbClr val="0000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537542" y="2057906"/>
            <a:ext cx="4703016" cy="2805445"/>
            <a:chOff x="7025742" y="1934058"/>
            <a:chExt cx="3722375" cy="2220473"/>
          </a:xfrm>
        </p:grpSpPr>
        <p:grpSp>
          <p:nvGrpSpPr>
            <p:cNvPr id="46" name="그룹 45"/>
            <p:cNvGrpSpPr/>
            <p:nvPr/>
          </p:nvGrpSpPr>
          <p:grpSpPr>
            <a:xfrm>
              <a:off x="7025742" y="1934058"/>
              <a:ext cx="3722375" cy="2220473"/>
              <a:chOff x="7451397" y="2246237"/>
              <a:chExt cx="3722375" cy="222047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7451397" y="2246237"/>
                <a:ext cx="3722375" cy="22204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7493722" y="2576628"/>
                <a:ext cx="1420832" cy="1541370"/>
                <a:chOff x="607807" y="2691607"/>
                <a:chExt cx="2691402" cy="2919725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607807" y="2691607"/>
                  <a:ext cx="2691402" cy="2919725"/>
                  <a:chOff x="4252914" y="3600909"/>
                  <a:chExt cx="2507286" cy="2719992"/>
                </a:xfrm>
              </p:grpSpPr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4530549" y="4005006"/>
                    <a:ext cx="1945902" cy="1945903"/>
                    <a:chOff x="5486400" y="3980564"/>
                    <a:chExt cx="2133600" cy="2133601"/>
                  </a:xfrm>
                </p:grpSpPr>
                <p:cxnSp>
                  <p:nvCxnSpPr>
                    <p:cNvPr id="72" name="직선 화살표 연결선 71"/>
                    <p:cNvCxnSpPr/>
                    <p:nvPr/>
                  </p:nvCxnSpPr>
                  <p:spPr>
                    <a:xfrm>
                      <a:off x="5486400" y="6114165"/>
                      <a:ext cx="21336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직선 화살표 연결선 72"/>
                    <p:cNvCxnSpPr/>
                    <p:nvPr/>
                  </p:nvCxnSpPr>
                  <p:spPr>
                    <a:xfrm rot="16200000">
                      <a:off x="4419600" y="5047364"/>
                      <a:ext cx="21336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직사각형 69"/>
                      <p:cNvSpPr/>
                      <p:nvPr/>
                    </p:nvSpPr>
                    <p:spPr>
                      <a:xfrm>
                        <a:off x="6422725" y="5701744"/>
                        <a:ext cx="337475" cy="61915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just">
                          <a:lnSpc>
                            <a:spcPct val="120000"/>
                          </a:lnSpc>
                          <a:spcBef>
                            <a:spcPct val="200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ko-KR" sz="14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직사각형 6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2725" y="5701744"/>
                        <a:ext cx="337475" cy="61915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직사각형 70"/>
                      <p:cNvSpPr/>
                      <p:nvPr/>
                    </p:nvSpPr>
                    <p:spPr>
                      <a:xfrm>
                        <a:off x="4252914" y="3600909"/>
                        <a:ext cx="337473" cy="61915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just">
                          <a:lnSpc>
                            <a:spcPct val="120000"/>
                          </a:lnSpc>
                          <a:spcBef>
                            <a:spcPct val="200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ko-KR" sz="14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직사각형 7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52914" y="3600909"/>
                        <a:ext cx="337473" cy="619156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2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5" name="타원 64"/>
                <p:cNvSpPr/>
                <p:nvPr/>
              </p:nvSpPr>
              <p:spPr>
                <a:xfrm rot="10800000">
                  <a:off x="806857" y="3706334"/>
                  <a:ext cx="197941" cy="197941"/>
                </a:xfrm>
                <a:prstGeom prst="ellips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66" name="곱셈 기호 65"/>
                <p:cNvSpPr/>
                <p:nvPr/>
              </p:nvSpPr>
              <p:spPr>
                <a:xfrm>
                  <a:off x="705810" y="5015929"/>
                  <a:ext cx="396495" cy="396493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 rot="10800000">
                  <a:off x="2187510" y="5115204"/>
                  <a:ext cx="197941" cy="197941"/>
                </a:xfrm>
                <a:prstGeom prst="ellips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68" name="곱셈 기호 67"/>
                <p:cNvSpPr/>
                <p:nvPr/>
              </p:nvSpPr>
              <p:spPr>
                <a:xfrm>
                  <a:off x="2088232" y="3607057"/>
                  <a:ext cx="396495" cy="396493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9666182" y="2542638"/>
                <a:ext cx="1443869" cy="1541322"/>
                <a:chOff x="7095882" y="2563168"/>
                <a:chExt cx="1443869" cy="1541322"/>
              </a:xfrm>
            </p:grpSpPr>
            <p:cxnSp>
              <p:nvCxnSpPr>
                <p:cNvPr id="53" name="직선 연결선 52"/>
                <p:cNvCxnSpPr/>
                <p:nvPr/>
              </p:nvCxnSpPr>
              <p:spPr>
                <a:xfrm>
                  <a:off x="7095882" y="3242294"/>
                  <a:ext cx="771385" cy="829110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그룹 53"/>
                <p:cNvGrpSpPr/>
                <p:nvPr/>
              </p:nvGrpSpPr>
              <p:grpSpPr>
                <a:xfrm>
                  <a:off x="7146240" y="2563168"/>
                  <a:ext cx="1393511" cy="1541322"/>
                  <a:chOff x="7146240" y="2563168"/>
                  <a:chExt cx="1393511" cy="1541322"/>
                </a:xfrm>
              </p:grpSpPr>
              <p:grpSp>
                <p:nvGrpSpPr>
                  <p:cNvPr id="55" name="그룹 54"/>
                  <p:cNvGrpSpPr/>
                  <p:nvPr/>
                </p:nvGrpSpPr>
                <p:grpSpPr>
                  <a:xfrm>
                    <a:off x="7146240" y="2563168"/>
                    <a:ext cx="1393511" cy="1541322"/>
                    <a:chOff x="4301127" y="3600993"/>
                    <a:chExt cx="2459073" cy="2719908"/>
                  </a:xfrm>
                </p:grpSpPr>
                <p:grpSp>
                  <p:nvGrpSpPr>
                    <p:cNvPr id="59" name="그룹 58"/>
                    <p:cNvGrpSpPr/>
                    <p:nvPr/>
                  </p:nvGrpSpPr>
                  <p:grpSpPr>
                    <a:xfrm>
                      <a:off x="4530549" y="4005006"/>
                      <a:ext cx="1945902" cy="1945903"/>
                      <a:chOff x="5486400" y="3980564"/>
                      <a:chExt cx="2133600" cy="2133601"/>
                    </a:xfrm>
                  </p:grpSpPr>
                  <p:cxnSp>
                    <p:nvCxnSpPr>
                      <p:cNvPr id="62" name="직선 화살표 연결선 61"/>
                      <p:cNvCxnSpPr/>
                      <p:nvPr/>
                    </p:nvCxnSpPr>
                    <p:spPr>
                      <a:xfrm>
                        <a:off x="5486400" y="6114165"/>
                        <a:ext cx="21336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직선 화살표 연결선 62"/>
                      <p:cNvCxnSpPr/>
                      <p:nvPr/>
                    </p:nvCxnSpPr>
                    <p:spPr>
                      <a:xfrm rot="16200000">
                        <a:off x="4419600" y="5047364"/>
                        <a:ext cx="21336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직사각형 59"/>
                        <p:cNvSpPr/>
                        <p:nvPr/>
                      </p:nvSpPr>
                      <p:spPr>
                        <a:xfrm>
                          <a:off x="6422725" y="5701744"/>
                          <a:ext cx="337475" cy="61915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just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400" i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0" name="직사각형 5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22725" y="5701744"/>
                          <a:ext cx="337475" cy="619157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r="-2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직사각형 60"/>
                        <p:cNvSpPr/>
                        <p:nvPr/>
                      </p:nvSpPr>
                      <p:spPr>
                        <a:xfrm>
                          <a:off x="4301127" y="3600993"/>
                          <a:ext cx="337474" cy="61915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just">
                            <a:lnSpc>
                              <a:spcPct val="120000"/>
                            </a:lnSpc>
                            <a:spcBef>
                              <a:spcPct val="200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400" i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직사각형 6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01127" y="3600993"/>
                          <a:ext cx="337474" cy="619157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r="-25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6" name="곱셈 기호 55"/>
                  <p:cNvSpPr/>
                  <p:nvPr/>
                </p:nvSpPr>
                <p:spPr>
                  <a:xfrm>
                    <a:off x="7900457" y="3789651"/>
                    <a:ext cx="209316" cy="209315"/>
                  </a:xfrm>
                  <a:prstGeom prst="mathMultiply">
                    <a:avLst>
                      <a:gd name="adj1" fmla="val 11801"/>
                    </a:avLst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57" name="곱셈 기호 56"/>
                  <p:cNvSpPr/>
                  <p:nvPr/>
                </p:nvSpPr>
                <p:spPr>
                  <a:xfrm>
                    <a:off x="7170656" y="3046402"/>
                    <a:ext cx="209316" cy="209315"/>
                  </a:xfrm>
                  <a:prstGeom prst="mathMultiply">
                    <a:avLst>
                      <a:gd name="adj1" fmla="val 11801"/>
                    </a:avLst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58" name="타원 57"/>
                  <p:cNvSpPr/>
                  <p:nvPr/>
                </p:nvSpPr>
                <p:spPr>
                  <a:xfrm rot="10800000">
                    <a:off x="7223066" y="3842577"/>
                    <a:ext cx="104496" cy="1044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</p:grpSp>
          <p:sp>
            <p:nvSpPr>
              <p:cNvPr id="52" name="오른쪽 화살표 51"/>
              <p:cNvSpPr/>
              <p:nvPr/>
            </p:nvSpPr>
            <p:spPr>
              <a:xfrm>
                <a:off x="8930131" y="3052516"/>
                <a:ext cx="534404" cy="48463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26649" y="3694374"/>
              <a:ext cx="893457" cy="26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Non-linear</a:t>
              </a:r>
              <a:endParaRPr lang="ko-KR" altLang="en-US" sz="16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80416" y="3694374"/>
              <a:ext cx="596569" cy="26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Linear</a:t>
              </a:r>
              <a:endParaRPr lang="ko-KR" altLang="en-US" sz="16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76338" y="5365755"/>
            <a:ext cx="4728247" cy="1311128"/>
            <a:chOff x="4476338" y="5365755"/>
            <a:chExt cx="4728247" cy="1311128"/>
          </a:xfrm>
        </p:grpSpPr>
        <p:sp>
          <p:nvSpPr>
            <p:cNvPr id="74" name="TextBox 73"/>
            <p:cNvSpPr txBox="1"/>
            <p:nvPr/>
          </p:nvSpPr>
          <p:spPr>
            <a:xfrm>
              <a:off x="4476338" y="5365755"/>
              <a:ext cx="274434" cy="1268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0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0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0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58782" y="5365755"/>
              <a:ext cx="274434" cy="1268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1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0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0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0</a:t>
              </a:r>
              <a:endParaRPr lang="en-US" altLang="ko-KR" sz="1200" b="1" dirty="0">
                <a:solidFill>
                  <a:srgbClr val="0000CC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41226" y="5365755"/>
              <a:ext cx="338554" cy="131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-5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6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6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-5</a:t>
              </a:r>
              <a:endParaRPr lang="en-US" altLang="ko-KR" sz="1200" b="1" dirty="0">
                <a:solidFill>
                  <a:srgbClr val="0000CC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930151" y="5365755"/>
              <a:ext cx="274434" cy="131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0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1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1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ko-KR" sz="1200" b="1" dirty="0" smtClean="0">
                  <a:solidFill>
                    <a:srgbClr val="0000CC"/>
                  </a:solidFill>
                </a:rPr>
                <a:t>0</a:t>
              </a:r>
              <a:endParaRPr lang="en-US" altLang="ko-KR" sz="1200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8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Deep Learning with TF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the artificial neural network and deep learning technologies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them in Python with the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Lec01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Linear Regression (01/03)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Lec02. Logistic Regression (01/10)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Hangout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Lec03. Artificial Neural Network (01/21)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Lec04. Deep Learning (01/31)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oogle hangou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16" y="4263363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Multi-Layer Perceptron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network: connecting neurons in deep and wide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직선 화살표 연결선 38"/>
          <p:cNvCxnSpPr>
            <a:stCxn id="77" idx="6"/>
            <a:endCxn id="145" idx="2"/>
          </p:cNvCxnSpPr>
          <p:nvPr/>
        </p:nvCxnSpPr>
        <p:spPr>
          <a:xfrm>
            <a:off x="5674978" y="2524092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40" name="그룹 39"/>
          <p:cNvGrpSpPr/>
          <p:nvPr/>
        </p:nvGrpSpPr>
        <p:grpSpPr>
          <a:xfrm>
            <a:off x="2188922" y="2609750"/>
            <a:ext cx="600657" cy="2917477"/>
            <a:chOff x="990600" y="2895600"/>
            <a:chExt cx="533400" cy="2590800"/>
          </a:xfrm>
        </p:grpSpPr>
        <p:grpSp>
          <p:nvGrpSpPr>
            <p:cNvPr id="41" name="그룹 40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그룹 42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47" name="타원 4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그룹 43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189" r="-13208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3" name="그룹 52"/>
          <p:cNvGrpSpPr/>
          <p:nvPr/>
        </p:nvGrpSpPr>
        <p:grpSpPr>
          <a:xfrm>
            <a:off x="3631621" y="2223764"/>
            <a:ext cx="600657" cy="3689448"/>
            <a:chOff x="2590800" y="2606040"/>
            <a:chExt cx="533400" cy="3276332"/>
          </a:xfrm>
        </p:grpSpPr>
        <p:grpSp>
          <p:nvGrpSpPr>
            <p:cNvPr id="54" name="그룹 53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302" r="-11321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그룹 54"/>
            <p:cNvGrpSpPr/>
            <p:nvPr/>
          </p:nvGrpSpPr>
          <p:grpSpPr>
            <a:xfrm>
              <a:off x="2590800" y="3314700"/>
              <a:ext cx="533400" cy="533400"/>
              <a:chOff x="990600" y="3124200"/>
              <a:chExt cx="533400" cy="533400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302" r="-113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그룹 55"/>
            <p:cNvGrpSpPr/>
            <p:nvPr/>
          </p:nvGrpSpPr>
          <p:grpSpPr>
            <a:xfrm>
              <a:off x="2590800" y="5348972"/>
              <a:ext cx="533400" cy="533400"/>
              <a:chOff x="990600" y="3124200"/>
              <a:chExt cx="533400" cy="533400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9623" r="-2075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그룹 56"/>
            <p:cNvGrpSpPr/>
            <p:nvPr/>
          </p:nvGrpSpPr>
          <p:grpSpPr>
            <a:xfrm>
              <a:off x="2590800" y="424434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58" name="타원 5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6" name="그룹 65"/>
          <p:cNvGrpSpPr/>
          <p:nvPr/>
        </p:nvGrpSpPr>
        <p:grpSpPr>
          <a:xfrm>
            <a:off x="5074321" y="2223764"/>
            <a:ext cx="600657" cy="3689448"/>
            <a:chOff x="3924300" y="2606040"/>
            <a:chExt cx="533400" cy="3276332"/>
          </a:xfrm>
        </p:grpSpPr>
        <p:grpSp>
          <p:nvGrpSpPr>
            <p:cNvPr id="67" name="그룹 66"/>
            <p:cNvGrpSpPr/>
            <p:nvPr/>
          </p:nvGrpSpPr>
          <p:grpSpPr>
            <a:xfrm>
              <a:off x="3924300" y="2606040"/>
              <a:ext cx="533400" cy="533400"/>
              <a:chOff x="990600" y="3124200"/>
              <a:chExt cx="533400" cy="533400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302" r="-11321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그룹 67"/>
            <p:cNvGrpSpPr/>
            <p:nvPr/>
          </p:nvGrpSpPr>
          <p:grpSpPr>
            <a:xfrm>
              <a:off x="3924300" y="3314700"/>
              <a:ext cx="533400" cy="533400"/>
              <a:chOff x="990600" y="3124200"/>
              <a:chExt cx="533400" cy="53340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302" r="-113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그룹 68"/>
            <p:cNvGrpSpPr/>
            <p:nvPr/>
          </p:nvGrpSpPr>
          <p:grpSpPr>
            <a:xfrm>
              <a:off x="3924300" y="5348972"/>
              <a:ext cx="533400" cy="533400"/>
              <a:chOff x="990600" y="3124200"/>
              <a:chExt cx="533400" cy="53340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7736" r="-22642" b="-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" name="그룹 69"/>
            <p:cNvGrpSpPr/>
            <p:nvPr/>
          </p:nvGrpSpPr>
          <p:grpSpPr>
            <a:xfrm>
              <a:off x="3924300" y="424434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71" name="타원 7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그룹 78"/>
          <p:cNvGrpSpPr/>
          <p:nvPr/>
        </p:nvGrpSpPr>
        <p:grpSpPr>
          <a:xfrm>
            <a:off x="7959719" y="2223764"/>
            <a:ext cx="600657" cy="3689448"/>
            <a:chOff x="5927043" y="2606040"/>
            <a:chExt cx="533400" cy="3276332"/>
          </a:xfrm>
        </p:grpSpPr>
        <p:grpSp>
          <p:nvGrpSpPr>
            <p:cNvPr id="80" name="그룹 79"/>
            <p:cNvGrpSpPr/>
            <p:nvPr/>
          </p:nvGrpSpPr>
          <p:grpSpPr>
            <a:xfrm>
              <a:off x="5927043" y="2606040"/>
              <a:ext cx="533400" cy="533400"/>
              <a:chOff x="990600" y="3124200"/>
              <a:chExt cx="533400" cy="533400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7692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/>
            <p:cNvGrpSpPr/>
            <p:nvPr/>
          </p:nvGrpSpPr>
          <p:grpSpPr>
            <a:xfrm>
              <a:off x="5927043" y="3314700"/>
              <a:ext cx="533400" cy="533400"/>
              <a:chOff x="990600" y="3124200"/>
              <a:chExt cx="533400" cy="533400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/>
            <p:cNvGrpSpPr/>
            <p:nvPr/>
          </p:nvGrpSpPr>
          <p:grpSpPr>
            <a:xfrm>
              <a:off x="5927043" y="5348972"/>
              <a:ext cx="533400" cy="533400"/>
              <a:chOff x="990600" y="3124200"/>
              <a:chExt cx="533400" cy="5334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6538" r="-17308" b="-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/>
            <p:cNvGrpSpPr/>
            <p:nvPr/>
          </p:nvGrpSpPr>
          <p:grpSpPr>
            <a:xfrm>
              <a:off x="5927043" y="424434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84" name="타원 8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그룹 91"/>
          <p:cNvGrpSpPr/>
          <p:nvPr/>
        </p:nvGrpSpPr>
        <p:grpSpPr>
          <a:xfrm>
            <a:off x="9402421" y="2609750"/>
            <a:ext cx="600657" cy="2917477"/>
            <a:chOff x="990600" y="2895600"/>
            <a:chExt cx="533400" cy="2590800"/>
          </a:xfrm>
        </p:grpSpPr>
        <p:grpSp>
          <p:nvGrpSpPr>
            <p:cNvPr id="93" name="그룹 92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그룹 93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5385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그룹 94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99" name="타원 9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그룹 95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0000" r="-26923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5" name="직선 화살표 연결선 104"/>
          <p:cNvCxnSpPr>
            <a:stCxn id="51" idx="6"/>
            <a:endCxn id="64" idx="2"/>
          </p:cNvCxnSpPr>
          <p:nvPr/>
        </p:nvCxnSpPr>
        <p:spPr>
          <a:xfrm flipV="1">
            <a:off x="2789578" y="2524092"/>
            <a:ext cx="842042" cy="38598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6" name="직선 화살표 연결선 105"/>
          <p:cNvCxnSpPr>
            <a:stCxn id="51" idx="6"/>
            <a:endCxn id="62" idx="2"/>
          </p:cNvCxnSpPr>
          <p:nvPr/>
        </p:nvCxnSpPr>
        <p:spPr>
          <a:xfrm>
            <a:off x="2789578" y="2910078"/>
            <a:ext cx="842042" cy="41203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7" name="직선 화살표 연결선 106"/>
          <p:cNvCxnSpPr>
            <a:stCxn id="51" idx="6"/>
            <a:endCxn id="60" idx="2"/>
          </p:cNvCxnSpPr>
          <p:nvPr/>
        </p:nvCxnSpPr>
        <p:spPr>
          <a:xfrm>
            <a:off x="2789578" y="2910078"/>
            <a:ext cx="842042" cy="27028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8" name="직선 화살표 연결선 107"/>
          <p:cNvCxnSpPr>
            <a:stCxn id="49" idx="6"/>
            <a:endCxn id="64" idx="2"/>
          </p:cNvCxnSpPr>
          <p:nvPr/>
        </p:nvCxnSpPr>
        <p:spPr>
          <a:xfrm flipV="1">
            <a:off x="2789578" y="2524092"/>
            <a:ext cx="842042" cy="115825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9" name="직선 화살표 연결선 108"/>
          <p:cNvCxnSpPr>
            <a:stCxn id="49" idx="6"/>
            <a:endCxn id="62" idx="2"/>
          </p:cNvCxnSpPr>
          <p:nvPr/>
        </p:nvCxnSpPr>
        <p:spPr>
          <a:xfrm flipV="1">
            <a:off x="2789578" y="3322109"/>
            <a:ext cx="842042" cy="36024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0" name="직선 화살표 연결선 109"/>
          <p:cNvCxnSpPr>
            <a:stCxn id="49" idx="6"/>
            <a:endCxn id="60" idx="2"/>
          </p:cNvCxnSpPr>
          <p:nvPr/>
        </p:nvCxnSpPr>
        <p:spPr>
          <a:xfrm>
            <a:off x="2789578" y="3682351"/>
            <a:ext cx="842042" cy="193053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1" name="직선 화살표 연결선 110"/>
          <p:cNvCxnSpPr>
            <a:stCxn id="45" idx="6"/>
            <a:endCxn id="64" idx="2"/>
          </p:cNvCxnSpPr>
          <p:nvPr/>
        </p:nvCxnSpPr>
        <p:spPr>
          <a:xfrm flipV="1">
            <a:off x="2789578" y="2524092"/>
            <a:ext cx="842042" cy="27028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2" name="직선 화살표 연결선 111"/>
          <p:cNvCxnSpPr>
            <a:stCxn id="45" idx="6"/>
            <a:endCxn id="62" idx="2"/>
          </p:cNvCxnSpPr>
          <p:nvPr/>
        </p:nvCxnSpPr>
        <p:spPr>
          <a:xfrm flipV="1">
            <a:off x="2789578" y="3322109"/>
            <a:ext cx="842042" cy="190479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" name="직선 화살표 연결선 112"/>
          <p:cNvCxnSpPr>
            <a:stCxn id="45" idx="6"/>
            <a:endCxn id="60" idx="2"/>
          </p:cNvCxnSpPr>
          <p:nvPr/>
        </p:nvCxnSpPr>
        <p:spPr>
          <a:xfrm>
            <a:off x="2789578" y="5226898"/>
            <a:ext cx="842042" cy="38598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" name="직선 화살표 연결선 113"/>
          <p:cNvCxnSpPr>
            <a:stCxn id="64" idx="6"/>
            <a:endCxn id="77" idx="2"/>
          </p:cNvCxnSpPr>
          <p:nvPr/>
        </p:nvCxnSpPr>
        <p:spPr>
          <a:xfrm>
            <a:off x="4232278" y="2524092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5" name="직선 화살표 연결선 114"/>
          <p:cNvCxnSpPr>
            <a:stCxn id="64" idx="6"/>
            <a:endCxn id="75" idx="2"/>
          </p:cNvCxnSpPr>
          <p:nvPr/>
        </p:nvCxnSpPr>
        <p:spPr>
          <a:xfrm>
            <a:off x="4232278" y="2524092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6" name="직선 화살표 연결선 115"/>
          <p:cNvCxnSpPr>
            <a:stCxn id="64" idx="6"/>
            <a:endCxn id="73" idx="2"/>
          </p:cNvCxnSpPr>
          <p:nvPr/>
        </p:nvCxnSpPr>
        <p:spPr>
          <a:xfrm>
            <a:off x="4232278" y="2524092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7" name="직선 화살표 연결선 116"/>
          <p:cNvCxnSpPr>
            <a:stCxn id="62" idx="6"/>
            <a:endCxn id="77" idx="2"/>
          </p:cNvCxnSpPr>
          <p:nvPr/>
        </p:nvCxnSpPr>
        <p:spPr>
          <a:xfrm flipV="1">
            <a:off x="4232278" y="2524092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8" name="직선 화살표 연결선 117"/>
          <p:cNvCxnSpPr>
            <a:stCxn id="62" idx="6"/>
            <a:endCxn id="75" idx="2"/>
          </p:cNvCxnSpPr>
          <p:nvPr/>
        </p:nvCxnSpPr>
        <p:spPr>
          <a:xfrm>
            <a:off x="4232278" y="3322109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직선 화살표 연결선 118"/>
          <p:cNvCxnSpPr>
            <a:stCxn id="62" idx="6"/>
            <a:endCxn id="73" idx="2"/>
          </p:cNvCxnSpPr>
          <p:nvPr/>
        </p:nvCxnSpPr>
        <p:spPr>
          <a:xfrm>
            <a:off x="4232278" y="3322109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0" name="직선 화살표 연결선 119"/>
          <p:cNvCxnSpPr>
            <a:stCxn id="60" idx="6"/>
            <a:endCxn id="73" idx="2"/>
          </p:cNvCxnSpPr>
          <p:nvPr/>
        </p:nvCxnSpPr>
        <p:spPr>
          <a:xfrm>
            <a:off x="4232278" y="5612884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1" name="직선 화살표 연결선 120"/>
          <p:cNvCxnSpPr>
            <a:stCxn id="60" idx="6"/>
            <a:endCxn id="77" idx="2"/>
          </p:cNvCxnSpPr>
          <p:nvPr/>
        </p:nvCxnSpPr>
        <p:spPr>
          <a:xfrm flipV="1">
            <a:off x="4232278" y="2524092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2" name="직선 화살표 연결선 121"/>
          <p:cNvCxnSpPr>
            <a:stCxn id="60" idx="6"/>
            <a:endCxn id="75" idx="2"/>
          </p:cNvCxnSpPr>
          <p:nvPr/>
        </p:nvCxnSpPr>
        <p:spPr>
          <a:xfrm flipV="1">
            <a:off x="4232278" y="3322109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직선 화살표 연결선 122"/>
          <p:cNvCxnSpPr>
            <a:stCxn id="90" idx="6"/>
            <a:endCxn id="103" idx="2"/>
          </p:cNvCxnSpPr>
          <p:nvPr/>
        </p:nvCxnSpPr>
        <p:spPr>
          <a:xfrm>
            <a:off x="8560377" y="2524092"/>
            <a:ext cx="842043" cy="38598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4" name="직선 화살표 연결선 123"/>
          <p:cNvCxnSpPr>
            <a:stCxn id="90" idx="6"/>
            <a:endCxn id="101" idx="2"/>
          </p:cNvCxnSpPr>
          <p:nvPr/>
        </p:nvCxnSpPr>
        <p:spPr>
          <a:xfrm>
            <a:off x="8560377" y="2524092"/>
            <a:ext cx="842043" cy="115825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5" name="직선 화살표 연결선 124"/>
          <p:cNvCxnSpPr>
            <a:stCxn id="90" idx="6"/>
            <a:endCxn id="97" idx="2"/>
          </p:cNvCxnSpPr>
          <p:nvPr/>
        </p:nvCxnSpPr>
        <p:spPr>
          <a:xfrm>
            <a:off x="8560377" y="2524092"/>
            <a:ext cx="842043" cy="27028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6" name="직선 화살표 연결선 125"/>
          <p:cNvCxnSpPr>
            <a:stCxn id="88" idx="6"/>
            <a:endCxn id="103" idx="2"/>
          </p:cNvCxnSpPr>
          <p:nvPr/>
        </p:nvCxnSpPr>
        <p:spPr>
          <a:xfrm flipV="1">
            <a:off x="8560377" y="2910078"/>
            <a:ext cx="842043" cy="41203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7" name="직선 화살표 연결선 126"/>
          <p:cNvCxnSpPr>
            <a:stCxn id="88" idx="6"/>
            <a:endCxn id="101" idx="2"/>
          </p:cNvCxnSpPr>
          <p:nvPr/>
        </p:nvCxnSpPr>
        <p:spPr>
          <a:xfrm>
            <a:off x="8560377" y="3322109"/>
            <a:ext cx="842043" cy="36024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8" name="직선 화살표 연결선 127"/>
          <p:cNvCxnSpPr>
            <a:stCxn id="88" idx="6"/>
            <a:endCxn id="97" idx="2"/>
          </p:cNvCxnSpPr>
          <p:nvPr/>
        </p:nvCxnSpPr>
        <p:spPr>
          <a:xfrm>
            <a:off x="8560377" y="3322109"/>
            <a:ext cx="842043" cy="190479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9" name="직선 화살표 연결선 128"/>
          <p:cNvCxnSpPr>
            <a:stCxn id="86" idx="6"/>
            <a:endCxn id="103" idx="2"/>
          </p:cNvCxnSpPr>
          <p:nvPr/>
        </p:nvCxnSpPr>
        <p:spPr>
          <a:xfrm flipV="1">
            <a:off x="8560377" y="2910078"/>
            <a:ext cx="842043" cy="27028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0" name="직선 화살표 연결선 129"/>
          <p:cNvCxnSpPr>
            <a:stCxn id="86" idx="6"/>
            <a:endCxn id="101" idx="2"/>
          </p:cNvCxnSpPr>
          <p:nvPr/>
        </p:nvCxnSpPr>
        <p:spPr>
          <a:xfrm flipV="1">
            <a:off x="8560377" y="3682351"/>
            <a:ext cx="842043" cy="193053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1" name="직선 화살표 연결선 130"/>
          <p:cNvCxnSpPr>
            <a:stCxn id="86" idx="6"/>
            <a:endCxn id="97" idx="2"/>
          </p:cNvCxnSpPr>
          <p:nvPr/>
        </p:nvCxnSpPr>
        <p:spPr>
          <a:xfrm flipV="1">
            <a:off x="8560377" y="5226898"/>
            <a:ext cx="842043" cy="38598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2" name="직선 화살표 연결선 131"/>
          <p:cNvCxnSpPr>
            <a:stCxn id="75" idx="6"/>
            <a:endCxn id="143" idx="2"/>
          </p:cNvCxnSpPr>
          <p:nvPr/>
        </p:nvCxnSpPr>
        <p:spPr>
          <a:xfrm>
            <a:off x="5674978" y="3322109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3" name="직선 화살표 연결선 132"/>
          <p:cNvCxnSpPr>
            <a:stCxn id="73" idx="6"/>
            <a:endCxn id="141" idx="2"/>
          </p:cNvCxnSpPr>
          <p:nvPr/>
        </p:nvCxnSpPr>
        <p:spPr>
          <a:xfrm>
            <a:off x="5674978" y="5612884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4" name="그룹 133"/>
          <p:cNvGrpSpPr/>
          <p:nvPr/>
        </p:nvGrpSpPr>
        <p:grpSpPr>
          <a:xfrm>
            <a:off x="6517020" y="2223764"/>
            <a:ext cx="600657" cy="3689448"/>
            <a:chOff x="3924300" y="2606040"/>
            <a:chExt cx="533400" cy="3276332"/>
          </a:xfrm>
          <a:solidFill>
            <a:sysClr val="window" lastClr="FFFFFF"/>
          </a:solidFill>
        </p:grpSpPr>
        <p:grpSp>
          <p:nvGrpSpPr>
            <p:cNvPr id="135" name="그룹 134"/>
            <p:cNvGrpSpPr/>
            <p:nvPr/>
          </p:nvGrpSpPr>
          <p:grpSpPr>
            <a:xfrm>
              <a:off x="3924300" y="2606040"/>
              <a:ext cx="533400" cy="533400"/>
              <a:chOff x="990600" y="3124200"/>
              <a:chExt cx="533400" cy="533400"/>
            </a:xfrm>
            <a:grpFill/>
          </p:grpSpPr>
          <p:sp>
            <p:nvSpPr>
              <p:cNvPr id="145" name="타원 14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그룹 135"/>
            <p:cNvGrpSpPr/>
            <p:nvPr/>
          </p:nvGrpSpPr>
          <p:grpSpPr>
            <a:xfrm>
              <a:off x="3924300" y="3314700"/>
              <a:ext cx="533400" cy="533400"/>
              <a:chOff x="990600" y="3124200"/>
              <a:chExt cx="533400" cy="533400"/>
            </a:xfrm>
            <a:grpFill/>
          </p:grpSpPr>
          <p:sp>
            <p:nvSpPr>
              <p:cNvPr id="143" name="타원 14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그룹 136"/>
            <p:cNvGrpSpPr/>
            <p:nvPr/>
          </p:nvGrpSpPr>
          <p:grpSpPr>
            <a:xfrm>
              <a:off x="3924300" y="5348972"/>
              <a:ext cx="533400" cy="533400"/>
              <a:chOff x="990600" y="3124200"/>
              <a:chExt cx="533400" cy="533400"/>
            </a:xfrm>
            <a:grpFill/>
          </p:grpSpPr>
          <p:sp>
            <p:nvSpPr>
              <p:cNvPr id="141" name="타원 14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8" name="그룹 137"/>
            <p:cNvGrpSpPr/>
            <p:nvPr/>
          </p:nvGrpSpPr>
          <p:grpSpPr>
            <a:xfrm>
              <a:off x="3924300" y="4244340"/>
              <a:ext cx="533400" cy="533400"/>
              <a:chOff x="990600" y="3124200"/>
              <a:chExt cx="533400" cy="533400"/>
            </a:xfrm>
            <a:grpFill/>
          </p:grpSpPr>
          <p:sp>
            <p:nvSpPr>
              <p:cNvPr id="139" name="타원 13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47" name="직선 화살표 연결선 146"/>
          <p:cNvCxnSpPr>
            <a:stCxn id="75" idx="6"/>
            <a:endCxn id="145" idx="2"/>
          </p:cNvCxnSpPr>
          <p:nvPr/>
        </p:nvCxnSpPr>
        <p:spPr>
          <a:xfrm flipV="1">
            <a:off x="5674978" y="2524092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8" name="직선 화살표 연결선 147"/>
          <p:cNvCxnSpPr>
            <a:stCxn id="75" idx="6"/>
            <a:endCxn id="141" idx="2"/>
          </p:cNvCxnSpPr>
          <p:nvPr/>
        </p:nvCxnSpPr>
        <p:spPr>
          <a:xfrm>
            <a:off x="5674978" y="3322109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9" name="직선 화살표 연결선 148"/>
          <p:cNvCxnSpPr>
            <a:stCxn id="77" idx="6"/>
            <a:endCxn id="143" idx="2"/>
          </p:cNvCxnSpPr>
          <p:nvPr/>
        </p:nvCxnSpPr>
        <p:spPr>
          <a:xfrm>
            <a:off x="5674978" y="2524092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0" name="직선 화살표 연결선 149"/>
          <p:cNvCxnSpPr>
            <a:stCxn id="77" idx="6"/>
            <a:endCxn id="141" idx="2"/>
          </p:cNvCxnSpPr>
          <p:nvPr/>
        </p:nvCxnSpPr>
        <p:spPr>
          <a:xfrm>
            <a:off x="5674978" y="2524092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1" name="직선 화살표 연결선 150"/>
          <p:cNvCxnSpPr>
            <a:stCxn id="73" idx="6"/>
            <a:endCxn id="145" idx="2"/>
          </p:cNvCxnSpPr>
          <p:nvPr/>
        </p:nvCxnSpPr>
        <p:spPr>
          <a:xfrm flipV="1">
            <a:off x="5674978" y="2524092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2" name="직선 화살표 연결선 151"/>
          <p:cNvCxnSpPr>
            <a:stCxn id="73" idx="6"/>
            <a:endCxn id="143" idx="2"/>
          </p:cNvCxnSpPr>
          <p:nvPr/>
        </p:nvCxnSpPr>
        <p:spPr>
          <a:xfrm flipV="1">
            <a:off x="5674978" y="3322109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3" name="직선 화살표 연결선 152"/>
          <p:cNvCxnSpPr>
            <a:stCxn id="145" idx="6"/>
            <a:endCxn id="90" idx="2"/>
          </p:cNvCxnSpPr>
          <p:nvPr/>
        </p:nvCxnSpPr>
        <p:spPr>
          <a:xfrm>
            <a:off x="7117677" y="2524092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4" name="직선 화살표 연결선 153"/>
          <p:cNvCxnSpPr>
            <a:stCxn id="145" idx="6"/>
            <a:endCxn id="88" idx="2"/>
          </p:cNvCxnSpPr>
          <p:nvPr/>
        </p:nvCxnSpPr>
        <p:spPr>
          <a:xfrm>
            <a:off x="7117677" y="2524092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5" name="직선 화살표 연결선 154"/>
          <p:cNvCxnSpPr>
            <a:stCxn id="145" idx="6"/>
            <a:endCxn id="86" idx="2"/>
          </p:cNvCxnSpPr>
          <p:nvPr/>
        </p:nvCxnSpPr>
        <p:spPr>
          <a:xfrm>
            <a:off x="7117677" y="2524092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6" name="직선 화살표 연결선 155"/>
          <p:cNvCxnSpPr>
            <a:stCxn id="143" idx="6"/>
            <a:endCxn id="90" idx="2"/>
          </p:cNvCxnSpPr>
          <p:nvPr/>
        </p:nvCxnSpPr>
        <p:spPr>
          <a:xfrm flipV="1">
            <a:off x="7117677" y="2524092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7" name="직선 화살표 연결선 156"/>
          <p:cNvCxnSpPr>
            <a:stCxn id="143" idx="6"/>
            <a:endCxn id="88" idx="2"/>
          </p:cNvCxnSpPr>
          <p:nvPr/>
        </p:nvCxnSpPr>
        <p:spPr>
          <a:xfrm>
            <a:off x="7117677" y="3322109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8" name="직선 화살표 연결선 157"/>
          <p:cNvCxnSpPr>
            <a:stCxn id="143" idx="6"/>
            <a:endCxn id="86" idx="2"/>
          </p:cNvCxnSpPr>
          <p:nvPr/>
        </p:nvCxnSpPr>
        <p:spPr>
          <a:xfrm>
            <a:off x="7117677" y="3322109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9" name="직선 화살표 연결선 158"/>
          <p:cNvCxnSpPr>
            <a:stCxn id="141" idx="6"/>
            <a:endCxn id="90" idx="2"/>
          </p:cNvCxnSpPr>
          <p:nvPr/>
        </p:nvCxnSpPr>
        <p:spPr>
          <a:xfrm flipV="1">
            <a:off x="7117677" y="2524092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0" name="직선 화살표 연결선 159"/>
          <p:cNvCxnSpPr>
            <a:stCxn id="141" idx="6"/>
            <a:endCxn id="88" idx="2"/>
          </p:cNvCxnSpPr>
          <p:nvPr/>
        </p:nvCxnSpPr>
        <p:spPr>
          <a:xfrm flipV="1">
            <a:off x="7117677" y="3322109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1" name="직선 화살표 연결선 160"/>
          <p:cNvCxnSpPr>
            <a:stCxn id="141" idx="6"/>
            <a:endCxn id="86" idx="2"/>
          </p:cNvCxnSpPr>
          <p:nvPr/>
        </p:nvCxnSpPr>
        <p:spPr>
          <a:xfrm>
            <a:off x="7117677" y="5612884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2" name="직사각형 161"/>
          <p:cNvSpPr/>
          <p:nvPr/>
        </p:nvSpPr>
        <p:spPr>
          <a:xfrm>
            <a:off x="1643801" y="6026150"/>
            <a:ext cx="1690898" cy="35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Input layer</a:t>
            </a:r>
            <a:endParaRPr lang="en-US" altLang="ko-KR" sz="14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8857300" y="6014705"/>
            <a:ext cx="1690898" cy="35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Output layer</a:t>
            </a:r>
            <a:endParaRPr lang="en-US" altLang="ko-KR" sz="14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3028516" y="2231470"/>
                <a:ext cx="361718" cy="4628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516" y="2231470"/>
                <a:ext cx="361718" cy="462835"/>
              </a:xfrm>
              <a:prstGeom prst="rect">
                <a:avLst/>
              </a:prstGeom>
              <a:blipFill>
                <a:blip r:embed="rId27"/>
                <a:stretch>
                  <a:fillRect l="-35593" r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920075" y="5468016"/>
                <a:ext cx="361718" cy="4939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i="1" spc="-3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pc="-3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𝑠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𝑖𝑛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75" y="5468016"/>
                <a:ext cx="361718" cy="493955"/>
              </a:xfrm>
              <a:prstGeom prst="rect">
                <a:avLst/>
              </a:prstGeom>
              <a:blipFill>
                <a:blip r:embed="rId28"/>
                <a:stretch>
                  <a:fillRect l="-71186" r="-55932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8929352" y="2231470"/>
                <a:ext cx="361718" cy="4628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𝑙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52" y="2231470"/>
                <a:ext cx="361718" cy="462835"/>
              </a:xfrm>
              <a:prstGeom prst="rect">
                <a:avLst/>
              </a:prstGeom>
              <a:blipFill>
                <a:blip r:embed="rId29"/>
                <a:stretch>
                  <a:fillRect l="-30508" r="-15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8929352" y="5464947"/>
                <a:ext cx="361718" cy="5000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i="1" spc="-3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pc="-3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</m:e>
                          </m:d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𝑠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𝑙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𝑙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52" y="5464947"/>
                <a:ext cx="361718" cy="500092"/>
              </a:xfrm>
              <a:prstGeom prst="rect">
                <a:avLst/>
              </a:prstGeom>
              <a:blipFill>
                <a:blip r:embed="rId30"/>
                <a:stretch>
                  <a:fillRect l="-79661" r="-64407"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334699" y="6026150"/>
            <a:ext cx="5522600" cy="604628"/>
            <a:chOff x="3334699" y="6026150"/>
            <a:chExt cx="5522600" cy="604628"/>
          </a:xfrm>
        </p:grpSpPr>
        <p:sp>
          <p:nvSpPr>
            <p:cNvPr id="164" name="직사각형 163"/>
            <p:cNvSpPr/>
            <p:nvPr/>
          </p:nvSpPr>
          <p:spPr>
            <a:xfrm>
              <a:off x="5239825" y="6026150"/>
              <a:ext cx="1690898" cy="357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Hidden layer</a:t>
              </a:r>
            </a:p>
          </p:txBody>
        </p:sp>
        <p:cxnSp>
          <p:nvCxnSpPr>
            <p:cNvPr id="165" name="직선 화살표 연결선 164"/>
            <p:cNvCxnSpPr>
              <a:stCxn id="164" idx="3"/>
              <a:endCxn id="163" idx="1"/>
            </p:cNvCxnSpPr>
            <p:nvPr/>
          </p:nvCxnSpPr>
          <p:spPr>
            <a:xfrm flipV="1">
              <a:off x="6930723" y="6193588"/>
              <a:ext cx="1926576" cy="1144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66" name="직선 화살표 연결선 165"/>
            <p:cNvCxnSpPr>
              <a:stCxn id="164" idx="1"/>
              <a:endCxn id="162" idx="3"/>
            </p:cNvCxnSpPr>
            <p:nvPr/>
          </p:nvCxnSpPr>
          <p:spPr>
            <a:xfrm flipH="1">
              <a:off x="3334699" y="6205032"/>
              <a:ext cx="190512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71" name="직사각형 170"/>
            <p:cNvSpPr/>
            <p:nvPr/>
          </p:nvSpPr>
          <p:spPr>
            <a:xfrm>
              <a:off x="5450097" y="6273014"/>
              <a:ext cx="1270351" cy="357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ko-KR" sz="1400" b="1" u="sng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hypothesis</a:t>
              </a:r>
              <a:r>
                <a:rPr lang="en-US" altLang="ko-KR" sz="14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8929352" y="1758330"/>
                <a:ext cx="2888643" cy="3077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# of unit in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𝑗</m:t>
                    </m:r>
                  </m:oMath>
                </a14:m>
                <a:r>
                  <a:rPr lang="en-US" altLang="ko-KR" sz="14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en-US" altLang="ko-KR" sz="1400" dirty="0" err="1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</a:t>
                </a:r>
                <a:r>
                  <a:rPr lang="en-US" altLang="ko-KR" sz="14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layer</a:t>
                </a:r>
                <a:endParaRPr lang="ko-KR" altLang="en-US" sz="1400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52" y="1758330"/>
                <a:ext cx="2888643" cy="307778"/>
              </a:xfrm>
              <a:prstGeom prst="rect">
                <a:avLst/>
              </a:prstGeom>
              <a:blipFill>
                <a:blip r:embed="rId31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Multi-Layer Perceptron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logic gate to computer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0729" y="2140929"/>
            <a:ext cx="3189196" cy="4507209"/>
            <a:chOff x="970729" y="2140929"/>
            <a:chExt cx="3189196" cy="4507209"/>
          </a:xfrm>
        </p:grpSpPr>
        <p:sp>
          <p:nvSpPr>
            <p:cNvPr id="8" name="직사각형 7"/>
            <p:cNvSpPr/>
            <p:nvPr/>
          </p:nvSpPr>
          <p:spPr>
            <a:xfrm>
              <a:off x="970729" y="2140929"/>
              <a:ext cx="3189196" cy="4507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nand gat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85" y="4506703"/>
              <a:ext cx="2554210" cy="151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and gat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85" y="2419532"/>
              <a:ext cx="2630424" cy="197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28768" y="6209996"/>
              <a:ext cx="1622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NAND</a:t>
              </a:r>
              <a:r>
                <a:rPr lang="en-US" altLang="ko-KR" sz="1400" dirty="0" smtClean="0"/>
                <a:t> logic Gate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106499" y="2140929"/>
            <a:ext cx="3584099" cy="4507209"/>
            <a:chOff x="4106499" y="2140929"/>
            <a:chExt cx="3584099" cy="4507209"/>
          </a:xfrm>
        </p:grpSpPr>
        <p:sp>
          <p:nvSpPr>
            <p:cNvPr id="176" name="직사각형 175"/>
            <p:cNvSpPr/>
            <p:nvPr/>
          </p:nvSpPr>
          <p:spPr>
            <a:xfrm>
              <a:off x="4501402" y="2140929"/>
              <a:ext cx="3189196" cy="4507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오른쪽 화살표 2"/>
            <p:cNvSpPr/>
            <p:nvPr/>
          </p:nvSpPr>
          <p:spPr>
            <a:xfrm>
              <a:off x="4106499" y="3769604"/>
              <a:ext cx="552763" cy="62493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032" name="Picture 8" descr="alu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021126" y="3744597"/>
              <a:ext cx="2149751" cy="272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lu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613" y="2518145"/>
              <a:ext cx="2742774" cy="151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" name="TextBox 173"/>
            <p:cNvSpPr txBox="1"/>
            <p:nvPr/>
          </p:nvSpPr>
          <p:spPr>
            <a:xfrm>
              <a:off x="5114535" y="6209996"/>
              <a:ext cx="2262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ALU</a:t>
              </a:r>
              <a:r>
                <a:rPr lang="en-US" altLang="ko-KR" sz="1400" dirty="0" smtClean="0"/>
                <a:t>; arithmetic logic unit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608450" y="2140929"/>
            <a:ext cx="3612821" cy="4507209"/>
            <a:chOff x="7608450" y="2140929"/>
            <a:chExt cx="3612821" cy="4507209"/>
          </a:xfrm>
        </p:grpSpPr>
        <p:sp>
          <p:nvSpPr>
            <p:cNvPr id="177" name="직사각형 176"/>
            <p:cNvSpPr/>
            <p:nvPr/>
          </p:nvSpPr>
          <p:spPr>
            <a:xfrm>
              <a:off x="8032075" y="2140929"/>
              <a:ext cx="3189196" cy="4507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cpu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228" y="3141352"/>
              <a:ext cx="2972173" cy="24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TextBox 174"/>
            <p:cNvSpPr txBox="1"/>
            <p:nvPr/>
          </p:nvSpPr>
          <p:spPr>
            <a:xfrm>
              <a:off x="8378299" y="6209996"/>
              <a:ext cx="2492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CPU</a:t>
              </a:r>
              <a:r>
                <a:rPr lang="en-US" altLang="ko-KR" sz="1400" dirty="0" smtClean="0"/>
                <a:t>; central processing unit</a:t>
              </a:r>
              <a:endParaRPr lang="ko-KR" altLang="en-US" sz="1400" dirty="0"/>
            </a:p>
          </p:txBody>
        </p:sp>
        <p:sp>
          <p:nvSpPr>
            <p:cNvPr id="173" name="오른쪽 화살표 172"/>
            <p:cNvSpPr/>
            <p:nvPr/>
          </p:nvSpPr>
          <p:spPr>
            <a:xfrm>
              <a:off x="7608450" y="3769604"/>
              <a:ext cx="552763" cy="62493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1661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How to Train the Neural Net?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이용해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𝝎의 최적 값을 자동으로 획득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function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𝐽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𝝎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정의하고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이를 최적화하는 방향으로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𝝎 를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조정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Gradient descent algorithm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calculate the gradient of a neural network?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03505" y="3983934"/>
            <a:ext cx="4834647" cy="2505002"/>
            <a:chOff x="1828607" y="4109936"/>
            <a:chExt cx="4117842" cy="2133600"/>
          </a:xfrm>
        </p:grpSpPr>
        <p:grpSp>
          <p:nvGrpSpPr>
            <p:cNvPr id="4" name="그룹 3"/>
            <p:cNvGrpSpPr/>
            <p:nvPr/>
          </p:nvGrpSpPr>
          <p:grpSpPr>
            <a:xfrm>
              <a:off x="1828607" y="4186136"/>
              <a:ext cx="4117842" cy="1990834"/>
              <a:chOff x="990600" y="2594880"/>
              <a:chExt cx="6939186" cy="3354856"/>
            </a:xfrm>
          </p:grpSpPr>
          <p:cxnSp>
            <p:nvCxnSpPr>
              <p:cNvPr id="5" name="직선 화살표 연결선 4"/>
              <p:cNvCxnSpPr>
                <a:stCxn id="108" idx="6"/>
                <a:endCxn id="72" idx="2"/>
              </p:cNvCxnSpPr>
              <p:nvPr/>
            </p:nvCxnSpPr>
            <p:spPr>
              <a:xfrm>
                <a:off x="4086314" y="2872740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그룹 7"/>
              <p:cNvGrpSpPr/>
              <p:nvPr/>
            </p:nvGrpSpPr>
            <p:grpSpPr>
              <a:xfrm>
                <a:off x="990600" y="2948806"/>
                <a:ext cx="533400" cy="2590800"/>
                <a:chOff x="990600" y="2895600"/>
                <a:chExt cx="533400" cy="2590800"/>
              </a:xfrm>
            </p:grpSpPr>
            <p:grpSp>
              <p:nvGrpSpPr>
                <p:cNvPr id="122" name="그룹 121"/>
                <p:cNvGrpSpPr/>
                <p:nvPr/>
              </p:nvGrpSpPr>
              <p:grpSpPr>
                <a:xfrm>
                  <a:off x="990600" y="28956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32" name="타원 131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/>
                      <p:cNvSpPr txBox="1"/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2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3" name="그룹 122"/>
                <p:cNvGrpSpPr/>
                <p:nvPr/>
              </p:nvGrpSpPr>
              <p:grpSpPr>
                <a:xfrm>
                  <a:off x="990600" y="35814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30" name="타원 129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/>
                      <p:cNvSpPr txBox="1"/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TextBox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64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4" name="그룹 123"/>
                <p:cNvGrpSpPr/>
                <p:nvPr/>
              </p:nvGrpSpPr>
              <p:grpSpPr>
                <a:xfrm>
                  <a:off x="990600" y="4267200"/>
                  <a:ext cx="533400" cy="533400"/>
                  <a:chOff x="990600" y="3124200"/>
                  <a:chExt cx="533400" cy="533400"/>
                </a:xfrm>
                <a:noFill/>
              </p:grpSpPr>
              <p:sp>
                <p:nvSpPr>
                  <p:cNvPr id="128" name="타원 127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grp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/>
                      <p:cNvSpPr txBox="1"/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5" name="그룹 124"/>
                <p:cNvGrpSpPr/>
                <p:nvPr/>
              </p:nvGrpSpPr>
              <p:grpSpPr>
                <a:xfrm>
                  <a:off x="990600" y="49530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/>
                      <p:cNvSpPr txBox="1"/>
                      <p:nvPr/>
                    </p:nvSpPr>
                    <p:spPr>
                      <a:xfrm>
                        <a:off x="1157653" y="3162360"/>
                        <a:ext cx="321216" cy="4113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𝑖𝑛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62360"/>
                        <a:ext cx="321216" cy="41135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" name="그룹 8"/>
              <p:cNvGrpSpPr/>
              <p:nvPr/>
            </p:nvGrpSpPr>
            <p:grpSpPr>
              <a:xfrm>
                <a:off x="2271757" y="2606040"/>
                <a:ext cx="533400" cy="3276332"/>
                <a:chOff x="2590800" y="2606040"/>
                <a:chExt cx="533400" cy="3276332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2590800" y="260604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20" name="타원 119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/>
                      <p:cNvSpPr txBox="1"/>
                      <p:nvPr/>
                    </p:nvSpPr>
                    <p:spPr>
                      <a:xfrm>
                        <a:off x="1157653" y="3144536"/>
                        <a:ext cx="321216" cy="447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44536"/>
                        <a:ext cx="321216" cy="44701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5806" r="-129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2590800" y="33147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18" name="타원 117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1157653" y="3144375"/>
                        <a:ext cx="321216" cy="4473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44375"/>
                        <a:ext cx="321216" cy="44733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5806" r="-129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2590800" y="5348972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1157653" y="3126111"/>
                        <a:ext cx="321216" cy="4838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(2)</m:t>
                                  </m:r>
                                </m:sub>
                                <m:sup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26111"/>
                        <a:ext cx="321216" cy="48385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5484" r="-225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3" name="그룹 112"/>
                <p:cNvGrpSpPr/>
                <p:nvPr/>
              </p:nvGrpSpPr>
              <p:grpSpPr>
                <a:xfrm>
                  <a:off x="2590800" y="4244340"/>
                  <a:ext cx="533400" cy="533400"/>
                  <a:chOff x="990600" y="3124200"/>
                  <a:chExt cx="533400" cy="533400"/>
                </a:xfrm>
                <a:noFill/>
              </p:grpSpPr>
              <p:sp>
                <p:nvSpPr>
                  <p:cNvPr id="114" name="타원 113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grp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1157653" y="3173548"/>
                        <a:ext cx="321216" cy="388987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8"/>
                        <a:ext cx="321216" cy="38898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" name="그룹 9"/>
              <p:cNvGrpSpPr/>
              <p:nvPr/>
            </p:nvGrpSpPr>
            <p:grpSpPr>
              <a:xfrm>
                <a:off x="3552914" y="2606040"/>
                <a:ext cx="533400" cy="3276332"/>
                <a:chOff x="3924300" y="2606040"/>
                <a:chExt cx="533400" cy="3276332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3924300" y="260604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08" name="타원 107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1157653" y="3144536"/>
                        <a:ext cx="321216" cy="447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(3)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44536"/>
                        <a:ext cx="321216" cy="44701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000" r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9" name="그룹 98"/>
                <p:cNvGrpSpPr/>
                <p:nvPr/>
              </p:nvGrpSpPr>
              <p:grpSpPr>
                <a:xfrm>
                  <a:off x="3924300" y="33147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1157653" y="3144375"/>
                        <a:ext cx="321216" cy="4473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3</m:t>
                                  </m:r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44375"/>
                        <a:ext cx="321216" cy="447336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5000" r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0" name="그룹 99"/>
                <p:cNvGrpSpPr/>
                <p:nvPr/>
              </p:nvGrpSpPr>
              <p:grpSpPr>
                <a:xfrm>
                  <a:off x="3924300" y="5348972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157653" y="3126111"/>
                        <a:ext cx="321216" cy="4838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(3)</m:t>
                                  </m:r>
                                </m:sub>
                                <m:sup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3</m:t>
                                  </m:r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26111"/>
                        <a:ext cx="321216" cy="48385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4375" r="-187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1" name="그룹 100"/>
                <p:cNvGrpSpPr/>
                <p:nvPr/>
              </p:nvGrpSpPr>
              <p:grpSpPr>
                <a:xfrm>
                  <a:off x="3924300" y="4244340"/>
                  <a:ext cx="533400" cy="533400"/>
                  <a:chOff x="990600" y="3124200"/>
                  <a:chExt cx="533400" cy="533400"/>
                </a:xfrm>
                <a:noFill/>
              </p:grpSpPr>
              <p:sp>
                <p:nvSpPr>
                  <p:cNvPr id="102" name="타원 101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grp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157653" y="3173548"/>
                        <a:ext cx="321216" cy="388987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8"/>
                        <a:ext cx="321216" cy="38898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" name="그룹 10"/>
              <p:cNvGrpSpPr/>
              <p:nvPr/>
            </p:nvGrpSpPr>
            <p:grpSpPr>
              <a:xfrm>
                <a:off x="6115228" y="2606040"/>
                <a:ext cx="533400" cy="3276332"/>
                <a:chOff x="5927043" y="2606040"/>
                <a:chExt cx="533400" cy="3276332"/>
              </a:xfrm>
            </p:grpSpPr>
            <p:grpSp>
              <p:nvGrpSpPr>
                <p:cNvPr id="86" name="그룹 85"/>
                <p:cNvGrpSpPr/>
                <p:nvPr/>
              </p:nvGrpSpPr>
              <p:grpSpPr>
                <a:xfrm>
                  <a:off x="5927043" y="260604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TextBox 96"/>
                      <p:cNvSpPr txBox="1"/>
                      <p:nvPr/>
                    </p:nvSpPr>
                    <p:spPr>
                      <a:xfrm>
                        <a:off x="1157653" y="3144536"/>
                        <a:ext cx="321216" cy="447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𝑙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TextBox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44536"/>
                        <a:ext cx="321216" cy="44701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22581" r="-64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7" name="그룹 86"/>
                <p:cNvGrpSpPr/>
                <p:nvPr/>
              </p:nvGrpSpPr>
              <p:grpSpPr>
                <a:xfrm>
                  <a:off x="5927043" y="33147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94" name="타원 93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1157653" y="3144375"/>
                        <a:ext cx="321216" cy="4473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𝑙</m:t>
                                  </m:r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TextBox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44375"/>
                        <a:ext cx="321216" cy="44733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22581" r="-64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8" name="그룹 87"/>
                <p:cNvGrpSpPr/>
                <p:nvPr/>
              </p:nvGrpSpPr>
              <p:grpSpPr>
                <a:xfrm>
                  <a:off x="5927043" y="5348972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92" name="타원 91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/>
                      <p:cNvSpPr txBox="1"/>
                      <p:nvPr/>
                    </p:nvSpPr>
                    <p:spPr>
                      <a:xfrm>
                        <a:off x="1157653" y="3126111"/>
                        <a:ext cx="321216" cy="4838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𝑙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𝑙</m:t>
                                  </m:r>
                                  <m:r>
                                    <a:rPr lang="en-US" altLang="ko-KR" sz="9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2" name="TextBox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26111"/>
                        <a:ext cx="321216" cy="483858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2258" r="-193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9" name="그룹 88"/>
                <p:cNvGrpSpPr/>
                <p:nvPr/>
              </p:nvGrpSpPr>
              <p:grpSpPr>
                <a:xfrm>
                  <a:off x="5927043" y="4244340"/>
                  <a:ext cx="533400" cy="533400"/>
                  <a:chOff x="990600" y="3124200"/>
                  <a:chExt cx="533400" cy="533400"/>
                </a:xfrm>
                <a:noFill/>
              </p:grpSpPr>
              <p:sp>
                <p:nvSpPr>
                  <p:cNvPr id="90" name="타원 89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grp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/>
                      <p:cNvSpPr txBox="1"/>
                      <p:nvPr/>
                    </p:nvSpPr>
                    <p:spPr>
                      <a:xfrm>
                        <a:off x="1157653" y="3173548"/>
                        <a:ext cx="321216" cy="388987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8"/>
                        <a:ext cx="321216" cy="38898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2" name="그룹 11"/>
              <p:cNvGrpSpPr/>
              <p:nvPr/>
            </p:nvGrpSpPr>
            <p:grpSpPr>
              <a:xfrm>
                <a:off x="7396386" y="2948806"/>
                <a:ext cx="533400" cy="2590800"/>
                <a:chOff x="990600" y="2895600"/>
                <a:chExt cx="533400" cy="2590800"/>
              </a:xfrm>
            </p:grpSpPr>
            <p:grpSp>
              <p:nvGrpSpPr>
                <p:cNvPr id="74" name="그룹 73"/>
                <p:cNvGrpSpPr/>
                <p:nvPr/>
              </p:nvGrpSpPr>
              <p:grpSpPr>
                <a:xfrm>
                  <a:off x="990600" y="28956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84" name="타원 83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TextBox 84"/>
                      <p:cNvSpPr txBox="1"/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sz="900" i="1" smtClean="0"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900" b="0" i="1" smtClean="0"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그룹 74"/>
                <p:cNvGrpSpPr/>
                <p:nvPr/>
              </p:nvGrpSpPr>
              <p:grpSpPr>
                <a:xfrm>
                  <a:off x="990600" y="35814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82" name="타원 81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sz="900" i="1"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900" i="1"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990600" y="4267200"/>
                  <a:ext cx="533400" cy="533400"/>
                  <a:chOff x="990600" y="3124200"/>
                  <a:chExt cx="533400" cy="533400"/>
                </a:xfrm>
                <a:noFill/>
              </p:grpSpPr>
              <p:sp>
                <p:nvSpPr>
                  <p:cNvPr id="80" name="타원 79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grp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ko-KR" altLang="en-U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TextBox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5"/>
                        <a:ext cx="321216" cy="38898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7" name="그룹 76"/>
                <p:cNvGrpSpPr/>
                <p:nvPr/>
              </p:nvGrpSpPr>
              <p:grpSpPr>
                <a:xfrm>
                  <a:off x="990600" y="4953000"/>
                  <a:ext cx="533400" cy="533400"/>
                  <a:chOff x="990600" y="3124200"/>
                  <a:chExt cx="533400" cy="533400"/>
                </a:xfrm>
              </p:grpSpPr>
              <p:sp>
                <p:nvSpPr>
                  <p:cNvPr id="78" name="타원 77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1157653" y="3162360"/>
                        <a:ext cx="321216" cy="4113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sz="900" i="1"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900" i="1"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𝑜𝑢𝑡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62360"/>
                        <a:ext cx="321216" cy="41135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8125" r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3" name="직선 화살표 연결선 12"/>
              <p:cNvCxnSpPr>
                <a:stCxn id="132" idx="6"/>
                <a:endCxn id="120" idx="2"/>
              </p:cNvCxnSpPr>
              <p:nvPr/>
            </p:nvCxnSpPr>
            <p:spPr>
              <a:xfrm flipV="1">
                <a:off x="1524000" y="2872740"/>
                <a:ext cx="747757" cy="3427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132" idx="6"/>
                <a:endCxn id="118" idx="2"/>
              </p:cNvCxnSpPr>
              <p:nvPr/>
            </p:nvCxnSpPr>
            <p:spPr>
              <a:xfrm>
                <a:off x="1524000" y="3215506"/>
                <a:ext cx="747757" cy="36589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132" idx="6"/>
                <a:endCxn id="116" idx="2"/>
              </p:cNvCxnSpPr>
              <p:nvPr/>
            </p:nvCxnSpPr>
            <p:spPr>
              <a:xfrm>
                <a:off x="1524000" y="3215506"/>
                <a:ext cx="747757" cy="2400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30" idx="6"/>
                <a:endCxn id="120" idx="2"/>
              </p:cNvCxnSpPr>
              <p:nvPr/>
            </p:nvCxnSpPr>
            <p:spPr>
              <a:xfrm flipV="1">
                <a:off x="1524000" y="2872740"/>
                <a:ext cx="747757" cy="1028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30" idx="6"/>
                <a:endCxn id="118" idx="2"/>
              </p:cNvCxnSpPr>
              <p:nvPr/>
            </p:nvCxnSpPr>
            <p:spPr>
              <a:xfrm flipV="1">
                <a:off x="1524000" y="3581400"/>
                <a:ext cx="747757" cy="319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30" idx="6"/>
                <a:endCxn id="116" idx="2"/>
              </p:cNvCxnSpPr>
              <p:nvPr/>
            </p:nvCxnSpPr>
            <p:spPr>
              <a:xfrm>
                <a:off x="1524000" y="3901306"/>
                <a:ext cx="747757" cy="17143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126" idx="6"/>
                <a:endCxn id="120" idx="2"/>
              </p:cNvCxnSpPr>
              <p:nvPr/>
            </p:nvCxnSpPr>
            <p:spPr>
              <a:xfrm flipV="1">
                <a:off x="1524000" y="2872740"/>
                <a:ext cx="747757" cy="24001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126" idx="6"/>
                <a:endCxn id="118" idx="2"/>
              </p:cNvCxnSpPr>
              <p:nvPr/>
            </p:nvCxnSpPr>
            <p:spPr>
              <a:xfrm flipV="1">
                <a:off x="1524000" y="3581400"/>
                <a:ext cx="747757" cy="16915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126" idx="6"/>
                <a:endCxn id="116" idx="2"/>
              </p:cNvCxnSpPr>
              <p:nvPr/>
            </p:nvCxnSpPr>
            <p:spPr>
              <a:xfrm>
                <a:off x="1524000" y="5272906"/>
                <a:ext cx="747757" cy="342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120" idx="6"/>
                <a:endCxn id="108" idx="2"/>
              </p:cNvCxnSpPr>
              <p:nvPr/>
            </p:nvCxnSpPr>
            <p:spPr>
              <a:xfrm>
                <a:off x="2805157" y="2872740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20" idx="6"/>
                <a:endCxn id="106" idx="2"/>
              </p:cNvCxnSpPr>
              <p:nvPr/>
            </p:nvCxnSpPr>
            <p:spPr>
              <a:xfrm>
                <a:off x="2805157" y="2872740"/>
                <a:ext cx="747757" cy="708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120" idx="6"/>
                <a:endCxn id="104" idx="2"/>
              </p:cNvCxnSpPr>
              <p:nvPr/>
            </p:nvCxnSpPr>
            <p:spPr>
              <a:xfrm>
                <a:off x="2805157" y="2872740"/>
                <a:ext cx="747757" cy="27429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118" idx="6"/>
                <a:endCxn id="108" idx="2"/>
              </p:cNvCxnSpPr>
              <p:nvPr/>
            </p:nvCxnSpPr>
            <p:spPr>
              <a:xfrm flipV="1">
                <a:off x="2805157" y="2872740"/>
                <a:ext cx="747757" cy="708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stCxn id="118" idx="6"/>
                <a:endCxn id="106" idx="2"/>
              </p:cNvCxnSpPr>
              <p:nvPr/>
            </p:nvCxnSpPr>
            <p:spPr>
              <a:xfrm>
                <a:off x="2805157" y="3581400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stCxn id="118" idx="6"/>
                <a:endCxn id="104" idx="2"/>
              </p:cNvCxnSpPr>
              <p:nvPr/>
            </p:nvCxnSpPr>
            <p:spPr>
              <a:xfrm>
                <a:off x="2805157" y="3581400"/>
                <a:ext cx="747757" cy="2034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stCxn id="116" idx="6"/>
                <a:endCxn id="104" idx="2"/>
              </p:cNvCxnSpPr>
              <p:nvPr/>
            </p:nvCxnSpPr>
            <p:spPr>
              <a:xfrm>
                <a:off x="2805157" y="5615672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116" idx="6"/>
                <a:endCxn id="108" idx="2"/>
              </p:cNvCxnSpPr>
              <p:nvPr/>
            </p:nvCxnSpPr>
            <p:spPr>
              <a:xfrm flipV="1">
                <a:off x="2805157" y="2872740"/>
                <a:ext cx="747757" cy="27429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116" idx="6"/>
                <a:endCxn id="106" idx="2"/>
              </p:cNvCxnSpPr>
              <p:nvPr/>
            </p:nvCxnSpPr>
            <p:spPr>
              <a:xfrm flipV="1">
                <a:off x="2805157" y="3581400"/>
                <a:ext cx="747757" cy="2034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96" idx="6"/>
                <a:endCxn id="84" idx="2"/>
              </p:cNvCxnSpPr>
              <p:nvPr/>
            </p:nvCxnSpPr>
            <p:spPr>
              <a:xfrm>
                <a:off x="6648628" y="2872740"/>
                <a:ext cx="747758" cy="342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96" idx="6"/>
                <a:endCxn id="82" idx="2"/>
              </p:cNvCxnSpPr>
              <p:nvPr/>
            </p:nvCxnSpPr>
            <p:spPr>
              <a:xfrm>
                <a:off x="6648628" y="2872740"/>
                <a:ext cx="747758" cy="1028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96" idx="6"/>
                <a:endCxn id="78" idx="2"/>
              </p:cNvCxnSpPr>
              <p:nvPr/>
            </p:nvCxnSpPr>
            <p:spPr>
              <a:xfrm>
                <a:off x="6648628" y="2872740"/>
                <a:ext cx="747758" cy="24001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94" idx="6"/>
                <a:endCxn id="84" idx="2"/>
              </p:cNvCxnSpPr>
              <p:nvPr/>
            </p:nvCxnSpPr>
            <p:spPr>
              <a:xfrm flipV="1">
                <a:off x="6648628" y="3215506"/>
                <a:ext cx="747758" cy="3658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94" idx="6"/>
                <a:endCxn id="82" idx="2"/>
              </p:cNvCxnSpPr>
              <p:nvPr/>
            </p:nvCxnSpPr>
            <p:spPr>
              <a:xfrm>
                <a:off x="6648628" y="3581400"/>
                <a:ext cx="747758" cy="319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94" idx="6"/>
                <a:endCxn id="78" idx="2"/>
              </p:cNvCxnSpPr>
              <p:nvPr/>
            </p:nvCxnSpPr>
            <p:spPr>
              <a:xfrm>
                <a:off x="6648628" y="3581400"/>
                <a:ext cx="747758" cy="16915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92" idx="6"/>
                <a:endCxn id="84" idx="2"/>
              </p:cNvCxnSpPr>
              <p:nvPr/>
            </p:nvCxnSpPr>
            <p:spPr>
              <a:xfrm flipV="1">
                <a:off x="6648628" y="3215506"/>
                <a:ext cx="747758" cy="24001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>
                <a:stCxn id="92" idx="6"/>
                <a:endCxn id="82" idx="2"/>
              </p:cNvCxnSpPr>
              <p:nvPr/>
            </p:nvCxnSpPr>
            <p:spPr>
              <a:xfrm flipV="1">
                <a:off x="6648628" y="3901306"/>
                <a:ext cx="747758" cy="17143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stCxn id="92" idx="6"/>
                <a:endCxn id="78" idx="2"/>
              </p:cNvCxnSpPr>
              <p:nvPr/>
            </p:nvCxnSpPr>
            <p:spPr>
              <a:xfrm flipV="1">
                <a:off x="6648628" y="5272906"/>
                <a:ext cx="747758" cy="342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>
                <a:stCxn id="106" idx="6"/>
                <a:endCxn id="70" idx="2"/>
              </p:cNvCxnSpPr>
              <p:nvPr/>
            </p:nvCxnSpPr>
            <p:spPr>
              <a:xfrm>
                <a:off x="4086314" y="3581400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104" idx="6"/>
                <a:endCxn id="68" idx="2"/>
              </p:cNvCxnSpPr>
              <p:nvPr/>
            </p:nvCxnSpPr>
            <p:spPr>
              <a:xfrm>
                <a:off x="4086314" y="5615672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/>
              <p:cNvGrpSpPr/>
              <p:nvPr/>
            </p:nvGrpSpPr>
            <p:grpSpPr>
              <a:xfrm>
                <a:off x="4834071" y="2606040"/>
                <a:ext cx="533400" cy="3276332"/>
                <a:chOff x="3924300" y="2606040"/>
                <a:chExt cx="533400" cy="3276332"/>
              </a:xfrm>
              <a:solidFill>
                <a:schemeClr val="bg1"/>
              </a:solidFill>
            </p:grpSpPr>
            <p:grpSp>
              <p:nvGrpSpPr>
                <p:cNvPr id="62" name="그룹 61"/>
                <p:cNvGrpSpPr/>
                <p:nvPr/>
              </p:nvGrpSpPr>
              <p:grpSpPr>
                <a:xfrm>
                  <a:off x="3924300" y="2606040"/>
                  <a:ext cx="533400" cy="533400"/>
                  <a:chOff x="990600" y="3124200"/>
                  <a:chExt cx="533400" cy="533400"/>
                </a:xfrm>
                <a:grpFill/>
              </p:grpSpPr>
              <p:sp>
                <p:nvSpPr>
                  <p:cNvPr id="72" name="타원 71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1157653" y="3173546"/>
                        <a:ext cx="321216" cy="3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1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6"/>
                        <a:ext cx="321216" cy="38898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3924300" y="3314700"/>
                  <a:ext cx="533400" cy="533400"/>
                  <a:chOff x="990600" y="3124200"/>
                  <a:chExt cx="533400" cy="533400"/>
                </a:xfrm>
                <a:grpFill/>
              </p:grpSpPr>
              <p:sp>
                <p:nvSpPr>
                  <p:cNvPr id="70" name="타원 69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1157653" y="3173546"/>
                        <a:ext cx="321216" cy="3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6"/>
                        <a:ext cx="321216" cy="38898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3924300" y="5348972"/>
                  <a:ext cx="533400" cy="533400"/>
                  <a:chOff x="990600" y="3124200"/>
                  <a:chExt cx="533400" cy="533400"/>
                </a:xfrm>
                <a:grpFill/>
              </p:grpSpPr>
              <p:sp>
                <p:nvSpPr>
                  <p:cNvPr id="68" name="타원 67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1157653" y="3173546"/>
                        <a:ext cx="321216" cy="3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7" name="TextBox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6"/>
                        <a:ext cx="321216" cy="38898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5" name="그룹 64"/>
                <p:cNvGrpSpPr/>
                <p:nvPr/>
              </p:nvGrpSpPr>
              <p:grpSpPr>
                <a:xfrm>
                  <a:off x="3924300" y="4244340"/>
                  <a:ext cx="533400" cy="533400"/>
                  <a:chOff x="990600" y="3124200"/>
                  <a:chExt cx="533400" cy="533400"/>
                </a:xfrm>
                <a:grpFill/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990600" y="3124200"/>
                    <a:ext cx="533400" cy="533400"/>
                  </a:xfrm>
                  <a:prstGeom prst="ellipse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1157653" y="3173546"/>
                        <a:ext cx="321216" cy="3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5" name="TextBox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653" y="3173546"/>
                        <a:ext cx="321216" cy="38898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3" name="직선 화살표 연결선 42"/>
              <p:cNvCxnSpPr>
                <a:stCxn id="106" idx="6"/>
                <a:endCxn id="72" idx="2"/>
              </p:cNvCxnSpPr>
              <p:nvPr/>
            </p:nvCxnSpPr>
            <p:spPr>
              <a:xfrm flipV="1">
                <a:off x="4086314" y="2872740"/>
                <a:ext cx="747757" cy="708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>
                <a:stCxn id="106" idx="6"/>
                <a:endCxn id="68" idx="2"/>
              </p:cNvCxnSpPr>
              <p:nvPr/>
            </p:nvCxnSpPr>
            <p:spPr>
              <a:xfrm>
                <a:off x="4086314" y="3581400"/>
                <a:ext cx="747757" cy="2034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108" idx="6"/>
                <a:endCxn id="70" idx="2"/>
              </p:cNvCxnSpPr>
              <p:nvPr/>
            </p:nvCxnSpPr>
            <p:spPr>
              <a:xfrm>
                <a:off x="4086314" y="2872740"/>
                <a:ext cx="747757" cy="708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>
                <a:stCxn id="108" idx="6"/>
                <a:endCxn id="68" idx="2"/>
              </p:cNvCxnSpPr>
              <p:nvPr/>
            </p:nvCxnSpPr>
            <p:spPr>
              <a:xfrm>
                <a:off x="4086314" y="2872740"/>
                <a:ext cx="747757" cy="27429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04" idx="6"/>
                <a:endCxn id="72" idx="2"/>
              </p:cNvCxnSpPr>
              <p:nvPr/>
            </p:nvCxnSpPr>
            <p:spPr>
              <a:xfrm flipV="1">
                <a:off x="4086314" y="2872740"/>
                <a:ext cx="747757" cy="27429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>
                <a:stCxn id="104" idx="6"/>
                <a:endCxn id="70" idx="2"/>
              </p:cNvCxnSpPr>
              <p:nvPr/>
            </p:nvCxnSpPr>
            <p:spPr>
              <a:xfrm flipV="1">
                <a:off x="4086314" y="3581400"/>
                <a:ext cx="747757" cy="2034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72" idx="6"/>
                <a:endCxn id="96" idx="2"/>
              </p:cNvCxnSpPr>
              <p:nvPr/>
            </p:nvCxnSpPr>
            <p:spPr>
              <a:xfrm>
                <a:off x="5367471" y="2872740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stCxn id="72" idx="6"/>
                <a:endCxn id="94" idx="2"/>
              </p:cNvCxnSpPr>
              <p:nvPr/>
            </p:nvCxnSpPr>
            <p:spPr>
              <a:xfrm>
                <a:off x="5367471" y="2872740"/>
                <a:ext cx="747757" cy="708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72" idx="6"/>
                <a:endCxn id="92" idx="2"/>
              </p:cNvCxnSpPr>
              <p:nvPr/>
            </p:nvCxnSpPr>
            <p:spPr>
              <a:xfrm>
                <a:off x="5367471" y="2872740"/>
                <a:ext cx="747757" cy="27429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70" idx="6"/>
                <a:endCxn id="96" idx="2"/>
              </p:cNvCxnSpPr>
              <p:nvPr/>
            </p:nvCxnSpPr>
            <p:spPr>
              <a:xfrm flipV="1">
                <a:off x="5367471" y="2872740"/>
                <a:ext cx="747757" cy="708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70" idx="6"/>
                <a:endCxn id="94" idx="2"/>
              </p:cNvCxnSpPr>
              <p:nvPr/>
            </p:nvCxnSpPr>
            <p:spPr>
              <a:xfrm>
                <a:off x="5367471" y="3581400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stCxn id="70" idx="6"/>
                <a:endCxn id="92" idx="2"/>
              </p:cNvCxnSpPr>
              <p:nvPr/>
            </p:nvCxnSpPr>
            <p:spPr>
              <a:xfrm>
                <a:off x="5367471" y="3581400"/>
                <a:ext cx="747757" cy="2034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68" idx="6"/>
                <a:endCxn id="96" idx="2"/>
              </p:cNvCxnSpPr>
              <p:nvPr/>
            </p:nvCxnSpPr>
            <p:spPr>
              <a:xfrm flipV="1">
                <a:off x="5367471" y="2872740"/>
                <a:ext cx="747757" cy="27429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68" idx="6"/>
                <a:endCxn id="94" idx="2"/>
              </p:cNvCxnSpPr>
              <p:nvPr/>
            </p:nvCxnSpPr>
            <p:spPr>
              <a:xfrm flipV="1">
                <a:off x="5367471" y="3581400"/>
                <a:ext cx="747757" cy="2034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68" idx="6"/>
                <a:endCxn id="92" idx="2"/>
              </p:cNvCxnSpPr>
              <p:nvPr/>
            </p:nvCxnSpPr>
            <p:spPr>
              <a:xfrm>
                <a:off x="5367471" y="5615672"/>
                <a:ext cx="7477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736183" y="2594883"/>
                    <a:ext cx="321217" cy="44701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9" name="TextBox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183" y="2594883"/>
                    <a:ext cx="321217" cy="44701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9032" r="-193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639884" y="5462959"/>
                    <a:ext cx="321217" cy="48677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9884" y="5462959"/>
                    <a:ext cx="321217" cy="48677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8710" r="-2580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976289" y="2594880"/>
                    <a:ext cx="321217" cy="44701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1" name="TextBox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6289" y="2594880"/>
                    <a:ext cx="321217" cy="44701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5806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976289" y="5462960"/>
                    <a:ext cx="321217" cy="48677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900" b="0" i="1" spc="-30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𝑜𝑢𝑡</m:t>
                                  </m:r>
                                </m:e>
                              </m:d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sz="900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6289" y="5462960"/>
                    <a:ext cx="321217" cy="48677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1935" r="-290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4" name="직사각형 133"/>
            <p:cNvSpPr/>
            <p:nvPr/>
          </p:nvSpPr>
          <p:spPr>
            <a:xfrm>
              <a:off x="2303834" y="4109936"/>
              <a:ext cx="3146631" cy="213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직사각형 134"/>
                <p:cNvSpPr/>
                <p:nvPr/>
              </p:nvSpPr>
              <p:spPr>
                <a:xfrm>
                  <a:off x="3181458" y="4732235"/>
                  <a:ext cx="1412137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altLang="ko-KR" sz="4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직사각형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58" y="4732235"/>
                  <a:ext cx="1412137" cy="83099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/>
          <p:cNvGrpSpPr/>
          <p:nvPr/>
        </p:nvGrpSpPr>
        <p:grpSpPr>
          <a:xfrm>
            <a:off x="6353439" y="4147623"/>
            <a:ext cx="4262592" cy="1298712"/>
            <a:chOff x="6353439" y="4147623"/>
            <a:chExt cx="4262592" cy="1298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직사각형 135"/>
                <p:cNvSpPr/>
                <p:nvPr/>
              </p:nvSpPr>
              <p:spPr>
                <a:xfrm>
                  <a:off x="6353439" y="4147623"/>
                  <a:ext cx="42625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en-US" altLang="ko-KR" sz="20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  <a:endParaRPr lang="en-US" altLang="ko-KR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6" name="직사각형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39" y="4147623"/>
                  <a:ext cx="4262592" cy="461665"/>
                </a:xfrm>
                <a:prstGeom prst="rect">
                  <a:avLst/>
                </a:prstGeom>
                <a:blipFill>
                  <a:blip r:embed="rId30"/>
                  <a:stretch>
                    <a:fillRect t="-98684" b="-15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직사각형 136"/>
                <p:cNvSpPr/>
                <p:nvPr/>
              </p:nvSpPr>
              <p:spPr>
                <a:xfrm>
                  <a:off x="6353439" y="4725817"/>
                  <a:ext cx="4262592" cy="7205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</m:oMath>
                  </a14:m>
                  <a:r>
                    <a:rPr lang="en-US" altLang="ko-KR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  →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7" name="직사각형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39" y="4725817"/>
                  <a:ext cx="4262592" cy="720518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직사각형 137"/>
          <p:cNvSpPr/>
          <p:nvPr/>
        </p:nvSpPr>
        <p:spPr>
          <a:xfrm>
            <a:off x="6511695" y="5613654"/>
            <a:ext cx="476314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FF0000"/>
                </a:solidFill>
              </a:rPr>
              <a:t>Analytical solution → Too complex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FF0000"/>
                </a:solidFill>
              </a:rPr>
              <a:t>Numerical solution</a:t>
            </a:r>
            <a:r>
              <a:rPr lang="en-US" altLang="ko-KR" dirty="0">
                <a:solidFill>
                  <a:srgbClr val="FF0000"/>
                </a:solidFill>
              </a:rPr>
              <a:t> → </a:t>
            </a:r>
            <a:r>
              <a:rPr lang="en-US" altLang="ko-KR" dirty="0" smtClean="0">
                <a:solidFill>
                  <a:srgbClr val="FF0000"/>
                </a:solidFill>
              </a:rPr>
              <a:t>Too heavy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Multi-Layer Perceptron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Multi-layer perceptron for XOR problem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perceptron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61" y="2423161"/>
            <a:ext cx="2544275" cy="37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2372" y="6161859"/>
            <a:ext cx="4159252" cy="32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Marvin Minsky, MIT AI Lab, </a:t>
            </a:r>
            <a:r>
              <a:rPr lang="en-US" altLang="ko-KR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Perceptrons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(1969)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9472" y="3323014"/>
            <a:ext cx="63343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to use MLP, multilayer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perceptrons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(multilayer neural networks)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20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on earth had found a viable way to train MLPs good enough to learn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such simple functions.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1</a:t>
            </a:r>
            <a:r>
              <a:rPr lang="en-US" altLang="ko-KR" b="1" baseline="30000" dirty="0" smtClean="0">
                <a:latin typeface="Arial Black" panose="020B0A04020102020204" pitchFamily="34" charset="0"/>
              </a:rPr>
              <a:t>st</a:t>
            </a:r>
            <a:r>
              <a:rPr lang="en-US" altLang="ko-KR" b="1" dirty="0" smtClean="0">
                <a:latin typeface="Arial Black" panose="020B0A04020102020204" pitchFamily="34" charset="0"/>
              </a:rPr>
              <a:t> AI </a:t>
            </a:r>
            <a:r>
              <a:rPr lang="en-US" altLang="ko-KR" b="1" dirty="0">
                <a:latin typeface="Arial Black" panose="020B0A04020102020204" pitchFamily="34" charset="0"/>
              </a:rPr>
              <a:t>Winter (1969 - 1986)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75589" y="1597377"/>
            <a:ext cx="8840821" cy="4972962"/>
            <a:chOff x="844526" y="1981200"/>
            <a:chExt cx="7454947" cy="41934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26" y="1981200"/>
              <a:ext cx="7454947" cy="4193408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1023254" y="2133600"/>
              <a:ext cx="7053946" cy="1380390"/>
              <a:chOff x="1023254" y="4626114"/>
              <a:chExt cx="7250819" cy="138039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23255" y="4626114"/>
                <a:ext cx="7250818" cy="67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dobe 고딕 Std B" panose="020B0800000000000000" pitchFamily="34" charset="-127"/>
                    <a:ea typeface="Adobe 고딕 Std B" panose="020B0800000000000000" pitchFamily="34" charset="-127"/>
                    <a:cs typeface="Tahoma" panose="020B0604030504040204" pitchFamily="34" charset="0"/>
                  </a:rPr>
                  <a:t>Brace Yourself,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23254" y="5334000"/>
                <a:ext cx="7250819" cy="67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dobe 고딕 Std B" panose="020B0800000000000000" pitchFamily="34" charset="-127"/>
                    <a:ea typeface="Adobe 고딕 Std B" panose="020B0800000000000000" pitchFamily="34" charset="-127"/>
                    <a:cs typeface="Tahoma" panose="020B0604030504040204" pitchFamily="34" charset="0"/>
                  </a:rPr>
                  <a:t>Winter is Coming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62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B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ack Propagation</a:t>
            </a:r>
            <a:endParaRPr lang="en-US" altLang="ko-KR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Backpropagation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way to train MLPs to learn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2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Compute/update an activation value of each node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Compute gradient of each weight using a partial derivative</a:t>
            </a:r>
            <a:b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Update the weights using gradient descent algorithm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2 and 3 until converge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https://t1.daumcdn.net/cfile/tistory/247DB34A58C62CFB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78" y="2153898"/>
            <a:ext cx="6626244" cy="196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8983466" y="131203"/>
            <a:ext cx="3076389" cy="2721660"/>
            <a:chOff x="5867400" y="1015895"/>
            <a:chExt cx="2730743" cy="2415870"/>
          </a:xfrm>
        </p:grpSpPr>
        <p:pic>
          <p:nvPicPr>
            <p:cNvPr id="8" name="Picture 4" descr="geoffrey hint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959" y="1015895"/>
              <a:ext cx="1212213" cy="1616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7287987" y="2623762"/>
              <a:ext cx="1310156" cy="808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Geoffrey 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Hinton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(1986)</a:t>
              </a:r>
              <a:endPara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10" name="Picture 8" descr="ê´ë ¨ ì´ë¯¸ì§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015895"/>
              <a:ext cx="1306050" cy="1616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5867400" y="2623762"/>
              <a:ext cx="1306049" cy="58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Paul 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Werbos</a:t>
              </a:r>
              <a:endPara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1974, 1982)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Forward Propagation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Prediction: Feed forward propagation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계산하는 과정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간단하게 표현이 가능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31701" y="3236437"/>
            <a:ext cx="3419564" cy="3265629"/>
            <a:chOff x="1305917" y="3236438"/>
            <a:chExt cx="3211421" cy="3066856"/>
          </a:xfrm>
        </p:grpSpPr>
        <p:grpSp>
          <p:nvGrpSpPr>
            <p:cNvPr id="4" name="그룹 3"/>
            <p:cNvGrpSpPr/>
            <p:nvPr/>
          </p:nvGrpSpPr>
          <p:grpSpPr>
            <a:xfrm>
              <a:off x="2004349" y="3236438"/>
              <a:ext cx="533400" cy="533400"/>
              <a:chOff x="990600" y="3124200"/>
              <a:chExt cx="533400" cy="5334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57652" y="3148910"/>
                    <a:ext cx="321216" cy="43826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910"/>
                    <a:ext cx="321216" cy="4382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143" r="-160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/>
            <p:cNvGrpSpPr/>
            <p:nvPr/>
          </p:nvGrpSpPr>
          <p:grpSpPr>
            <a:xfrm>
              <a:off x="2004349" y="4503166"/>
              <a:ext cx="533400" cy="533400"/>
              <a:chOff x="990600" y="3124200"/>
              <a:chExt cx="533400" cy="533400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57652" y="3146602"/>
                    <a:ext cx="321216" cy="44287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6602"/>
                    <a:ext cx="321216" cy="44287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143" r="-160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그룹 11"/>
            <p:cNvGrpSpPr/>
            <p:nvPr/>
          </p:nvGrpSpPr>
          <p:grpSpPr>
            <a:xfrm>
              <a:off x="2004349" y="5769894"/>
              <a:ext cx="533400" cy="533400"/>
              <a:chOff x="990600" y="3124200"/>
              <a:chExt cx="533400" cy="53340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57652" y="3127110"/>
                    <a:ext cx="321216" cy="48186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lang="en-US" altLang="ko-KR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b="0" i="1" spc="-30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27110"/>
                    <a:ext cx="321216" cy="4818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2143" r="-16071" b="-47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그룹 14"/>
            <p:cNvGrpSpPr/>
            <p:nvPr/>
          </p:nvGrpSpPr>
          <p:grpSpPr>
            <a:xfrm>
              <a:off x="2004349" y="513653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16" name="타원 1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그룹 17"/>
            <p:cNvGrpSpPr/>
            <p:nvPr/>
          </p:nvGrpSpPr>
          <p:grpSpPr>
            <a:xfrm>
              <a:off x="3285506" y="3236438"/>
              <a:ext cx="533400" cy="533400"/>
              <a:chOff x="990600" y="3124200"/>
              <a:chExt cx="533400" cy="53340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157652" y="3148910"/>
                    <a:ext cx="321216" cy="43826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pc="-30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pc="-30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b="0" i="1" spc="-30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+1)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910"/>
                    <a:ext cx="321216" cy="4382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857" r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그룹 20"/>
            <p:cNvGrpSpPr/>
            <p:nvPr/>
          </p:nvGrpSpPr>
          <p:grpSpPr>
            <a:xfrm>
              <a:off x="3285506" y="4503166"/>
              <a:ext cx="533400" cy="533400"/>
              <a:chOff x="990600" y="3124200"/>
              <a:chExt cx="533400" cy="53340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57652" y="3145576"/>
                    <a:ext cx="321216" cy="4449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spc="-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 spc="-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 spc="-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+1)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solidFill>
                        <a:schemeClr val="bg1">
                          <a:lumMod val="7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5576"/>
                    <a:ext cx="321216" cy="4449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2857" r="-25000" b="-12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그룹 23"/>
            <p:cNvGrpSpPr/>
            <p:nvPr/>
          </p:nvGrpSpPr>
          <p:grpSpPr>
            <a:xfrm>
              <a:off x="3285506" y="5769894"/>
              <a:ext cx="533400" cy="533400"/>
              <a:chOff x="990600" y="3124200"/>
              <a:chExt cx="533400" cy="533400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7652" y="3127110"/>
                    <a:ext cx="321216" cy="48186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pc="-30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lang="en-US" altLang="ko-KR" i="1" spc="-30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 spc="-30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 spc="-30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+1)</m:t>
                              </m:r>
                            </m:sub>
                            <m:sup>
                              <m:r>
                                <a:rPr lang="en-US" altLang="ko-KR" i="1" spc="-30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 spc="-30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 spc="-30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+1)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solidFill>
                        <a:schemeClr val="bg1">
                          <a:lumMod val="7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27110"/>
                    <a:ext cx="321216" cy="48186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000" r="-33929" b="-47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그룹 26"/>
            <p:cNvGrpSpPr/>
            <p:nvPr/>
          </p:nvGrpSpPr>
          <p:grpSpPr>
            <a:xfrm>
              <a:off x="3285506" y="513653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28" name="타원 2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직선 화살표 연결선 29"/>
            <p:cNvCxnSpPr>
              <a:stCxn id="5" idx="6"/>
              <a:endCxn id="19" idx="2"/>
            </p:cNvCxnSpPr>
            <p:nvPr/>
          </p:nvCxnSpPr>
          <p:spPr>
            <a:xfrm>
              <a:off x="2537749" y="3503138"/>
              <a:ext cx="74775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5" idx="6"/>
              <a:endCxn id="22" idx="2"/>
            </p:cNvCxnSpPr>
            <p:nvPr/>
          </p:nvCxnSpPr>
          <p:spPr>
            <a:xfrm>
              <a:off x="2537749" y="3503138"/>
              <a:ext cx="747757" cy="1266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6"/>
              <a:endCxn id="25" idx="2"/>
            </p:cNvCxnSpPr>
            <p:nvPr/>
          </p:nvCxnSpPr>
          <p:spPr>
            <a:xfrm>
              <a:off x="2537749" y="3503138"/>
              <a:ext cx="747757" cy="253345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0" idx="6"/>
              <a:endCxn id="19" idx="2"/>
            </p:cNvCxnSpPr>
            <p:nvPr/>
          </p:nvCxnSpPr>
          <p:spPr>
            <a:xfrm flipV="1">
              <a:off x="2537749" y="3503138"/>
              <a:ext cx="747757" cy="126672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0" idx="6"/>
              <a:endCxn id="22" idx="2"/>
            </p:cNvCxnSpPr>
            <p:nvPr/>
          </p:nvCxnSpPr>
          <p:spPr>
            <a:xfrm>
              <a:off x="2537749" y="4769866"/>
              <a:ext cx="7477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0" idx="6"/>
              <a:endCxn id="25" idx="2"/>
            </p:cNvCxnSpPr>
            <p:nvPr/>
          </p:nvCxnSpPr>
          <p:spPr>
            <a:xfrm>
              <a:off x="2537749" y="4769866"/>
              <a:ext cx="747757" cy="126672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3" idx="6"/>
              <a:endCxn id="25" idx="2"/>
            </p:cNvCxnSpPr>
            <p:nvPr/>
          </p:nvCxnSpPr>
          <p:spPr>
            <a:xfrm>
              <a:off x="2537749" y="6036594"/>
              <a:ext cx="74775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3" idx="6"/>
              <a:endCxn id="19" idx="2"/>
            </p:cNvCxnSpPr>
            <p:nvPr/>
          </p:nvCxnSpPr>
          <p:spPr>
            <a:xfrm flipV="1">
              <a:off x="2537749" y="3503138"/>
              <a:ext cx="747757" cy="253345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6"/>
              <a:endCxn id="22" idx="2"/>
            </p:cNvCxnSpPr>
            <p:nvPr/>
          </p:nvCxnSpPr>
          <p:spPr>
            <a:xfrm flipV="1">
              <a:off x="2537749" y="4769866"/>
              <a:ext cx="747757" cy="1266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2004349" y="3869802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40" name="타원 3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/>
            <p:cNvGrpSpPr/>
            <p:nvPr/>
          </p:nvGrpSpPr>
          <p:grpSpPr>
            <a:xfrm>
              <a:off x="3285506" y="3869802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43" name="타원 4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그룹 44"/>
            <p:cNvGrpSpPr/>
            <p:nvPr/>
          </p:nvGrpSpPr>
          <p:grpSpPr>
            <a:xfrm>
              <a:off x="1305917" y="4541502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46" name="타원 4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그룹 47"/>
            <p:cNvGrpSpPr/>
            <p:nvPr/>
          </p:nvGrpSpPr>
          <p:grpSpPr>
            <a:xfrm>
              <a:off x="3983938" y="4541502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49" name="타원 4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3374"/>
                    <a:ext cx="32121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914965" y="3648511"/>
                  <a:ext cx="321216" cy="4449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965" y="3648511"/>
                  <a:ext cx="321216" cy="444930"/>
                </a:xfrm>
                <a:prstGeom prst="rect">
                  <a:avLst/>
                </a:prstGeom>
                <a:blipFill>
                  <a:blip r:embed="rId15"/>
                  <a:stretch>
                    <a:fillRect l="-37500" r="-21429" b="-12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702781" y="4327051"/>
                  <a:ext cx="321216" cy="4449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781" y="4327051"/>
                  <a:ext cx="321216" cy="444930"/>
                </a:xfrm>
                <a:prstGeom prst="rect">
                  <a:avLst/>
                </a:prstGeom>
                <a:blipFill>
                  <a:blip r:embed="rId16"/>
                  <a:stretch>
                    <a:fillRect l="-37500" r="-21429" b="-12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869833" y="5413045"/>
                  <a:ext cx="321216" cy="4818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US" altLang="ko-KR" b="0" i="1" spc="-30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b="0" i="1" spc="-30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pc="-30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b="0" i="1" spc="-30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833" y="5413045"/>
                  <a:ext cx="321216" cy="481863"/>
                </a:xfrm>
                <a:prstGeom prst="rect">
                  <a:avLst/>
                </a:prstGeom>
                <a:blipFill>
                  <a:blip r:embed="rId17"/>
                  <a:stretch>
                    <a:fillRect l="-42857" r="-26786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그룹 53"/>
          <p:cNvGrpSpPr/>
          <p:nvPr/>
        </p:nvGrpSpPr>
        <p:grpSpPr>
          <a:xfrm>
            <a:off x="4936328" y="3204874"/>
            <a:ext cx="6448850" cy="1433804"/>
            <a:chOff x="3579789" y="3124052"/>
            <a:chExt cx="5432531" cy="1433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3619589" y="3470635"/>
                  <a:ext cx="5178484" cy="1087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pc="-3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pc="-3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pc="-30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 spc="-1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b="0" i="1" spc="-1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pc="-1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b="0" i="1" spc="-10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 spc="-1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spc="-1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 spc="-1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spc="-1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ko-KR" altLang="en-US" spc="-1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b="0" i="1" spc="-100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𝑖𝑠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i="1" spc="-10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ko-KR" altLang="en-US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en-US" altLang="ko-KR" i="1" dirty="0" smtClean="0">
                      <a:latin typeface="Cambria Math" panose="02040503050406030204" pitchFamily="18" charset="0"/>
                    </a:rPr>
                    <a:t> </a:t>
                  </a:r>
                  <a:endParaRPr lang="en-US" altLang="ko-KR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589" y="3470635"/>
                  <a:ext cx="5178484" cy="1087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/>
                <p:cNvSpPr/>
                <p:nvPr/>
              </p:nvSpPr>
              <p:spPr>
                <a:xfrm>
                  <a:off x="3579789" y="3124052"/>
                  <a:ext cx="4954611" cy="3606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600" dirty="0" smtClean="0">
                      <a:latin typeface="Arial" panose="020B0604020202020204" pitchFamily="34" charset="0"/>
                    </a:rPr>
                    <a:t>‘Activation’ of </a:t>
                  </a:r>
                  <a14:m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sz="1600" dirty="0" smtClean="0">
                      <a:latin typeface="Arial" panose="020B0604020202020204" pitchFamily="34" charset="0"/>
                    </a:rPr>
                    <a:t>-</a:t>
                  </a:r>
                  <a:r>
                    <a:rPr lang="en-US" altLang="ko-KR" sz="1600" dirty="0" err="1" smtClean="0">
                      <a:latin typeface="Arial" panose="020B0604020202020204" pitchFamily="34" charset="0"/>
                    </a:rPr>
                    <a:t>th</a:t>
                  </a:r>
                  <a:r>
                    <a:rPr lang="en-US" altLang="ko-KR" sz="1600" dirty="0" smtClean="0">
                      <a:latin typeface="Arial" panose="020B0604020202020204" pitchFamily="34" charset="0"/>
                    </a:rPr>
                    <a:t> unit in </a:t>
                  </a:r>
                  <a14:m>
                    <m:oMath xmlns:m="http://schemas.openxmlformats.org/officeDocument/2006/math">
                      <m:r>
                        <a:rPr lang="en-US" altLang="ko-KR" sz="1600" b="0" i="0" spc="-15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pc="-150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a14:m>
                  <a:r>
                    <a:rPr lang="en-US" altLang="ko-KR" sz="1600" dirty="0" smtClean="0">
                      <a:latin typeface="Arial" panose="020B0604020202020204" pitchFamily="34" charset="0"/>
                    </a:rPr>
                    <a:t>-</a:t>
                  </a:r>
                  <a:r>
                    <a:rPr lang="en-US" altLang="ko-KR" sz="1600" dirty="0" err="1" smtClean="0">
                      <a:latin typeface="Arial" panose="020B0604020202020204" pitchFamily="34" charset="0"/>
                    </a:rPr>
                    <a:t>th</a:t>
                  </a:r>
                  <a:r>
                    <a:rPr lang="en-US" altLang="ko-KR" sz="1600" dirty="0" smtClean="0">
                      <a:latin typeface="Arial" panose="020B0604020202020204" pitchFamily="34" charset="0"/>
                    </a:rPr>
                    <a:t> layer</a:t>
                  </a:r>
                  <a:endParaRPr lang="en-US" altLang="ko-KR" sz="1600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직사각형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789" y="3124052"/>
                  <a:ext cx="4954611" cy="360612"/>
                </a:xfrm>
                <a:prstGeom prst="rect">
                  <a:avLst/>
                </a:prstGeom>
                <a:blipFill>
                  <a:blip r:embed="rId19"/>
                  <a:stretch>
                    <a:fillRect l="-622" b="-220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직선 연결선 56"/>
            <p:cNvCxnSpPr/>
            <p:nvPr/>
          </p:nvCxnSpPr>
          <p:spPr>
            <a:xfrm>
              <a:off x="4525558" y="406330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/>
                <p:cNvSpPr/>
                <p:nvPr/>
              </p:nvSpPr>
              <p:spPr>
                <a:xfrm>
                  <a:off x="8209950" y="3774506"/>
                  <a:ext cx="802370" cy="5154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pc="-30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pc="-30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pc="-30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lang="en-US" altLang="ko-KR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9950" y="3774506"/>
                  <a:ext cx="802370" cy="51546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/>
          <p:cNvGrpSpPr/>
          <p:nvPr/>
        </p:nvGrpSpPr>
        <p:grpSpPr>
          <a:xfrm>
            <a:off x="4936328" y="4383883"/>
            <a:ext cx="5768636" cy="2226824"/>
            <a:chOff x="3525132" y="4351723"/>
            <a:chExt cx="5024891" cy="2226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/>
                <p:cNvSpPr/>
                <p:nvPr/>
              </p:nvSpPr>
              <p:spPr>
                <a:xfrm>
                  <a:off x="3579789" y="4351723"/>
                  <a:ext cx="4954611" cy="3606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600" dirty="0" smtClean="0">
                      <a:latin typeface="Arial" panose="020B0604020202020204" pitchFamily="34" charset="0"/>
                    </a:rPr>
                    <a:t>Matrix representation of computing </a:t>
                  </a:r>
                  <a14:m>
                    <m:oMath xmlns:m="http://schemas.openxmlformats.org/officeDocument/2006/math">
                      <m:r>
                        <a:rPr lang="en-US" altLang="ko-KR" sz="1600" i="1" spc="-15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i="1" spc="-150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a14:m>
                  <a:r>
                    <a:rPr lang="en-US" altLang="ko-KR" sz="1600" dirty="0" smtClean="0">
                      <a:latin typeface="Arial" panose="020B0604020202020204" pitchFamily="34" charset="0"/>
                    </a:rPr>
                    <a:t>-</a:t>
                  </a:r>
                  <a:r>
                    <a:rPr lang="en-US" altLang="ko-KR" sz="1600" dirty="0" err="1" smtClean="0">
                      <a:latin typeface="Arial" panose="020B0604020202020204" pitchFamily="34" charset="0"/>
                    </a:rPr>
                    <a:t>th</a:t>
                  </a:r>
                  <a:r>
                    <a:rPr lang="en-US" altLang="ko-KR" sz="1600" dirty="0" smtClean="0">
                      <a:latin typeface="Arial" panose="020B0604020202020204" pitchFamily="34" charset="0"/>
                    </a:rPr>
                    <a:t> layer</a:t>
                  </a:r>
                  <a:endParaRPr lang="en-US" altLang="ko-KR" sz="1600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직사각형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789" y="4351723"/>
                  <a:ext cx="4954611" cy="360612"/>
                </a:xfrm>
                <a:prstGeom prst="rect">
                  <a:avLst/>
                </a:prstGeom>
                <a:blipFill>
                  <a:blip r:embed="rId21"/>
                  <a:stretch>
                    <a:fillRect l="-536" b="-220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/>
                <p:cNvSpPr/>
                <p:nvPr/>
              </p:nvSpPr>
              <p:spPr>
                <a:xfrm>
                  <a:off x="3619589" y="4679816"/>
                  <a:ext cx="4914811" cy="447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ko-KR" i="1" dirty="0" smtClean="0">
                      <a:latin typeface="Cambria Math" panose="02040503050406030204" pitchFamily="18" charset="0"/>
                    </a:rPr>
                    <a:t>  </a:t>
                  </a:r>
                  <a:endParaRPr lang="en-US" altLang="ko-KR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직사각형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589" y="4679816"/>
                  <a:ext cx="4914811" cy="44730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/>
                <p:cNvSpPr/>
                <p:nvPr/>
              </p:nvSpPr>
              <p:spPr>
                <a:xfrm>
                  <a:off x="3525132" y="4913987"/>
                  <a:ext cx="4914811" cy="13403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spc="-3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pc="-3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ko-KR" i="1" dirty="0" smtClean="0">
                      <a:latin typeface="Cambria Math" panose="02040503050406030204" pitchFamily="18" charset="0"/>
                    </a:rPr>
                    <a:t> </a:t>
                  </a:r>
                  <a:endParaRPr lang="en-US" altLang="ko-KR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직사각형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132" y="4913987"/>
                  <a:ext cx="4914811" cy="134030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/>
                <p:cNvSpPr/>
                <p:nvPr/>
              </p:nvSpPr>
              <p:spPr>
                <a:xfrm>
                  <a:off x="6472916" y="6229412"/>
                  <a:ext cx="2077107" cy="3491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1" i="1" spc="-15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pc="-15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ko-KR" sz="1600" b="0" i="1" spc="-15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0" i="1" spc="-15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b="0" i="1" spc="-15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600" b="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spc="-15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)+1]</m:t>
                        </m:r>
                      </m:oMath>
                    </m:oMathPara>
                  </a14:m>
                  <a:endParaRPr lang="ko-KR" altLang="en-US" sz="1600" spc="-1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직사각형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916" y="6229412"/>
                  <a:ext cx="2077107" cy="349135"/>
                </a:xfrm>
                <a:prstGeom prst="rect">
                  <a:avLst/>
                </a:prstGeom>
                <a:blipFill>
                  <a:blip r:embed="rId24"/>
                  <a:stretch>
                    <a:fillRect b="-122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직선 연결선 63"/>
            <p:cNvCxnSpPr/>
            <p:nvPr/>
          </p:nvCxnSpPr>
          <p:spPr>
            <a:xfrm>
              <a:off x="4605867" y="6291247"/>
              <a:ext cx="20505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0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Forward Propagation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Prediction: Feed forward propagation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8922" y="2478408"/>
            <a:ext cx="7814156" cy="3741275"/>
            <a:chOff x="2188922" y="2223764"/>
            <a:chExt cx="7814156" cy="3741275"/>
          </a:xfrm>
        </p:grpSpPr>
        <p:cxnSp>
          <p:nvCxnSpPr>
            <p:cNvPr id="65" name="직선 화살표 연결선 64"/>
            <p:cNvCxnSpPr>
              <a:stCxn id="103" idx="6"/>
              <a:endCxn id="171" idx="2"/>
            </p:cNvCxnSpPr>
            <p:nvPr/>
          </p:nvCxnSpPr>
          <p:spPr>
            <a:xfrm>
              <a:off x="5674978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66" name="그룹 65"/>
            <p:cNvGrpSpPr/>
            <p:nvPr/>
          </p:nvGrpSpPr>
          <p:grpSpPr>
            <a:xfrm>
              <a:off x="2188922" y="2609750"/>
              <a:ext cx="600657" cy="2917477"/>
              <a:chOff x="990600" y="2895600"/>
              <a:chExt cx="533400" cy="2590800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990600" y="2895600"/>
                <a:ext cx="533400" cy="533400"/>
                <a:chOff x="990600" y="3124200"/>
                <a:chExt cx="533400" cy="533400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660" b="-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그룹 67"/>
              <p:cNvGrpSpPr/>
              <p:nvPr/>
            </p:nvGrpSpPr>
            <p:grpSpPr>
              <a:xfrm>
                <a:off x="990600" y="3581400"/>
                <a:ext cx="533400" cy="533400"/>
                <a:chOff x="990600" y="3124200"/>
                <a:chExt cx="533400" cy="5334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그룹 68"/>
              <p:cNvGrpSpPr/>
              <p:nvPr/>
            </p:nvGrpSpPr>
            <p:grpSpPr>
              <a:xfrm>
                <a:off x="990600" y="426720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그룹 69"/>
              <p:cNvGrpSpPr/>
              <p:nvPr/>
            </p:nvGrpSpPr>
            <p:grpSpPr>
              <a:xfrm>
                <a:off x="990600" y="4953000"/>
                <a:ext cx="533400" cy="533400"/>
                <a:chOff x="990600" y="3124200"/>
                <a:chExt cx="533400" cy="533400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𝑖𝑛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189" r="-13208"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" name="그룹 78"/>
            <p:cNvGrpSpPr/>
            <p:nvPr/>
          </p:nvGrpSpPr>
          <p:grpSpPr>
            <a:xfrm>
              <a:off x="3631621" y="2223764"/>
              <a:ext cx="600657" cy="3689448"/>
              <a:chOff x="2590800" y="2606040"/>
              <a:chExt cx="533400" cy="3276332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2590800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8302" r="-11321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그룹 80"/>
              <p:cNvGrpSpPr/>
              <p:nvPr/>
            </p:nvGrpSpPr>
            <p:grpSpPr>
              <a:xfrm>
                <a:off x="2590800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88" name="타원 87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302" r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" name="그룹 81"/>
              <p:cNvGrpSpPr/>
              <p:nvPr/>
            </p:nvGrpSpPr>
            <p:grpSpPr>
              <a:xfrm>
                <a:off x="2590800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9623" r="-20755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" name="그룹 82"/>
              <p:cNvGrpSpPr/>
              <p:nvPr/>
            </p:nvGrpSpPr>
            <p:grpSpPr>
              <a:xfrm>
                <a:off x="2590800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2" name="그룹 91"/>
            <p:cNvGrpSpPr/>
            <p:nvPr/>
          </p:nvGrpSpPr>
          <p:grpSpPr>
            <a:xfrm>
              <a:off x="5074321" y="2223764"/>
              <a:ext cx="600657" cy="3689448"/>
              <a:chOff x="3924300" y="2606040"/>
              <a:chExt cx="533400" cy="3276332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3924300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8302" r="-11321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그룹 93"/>
              <p:cNvGrpSpPr/>
              <p:nvPr/>
            </p:nvGrpSpPr>
            <p:grpSpPr>
              <a:xfrm>
                <a:off x="3924300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8302" r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5" name="그룹 94"/>
              <p:cNvGrpSpPr/>
              <p:nvPr/>
            </p:nvGrpSpPr>
            <p:grpSpPr>
              <a:xfrm>
                <a:off x="3924300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7736" r="-22642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6" name="그룹 95"/>
              <p:cNvGrpSpPr/>
              <p:nvPr/>
            </p:nvGrpSpPr>
            <p:grpSpPr>
              <a:xfrm>
                <a:off x="3924300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5" name="그룹 104"/>
            <p:cNvGrpSpPr/>
            <p:nvPr/>
          </p:nvGrpSpPr>
          <p:grpSpPr>
            <a:xfrm>
              <a:off x="7959719" y="2223764"/>
              <a:ext cx="600657" cy="3689448"/>
              <a:chOff x="5927043" y="2606040"/>
              <a:chExt cx="533400" cy="3276332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927043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5000" r="-7692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7" name="그룹 106"/>
              <p:cNvGrpSpPr/>
              <p:nvPr/>
            </p:nvGrpSpPr>
            <p:grpSpPr>
              <a:xfrm>
                <a:off x="5927043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8" name="그룹 107"/>
              <p:cNvGrpSpPr/>
              <p:nvPr/>
            </p:nvGrpSpPr>
            <p:grpSpPr>
              <a:xfrm>
                <a:off x="5927043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112" name="타원 111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6538" r="-17308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9" name="그룹 108"/>
              <p:cNvGrpSpPr/>
              <p:nvPr/>
            </p:nvGrpSpPr>
            <p:grpSpPr>
              <a:xfrm>
                <a:off x="5927043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8" name="그룹 117"/>
            <p:cNvGrpSpPr/>
            <p:nvPr/>
          </p:nvGrpSpPr>
          <p:grpSpPr>
            <a:xfrm>
              <a:off x="9402421" y="2609750"/>
              <a:ext cx="600657" cy="2917477"/>
              <a:chOff x="990600" y="2895600"/>
              <a:chExt cx="533400" cy="2590800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990600" y="28956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9" name="타원 12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3462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그룹 119"/>
              <p:cNvGrpSpPr/>
              <p:nvPr/>
            </p:nvGrpSpPr>
            <p:grpSpPr>
              <a:xfrm>
                <a:off x="990600" y="35814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7" name="타원 12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38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그룹 120"/>
              <p:cNvGrpSpPr/>
              <p:nvPr/>
            </p:nvGrpSpPr>
            <p:grpSpPr>
              <a:xfrm>
                <a:off x="990600" y="426720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125" name="타원 12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그룹 121"/>
              <p:cNvGrpSpPr/>
              <p:nvPr/>
            </p:nvGrpSpPr>
            <p:grpSpPr>
              <a:xfrm>
                <a:off x="990600" y="49530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3" name="타원 12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𝑜𝑢𝑡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26923"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1" name="직선 화살표 연결선 130"/>
            <p:cNvCxnSpPr>
              <a:stCxn id="77" idx="6"/>
              <a:endCxn id="90" idx="2"/>
            </p:cNvCxnSpPr>
            <p:nvPr/>
          </p:nvCxnSpPr>
          <p:spPr>
            <a:xfrm flipV="1">
              <a:off x="2789578" y="2524092"/>
              <a:ext cx="842042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2" name="직선 화살표 연결선 131"/>
            <p:cNvCxnSpPr>
              <a:stCxn id="77" idx="6"/>
              <a:endCxn id="88" idx="2"/>
            </p:cNvCxnSpPr>
            <p:nvPr/>
          </p:nvCxnSpPr>
          <p:spPr>
            <a:xfrm>
              <a:off x="2789578" y="2910078"/>
              <a:ext cx="842042" cy="41203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3" name="직선 화살표 연결선 132"/>
            <p:cNvCxnSpPr>
              <a:stCxn id="77" idx="6"/>
              <a:endCxn id="86" idx="2"/>
            </p:cNvCxnSpPr>
            <p:nvPr/>
          </p:nvCxnSpPr>
          <p:spPr>
            <a:xfrm>
              <a:off x="2789578" y="2910078"/>
              <a:ext cx="842042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4" name="직선 화살표 연결선 133"/>
            <p:cNvCxnSpPr>
              <a:stCxn id="75" idx="6"/>
              <a:endCxn id="90" idx="2"/>
            </p:cNvCxnSpPr>
            <p:nvPr/>
          </p:nvCxnSpPr>
          <p:spPr>
            <a:xfrm flipV="1">
              <a:off x="2789578" y="2524092"/>
              <a:ext cx="842042" cy="115825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5" name="직선 화살표 연결선 134"/>
            <p:cNvCxnSpPr>
              <a:stCxn id="75" idx="6"/>
              <a:endCxn id="88" idx="2"/>
            </p:cNvCxnSpPr>
            <p:nvPr/>
          </p:nvCxnSpPr>
          <p:spPr>
            <a:xfrm flipV="1">
              <a:off x="2789578" y="3322109"/>
              <a:ext cx="842042" cy="36024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6" name="직선 화살표 연결선 135"/>
            <p:cNvCxnSpPr>
              <a:stCxn id="75" idx="6"/>
              <a:endCxn id="86" idx="2"/>
            </p:cNvCxnSpPr>
            <p:nvPr/>
          </p:nvCxnSpPr>
          <p:spPr>
            <a:xfrm>
              <a:off x="2789578" y="3682351"/>
              <a:ext cx="842042" cy="193053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7" name="직선 화살표 연결선 136"/>
            <p:cNvCxnSpPr>
              <a:stCxn id="71" idx="6"/>
              <a:endCxn id="90" idx="2"/>
            </p:cNvCxnSpPr>
            <p:nvPr/>
          </p:nvCxnSpPr>
          <p:spPr>
            <a:xfrm flipV="1">
              <a:off x="2789578" y="2524092"/>
              <a:ext cx="842042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8" name="직선 화살표 연결선 137"/>
            <p:cNvCxnSpPr>
              <a:stCxn id="71" idx="6"/>
              <a:endCxn id="88" idx="2"/>
            </p:cNvCxnSpPr>
            <p:nvPr/>
          </p:nvCxnSpPr>
          <p:spPr>
            <a:xfrm flipV="1">
              <a:off x="2789578" y="3322109"/>
              <a:ext cx="842042" cy="190479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9" name="직선 화살표 연결선 138"/>
            <p:cNvCxnSpPr>
              <a:stCxn id="71" idx="6"/>
              <a:endCxn id="86" idx="2"/>
            </p:cNvCxnSpPr>
            <p:nvPr/>
          </p:nvCxnSpPr>
          <p:spPr>
            <a:xfrm>
              <a:off x="2789578" y="5226898"/>
              <a:ext cx="842042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0" name="직선 화살표 연결선 139"/>
            <p:cNvCxnSpPr>
              <a:stCxn id="90" idx="6"/>
              <a:endCxn id="103" idx="2"/>
            </p:cNvCxnSpPr>
            <p:nvPr/>
          </p:nvCxnSpPr>
          <p:spPr>
            <a:xfrm>
              <a:off x="4232278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1" name="직선 화살표 연결선 140"/>
            <p:cNvCxnSpPr>
              <a:stCxn id="90" idx="6"/>
              <a:endCxn id="101" idx="2"/>
            </p:cNvCxnSpPr>
            <p:nvPr/>
          </p:nvCxnSpPr>
          <p:spPr>
            <a:xfrm>
              <a:off x="42322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2" name="직선 화살표 연결선 141"/>
            <p:cNvCxnSpPr>
              <a:stCxn id="90" idx="6"/>
              <a:endCxn id="99" idx="2"/>
            </p:cNvCxnSpPr>
            <p:nvPr/>
          </p:nvCxnSpPr>
          <p:spPr>
            <a:xfrm>
              <a:off x="42322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3" name="직선 화살표 연결선 142"/>
            <p:cNvCxnSpPr>
              <a:stCxn id="88" idx="6"/>
              <a:endCxn id="103" idx="2"/>
            </p:cNvCxnSpPr>
            <p:nvPr/>
          </p:nvCxnSpPr>
          <p:spPr>
            <a:xfrm flipV="1">
              <a:off x="42322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4" name="직선 화살표 연결선 143"/>
            <p:cNvCxnSpPr>
              <a:stCxn id="88" idx="6"/>
              <a:endCxn id="101" idx="2"/>
            </p:cNvCxnSpPr>
            <p:nvPr/>
          </p:nvCxnSpPr>
          <p:spPr>
            <a:xfrm>
              <a:off x="4232278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5" name="직선 화살표 연결선 144"/>
            <p:cNvCxnSpPr>
              <a:stCxn id="88" idx="6"/>
              <a:endCxn id="99" idx="2"/>
            </p:cNvCxnSpPr>
            <p:nvPr/>
          </p:nvCxnSpPr>
          <p:spPr>
            <a:xfrm>
              <a:off x="42322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6" name="직선 화살표 연결선 145"/>
            <p:cNvCxnSpPr>
              <a:stCxn id="86" idx="6"/>
              <a:endCxn id="99" idx="2"/>
            </p:cNvCxnSpPr>
            <p:nvPr/>
          </p:nvCxnSpPr>
          <p:spPr>
            <a:xfrm>
              <a:off x="4232278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" name="직선 화살표 연결선 146"/>
            <p:cNvCxnSpPr>
              <a:stCxn id="86" idx="6"/>
              <a:endCxn id="103" idx="2"/>
            </p:cNvCxnSpPr>
            <p:nvPr/>
          </p:nvCxnSpPr>
          <p:spPr>
            <a:xfrm flipV="1">
              <a:off x="42322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8" name="직선 화살표 연결선 147"/>
            <p:cNvCxnSpPr>
              <a:stCxn id="86" idx="6"/>
              <a:endCxn id="101" idx="2"/>
            </p:cNvCxnSpPr>
            <p:nvPr/>
          </p:nvCxnSpPr>
          <p:spPr>
            <a:xfrm flipV="1">
              <a:off x="42322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9" name="직선 화살표 연결선 148"/>
            <p:cNvCxnSpPr>
              <a:stCxn id="116" idx="6"/>
              <a:endCxn id="129" idx="2"/>
            </p:cNvCxnSpPr>
            <p:nvPr/>
          </p:nvCxnSpPr>
          <p:spPr>
            <a:xfrm>
              <a:off x="8560377" y="2524092"/>
              <a:ext cx="842043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0" name="직선 화살표 연결선 149"/>
            <p:cNvCxnSpPr>
              <a:stCxn id="116" idx="6"/>
              <a:endCxn id="127" idx="2"/>
            </p:cNvCxnSpPr>
            <p:nvPr/>
          </p:nvCxnSpPr>
          <p:spPr>
            <a:xfrm>
              <a:off x="8560377" y="2524092"/>
              <a:ext cx="842043" cy="115825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1" name="직선 화살표 연결선 150"/>
            <p:cNvCxnSpPr>
              <a:stCxn id="116" idx="6"/>
              <a:endCxn id="123" idx="2"/>
            </p:cNvCxnSpPr>
            <p:nvPr/>
          </p:nvCxnSpPr>
          <p:spPr>
            <a:xfrm>
              <a:off x="8560377" y="2524092"/>
              <a:ext cx="842043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2" name="직선 화살표 연결선 151"/>
            <p:cNvCxnSpPr>
              <a:stCxn id="114" idx="6"/>
              <a:endCxn id="129" idx="2"/>
            </p:cNvCxnSpPr>
            <p:nvPr/>
          </p:nvCxnSpPr>
          <p:spPr>
            <a:xfrm flipV="1">
              <a:off x="8560377" y="2910078"/>
              <a:ext cx="842043" cy="41203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3" name="직선 화살표 연결선 152"/>
            <p:cNvCxnSpPr>
              <a:stCxn id="114" idx="6"/>
              <a:endCxn id="127" idx="2"/>
            </p:cNvCxnSpPr>
            <p:nvPr/>
          </p:nvCxnSpPr>
          <p:spPr>
            <a:xfrm>
              <a:off x="8560377" y="3322109"/>
              <a:ext cx="842043" cy="36024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4" name="직선 화살표 연결선 153"/>
            <p:cNvCxnSpPr>
              <a:stCxn id="114" idx="6"/>
              <a:endCxn id="123" idx="2"/>
            </p:cNvCxnSpPr>
            <p:nvPr/>
          </p:nvCxnSpPr>
          <p:spPr>
            <a:xfrm>
              <a:off x="8560377" y="3322109"/>
              <a:ext cx="842043" cy="190479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5" name="직선 화살표 연결선 154"/>
            <p:cNvCxnSpPr>
              <a:stCxn id="112" idx="6"/>
              <a:endCxn id="129" idx="2"/>
            </p:cNvCxnSpPr>
            <p:nvPr/>
          </p:nvCxnSpPr>
          <p:spPr>
            <a:xfrm flipV="1">
              <a:off x="8560377" y="2910078"/>
              <a:ext cx="842043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6" name="직선 화살표 연결선 155"/>
            <p:cNvCxnSpPr>
              <a:stCxn id="112" idx="6"/>
              <a:endCxn id="127" idx="2"/>
            </p:cNvCxnSpPr>
            <p:nvPr/>
          </p:nvCxnSpPr>
          <p:spPr>
            <a:xfrm flipV="1">
              <a:off x="8560377" y="3682351"/>
              <a:ext cx="842043" cy="193053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7" name="직선 화살표 연결선 156"/>
            <p:cNvCxnSpPr>
              <a:stCxn id="112" idx="6"/>
              <a:endCxn id="123" idx="2"/>
            </p:cNvCxnSpPr>
            <p:nvPr/>
          </p:nvCxnSpPr>
          <p:spPr>
            <a:xfrm flipV="1">
              <a:off x="8560377" y="5226898"/>
              <a:ext cx="842043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8" name="직선 화살표 연결선 157"/>
            <p:cNvCxnSpPr>
              <a:stCxn id="101" idx="6"/>
              <a:endCxn id="169" idx="2"/>
            </p:cNvCxnSpPr>
            <p:nvPr/>
          </p:nvCxnSpPr>
          <p:spPr>
            <a:xfrm>
              <a:off x="5674978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9" name="직선 화살표 연결선 158"/>
            <p:cNvCxnSpPr>
              <a:stCxn id="99" idx="6"/>
              <a:endCxn id="167" idx="2"/>
            </p:cNvCxnSpPr>
            <p:nvPr/>
          </p:nvCxnSpPr>
          <p:spPr>
            <a:xfrm>
              <a:off x="5674978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60" name="그룹 159"/>
            <p:cNvGrpSpPr/>
            <p:nvPr/>
          </p:nvGrpSpPr>
          <p:grpSpPr>
            <a:xfrm>
              <a:off x="6517020" y="2223764"/>
              <a:ext cx="600657" cy="3689448"/>
              <a:chOff x="3924300" y="2606040"/>
              <a:chExt cx="533400" cy="3276332"/>
            </a:xfrm>
            <a:solidFill>
              <a:sysClr val="window" lastClr="FFFFFF"/>
            </a:solidFill>
          </p:grpSpPr>
          <p:grpSp>
            <p:nvGrpSpPr>
              <p:cNvPr id="161" name="그룹 160"/>
              <p:cNvGrpSpPr/>
              <p:nvPr/>
            </p:nvGrpSpPr>
            <p:grpSpPr>
              <a:xfrm>
                <a:off x="3924300" y="260604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71" name="타원 1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TextBox 2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2" name="그룹 161"/>
              <p:cNvGrpSpPr/>
              <p:nvPr/>
            </p:nvGrpSpPr>
            <p:grpSpPr>
              <a:xfrm>
                <a:off x="3924300" y="331470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9" name="타원 16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3" name="TextBox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3" name="그룹 162"/>
              <p:cNvGrpSpPr/>
              <p:nvPr/>
            </p:nvGrpSpPr>
            <p:grpSpPr>
              <a:xfrm>
                <a:off x="3924300" y="5348972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7" name="타원 16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4" name="그룹 163"/>
              <p:cNvGrpSpPr/>
              <p:nvPr/>
            </p:nvGrpSpPr>
            <p:grpSpPr>
              <a:xfrm>
                <a:off x="3924300" y="424434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5" name="타원 16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3" name="직선 화살표 연결선 172"/>
            <p:cNvCxnSpPr>
              <a:stCxn id="101" idx="6"/>
              <a:endCxn id="171" idx="2"/>
            </p:cNvCxnSpPr>
            <p:nvPr/>
          </p:nvCxnSpPr>
          <p:spPr>
            <a:xfrm flipV="1">
              <a:off x="56749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4" name="직선 화살표 연결선 173"/>
            <p:cNvCxnSpPr>
              <a:stCxn id="101" idx="6"/>
              <a:endCxn id="167" idx="2"/>
            </p:cNvCxnSpPr>
            <p:nvPr/>
          </p:nvCxnSpPr>
          <p:spPr>
            <a:xfrm>
              <a:off x="56749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5" name="직선 화살표 연결선 174"/>
            <p:cNvCxnSpPr>
              <a:stCxn id="103" idx="6"/>
              <a:endCxn id="169" idx="2"/>
            </p:cNvCxnSpPr>
            <p:nvPr/>
          </p:nvCxnSpPr>
          <p:spPr>
            <a:xfrm>
              <a:off x="56749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6" name="직선 화살표 연결선 175"/>
            <p:cNvCxnSpPr>
              <a:stCxn id="103" idx="6"/>
              <a:endCxn id="167" idx="2"/>
            </p:cNvCxnSpPr>
            <p:nvPr/>
          </p:nvCxnSpPr>
          <p:spPr>
            <a:xfrm>
              <a:off x="56749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7" name="직선 화살표 연결선 176"/>
            <p:cNvCxnSpPr>
              <a:stCxn id="99" idx="6"/>
              <a:endCxn id="171" idx="2"/>
            </p:cNvCxnSpPr>
            <p:nvPr/>
          </p:nvCxnSpPr>
          <p:spPr>
            <a:xfrm flipV="1">
              <a:off x="56749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8" name="직선 화살표 연결선 177"/>
            <p:cNvCxnSpPr>
              <a:stCxn id="99" idx="6"/>
              <a:endCxn id="169" idx="2"/>
            </p:cNvCxnSpPr>
            <p:nvPr/>
          </p:nvCxnSpPr>
          <p:spPr>
            <a:xfrm flipV="1">
              <a:off x="56749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9" name="직선 화살표 연결선 178"/>
            <p:cNvCxnSpPr>
              <a:stCxn id="171" idx="6"/>
              <a:endCxn id="116" idx="2"/>
            </p:cNvCxnSpPr>
            <p:nvPr/>
          </p:nvCxnSpPr>
          <p:spPr>
            <a:xfrm>
              <a:off x="7117677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0" name="직선 화살표 연결선 179"/>
            <p:cNvCxnSpPr>
              <a:stCxn id="171" idx="6"/>
              <a:endCxn id="114" idx="2"/>
            </p:cNvCxnSpPr>
            <p:nvPr/>
          </p:nvCxnSpPr>
          <p:spPr>
            <a:xfrm>
              <a:off x="7117677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1" name="직선 화살표 연결선 180"/>
            <p:cNvCxnSpPr>
              <a:stCxn id="171" idx="6"/>
              <a:endCxn id="112" idx="2"/>
            </p:cNvCxnSpPr>
            <p:nvPr/>
          </p:nvCxnSpPr>
          <p:spPr>
            <a:xfrm>
              <a:off x="7117677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2" name="직선 화살표 연결선 181"/>
            <p:cNvCxnSpPr>
              <a:stCxn id="169" idx="6"/>
              <a:endCxn id="116" idx="2"/>
            </p:cNvCxnSpPr>
            <p:nvPr/>
          </p:nvCxnSpPr>
          <p:spPr>
            <a:xfrm flipV="1">
              <a:off x="7117677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3" name="직선 화살표 연결선 182"/>
            <p:cNvCxnSpPr>
              <a:stCxn id="169" idx="6"/>
              <a:endCxn id="114" idx="2"/>
            </p:cNvCxnSpPr>
            <p:nvPr/>
          </p:nvCxnSpPr>
          <p:spPr>
            <a:xfrm>
              <a:off x="7117677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4" name="직선 화살표 연결선 183"/>
            <p:cNvCxnSpPr>
              <a:stCxn id="169" idx="6"/>
              <a:endCxn id="112" idx="2"/>
            </p:cNvCxnSpPr>
            <p:nvPr/>
          </p:nvCxnSpPr>
          <p:spPr>
            <a:xfrm>
              <a:off x="7117677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5" name="직선 화살표 연결선 184"/>
            <p:cNvCxnSpPr>
              <a:stCxn id="167" idx="6"/>
              <a:endCxn id="116" idx="2"/>
            </p:cNvCxnSpPr>
            <p:nvPr/>
          </p:nvCxnSpPr>
          <p:spPr>
            <a:xfrm flipV="1">
              <a:off x="7117677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6" name="직선 화살표 연결선 185"/>
            <p:cNvCxnSpPr>
              <a:stCxn id="167" idx="6"/>
              <a:endCxn id="114" idx="2"/>
            </p:cNvCxnSpPr>
            <p:nvPr/>
          </p:nvCxnSpPr>
          <p:spPr>
            <a:xfrm flipV="1">
              <a:off x="7117677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7" name="직선 화살표 연결선 186"/>
            <p:cNvCxnSpPr>
              <a:stCxn id="167" idx="6"/>
              <a:endCxn id="112" idx="2"/>
            </p:cNvCxnSpPr>
            <p:nvPr/>
          </p:nvCxnSpPr>
          <p:spPr>
            <a:xfrm>
              <a:off x="7117677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3028516" y="2231470"/>
                  <a:ext cx="361718" cy="46283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516" y="2231470"/>
                  <a:ext cx="361718" cy="462835"/>
                </a:xfrm>
                <a:prstGeom prst="rect">
                  <a:avLst/>
                </a:prstGeom>
                <a:blipFill>
                  <a:blip r:embed="rId27"/>
                  <a:stretch>
                    <a:fillRect l="-35593" r="-203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920075" y="5468016"/>
                  <a:ext cx="361718" cy="493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𝑖𝑛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75" y="5468016"/>
                  <a:ext cx="361718" cy="493955"/>
                </a:xfrm>
                <a:prstGeom prst="rect">
                  <a:avLst/>
                </a:prstGeom>
                <a:blipFill>
                  <a:blip r:embed="rId28"/>
                  <a:stretch>
                    <a:fillRect l="-71186" r="-55932" b="-61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8929352" y="2231470"/>
                  <a:ext cx="361718" cy="46283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352" y="2231470"/>
                  <a:ext cx="361718" cy="462835"/>
                </a:xfrm>
                <a:prstGeom prst="rect">
                  <a:avLst/>
                </a:prstGeom>
                <a:blipFill>
                  <a:blip r:embed="rId29"/>
                  <a:stretch>
                    <a:fillRect l="-30508" r="-152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8929352" y="5464947"/>
                  <a:ext cx="361718" cy="50009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𝑜𝑢𝑡</m:t>
                                </m:r>
                              </m:e>
                            </m:d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352" y="5464947"/>
                  <a:ext cx="361718" cy="500092"/>
                </a:xfrm>
                <a:prstGeom prst="rect">
                  <a:avLst/>
                </a:prstGeom>
                <a:blipFill>
                  <a:blip r:embed="rId30"/>
                  <a:stretch>
                    <a:fillRect l="-79661" r="-64407" b="-60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직사각형 191"/>
          <p:cNvSpPr/>
          <p:nvPr/>
        </p:nvSpPr>
        <p:spPr>
          <a:xfrm>
            <a:off x="762000" y="2298699"/>
            <a:ext cx="10591800" cy="39497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오른쪽 화살표 192"/>
          <p:cNvSpPr/>
          <p:nvPr/>
        </p:nvSpPr>
        <p:spPr>
          <a:xfrm>
            <a:off x="1157469" y="2144542"/>
            <a:ext cx="9676435" cy="1191094"/>
          </a:xfrm>
          <a:prstGeom prst="rightArrow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Propagation (Prediction)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직사각형 193"/>
              <p:cNvSpPr/>
              <p:nvPr/>
            </p:nvSpPr>
            <p:spPr>
              <a:xfrm>
                <a:off x="1157469" y="3246848"/>
                <a:ext cx="9676435" cy="2875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4" name="직사각형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69" y="3246848"/>
                <a:ext cx="9676435" cy="287559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Backward Propagation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Computing the gradient using the chain rule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Chain rule</a:t>
                </a:r>
                <a:r>
                  <a:rPr lang="ko-KR" altLang="en-US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이용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layer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에서부터 역방향으로 각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대한 국소적 기울기를 계산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𝑑𝑢</m:t>
                          </m:r>
                        </m:den>
                      </m:f>
                      <m:r>
                        <a:rPr lang="en-US" altLang="ko-KR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ko-KR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기울기는 각각의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어떤 영향을 끼치는지 나타냄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계산한 기울기와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decent algorithm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이용해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를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학습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38" y="4257777"/>
            <a:ext cx="2362200" cy="2362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4638" y="4195518"/>
            <a:ext cx="2743200" cy="2514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378372" y="3237677"/>
            <a:ext cx="10975428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rtificial Neural </a:t>
            </a: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Network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Yong Y. Lee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Jan 21, 2019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Backward Propagation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 I: Weighted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summation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74" y="4257777"/>
            <a:ext cx="2362200" cy="2362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79374" y="4195518"/>
            <a:ext cx="2743200" cy="2514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64366" y="3190804"/>
            <a:ext cx="595687" cy="595687"/>
            <a:chOff x="990600" y="3124200"/>
            <a:chExt cx="533400" cy="533400"/>
          </a:xfrm>
        </p:grpSpPr>
        <p:sp>
          <p:nvSpPr>
            <p:cNvPr id="9" name="타원 8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1364366" y="3956688"/>
            <a:ext cx="595687" cy="595687"/>
            <a:chOff x="990600" y="3124200"/>
            <a:chExt cx="533400" cy="533400"/>
          </a:xfrm>
        </p:grpSpPr>
        <p:sp>
          <p:nvSpPr>
            <p:cNvPr id="12" name="타원 11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6780"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/>
          <p:cNvGrpSpPr/>
          <p:nvPr/>
        </p:nvGrpSpPr>
        <p:grpSpPr>
          <a:xfrm>
            <a:off x="1364366" y="4722572"/>
            <a:ext cx="595687" cy="595687"/>
            <a:chOff x="990600" y="3124200"/>
            <a:chExt cx="533400" cy="533400"/>
          </a:xfrm>
        </p:grpSpPr>
        <p:sp>
          <p:nvSpPr>
            <p:cNvPr id="15" name="타원 14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8475"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/>
          <p:cNvGrpSpPr/>
          <p:nvPr/>
        </p:nvGrpSpPr>
        <p:grpSpPr>
          <a:xfrm>
            <a:off x="3116678" y="3956688"/>
            <a:ext cx="595687" cy="595687"/>
            <a:chOff x="990600" y="3124200"/>
            <a:chExt cx="533400" cy="533400"/>
          </a:xfrm>
        </p:grpSpPr>
        <p:sp>
          <p:nvSpPr>
            <p:cNvPr id="18" name="타원 17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직선 화살표 연결선 19"/>
          <p:cNvCxnSpPr>
            <a:stCxn id="9" idx="6"/>
            <a:endCxn id="18" idx="2"/>
          </p:cNvCxnSpPr>
          <p:nvPr/>
        </p:nvCxnSpPr>
        <p:spPr>
          <a:xfrm>
            <a:off x="1960053" y="3488648"/>
            <a:ext cx="1156624" cy="765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6"/>
            <a:endCxn id="18" idx="2"/>
          </p:cNvCxnSpPr>
          <p:nvPr/>
        </p:nvCxnSpPr>
        <p:spPr>
          <a:xfrm>
            <a:off x="1960053" y="4254532"/>
            <a:ext cx="1156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8" idx="2"/>
          </p:cNvCxnSpPr>
          <p:nvPr/>
        </p:nvCxnSpPr>
        <p:spPr>
          <a:xfrm flipV="1">
            <a:off x="1960053" y="4254532"/>
            <a:ext cx="1156624" cy="765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12365" y="4254532"/>
            <a:ext cx="715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41776" y="3410942"/>
                <a:ext cx="358726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𝑏</m:t>
                      </m:r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76" y="3410942"/>
                <a:ext cx="358726" cy="378088"/>
              </a:xfrm>
              <a:prstGeom prst="rect">
                <a:avLst/>
              </a:prstGeom>
              <a:blipFill>
                <a:blip r:embed="rId8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41702" y="3889973"/>
                <a:ext cx="358726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02" y="3889973"/>
                <a:ext cx="358726" cy="378088"/>
              </a:xfrm>
              <a:prstGeom prst="rect">
                <a:avLst/>
              </a:prstGeom>
              <a:blipFill>
                <a:blip r:embed="rId9"/>
                <a:stretch>
                  <a:fillRect l="-13559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41776" y="4720033"/>
                <a:ext cx="358726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76" y="4720033"/>
                <a:ext cx="358726" cy="378088"/>
              </a:xfrm>
              <a:prstGeom prst="rect">
                <a:avLst/>
              </a:prstGeom>
              <a:blipFill>
                <a:blip r:embed="rId10"/>
                <a:stretch>
                  <a:fillRect l="-15517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>
            <a:off x="5258280" y="2339822"/>
            <a:ext cx="0" cy="3829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785944" y="2366266"/>
            <a:ext cx="595687" cy="595687"/>
            <a:chOff x="990600" y="3124200"/>
            <a:chExt cx="533400" cy="533400"/>
          </a:xfrm>
          <a:noFill/>
        </p:grpSpPr>
        <p:sp>
          <p:nvSpPr>
            <p:cNvPr id="29" name="타원 28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8475" b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그룹 30"/>
          <p:cNvGrpSpPr/>
          <p:nvPr/>
        </p:nvGrpSpPr>
        <p:grpSpPr>
          <a:xfrm>
            <a:off x="5785944" y="3207176"/>
            <a:ext cx="595687" cy="595687"/>
            <a:chOff x="990600" y="3124200"/>
            <a:chExt cx="533400" cy="533400"/>
          </a:xfrm>
          <a:noFill/>
        </p:grpSpPr>
        <p:sp>
          <p:nvSpPr>
            <p:cNvPr id="32" name="타원 31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5254" b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/>
          <p:cNvGrpSpPr/>
          <p:nvPr/>
        </p:nvGrpSpPr>
        <p:grpSpPr>
          <a:xfrm>
            <a:off x="5785944" y="4048086"/>
            <a:ext cx="595687" cy="595687"/>
            <a:chOff x="990600" y="3124200"/>
            <a:chExt cx="533400" cy="533400"/>
          </a:xfrm>
          <a:noFill/>
        </p:grpSpPr>
        <p:sp>
          <p:nvSpPr>
            <p:cNvPr id="35" name="타원 34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8475" b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5785944" y="4888996"/>
            <a:ext cx="595687" cy="595687"/>
            <a:chOff x="990600" y="3124200"/>
            <a:chExt cx="533400" cy="533400"/>
          </a:xfrm>
          <a:noFill/>
        </p:grpSpPr>
        <p:sp>
          <p:nvSpPr>
            <p:cNvPr id="38" name="타원 37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4"/>
                  <a:stretch>
                    <a:fillRect l="-15254" b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5785944" y="5729906"/>
            <a:ext cx="595687" cy="595687"/>
            <a:chOff x="990600" y="3124200"/>
            <a:chExt cx="533400" cy="533400"/>
          </a:xfrm>
          <a:noFill/>
        </p:grpSpPr>
        <p:sp>
          <p:nvSpPr>
            <p:cNvPr id="41" name="타원 40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5"/>
                  <a:stretch>
                    <a:fillRect l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그룹 42"/>
          <p:cNvGrpSpPr/>
          <p:nvPr/>
        </p:nvGrpSpPr>
        <p:grpSpPr>
          <a:xfrm>
            <a:off x="7191322" y="2786722"/>
            <a:ext cx="595687" cy="595687"/>
            <a:chOff x="990600" y="3124200"/>
            <a:chExt cx="533400" cy="533400"/>
          </a:xfrm>
        </p:grpSpPr>
        <p:sp>
          <p:nvSpPr>
            <p:cNvPr id="44" name="타원 43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그룹 45"/>
          <p:cNvGrpSpPr/>
          <p:nvPr/>
        </p:nvGrpSpPr>
        <p:grpSpPr>
          <a:xfrm>
            <a:off x="7191322" y="4502434"/>
            <a:ext cx="595687" cy="595687"/>
            <a:chOff x="990600" y="3124200"/>
            <a:chExt cx="533400" cy="533400"/>
          </a:xfrm>
        </p:grpSpPr>
        <p:sp>
          <p:nvSpPr>
            <p:cNvPr id="47" name="타원 46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그룹 48"/>
          <p:cNvGrpSpPr/>
          <p:nvPr/>
        </p:nvGrpSpPr>
        <p:grpSpPr>
          <a:xfrm>
            <a:off x="8747306" y="3672374"/>
            <a:ext cx="595687" cy="595687"/>
            <a:chOff x="990600" y="3124200"/>
            <a:chExt cx="533400" cy="533400"/>
          </a:xfrm>
        </p:grpSpPr>
        <p:sp>
          <p:nvSpPr>
            <p:cNvPr id="50" name="타원 49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8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직선 화살표 연결선 51"/>
          <p:cNvCxnSpPr>
            <a:stCxn id="29" idx="6"/>
            <a:endCxn id="44" idx="1"/>
          </p:cNvCxnSpPr>
          <p:nvPr/>
        </p:nvCxnSpPr>
        <p:spPr>
          <a:xfrm>
            <a:off x="6381632" y="2664110"/>
            <a:ext cx="896927" cy="20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2" idx="6"/>
            <a:endCxn id="44" idx="3"/>
          </p:cNvCxnSpPr>
          <p:nvPr/>
        </p:nvCxnSpPr>
        <p:spPr>
          <a:xfrm flipV="1">
            <a:off x="6381632" y="3295172"/>
            <a:ext cx="896927" cy="2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5" idx="6"/>
            <a:endCxn id="47" idx="1"/>
          </p:cNvCxnSpPr>
          <p:nvPr/>
        </p:nvCxnSpPr>
        <p:spPr>
          <a:xfrm>
            <a:off x="6381632" y="4345930"/>
            <a:ext cx="896927" cy="24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8" idx="6"/>
            <a:endCxn id="47" idx="3"/>
          </p:cNvCxnSpPr>
          <p:nvPr/>
        </p:nvCxnSpPr>
        <p:spPr>
          <a:xfrm flipV="1">
            <a:off x="6381632" y="5010885"/>
            <a:ext cx="896927" cy="175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6"/>
            <a:endCxn id="50" idx="1"/>
          </p:cNvCxnSpPr>
          <p:nvPr/>
        </p:nvCxnSpPr>
        <p:spPr>
          <a:xfrm>
            <a:off x="7787010" y="3084565"/>
            <a:ext cx="1047533" cy="675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6"/>
            <a:endCxn id="50" idx="3"/>
          </p:cNvCxnSpPr>
          <p:nvPr/>
        </p:nvCxnSpPr>
        <p:spPr>
          <a:xfrm flipV="1">
            <a:off x="7787010" y="4180825"/>
            <a:ext cx="1047533" cy="61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6"/>
            <a:endCxn id="50" idx="4"/>
          </p:cNvCxnSpPr>
          <p:nvPr/>
        </p:nvCxnSpPr>
        <p:spPr>
          <a:xfrm flipV="1">
            <a:off x="6381632" y="4268061"/>
            <a:ext cx="2663518" cy="17596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0" idx="6"/>
          </p:cNvCxnSpPr>
          <p:nvPr/>
        </p:nvCxnSpPr>
        <p:spPr>
          <a:xfrm>
            <a:off x="9342994" y="3970218"/>
            <a:ext cx="765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217303" y="2593592"/>
                <a:ext cx="1280935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303" y="2593592"/>
                <a:ext cx="1280935" cy="378088"/>
              </a:xfrm>
              <a:prstGeom prst="rect">
                <a:avLst/>
              </a:prstGeom>
              <a:blipFill>
                <a:blip r:embed="rId1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579598" y="4065487"/>
                <a:ext cx="1772772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𝑏</m:t>
                      </m:r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598" y="4065487"/>
                <a:ext cx="1772772" cy="378088"/>
              </a:xfrm>
              <a:prstGeom prst="rect">
                <a:avLst/>
              </a:prstGeom>
              <a:blipFill>
                <a:blip r:embed="rId2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11657" y="4613544"/>
                <a:ext cx="1280935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57" y="4613544"/>
                <a:ext cx="1280935" cy="378088"/>
              </a:xfrm>
              <a:prstGeom prst="rect">
                <a:avLst/>
              </a:prstGeom>
              <a:blipFill>
                <a:blip r:embed="rId2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16490" y="2475066"/>
                <a:ext cx="437477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−2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90" y="2475066"/>
                <a:ext cx="437477" cy="378088"/>
              </a:xfrm>
              <a:prstGeom prst="rect">
                <a:avLst/>
              </a:prstGeom>
              <a:blipFill>
                <a:blip r:embed="rId2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416490" y="4156885"/>
                <a:ext cx="437477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4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90" y="4156885"/>
                <a:ext cx="437477" cy="3780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/>
          <p:cNvGrpSpPr/>
          <p:nvPr/>
        </p:nvGrpSpPr>
        <p:grpSpPr>
          <a:xfrm>
            <a:off x="5416490" y="3304426"/>
            <a:ext cx="437477" cy="2912368"/>
            <a:chOff x="3723067" y="3302141"/>
            <a:chExt cx="391733" cy="2607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723067" y="3302141"/>
                  <a:ext cx="391733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67" y="3302141"/>
                  <a:ext cx="39173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723067" y="4818377"/>
                  <a:ext cx="391733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67" y="4818377"/>
                  <a:ext cx="391733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723067" y="5571426"/>
                  <a:ext cx="391733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67" y="5571426"/>
                  <a:ext cx="391733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TextBox 68"/>
          <p:cNvSpPr txBox="1"/>
          <p:nvPr/>
        </p:nvSpPr>
        <p:spPr>
          <a:xfrm>
            <a:off x="6316107" y="6237836"/>
            <a:ext cx="3989336" cy="3437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308586" y="2970393"/>
            <a:ext cx="1017865" cy="2374476"/>
            <a:chOff x="6312754" y="3003036"/>
            <a:chExt cx="911433" cy="2109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523991" y="3003036"/>
                  <a:ext cx="70019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=−10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91" y="3003036"/>
                  <a:ext cx="700196" cy="338554"/>
                </a:xfrm>
                <a:prstGeom prst="rect">
                  <a:avLst/>
                </a:prstGeom>
                <a:blipFill>
                  <a:blip r:embed="rId27"/>
                  <a:stretch>
                    <a:fillRect r="-70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312754" y="4774008"/>
                  <a:ext cx="491759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=8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54" y="4774008"/>
                  <a:ext cx="491759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640837" y="4418046"/>
                <a:ext cx="781961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37" y="4418046"/>
                <a:ext cx="781961" cy="3780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직사각형 73"/>
          <p:cNvSpPr/>
          <p:nvPr/>
        </p:nvSpPr>
        <p:spPr>
          <a:xfrm>
            <a:off x="9725936" y="6183426"/>
            <a:ext cx="1676908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Forward →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9098474" y="6183425"/>
            <a:ext cx="230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← Backward</a:t>
            </a:r>
            <a:endParaRPr lang="en-US" altLang="ko-KR" sz="20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Backward Propagation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 I: Weighted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summation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74" y="4257777"/>
            <a:ext cx="2362200" cy="2362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79374" y="4195518"/>
            <a:ext cx="2743200" cy="2514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64366" y="3190804"/>
            <a:ext cx="595687" cy="595687"/>
            <a:chOff x="990600" y="3124200"/>
            <a:chExt cx="533400" cy="533400"/>
          </a:xfrm>
        </p:grpSpPr>
        <p:sp>
          <p:nvSpPr>
            <p:cNvPr id="9" name="타원 8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1364366" y="3956688"/>
            <a:ext cx="595687" cy="595687"/>
            <a:chOff x="990600" y="3124200"/>
            <a:chExt cx="533400" cy="533400"/>
          </a:xfrm>
        </p:grpSpPr>
        <p:sp>
          <p:nvSpPr>
            <p:cNvPr id="12" name="타원 11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6780"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/>
          <p:cNvGrpSpPr/>
          <p:nvPr/>
        </p:nvGrpSpPr>
        <p:grpSpPr>
          <a:xfrm>
            <a:off x="1364366" y="4722572"/>
            <a:ext cx="595687" cy="595687"/>
            <a:chOff x="990600" y="3124200"/>
            <a:chExt cx="533400" cy="533400"/>
          </a:xfrm>
        </p:grpSpPr>
        <p:sp>
          <p:nvSpPr>
            <p:cNvPr id="15" name="타원 14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8475"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/>
          <p:cNvGrpSpPr/>
          <p:nvPr/>
        </p:nvGrpSpPr>
        <p:grpSpPr>
          <a:xfrm>
            <a:off x="3116678" y="3956688"/>
            <a:ext cx="595687" cy="595687"/>
            <a:chOff x="990600" y="3124200"/>
            <a:chExt cx="533400" cy="533400"/>
          </a:xfrm>
        </p:grpSpPr>
        <p:sp>
          <p:nvSpPr>
            <p:cNvPr id="18" name="타원 17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직선 화살표 연결선 19"/>
          <p:cNvCxnSpPr>
            <a:stCxn id="9" idx="6"/>
            <a:endCxn id="18" idx="2"/>
          </p:cNvCxnSpPr>
          <p:nvPr/>
        </p:nvCxnSpPr>
        <p:spPr>
          <a:xfrm>
            <a:off x="1960053" y="3488648"/>
            <a:ext cx="1156624" cy="765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6"/>
            <a:endCxn id="18" idx="2"/>
          </p:cNvCxnSpPr>
          <p:nvPr/>
        </p:nvCxnSpPr>
        <p:spPr>
          <a:xfrm>
            <a:off x="1960053" y="4254532"/>
            <a:ext cx="1156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8" idx="2"/>
          </p:cNvCxnSpPr>
          <p:nvPr/>
        </p:nvCxnSpPr>
        <p:spPr>
          <a:xfrm flipV="1">
            <a:off x="1960053" y="4254532"/>
            <a:ext cx="1156624" cy="765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12365" y="4254532"/>
            <a:ext cx="715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41776" y="3410942"/>
                <a:ext cx="358726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𝑏</m:t>
                      </m:r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76" y="3410942"/>
                <a:ext cx="358726" cy="378088"/>
              </a:xfrm>
              <a:prstGeom prst="rect">
                <a:avLst/>
              </a:prstGeom>
              <a:blipFill>
                <a:blip r:embed="rId8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41702" y="3889973"/>
                <a:ext cx="358726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02" y="3889973"/>
                <a:ext cx="358726" cy="378088"/>
              </a:xfrm>
              <a:prstGeom prst="rect">
                <a:avLst/>
              </a:prstGeom>
              <a:blipFill>
                <a:blip r:embed="rId9"/>
                <a:stretch>
                  <a:fillRect l="-13559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41776" y="4720033"/>
                <a:ext cx="358726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76" y="4720033"/>
                <a:ext cx="358726" cy="378088"/>
              </a:xfrm>
              <a:prstGeom prst="rect">
                <a:avLst/>
              </a:prstGeom>
              <a:blipFill>
                <a:blip r:embed="rId10"/>
                <a:stretch>
                  <a:fillRect l="-15517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>
            <a:off x="5258280" y="2339822"/>
            <a:ext cx="0" cy="3829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785944" y="2366266"/>
            <a:ext cx="595687" cy="595687"/>
            <a:chOff x="990600" y="3124200"/>
            <a:chExt cx="533400" cy="533400"/>
          </a:xfrm>
          <a:noFill/>
        </p:grpSpPr>
        <p:sp>
          <p:nvSpPr>
            <p:cNvPr id="29" name="타원 28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8475" b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그룹 30"/>
          <p:cNvGrpSpPr/>
          <p:nvPr/>
        </p:nvGrpSpPr>
        <p:grpSpPr>
          <a:xfrm>
            <a:off x="5785944" y="3207176"/>
            <a:ext cx="595687" cy="595687"/>
            <a:chOff x="990600" y="3124200"/>
            <a:chExt cx="533400" cy="533400"/>
          </a:xfrm>
          <a:noFill/>
        </p:grpSpPr>
        <p:sp>
          <p:nvSpPr>
            <p:cNvPr id="32" name="타원 31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5254" b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/>
          <p:cNvGrpSpPr/>
          <p:nvPr/>
        </p:nvGrpSpPr>
        <p:grpSpPr>
          <a:xfrm>
            <a:off x="5785944" y="4048086"/>
            <a:ext cx="595687" cy="595687"/>
            <a:chOff x="990600" y="3124200"/>
            <a:chExt cx="533400" cy="533400"/>
          </a:xfrm>
          <a:noFill/>
        </p:grpSpPr>
        <p:sp>
          <p:nvSpPr>
            <p:cNvPr id="35" name="타원 34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8475" b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5785944" y="4888996"/>
            <a:ext cx="595687" cy="595687"/>
            <a:chOff x="990600" y="3124200"/>
            <a:chExt cx="533400" cy="533400"/>
          </a:xfrm>
          <a:noFill/>
        </p:grpSpPr>
        <p:sp>
          <p:nvSpPr>
            <p:cNvPr id="38" name="타원 37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4"/>
                  <a:stretch>
                    <a:fillRect l="-15254" b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5785944" y="5729906"/>
            <a:ext cx="595687" cy="595687"/>
            <a:chOff x="990600" y="3124200"/>
            <a:chExt cx="533400" cy="533400"/>
          </a:xfrm>
          <a:noFill/>
        </p:grpSpPr>
        <p:sp>
          <p:nvSpPr>
            <p:cNvPr id="41" name="타원 40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5"/>
                  <a:stretch>
                    <a:fillRect l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그룹 42"/>
          <p:cNvGrpSpPr/>
          <p:nvPr/>
        </p:nvGrpSpPr>
        <p:grpSpPr>
          <a:xfrm>
            <a:off x="7191322" y="2786722"/>
            <a:ext cx="595687" cy="595687"/>
            <a:chOff x="990600" y="3124200"/>
            <a:chExt cx="533400" cy="533400"/>
          </a:xfrm>
        </p:grpSpPr>
        <p:sp>
          <p:nvSpPr>
            <p:cNvPr id="44" name="타원 43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그룹 45"/>
          <p:cNvGrpSpPr/>
          <p:nvPr/>
        </p:nvGrpSpPr>
        <p:grpSpPr>
          <a:xfrm>
            <a:off x="7191322" y="4502434"/>
            <a:ext cx="595687" cy="595687"/>
            <a:chOff x="990600" y="3124200"/>
            <a:chExt cx="533400" cy="533400"/>
          </a:xfrm>
        </p:grpSpPr>
        <p:sp>
          <p:nvSpPr>
            <p:cNvPr id="47" name="타원 46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그룹 48"/>
          <p:cNvGrpSpPr/>
          <p:nvPr/>
        </p:nvGrpSpPr>
        <p:grpSpPr>
          <a:xfrm>
            <a:off x="8747306" y="3672374"/>
            <a:ext cx="595687" cy="595687"/>
            <a:chOff x="990600" y="3124200"/>
            <a:chExt cx="533400" cy="533400"/>
          </a:xfrm>
        </p:grpSpPr>
        <p:sp>
          <p:nvSpPr>
            <p:cNvPr id="50" name="타원 49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18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직선 화살표 연결선 51"/>
          <p:cNvCxnSpPr>
            <a:stCxn id="29" idx="6"/>
            <a:endCxn id="44" idx="1"/>
          </p:cNvCxnSpPr>
          <p:nvPr/>
        </p:nvCxnSpPr>
        <p:spPr>
          <a:xfrm>
            <a:off x="6381632" y="2664110"/>
            <a:ext cx="896927" cy="20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2" idx="6"/>
            <a:endCxn id="44" idx="3"/>
          </p:cNvCxnSpPr>
          <p:nvPr/>
        </p:nvCxnSpPr>
        <p:spPr>
          <a:xfrm flipV="1">
            <a:off x="6381632" y="3295172"/>
            <a:ext cx="896927" cy="2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5" idx="6"/>
            <a:endCxn id="47" idx="1"/>
          </p:cNvCxnSpPr>
          <p:nvPr/>
        </p:nvCxnSpPr>
        <p:spPr>
          <a:xfrm>
            <a:off x="6381632" y="4345930"/>
            <a:ext cx="896927" cy="24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8" idx="6"/>
            <a:endCxn id="47" idx="3"/>
          </p:cNvCxnSpPr>
          <p:nvPr/>
        </p:nvCxnSpPr>
        <p:spPr>
          <a:xfrm flipV="1">
            <a:off x="6381632" y="5010885"/>
            <a:ext cx="896927" cy="175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6"/>
            <a:endCxn id="50" idx="1"/>
          </p:cNvCxnSpPr>
          <p:nvPr/>
        </p:nvCxnSpPr>
        <p:spPr>
          <a:xfrm>
            <a:off x="7787010" y="3084565"/>
            <a:ext cx="1047533" cy="675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6"/>
            <a:endCxn id="50" idx="3"/>
          </p:cNvCxnSpPr>
          <p:nvPr/>
        </p:nvCxnSpPr>
        <p:spPr>
          <a:xfrm flipV="1">
            <a:off x="7787010" y="4180825"/>
            <a:ext cx="1047533" cy="61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6"/>
            <a:endCxn id="50" idx="4"/>
          </p:cNvCxnSpPr>
          <p:nvPr/>
        </p:nvCxnSpPr>
        <p:spPr>
          <a:xfrm flipV="1">
            <a:off x="6381632" y="4268061"/>
            <a:ext cx="2663518" cy="17596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0" idx="6"/>
          </p:cNvCxnSpPr>
          <p:nvPr/>
        </p:nvCxnSpPr>
        <p:spPr>
          <a:xfrm>
            <a:off x="9342994" y="3970218"/>
            <a:ext cx="765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217303" y="2593592"/>
                <a:ext cx="1280935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303" y="2593592"/>
                <a:ext cx="1280935" cy="378088"/>
              </a:xfrm>
              <a:prstGeom prst="rect">
                <a:avLst/>
              </a:prstGeom>
              <a:blipFill>
                <a:blip r:embed="rId1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579598" y="4065487"/>
                <a:ext cx="1772772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𝑏</m:t>
                      </m:r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598" y="4065487"/>
                <a:ext cx="1772772" cy="378088"/>
              </a:xfrm>
              <a:prstGeom prst="rect">
                <a:avLst/>
              </a:prstGeom>
              <a:blipFill>
                <a:blip r:embed="rId2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11657" y="4613544"/>
                <a:ext cx="1280935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57" y="4613544"/>
                <a:ext cx="1280935" cy="378088"/>
              </a:xfrm>
              <a:prstGeom prst="rect">
                <a:avLst/>
              </a:prstGeom>
              <a:blipFill>
                <a:blip r:embed="rId2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16490" y="2475066"/>
                <a:ext cx="437477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−2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90" y="2475066"/>
                <a:ext cx="437477" cy="378088"/>
              </a:xfrm>
              <a:prstGeom prst="rect">
                <a:avLst/>
              </a:prstGeom>
              <a:blipFill>
                <a:blip r:embed="rId2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416490" y="4156885"/>
                <a:ext cx="437477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4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90" y="4156885"/>
                <a:ext cx="437477" cy="3780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/>
          <p:cNvGrpSpPr/>
          <p:nvPr/>
        </p:nvGrpSpPr>
        <p:grpSpPr>
          <a:xfrm>
            <a:off x="5416490" y="3304426"/>
            <a:ext cx="437477" cy="2912368"/>
            <a:chOff x="3723067" y="3302141"/>
            <a:chExt cx="391733" cy="2607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723067" y="3302141"/>
                  <a:ext cx="391733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67" y="3302141"/>
                  <a:ext cx="39173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723067" y="4818377"/>
                  <a:ext cx="391733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67" y="4818377"/>
                  <a:ext cx="391733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723067" y="5571426"/>
                  <a:ext cx="391733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67" y="5571426"/>
                  <a:ext cx="391733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TextBox 68"/>
          <p:cNvSpPr txBox="1"/>
          <p:nvPr/>
        </p:nvSpPr>
        <p:spPr>
          <a:xfrm>
            <a:off x="6316107" y="6237836"/>
            <a:ext cx="3989336" cy="3437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308586" y="2970393"/>
            <a:ext cx="1017865" cy="2374476"/>
            <a:chOff x="6312754" y="3003036"/>
            <a:chExt cx="911433" cy="2109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523991" y="3003036"/>
                  <a:ext cx="70019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=−10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91" y="3003036"/>
                  <a:ext cx="700196" cy="338554"/>
                </a:xfrm>
                <a:prstGeom prst="rect">
                  <a:avLst/>
                </a:prstGeom>
                <a:blipFill>
                  <a:blip r:embed="rId27"/>
                  <a:stretch>
                    <a:fillRect r="-70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312754" y="4774008"/>
                  <a:ext cx="491759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=8</m:t>
                        </m:r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54" y="4774008"/>
                  <a:ext cx="491759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640837" y="4418046"/>
                <a:ext cx="781961" cy="37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37" y="4418046"/>
                <a:ext cx="781961" cy="3780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7319012" y="1953956"/>
            <a:ext cx="3174786" cy="3768695"/>
            <a:chOff x="5400171" y="2021892"/>
            <a:chExt cx="2966763" cy="3521756"/>
          </a:xfrm>
        </p:grpSpPr>
        <p:grpSp>
          <p:nvGrpSpPr>
            <p:cNvPr id="86" name="그룹 85"/>
            <p:cNvGrpSpPr/>
            <p:nvPr/>
          </p:nvGrpSpPr>
          <p:grpSpPr>
            <a:xfrm>
              <a:off x="5400171" y="2021892"/>
              <a:ext cx="2966763" cy="3521756"/>
              <a:chOff x="5400171" y="2021892"/>
              <a:chExt cx="2966763" cy="3521756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5400171" y="2021892"/>
                <a:ext cx="2344497" cy="2388712"/>
                <a:chOff x="5400171" y="2021892"/>
                <a:chExt cx="2344497" cy="23887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5400171" y="3742985"/>
                      <a:ext cx="1542016" cy="6676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ko-KR" altLang="en-US" dirty="0" smtClean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0171" y="3742985"/>
                      <a:ext cx="1542016" cy="667619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6202652" y="2021892"/>
                      <a:ext cx="1542016" cy="6676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ko-KR" altLang="en-US" dirty="0" smtClean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2652" y="2021892"/>
                      <a:ext cx="1542016" cy="66761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6824918" y="4924632"/>
                    <a:ext cx="1542016" cy="61901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=1</m:t>
                          </m:r>
                        </m:oMath>
                      </m:oMathPara>
                    </a14:m>
                    <a:endParaRPr lang="ko-KR" altLang="en-US" dirty="0" smtClean="0">
                      <a:solidFill>
                        <a:srgbClr val="C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4918" y="4924632"/>
                    <a:ext cx="1542016" cy="619016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그룹 90"/>
            <p:cNvGrpSpPr/>
            <p:nvPr/>
          </p:nvGrpSpPr>
          <p:grpSpPr>
            <a:xfrm>
              <a:off x="5800575" y="3137256"/>
              <a:ext cx="1290600" cy="2170002"/>
              <a:chOff x="5800575" y="3137256"/>
              <a:chExt cx="1290600" cy="2170002"/>
            </a:xfrm>
          </p:grpSpPr>
          <p:cxnSp>
            <p:nvCxnSpPr>
              <p:cNvPr id="92" name="직선 화살표 연결선 91"/>
              <p:cNvCxnSpPr/>
              <p:nvPr/>
            </p:nvCxnSpPr>
            <p:spPr>
              <a:xfrm>
                <a:off x="5800575" y="3137256"/>
                <a:ext cx="937998" cy="6044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/>
              <p:nvPr/>
            </p:nvCxnSpPr>
            <p:spPr>
              <a:xfrm flipV="1">
                <a:off x="5874569" y="4203278"/>
                <a:ext cx="937999" cy="5546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/>
              <p:nvPr/>
            </p:nvCxnSpPr>
            <p:spPr>
              <a:xfrm flipV="1">
                <a:off x="7088863" y="4203278"/>
                <a:ext cx="2312" cy="11039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그룹 107"/>
          <p:cNvGrpSpPr/>
          <p:nvPr/>
        </p:nvGrpSpPr>
        <p:grpSpPr>
          <a:xfrm>
            <a:off x="2851633" y="2424053"/>
            <a:ext cx="4393851" cy="1668205"/>
            <a:chOff x="2851633" y="2424053"/>
            <a:chExt cx="4393851" cy="1668205"/>
          </a:xfrm>
        </p:grpSpPr>
        <p:grpSp>
          <p:nvGrpSpPr>
            <p:cNvPr id="95" name="그룹 94"/>
            <p:cNvGrpSpPr/>
            <p:nvPr/>
          </p:nvGrpSpPr>
          <p:grpSpPr>
            <a:xfrm>
              <a:off x="2851633" y="2424053"/>
              <a:ext cx="2577011" cy="1668205"/>
              <a:chOff x="-1991978" y="3114308"/>
              <a:chExt cx="1983888" cy="1284252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-1991978" y="3114308"/>
                <a:ext cx="1983888" cy="12842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1924295" y="3259957"/>
                    <a:ext cx="1689505" cy="5139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altLang="ko-KR" dirty="0" smtClean="0">
                      <a:solidFill>
                        <a:srgbClr val="C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24295" y="3259957"/>
                    <a:ext cx="1689505" cy="51396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-1509862" y="3960608"/>
                    <a:ext cx="1419645" cy="2843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∙1=−2</m:t>
                          </m:r>
                        </m:oMath>
                      </m:oMathPara>
                    </a14:m>
                    <a:endParaRPr lang="ko-KR" altLang="en-US" dirty="0" smtClean="0">
                      <a:solidFill>
                        <a:srgbClr val="C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09862" y="3960608"/>
                    <a:ext cx="1419645" cy="28432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직선 화살표 연결선 102"/>
            <p:cNvCxnSpPr/>
            <p:nvPr/>
          </p:nvCxnSpPr>
          <p:spPr>
            <a:xfrm flipV="1">
              <a:off x="6383820" y="3404414"/>
              <a:ext cx="861664" cy="19569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2849983" y="4226128"/>
            <a:ext cx="4395613" cy="1668205"/>
            <a:chOff x="2849983" y="4226128"/>
            <a:chExt cx="4395613" cy="1668205"/>
          </a:xfrm>
        </p:grpSpPr>
        <p:grpSp>
          <p:nvGrpSpPr>
            <p:cNvPr id="99" name="그룹 98"/>
            <p:cNvGrpSpPr/>
            <p:nvPr/>
          </p:nvGrpSpPr>
          <p:grpSpPr>
            <a:xfrm>
              <a:off x="2849983" y="4226128"/>
              <a:ext cx="2577011" cy="1668205"/>
              <a:chOff x="-1991978" y="3114308"/>
              <a:chExt cx="1983888" cy="128425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-1991978" y="3114308"/>
                <a:ext cx="1983888" cy="12842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1924295" y="3259957"/>
                    <a:ext cx="1689505" cy="5139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altLang="ko-KR" dirty="0" smtClean="0">
                      <a:solidFill>
                        <a:srgbClr val="C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24295" y="3259957"/>
                    <a:ext cx="1689505" cy="51396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-1582144" y="3960607"/>
                    <a:ext cx="1419645" cy="2843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∙1=4</m:t>
                          </m:r>
                        </m:oMath>
                      </m:oMathPara>
                    </a14:m>
                    <a:endParaRPr lang="ko-KR" altLang="en-US" dirty="0" smtClean="0">
                      <a:solidFill>
                        <a:srgbClr val="C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82144" y="3960607"/>
                    <a:ext cx="1419645" cy="28432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직선 화살표 연결선 103"/>
            <p:cNvCxnSpPr/>
            <p:nvPr/>
          </p:nvCxnSpPr>
          <p:spPr>
            <a:xfrm flipV="1">
              <a:off x="6383710" y="5111728"/>
              <a:ext cx="861886" cy="16908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7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Backward Propagation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 II: Sigmoid function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6107" y="6237836"/>
            <a:ext cx="3989336" cy="3437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725936" y="6183426"/>
            <a:ext cx="1676908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Forward →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577634" y="2383318"/>
            <a:ext cx="601287" cy="601287"/>
            <a:chOff x="990600" y="3124200"/>
            <a:chExt cx="533400" cy="533400"/>
          </a:xfrm>
        </p:grpSpPr>
        <p:sp>
          <p:nvSpPr>
            <p:cNvPr id="156" name="타원 155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직선 화살표 연결선 117"/>
          <p:cNvCxnSpPr/>
          <p:nvPr/>
        </p:nvCxnSpPr>
        <p:spPr>
          <a:xfrm>
            <a:off x="6178922" y="2683962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855372" y="2683962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3601976" y="4530771"/>
            <a:ext cx="601287" cy="601287"/>
            <a:chOff x="990600" y="3124200"/>
            <a:chExt cx="533400" cy="533400"/>
          </a:xfrm>
        </p:grpSpPr>
        <p:sp>
          <p:nvSpPr>
            <p:cNvPr id="154" name="타원 153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4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1" name="직선 화살표 연결선 120"/>
          <p:cNvCxnSpPr/>
          <p:nvPr/>
        </p:nvCxnSpPr>
        <p:spPr>
          <a:xfrm>
            <a:off x="4203263" y="4831415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2879713" y="4831415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4925526" y="4530771"/>
            <a:ext cx="601287" cy="601287"/>
            <a:chOff x="990600" y="3124200"/>
            <a:chExt cx="533400" cy="533400"/>
          </a:xfrm>
        </p:grpSpPr>
        <p:sp>
          <p:nvSpPr>
            <p:cNvPr id="152" name="타원 151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𝑒𝑥𝑝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5"/>
                  <a:stretch>
                    <a:fillRect l="-33898" r="-15254"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직선 화살표 연결선 123"/>
          <p:cNvCxnSpPr/>
          <p:nvPr/>
        </p:nvCxnSpPr>
        <p:spPr>
          <a:xfrm>
            <a:off x="5526813" y="4831415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6247640" y="4530771"/>
            <a:ext cx="601287" cy="601287"/>
            <a:chOff x="990600" y="3124200"/>
            <a:chExt cx="533400" cy="533400"/>
          </a:xfrm>
        </p:grpSpPr>
        <p:sp>
          <p:nvSpPr>
            <p:cNvPr id="150" name="타원 149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6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직선 화살표 연결선 125"/>
          <p:cNvCxnSpPr/>
          <p:nvPr/>
        </p:nvCxnSpPr>
        <p:spPr>
          <a:xfrm>
            <a:off x="6848927" y="4831415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7569754" y="4530771"/>
            <a:ext cx="601287" cy="601287"/>
            <a:chOff x="990600" y="3124200"/>
            <a:chExt cx="533400" cy="533400"/>
          </a:xfrm>
        </p:grpSpPr>
        <p:sp>
          <p:nvSpPr>
            <p:cNvPr id="148" name="타원 147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/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7"/>
                  <a:stretch>
                    <a:fillRect l="-6780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직선 화살표 연결선 127"/>
          <p:cNvCxnSpPr/>
          <p:nvPr/>
        </p:nvCxnSpPr>
        <p:spPr>
          <a:xfrm>
            <a:off x="8171041" y="4831415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2278426" y="4530771"/>
            <a:ext cx="601287" cy="601287"/>
            <a:chOff x="990600" y="3124200"/>
            <a:chExt cx="533400" cy="533400"/>
          </a:xfrm>
          <a:noFill/>
        </p:grpSpPr>
        <p:sp>
          <p:nvSpPr>
            <p:cNvPr id="146" name="타원 145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그룹 129"/>
          <p:cNvGrpSpPr/>
          <p:nvPr/>
        </p:nvGrpSpPr>
        <p:grpSpPr>
          <a:xfrm>
            <a:off x="2879713" y="5518602"/>
            <a:ext cx="601287" cy="601287"/>
            <a:chOff x="990600" y="3124200"/>
            <a:chExt cx="533400" cy="533400"/>
          </a:xfrm>
          <a:noFill/>
        </p:grpSpPr>
        <p:sp>
          <p:nvSpPr>
            <p:cNvPr id="144" name="타원 143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−1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9"/>
                  <a:stretch>
                    <a:fillRect l="-11667" r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1" name="직선 화살표 연결선 130"/>
          <p:cNvCxnSpPr>
            <a:stCxn id="144" idx="7"/>
            <a:endCxn id="154" idx="3"/>
          </p:cNvCxnSpPr>
          <p:nvPr/>
        </p:nvCxnSpPr>
        <p:spPr>
          <a:xfrm flipV="1">
            <a:off x="3392944" y="5044002"/>
            <a:ext cx="297089" cy="56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526813" y="5518602"/>
            <a:ext cx="601287" cy="601287"/>
            <a:chOff x="990600" y="3124200"/>
            <a:chExt cx="533400" cy="533400"/>
          </a:xfrm>
          <a:noFill/>
        </p:grpSpPr>
        <p:sp>
          <p:nvSpPr>
            <p:cNvPr id="142" name="타원 141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10"/>
                  <a:stretch>
                    <a:fillRect l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3" name="직선 화살표 연결선 132"/>
          <p:cNvCxnSpPr>
            <a:stCxn id="142" idx="7"/>
            <a:endCxn id="150" idx="3"/>
          </p:cNvCxnSpPr>
          <p:nvPr/>
        </p:nvCxnSpPr>
        <p:spPr>
          <a:xfrm flipV="1">
            <a:off x="6040044" y="5044002"/>
            <a:ext cx="295653" cy="56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8891868" y="4530771"/>
            <a:ext cx="1021706" cy="601287"/>
            <a:chOff x="990600" y="3124200"/>
            <a:chExt cx="906352" cy="533400"/>
          </a:xfrm>
          <a:noFill/>
        </p:grpSpPr>
        <p:sp>
          <p:nvSpPr>
            <p:cNvPr id="140" name="타원 139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157652" y="3204223"/>
                  <a:ext cx="739300" cy="327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739300" cy="3276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직사각형 134"/>
              <p:cNvSpPr/>
              <p:nvPr/>
            </p:nvSpPr>
            <p:spPr>
              <a:xfrm>
                <a:off x="5077334" y="3024540"/>
                <a:ext cx="1594987" cy="55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5" name="직사각형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34" y="3024540"/>
                <a:ext cx="1594987" cy="5590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152387" y="4062328"/>
                <a:ext cx="10081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𝑧</m:t>
                      </m:r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87" y="4062328"/>
                <a:ext cx="1008125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5434370" y="4062379"/>
                <a:ext cx="923611" cy="37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𝑔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70" y="4062379"/>
                <a:ext cx="923611" cy="376963"/>
              </a:xfrm>
              <a:prstGeom prst="rect">
                <a:avLst/>
              </a:prstGeom>
              <a:blipFill>
                <a:blip r:embed="rId14"/>
                <a:stretch>
                  <a:fillRect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577302" y="4062328"/>
                <a:ext cx="12655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h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=1+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𝑔</m:t>
                      </m:r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302" y="4062328"/>
                <a:ext cx="1265511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8120165" y="4062328"/>
                <a:ext cx="13682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 / 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h</m:t>
                      </m:r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165" y="4062328"/>
                <a:ext cx="1368260" cy="369332"/>
              </a:xfrm>
              <a:prstGeom prst="rect">
                <a:avLst/>
              </a:prstGeom>
              <a:blipFill>
                <a:blip r:embed="rId16"/>
                <a:stretch>
                  <a:fillRect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1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Backward Propagation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intuition II: Sigmoid function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6107" y="6237836"/>
            <a:ext cx="3989336" cy="3437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577634" y="2383318"/>
            <a:ext cx="601287" cy="601287"/>
            <a:chOff x="990600" y="3124200"/>
            <a:chExt cx="533400" cy="533400"/>
          </a:xfrm>
        </p:grpSpPr>
        <p:sp>
          <p:nvSpPr>
            <p:cNvPr id="156" name="타원 155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직선 화살표 연결선 117"/>
          <p:cNvCxnSpPr/>
          <p:nvPr/>
        </p:nvCxnSpPr>
        <p:spPr>
          <a:xfrm>
            <a:off x="6178922" y="2683962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855372" y="2683962"/>
            <a:ext cx="722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3601976" y="4530771"/>
            <a:ext cx="601287" cy="601287"/>
            <a:chOff x="990600" y="3124200"/>
            <a:chExt cx="533400" cy="533400"/>
          </a:xfrm>
        </p:grpSpPr>
        <p:sp>
          <p:nvSpPr>
            <p:cNvPr id="154" name="타원 153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4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1" name="직선 화살표 연결선 120"/>
          <p:cNvCxnSpPr/>
          <p:nvPr/>
        </p:nvCxnSpPr>
        <p:spPr>
          <a:xfrm>
            <a:off x="4203263" y="4831415"/>
            <a:ext cx="72226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2879713" y="4831415"/>
            <a:ext cx="72226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4925526" y="4530771"/>
            <a:ext cx="601287" cy="601287"/>
            <a:chOff x="990600" y="3124200"/>
            <a:chExt cx="533400" cy="533400"/>
          </a:xfrm>
        </p:grpSpPr>
        <p:sp>
          <p:nvSpPr>
            <p:cNvPr id="152" name="타원 151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𝑒𝑥𝑝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5"/>
                  <a:stretch>
                    <a:fillRect l="-33898" r="-15254"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직선 화살표 연결선 123"/>
          <p:cNvCxnSpPr/>
          <p:nvPr/>
        </p:nvCxnSpPr>
        <p:spPr>
          <a:xfrm>
            <a:off x="5526813" y="4831415"/>
            <a:ext cx="72226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6247640" y="4530771"/>
            <a:ext cx="601287" cy="601287"/>
            <a:chOff x="990600" y="3124200"/>
            <a:chExt cx="533400" cy="533400"/>
          </a:xfrm>
        </p:grpSpPr>
        <p:sp>
          <p:nvSpPr>
            <p:cNvPr id="150" name="타원 149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6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직선 화살표 연결선 125"/>
          <p:cNvCxnSpPr/>
          <p:nvPr/>
        </p:nvCxnSpPr>
        <p:spPr>
          <a:xfrm>
            <a:off x="6848927" y="4831415"/>
            <a:ext cx="72226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7569754" y="4530771"/>
            <a:ext cx="601287" cy="601287"/>
            <a:chOff x="990600" y="3124200"/>
            <a:chExt cx="533400" cy="533400"/>
          </a:xfrm>
        </p:grpSpPr>
        <p:sp>
          <p:nvSpPr>
            <p:cNvPr id="148" name="타원 147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/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7"/>
                  <a:stretch>
                    <a:fillRect l="-6780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직선 화살표 연결선 127"/>
          <p:cNvCxnSpPr/>
          <p:nvPr/>
        </p:nvCxnSpPr>
        <p:spPr>
          <a:xfrm>
            <a:off x="8171041" y="4831415"/>
            <a:ext cx="72226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2278426" y="4530771"/>
            <a:ext cx="601287" cy="601287"/>
            <a:chOff x="990600" y="3124200"/>
            <a:chExt cx="533400" cy="533400"/>
          </a:xfrm>
          <a:noFill/>
        </p:grpSpPr>
        <p:sp>
          <p:nvSpPr>
            <p:cNvPr id="146" name="타원 145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그룹 129"/>
          <p:cNvGrpSpPr/>
          <p:nvPr/>
        </p:nvGrpSpPr>
        <p:grpSpPr>
          <a:xfrm>
            <a:off x="2879713" y="5518602"/>
            <a:ext cx="601287" cy="601287"/>
            <a:chOff x="990600" y="3124200"/>
            <a:chExt cx="533400" cy="533400"/>
          </a:xfrm>
          <a:noFill/>
        </p:grpSpPr>
        <p:sp>
          <p:nvSpPr>
            <p:cNvPr id="144" name="타원 143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−1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9"/>
                  <a:stretch>
                    <a:fillRect l="-11667" r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1" name="직선 화살표 연결선 130"/>
          <p:cNvCxnSpPr>
            <a:stCxn id="144" idx="7"/>
            <a:endCxn id="154" idx="3"/>
          </p:cNvCxnSpPr>
          <p:nvPr/>
        </p:nvCxnSpPr>
        <p:spPr>
          <a:xfrm flipV="1">
            <a:off x="3392944" y="5044002"/>
            <a:ext cx="297089" cy="56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526813" y="5518602"/>
            <a:ext cx="601287" cy="601287"/>
            <a:chOff x="990600" y="3124200"/>
            <a:chExt cx="533400" cy="533400"/>
          </a:xfrm>
          <a:noFill/>
        </p:grpSpPr>
        <p:sp>
          <p:nvSpPr>
            <p:cNvPr id="142" name="타원 141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321216" cy="327633"/>
                </a:xfrm>
                <a:prstGeom prst="rect">
                  <a:avLst/>
                </a:prstGeom>
                <a:blipFill>
                  <a:blip r:embed="rId10"/>
                  <a:stretch>
                    <a:fillRect l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3" name="직선 화살표 연결선 132"/>
          <p:cNvCxnSpPr>
            <a:stCxn id="142" idx="7"/>
            <a:endCxn id="150" idx="3"/>
          </p:cNvCxnSpPr>
          <p:nvPr/>
        </p:nvCxnSpPr>
        <p:spPr>
          <a:xfrm flipV="1">
            <a:off x="6040044" y="5044002"/>
            <a:ext cx="295653" cy="56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8891868" y="4530771"/>
            <a:ext cx="1021706" cy="601287"/>
            <a:chOff x="990600" y="3124200"/>
            <a:chExt cx="906352" cy="533400"/>
          </a:xfrm>
          <a:noFill/>
        </p:grpSpPr>
        <p:sp>
          <p:nvSpPr>
            <p:cNvPr id="140" name="타원 139"/>
            <p:cNvSpPr/>
            <p:nvPr/>
          </p:nvSpPr>
          <p:spPr>
            <a:xfrm>
              <a:off x="990600" y="3124200"/>
              <a:ext cx="533400" cy="5334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157652" y="3204223"/>
                  <a:ext cx="739300" cy="327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204223"/>
                  <a:ext cx="739300" cy="3276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직사각형 134"/>
              <p:cNvSpPr/>
              <p:nvPr/>
            </p:nvSpPr>
            <p:spPr>
              <a:xfrm>
                <a:off x="5077334" y="3024540"/>
                <a:ext cx="1594987" cy="55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5" name="직사각형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34" y="3024540"/>
                <a:ext cx="1594987" cy="5590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152387" y="4062328"/>
                <a:ext cx="10081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𝑧</m:t>
                      </m:r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87" y="4062328"/>
                <a:ext cx="1008125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5434370" y="4062379"/>
                <a:ext cx="923611" cy="37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𝑔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70" y="4062379"/>
                <a:ext cx="923611" cy="376963"/>
              </a:xfrm>
              <a:prstGeom prst="rect">
                <a:avLst/>
              </a:prstGeom>
              <a:blipFill>
                <a:blip r:embed="rId14"/>
                <a:stretch>
                  <a:fillRect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577302" y="4062328"/>
                <a:ext cx="12655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h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=1+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𝑔</m:t>
                      </m:r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302" y="4062328"/>
                <a:ext cx="1265511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8120165" y="4062328"/>
                <a:ext cx="13682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 / </m:t>
                      </m:r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h</m:t>
                      </m:r>
                    </m:oMath>
                  </m:oMathPara>
                </a14:m>
                <a:endParaRPr lang="ko-KR" altLang="en-US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165" y="4062328"/>
                <a:ext cx="1368260" cy="369332"/>
              </a:xfrm>
              <a:prstGeom prst="rect">
                <a:avLst/>
              </a:prstGeom>
              <a:blipFill>
                <a:blip r:embed="rId16"/>
                <a:stretch>
                  <a:fillRect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/>
          <p:cNvSpPr/>
          <p:nvPr/>
        </p:nvSpPr>
        <p:spPr>
          <a:xfrm>
            <a:off x="9098474" y="6183425"/>
            <a:ext cx="230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← Backward</a:t>
            </a:r>
            <a:endParaRPr lang="en-US" altLang="ko-KR" sz="20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08709" y="5205596"/>
                <a:ext cx="1004365" cy="667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1600" b="0" i="1">
                    <a:solidFill>
                      <a:srgbClr val="C0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09" y="5205596"/>
                <a:ext cx="1004365" cy="66761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78307" y="5205596"/>
                <a:ext cx="1219199" cy="667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1600" b="0" i="1">
                    <a:solidFill>
                      <a:srgbClr val="C0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307" y="5205596"/>
                <a:ext cx="1219199" cy="6676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10455" y="5229898"/>
                <a:ext cx="1654757" cy="619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h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455" y="5229898"/>
                <a:ext cx="1654757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09823" y="5229897"/>
                <a:ext cx="1128986" cy="619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1600" b="0" i="1">
                    <a:solidFill>
                      <a:srgbClr val="C0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23" y="5229897"/>
                <a:ext cx="1128986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그룹 51"/>
          <p:cNvGrpSpPr/>
          <p:nvPr/>
        </p:nvGrpSpPr>
        <p:grpSpPr>
          <a:xfrm>
            <a:off x="7968185" y="1589780"/>
            <a:ext cx="3522544" cy="3099888"/>
            <a:chOff x="8050776" y="3147556"/>
            <a:chExt cx="2844537" cy="2503232"/>
          </a:xfrm>
        </p:grpSpPr>
        <p:sp>
          <p:nvSpPr>
            <p:cNvPr id="53" name="직사각형 52"/>
            <p:cNvSpPr/>
            <p:nvPr/>
          </p:nvSpPr>
          <p:spPr>
            <a:xfrm>
              <a:off x="8050776" y="3147556"/>
              <a:ext cx="2844537" cy="2503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8355401" y="3267532"/>
                  <a:ext cx="2101761" cy="5134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𝑔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h</m:t>
                            </m:r>
                          </m:den>
                        </m:f>
                      </m:oMath>
                    </m:oMathPara>
                  </a14:m>
                  <a:endParaRPr lang="ko-KR" altLang="en-US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401" y="3267532"/>
                  <a:ext cx="2101761" cy="513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8645497" y="3877004"/>
                  <a:ext cx="1858088" cy="471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=−1∙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∙1∙−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497" y="3877004"/>
                  <a:ext cx="1858088" cy="47122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/>
                <p:cNvSpPr/>
                <p:nvPr/>
              </p:nvSpPr>
              <p:spPr>
                <a:xfrm>
                  <a:off x="8633923" y="4431965"/>
                  <a:ext cx="1062271" cy="471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6" name="직사각형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923" y="4431965"/>
                  <a:ext cx="1062271" cy="47122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/>
                <p:cNvSpPr/>
                <p:nvPr/>
              </p:nvSpPr>
              <p:spPr>
                <a:xfrm>
                  <a:off x="8640637" y="5071627"/>
                  <a:ext cx="1471929" cy="5099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ko-KR" altLang="en-US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7" name="직사각형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637" y="5071627"/>
                  <a:ext cx="1471929" cy="50993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77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Backward Propagation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Prediction: Feed forward propagation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8922" y="2478408"/>
            <a:ext cx="7814156" cy="3741275"/>
            <a:chOff x="2188922" y="2223764"/>
            <a:chExt cx="7814156" cy="3741275"/>
          </a:xfrm>
        </p:grpSpPr>
        <p:cxnSp>
          <p:nvCxnSpPr>
            <p:cNvPr id="65" name="직선 화살표 연결선 64"/>
            <p:cNvCxnSpPr>
              <a:stCxn id="103" idx="6"/>
              <a:endCxn id="171" idx="2"/>
            </p:cNvCxnSpPr>
            <p:nvPr/>
          </p:nvCxnSpPr>
          <p:spPr>
            <a:xfrm>
              <a:off x="5674978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66" name="그룹 65"/>
            <p:cNvGrpSpPr/>
            <p:nvPr/>
          </p:nvGrpSpPr>
          <p:grpSpPr>
            <a:xfrm>
              <a:off x="2188922" y="2609750"/>
              <a:ext cx="600657" cy="2917477"/>
              <a:chOff x="990600" y="2895600"/>
              <a:chExt cx="533400" cy="2590800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990600" y="2895600"/>
                <a:ext cx="533400" cy="533400"/>
                <a:chOff x="990600" y="3124200"/>
                <a:chExt cx="533400" cy="533400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660" b="-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그룹 67"/>
              <p:cNvGrpSpPr/>
              <p:nvPr/>
            </p:nvGrpSpPr>
            <p:grpSpPr>
              <a:xfrm>
                <a:off x="990600" y="3581400"/>
                <a:ext cx="533400" cy="533400"/>
                <a:chOff x="990600" y="3124200"/>
                <a:chExt cx="533400" cy="5334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그룹 68"/>
              <p:cNvGrpSpPr/>
              <p:nvPr/>
            </p:nvGrpSpPr>
            <p:grpSpPr>
              <a:xfrm>
                <a:off x="990600" y="426720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그룹 69"/>
              <p:cNvGrpSpPr/>
              <p:nvPr/>
            </p:nvGrpSpPr>
            <p:grpSpPr>
              <a:xfrm>
                <a:off x="990600" y="4953000"/>
                <a:ext cx="533400" cy="533400"/>
                <a:chOff x="990600" y="3124200"/>
                <a:chExt cx="533400" cy="533400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𝑖𝑛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189" r="-13208"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" name="그룹 78"/>
            <p:cNvGrpSpPr/>
            <p:nvPr/>
          </p:nvGrpSpPr>
          <p:grpSpPr>
            <a:xfrm>
              <a:off x="3631621" y="2223764"/>
              <a:ext cx="600657" cy="3689448"/>
              <a:chOff x="2590800" y="2606040"/>
              <a:chExt cx="533400" cy="3276332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2590800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8302" r="-11321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그룹 80"/>
              <p:cNvGrpSpPr/>
              <p:nvPr/>
            </p:nvGrpSpPr>
            <p:grpSpPr>
              <a:xfrm>
                <a:off x="2590800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88" name="타원 87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302" r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" name="그룹 81"/>
              <p:cNvGrpSpPr/>
              <p:nvPr/>
            </p:nvGrpSpPr>
            <p:grpSpPr>
              <a:xfrm>
                <a:off x="2590800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9623" r="-20755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" name="그룹 82"/>
              <p:cNvGrpSpPr/>
              <p:nvPr/>
            </p:nvGrpSpPr>
            <p:grpSpPr>
              <a:xfrm>
                <a:off x="2590800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2" name="그룹 91"/>
            <p:cNvGrpSpPr/>
            <p:nvPr/>
          </p:nvGrpSpPr>
          <p:grpSpPr>
            <a:xfrm>
              <a:off x="5074321" y="2223764"/>
              <a:ext cx="600657" cy="3689448"/>
              <a:chOff x="3924300" y="2606040"/>
              <a:chExt cx="533400" cy="3276332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3924300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8302" r="-11321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그룹 93"/>
              <p:cNvGrpSpPr/>
              <p:nvPr/>
            </p:nvGrpSpPr>
            <p:grpSpPr>
              <a:xfrm>
                <a:off x="3924300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8302" r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5" name="그룹 94"/>
              <p:cNvGrpSpPr/>
              <p:nvPr/>
            </p:nvGrpSpPr>
            <p:grpSpPr>
              <a:xfrm>
                <a:off x="3924300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7736" r="-22642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6" name="그룹 95"/>
              <p:cNvGrpSpPr/>
              <p:nvPr/>
            </p:nvGrpSpPr>
            <p:grpSpPr>
              <a:xfrm>
                <a:off x="3924300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5" name="그룹 104"/>
            <p:cNvGrpSpPr/>
            <p:nvPr/>
          </p:nvGrpSpPr>
          <p:grpSpPr>
            <a:xfrm>
              <a:off x="7959719" y="2223764"/>
              <a:ext cx="600657" cy="3689448"/>
              <a:chOff x="5927043" y="2606040"/>
              <a:chExt cx="533400" cy="3276332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927043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5000" r="-7692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7" name="그룹 106"/>
              <p:cNvGrpSpPr/>
              <p:nvPr/>
            </p:nvGrpSpPr>
            <p:grpSpPr>
              <a:xfrm>
                <a:off x="5927043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8" name="그룹 107"/>
              <p:cNvGrpSpPr/>
              <p:nvPr/>
            </p:nvGrpSpPr>
            <p:grpSpPr>
              <a:xfrm>
                <a:off x="5927043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112" name="타원 111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6538" r="-17308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9" name="그룹 108"/>
              <p:cNvGrpSpPr/>
              <p:nvPr/>
            </p:nvGrpSpPr>
            <p:grpSpPr>
              <a:xfrm>
                <a:off x="5927043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8" name="그룹 117"/>
            <p:cNvGrpSpPr/>
            <p:nvPr/>
          </p:nvGrpSpPr>
          <p:grpSpPr>
            <a:xfrm>
              <a:off x="9402421" y="2609750"/>
              <a:ext cx="600657" cy="2917477"/>
              <a:chOff x="990600" y="2895600"/>
              <a:chExt cx="533400" cy="2590800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990600" y="28956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9" name="타원 12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3462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그룹 119"/>
              <p:cNvGrpSpPr/>
              <p:nvPr/>
            </p:nvGrpSpPr>
            <p:grpSpPr>
              <a:xfrm>
                <a:off x="990600" y="35814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7" name="타원 12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38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그룹 120"/>
              <p:cNvGrpSpPr/>
              <p:nvPr/>
            </p:nvGrpSpPr>
            <p:grpSpPr>
              <a:xfrm>
                <a:off x="990600" y="426720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125" name="타원 12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그룹 121"/>
              <p:cNvGrpSpPr/>
              <p:nvPr/>
            </p:nvGrpSpPr>
            <p:grpSpPr>
              <a:xfrm>
                <a:off x="990600" y="49530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3" name="타원 12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𝑜𝑢𝑡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26923"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1" name="직선 화살표 연결선 130"/>
            <p:cNvCxnSpPr>
              <a:stCxn id="77" idx="6"/>
              <a:endCxn id="90" idx="2"/>
            </p:cNvCxnSpPr>
            <p:nvPr/>
          </p:nvCxnSpPr>
          <p:spPr>
            <a:xfrm flipV="1">
              <a:off x="2789578" y="2524092"/>
              <a:ext cx="842042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2" name="직선 화살표 연결선 131"/>
            <p:cNvCxnSpPr>
              <a:stCxn id="77" idx="6"/>
              <a:endCxn id="88" idx="2"/>
            </p:cNvCxnSpPr>
            <p:nvPr/>
          </p:nvCxnSpPr>
          <p:spPr>
            <a:xfrm>
              <a:off x="2789578" y="2910078"/>
              <a:ext cx="842042" cy="41203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3" name="직선 화살표 연결선 132"/>
            <p:cNvCxnSpPr>
              <a:stCxn id="77" idx="6"/>
              <a:endCxn id="86" idx="2"/>
            </p:cNvCxnSpPr>
            <p:nvPr/>
          </p:nvCxnSpPr>
          <p:spPr>
            <a:xfrm>
              <a:off x="2789578" y="2910078"/>
              <a:ext cx="842042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4" name="직선 화살표 연결선 133"/>
            <p:cNvCxnSpPr>
              <a:stCxn id="75" idx="6"/>
              <a:endCxn id="90" idx="2"/>
            </p:cNvCxnSpPr>
            <p:nvPr/>
          </p:nvCxnSpPr>
          <p:spPr>
            <a:xfrm flipV="1">
              <a:off x="2789578" y="2524092"/>
              <a:ext cx="842042" cy="115825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5" name="직선 화살표 연결선 134"/>
            <p:cNvCxnSpPr>
              <a:stCxn id="75" idx="6"/>
              <a:endCxn id="88" idx="2"/>
            </p:cNvCxnSpPr>
            <p:nvPr/>
          </p:nvCxnSpPr>
          <p:spPr>
            <a:xfrm flipV="1">
              <a:off x="2789578" y="3322109"/>
              <a:ext cx="842042" cy="36024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6" name="직선 화살표 연결선 135"/>
            <p:cNvCxnSpPr>
              <a:stCxn id="75" idx="6"/>
              <a:endCxn id="86" idx="2"/>
            </p:cNvCxnSpPr>
            <p:nvPr/>
          </p:nvCxnSpPr>
          <p:spPr>
            <a:xfrm>
              <a:off x="2789578" y="3682351"/>
              <a:ext cx="842042" cy="193053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7" name="직선 화살표 연결선 136"/>
            <p:cNvCxnSpPr>
              <a:stCxn id="71" idx="6"/>
              <a:endCxn id="90" idx="2"/>
            </p:cNvCxnSpPr>
            <p:nvPr/>
          </p:nvCxnSpPr>
          <p:spPr>
            <a:xfrm flipV="1">
              <a:off x="2789578" y="2524092"/>
              <a:ext cx="842042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8" name="직선 화살표 연결선 137"/>
            <p:cNvCxnSpPr>
              <a:stCxn id="71" idx="6"/>
              <a:endCxn id="88" idx="2"/>
            </p:cNvCxnSpPr>
            <p:nvPr/>
          </p:nvCxnSpPr>
          <p:spPr>
            <a:xfrm flipV="1">
              <a:off x="2789578" y="3322109"/>
              <a:ext cx="842042" cy="190479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9" name="직선 화살표 연결선 138"/>
            <p:cNvCxnSpPr>
              <a:stCxn id="71" idx="6"/>
              <a:endCxn id="86" idx="2"/>
            </p:cNvCxnSpPr>
            <p:nvPr/>
          </p:nvCxnSpPr>
          <p:spPr>
            <a:xfrm>
              <a:off x="2789578" y="5226898"/>
              <a:ext cx="842042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0" name="직선 화살표 연결선 139"/>
            <p:cNvCxnSpPr>
              <a:stCxn id="90" idx="6"/>
              <a:endCxn id="103" idx="2"/>
            </p:cNvCxnSpPr>
            <p:nvPr/>
          </p:nvCxnSpPr>
          <p:spPr>
            <a:xfrm>
              <a:off x="4232278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1" name="직선 화살표 연결선 140"/>
            <p:cNvCxnSpPr>
              <a:stCxn id="90" idx="6"/>
              <a:endCxn id="101" idx="2"/>
            </p:cNvCxnSpPr>
            <p:nvPr/>
          </p:nvCxnSpPr>
          <p:spPr>
            <a:xfrm>
              <a:off x="42322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2" name="직선 화살표 연결선 141"/>
            <p:cNvCxnSpPr>
              <a:stCxn id="90" idx="6"/>
              <a:endCxn id="99" idx="2"/>
            </p:cNvCxnSpPr>
            <p:nvPr/>
          </p:nvCxnSpPr>
          <p:spPr>
            <a:xfrm>
              <a:off x="42322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3" name="직선 화살표 연결선 142"/>
            <p:cNvCxnSpPr>
              <a:stCxn id="88" idx="6"/>
              <a:endCxn id="103" idx="2"/>
            </p:cNvCxnSpPr>
            <p:nvPr/>
          </p:nvCxnSpPr>
          <p:spPr>
            <a:xfrm flipV="1">
              <a:off x="42322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4" name="직선 화살표 연결선 143"/>
            <p:cNvCxnSpPr>
              <a:stCxn id="88" idx="6"/>
              <a:endCxn id="101" idx="2"/>
            </p:cNvCxnSpPr>
            <p:nvPr/>
          </p:nvCxnSpPr>
          <p:spPr>
            <a:xfrm>
              <a:off x="4232278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5" name="직선 화살표 연결선 144"/>
            <p:cNvCxnSpPr>
              <a:stCxn id="88" idx="6"/>
              <a:endCxn id="99" idx="2"/>
            </p:cNvCxnSpPr>
            <p:nvPr/>
          </p:nvCxnSpPr>
          <p:spPr>
            <a:xfrm>
              <a:off x="42322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6" name="직선 화살표 연결선 145"/>
            <p:cNvCxnSpPr>
              <a:stCxn id="86" idx="6"/>
              <a:endCxn id="99" idx="2"/>
            </p:cNvCxnSpPr>
            <p:nvPr/>
          </p:nvCxnSpPr>
          <p:spPr>
            <a:xfrm>
              <a:off x="4232278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" name="직선 화살표 연결선 146"/>
            <p:cNvCxnSpPr>
              <a:stCxn id="86" idx="6"/>
              <a:endCxn id="103" idx="2"/>
            </p:cNvCxnSpPr>
            <p:nvPr/>
          </p:nvCxnSpPr>
          <p:spPr>
            <a:xfrm flipV="1">
              <a:off x="42322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8" name="직선 화살표 연결선 147"/>
            <p:cNvCxnSpPr>
              <a:stCxn id="86" idx="6"/>
              <a:endCxn id="101" idx="2"/>
            </p:cNvCxnSpPr>
            <p:nvPr/>
          </p:nvCxnSpPr>
          <p:spPr>
            <a:xfrm flipV="1">
              <a:off x="42322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9" name="직선 화살표 연결선 148"/>
            <p:cNvCxnSpPr>
              <a:stCxn id="116" idx="6"/>
              <a:endCxn id="129" idx="2"/>
            </p:cNvCxnSpPr>
            <p:nvPr/>
          </p:nvCxnSpPr>
          <p:spPr>
            <a:xfrm>
              <a:off x="8560377" y="2524092"/>
              <a:ext cx="842043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0" name="직선 화살표 연결선 149"/>
            <p:cNvCxnSpPr>
              <a:stCxn id="116" idx="6"/>
              <a:endCxn id="127" idx="2"/>
            </p:cNvCxnSpPr>
            <p:nvPr/>
          </p:nvCxnSpPr>
          <p:spPr>
            <a:xfrm>
              <a:off x="8560377" y="2524092"/>
              <a:ext cx="842043" cy="115825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1" name="직선 화살표 연결선 150"/>
            <p:cNvCxnSpPr>
              <a:stCxn id="116" idx="6"/>
              <a:endCxn id="123" idx="2"/>
            </p:cNvCxnSpPr>
            <p:nvPr/>
          </p:nvCxnSpPr>
          <p:spPr>
            <a:xfrm>
              <a:off x="8560377" y="2524092"/>
              <a:ext cx="842043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2" name="직선 화살표 연결선 151"/>
            <p:cNvCxnSpPr>
              <a:stCxn id="114" idx="6"/>
              <a:endCxn id="129" idx="2"/>
            </p:cNvCxnSpPr>
            <p:nvPr/>
          </p:nvCxnSpPr>
          <p:spPr>
            <a:xfrm flipV="1">
              <a:off x="8560377" y="2910078"/>
              <a:ext cx="842043" cy="41203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3" name="직선 화살표 연결선 152"/>
            <p:cNvCxnSpPr>
              <a:stCxn id="114" idx="6"/>
              <a:endCxn id="127" idx="2"/>
            </p:cNvCxnSpPr>
            <p:nvPr/>
          </p:nvCxnSpPr>
          <p:spPr>
            <a:xfrm>
              <a:off x="8560377" y="3322109"/>
              <a:ext cx="842043" cy="36024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4" name="직선 화살표 연결선 153"/>
            <p:cNvCxnSpPr>
              <a:stCxn id="114" idx="6"/>
              <a:endCxn id="123" idx="2"/>
            </p:cNvCxnSpPr>
            <p:nvPr/>
          </p:nvCxnSpPr>
          <p:spPr>
            <a:xfrm>
              <a:off x="8560377" y="3322109"/>
              <a:ext cx="842043" cy="190479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5" name="직선 화살표 연결선 154"/>
            <p:cNvCxnSpPr>
              <a:stCxn id="112" idx="6"/>
              <a:endCxn id="129" idx="2"/>
            </p:cNvCxnSpPr>
            <p:nvPr/>
          </p:nvCxnSpPr>
          <p:spPr>
            <a:xfrm flipV="1">
              <a:off x="8560377" y="2910078"/>
              <a:ext cx="842043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6" name="직선 화살표 연결선 155"/>
            <p:cNvCxnSpPr>
              <a:stCxn id="112" idx="6"/>
              <a:endCxn id="127" idx="2"/>
            </p:cNvCxnSpPr>
            <p:nvPr/>
          </p:nvCxnSpPr>
          <p:spPr>
            <a:xfrm flipV="1">
              <a:off x="8560377" y="3682351"/>
              <a:ext cx="842043" cy="193053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7" name="직선 화살표 연결선 156"/>
            <p:cNvCxnSpPr>
              <a:stCxn id="112" idx="6"/>
              <a:endCxn id="123" idx="2"/>
            </p:cNvCxnSpPr>
            <p:nvPr/>
          </p:nvCxnSpPr>
          <p:spPr>
            <a:xfrm flipV="1">
              <a:off x="8560377" y="5226898"/>
              <a:ext cx="842043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8" name="직선 화살표 연결선 157"/>
            <p:cNvCxnSpPr>
              <a:stCxn id="101" idx="6"/>
              <a:endCxn id="169" idx="2"/>
            </p:cNvCxnSpPr>
            <p:nvPr/>
          </p:nvCxnSpPr>
          <p:spPr>
            <a:xfrm>
              <a:off x="5674978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9" name="직선 화살표 연결선 158"/>
            <p:cNvCxnSpPr>
              <a:stCxn id="99" idx="6"/>
              <a:endCxn id="167" idx="2"/>
            </p:cNvCxnSpPr>
            <p:nvPr/>
          </p:nvCxnSpPr>
          <p:spPr>
            <a:xfrm>
              <a:off x="5674978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60" name="그룹 159"/>
            <p:cNvGrpSpPr/>
            <p:nvPr/>
          </p:nvGrpSpPr>
          <p:grpSpPr>
            <a:xfrm>
              <a:off x="6517020" y="2223764"/>
              <a:ext cx="600657" cy="3689448"/>
              <a:chOff x="3924300" y="2606040"/>
              <a:chExt cx="533400" cy="3276332"/>
            </a:xfrm>
            <a:solidFill>
              <a:sysClr val="window" lastClr="FFFFFF"/>
            </a:solidFill>
          </p:grpSpPr>
          <p:grpSp>
            <p:nvGrpSpPr>
              <p:cNvPr id="161" name="그룹 160"/>
              <p:cNvGrpSpPr/>
              <p:nvPr/>
            </p:nvGrpSpPr>
            <p:grpSpPr>
              <a:xfrm>
                <a:off x="3924300" y="260604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71" name="타원 1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TextBox 2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2" name="그룹 161"/>
              <p:cNvGrpSpPr/>
              <p:nvPr/>
            </p:nvGrpSpPr>
            <p:grpSpPr>
              <a:xfrm>
                <a:off x="3924300" y="331470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9" name="타원 16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3" name="TextBox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3" name="그룹 162"/>
              <p:cNvGrpSpPr/>
              <p:nvPr/>
            </p:nvGrpSpPr>
            <p:grpSpPr>
              <a:xfrm>
                <a:off x="3924300" y="5348972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7" name="타원 16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4" name="그룹 163"/>
              <p:cNvGrpSpPr/>
              <p:nvPr/>
            </p:nvGrpSpPr>
            <p:grpSpPr>
              <a:xfrm>
                <a:off x="3924300" y="424434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5" name="타원 16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3" name="직선 화살표 연결선 172"/>
            <p:cNvCxnSpPr>
              <a:stCxn id="101" idx="6"/>
              <a:endCxn id="171" idx="2"/>
            </p:cNvCxnSpPr>
            <p:nvPr/>
          </p:nvCxnSpPr>
          <p:spPr>
            <a:xfrm flipV="1">
              <a:off x="56749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4" name="직선 화살표 연결선 173"/>
            <p:cNvCxnSpPr>
              <a:stCxn id="101" idx="6"/>
              <a:endCxn id="167" idx="2"/>
            </p:cNvCxnSpPr>
            <p:nvPr/>
          </p:nvCxnSpPr>
          <p:spPr>
            <a:xfrm>
              <a:off x="56749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5" name="직선 화살표 연결선 174"/>
            <p:cNvCxnSpPr>
              <a:stCxn id="103" idx="6"/>
              <a:endCxn id="169" idx="2"/>
            </p:cNvCxnSpPr>
            <p:nvPr/>
          </p:nvCxnSpPr>
          <p:spPr>
            <a:xfrm>
              <a:off x="56749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6" name="직선 화살표 연결선 175"/>
            <p:cNvCxnSpPr>
              <a:stCxn id="103" idx="6"/>
              <a:endCxn id="167" idx="2"/>
            </p:cNvCxnSpPr>
            <p:nvPr/>
          </p:nvCxnSpPr>
          <p:spPr>
            <a:xfrm>
              <a:off x="56749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7" name="직선 화살표 연결선 176"/>
            <p:cNvCxnSpPr>
              <a:stCxn id="99" idx="6"/>
              <a:endCxn id="171" idx="2"/>
            </p:cNvCxnSpPr>
            <p:nvPr/>
          </p:nvCxnSpPr>
          <p:spPr>
            <a:xfrm flipV="1">
              <a:off x="56749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8" name="직선 화살표 연결선 177"/>
            <p:cNvCxnSpPr>
              <a:stCxn id="99" idx="6"/>
              <a:endCxn id="169" idx="2"/>
            </p:cNvCxnSpPr>
            <p:nvPr/>
          </p:nvCxnSpPr>
          <p:spPr>
            <a:xfrm flipV="1">
              <a:off x="56749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9" name="직선 화살표 연결선 178"/>
            <p:cNvCxnSpPr>
              <a:stCxn id="171" idx="6"/>
              <a:endCxn id="116" idx="2"/>
            </p:cNvCxnSpPr>
            <p:nvPr/>
          </p:nvCxnSpPr>
          <p:spPr>
            <a:xfrm>
              <a:off x="7117677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0" name="직선 화살표 연결선 179"/>
            <p:cNvCxnSpPr>
              <a:stCxn id="171" idx="6"/>
              <a:endCxn id="114" idx="2"/>
            </p:cNvCxnSpPr>
            <p:nvPr/>
          </p:nvCxnSpPr>
          <p:spPr>
            <a:xfrm>
              <a:off x="7117677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1" name="직선 화살표 연결선 180"/>
            <p:cNvCxnSpPr>
              <a:stCxn id="171" idx="6"/>
              <a:endCxn id="112" idx="2"/>
            </p:cNvCxnSpPr>
            <p:nvPr/>
          </p:nvCxnSpPr>
          <p:spPr>
            <a:xfrm>
              <a:off x="7117677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2" name="직선 화살표 연결선 181"/>
            <p:cNvCxnSpPr>
              <a:stCxn id="169" idx="6"/>
              <a:endCxn id="116" idx="2"/>
            </p:cNvCxnSpPr>
            <p:nvPr/>
          </p:nvCxnSpPr>
          <p:spPr>
            <a:xfrm flipV="1">
              <a:off x="7117677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3" name="직선 화살표 연결선 182"/>
            <p:cNvCxnSpPr>
              <a:stCxn id="169" idx="6"/>
              <a:endCxn id="114" idx="2"/>
            </p:cNvCxnSpPr>
            <p:nvPr/>
          </p:nvCxnSpPr>
          <p:spPr>
            <a:xfrm>
              <a:off x="7117677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4" name="직선 화살표 연결선 183"/>
            <p:cNvCxnSpPr>
              <a:stCxn id="169" idx="6"/>
              <a:endCxn id="112" idx="2"/>
            </p:cNvCxnSpPr>
            <p:nvPr/>
          </p:nvCxnSpPr>
          <p:spPr>
            <a:xfrm>
              <a:off x="7117677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5" name="직선 화살표 연결선 184"/>
            <p:cNvCxnSpPr>
              <a:stCxn id="167" idx="6"/>
              <a:endCxn id="116" idx="2"/>
            </p:cNvCxnSpPr>
            <p:nvPr/>
          </p:nvCxnSpPr>
          <p:spPr>
            <a:xfrm flipV="1">
              <a:off x="7117677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6" name="직선 화살표 연결선 185"/>
            <p:cNvCxnSpPr>
              <a:stCxn id="167" idx="6"/>
              <a:endCxn id="114" idx="2"/>
            </p:cNvCxnSpPr>
            <p:nvPr/>
          </p:nvCxnSpPr>
          <p:spPr>
            <a:xfrm flipV="1">
              <a:off x="7117677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7" name="직선 화살표 연결선 186"/>
            <p:cNvCxnSpPr>
              <a:stCxn id="167" idx="6"/>
              <a:endCxn id="112" idx="2"/>
            </p:cNvCxnSpPr>
            <p:nvPr/>
          </p:nvCxnSpPr>
          <p:spPr>
            <a:xfrm>
              <a:off x="7117677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3028516" y="2231470"/>
                  <a:ext cx="361718" cy="46283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516" y="2231470"/>
                  <a:ext cx="361718" cy="462835"/>
                </a:xfrm>
                <a:prstGeom prst="rect">
                  <a:avLst/>
                </a:prstGeom>
                <a:blipFill>
                  <a:blip r:embed="rId27"/>
                  <a:stretch>
                    <a:fillRect l="-35593" r="-203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920075" y="5468016"/>
                  <a:ext cx="361718" cy="493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𝑖𝑛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75" y="5468016"/>
                  <a:ext cx="361718" cy="493955"/>
                </a:xfrm>
                <a:prstGeom prst="rect">
                  <a:avLst/>
                </a:prstGeom>
                <a:blipFill>
                  <a:blip r:embed="rId28"/>
                  <a:stretch>
                    <a:fillRect l="-71186" r="-55932" b="-61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8929352" y="2231470"/>
                  <a:ext cx="361718" cy="46283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352" y="2231470"/>
                  <a:ext cx="361718" cy="462835"/>
                </a:xfrm>
                <a:prstGeom prst="rect">
                  <a:avLst/>
                </a:prstGeom>
                <a:blipFill>
                  <a:blip r:embed="rId29"/>
                  <a:stretch>
                    <a:fillRect l="-30508" r="-152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8929352" y="5464947"/>
                  <a:ext cx="361718" cy="50009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𝑜𝑢𝑡</m:t>
                                </m:r>
                              </m:e>
                            </m:d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352" y="5464947"/>
                  <a:ext cx="361718" cy="500092"/>
                </a:xfrm>
                <a:prstGeom prst="rect">
                  <a:avLst/>
                </a:prstGeom>
                <a:blipFill>
                  <a:blip r:embed="rId30"/>
                  <a:stretch>
                    <a:fillRect l="-79661" r="-64407" b="-60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직사각형 191"/>
          <p:cNvSpPr/>
          <p:nvPr/>
        </p:nvSpPr>
        <p:spPr>
          <a:xfrm>
            <a:off x="762000" y="2298699"/>
            <a:ext cx="10591800" cy="39497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오른쪽 화살표 192"/>
          <p:cNvSpPr/>
          <p:nvPr/>
        </p:nvSpPr>
        <p:spPr>
          <a:xfrm flipH="1">
            <a:off x="1157469" y="4991768"/>
            <a:ext cx="9676435" cy="1191094"/>
          </a:xfrm>
          <a:prstGeom prst="rightArrow">
            <a:avLst/>
          </a:prstGeom>
          <a:solidFill>
            <a:srgbClr val="C0504D">
              <a:lumMod val="20000"/>
              <a:lumOff val="80000"/>
              <a:alpha val="75000"/>
            </a:srgbClr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2000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Backward Propagation (Derivative)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8776877" y="3437500"/>
                <a:ext cx="613904" cy="753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77" y="3437500"/>
                <a:ext cx="613904" cy="7537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7072486" y="3735941"/>
                <a:ext cx="825152" cy="8404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486" y="3735941"/>
                <a:ext cx="825152" cy="84048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731562" y="3500818"/>
                <a:ext cx="659418" cy="8340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62" y="3500818"/>
                <a:ext cx="659418" cy="83407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그룹 199"/>
          <p:cNvGrpSpPr/>
          <p:nvPr/>
        </p:nvGrpSpPr>
        <p:grpSpPr>
          <a:xfrm>
            <a:off x="2179990" y="2788789"/>
            <a:ext cx="8899814" cy="1087815"/>
            <a:chOff x="990600" y="2881954"/>
            <a:chExt cx="7904394" cy="966146"/>
          </a:xfrm>
        </p:grpSpPr>
        <p:grpSp>
          <p:nvGrpSpPr>
            <p:cNvPr id="201" name="그룹 200"/>
            <p:cNvGrpSpPr/>
            <p:nvPr/>
          </p:nvGrpSpPr>
          <p:grpSpPr>
            <a:xfrm>
              <a:off x="990600" y="2948806"/>
              <a:ext cx="533400" cy="533400"/>
              <a:chOff x="990600" y="3124200"/>
              <a:chExt cx="533400" cy="533400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2271757" y="3314700"/>
              <a:ext cx="533400" cy="533400"/>
              <a:chOff x="990600" y="3124200"/>
              <a:chExt cx="533400" cy="53340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8814" r="-15254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3" name="그룹 202"/>
            <p:cNvGrpSpPr/>
            <p:nvPr/>
          </p:nvGrpSpPr>
          <p:grpSpPr>
            <a:xfrm>
              <a:off x="3552914" y="3314700"/>
              <a:ext cx="533400" cy="533400"/>
              <a:chOff x="990600" y="3124200"/>
              <a:chExt cx="533400" cy="533400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0508" r="-15254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그룹 203"/>
            <p:cNvGrpSpPr/>
            <p:nvPr/>
          </p:nvGrpSpPr>
          <p:grpSpPr>
            <a:xfrm>
              <a:off x="6115228" y="3314700"/>
              <a:ext cx="533400" cy="533400"/>
              <a:chOff x="990600" y="3124200"/>
              <a:chExt cx="533400" cy="533400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5424" r="-10169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7396386" y="2948806"/>
              <a:ext cx="533400" cy="533400"/>
              <a:chOff x="990600" y="3124200"/>
              <a:chExt cx="533400" cy="533400"/>
            </a:xfrm>
          </p:grpSpPr>
          <p:sp>
            <p:nvSpPr>
              <p:cNvPr id="219" name="타원 21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6" name="직선 화살표 연결선 205"/>
            <p:cNvCxnSpPr>
              <a:stCxn id="227" idx="6"/>
              <a:endCxn id="225" idx="2"/>
            </p:cNvCxnSpPr>
            <p:nvPr/>
          </p:nvCxnSpPr>
          <p:spPr>
            <a:xfrm>
              <a:off x="1524000" y="3215506"/>
              <a:ext cx="747757" cy="3658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>
              <a:stCxn id="225" idx="6"/>
              <a:endCxn id="223" idx="2"/>
            </p:cNvCxnSpPr>
            <p:nvPr/>
          </p:nvCxnSpPr>
          <p:spPr>
            <a:xfrm>
              <a:off x="2805157" y="3581400"/>
              <a:ext cx="7477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>
              <a:stCxn id="221" idx="6"/>
              <a:endCxn id="219" idx="2"/>
            </p:cNvCxnSpPr>
            <p:nvPr/>
          </p:nvCxnSpPr>
          <p:spPr>
            <a:xfrm flipV="1">
              <a:off x="6648628" y="3215506"/>
              <a:ext cx="747758" cy="365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>
              <a:stCxn id="223" idx="6"/>
              <a:endCxn id="217" idx="2"/>
            </p:cNvCxnSpPr>
            <p:nvPr/>
          </p:nvCxnSpPr>
          <p:spPr>
            <a:xfrm>
              <a:off x="4086314" y="3581400"/>
              <a:ext cx="7477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그룹 209"/>
            <p:cNvGrpSpPr/>
            <p:nvPr/>
          </p:nvGrpSpPr>
          <p:grpSpPr>
            <a:xfrm>
              <a:off x="4834071" y="3314700"/>
              <a:ext cx="533400" cy="533400"/>
              <a:chOff x="990600" y="3124200"/>
              <a:chExt cx="533400" cy="533400"/>
            </a:xfrm>
            <a:solidFill>
              <a:schemeClr val="bg1"/>
            </a:solidFill>
          </p:grpSpPr>
          <p:sp>
            <p:nvSpPr>
              <p:cNvPr id="217" name="타원 21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1" name="직선 화살표 연결선 210"/>
            <p:cNvCxnSpPr>
              <a:stCxn id="217" idx="6"/>
              <a:endCxn id="221" idx="2"/>
            </p:cNvCxnSpPr>
            <p:nvPr/>
          </p:nvCxnSpPr>
          <p:spPr>
            <a:xfrm>
              <a:off x="5367471" y="3581400"/>
              <a:ext cx="7477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8031942" y="3024758"/>
                  <a:ext cx="863052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942" y="3024758"/>
                  <a:ext cx="863052" cy="338554"/>
                </a:xfrm>
                <a:prstGeom prst="rect">
                  <a:avLst/>
                </a:prstGeom>
                <a:blipFill>
                  <a:blip r:embed="rId40"/>
                  <a:stretch>
                    <a:fillRect l="-5674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710627" y="2881954"/>
                  <a:ext cx="451687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627" y="2881954"/>
                  <a:ext cx="451687" cy="400110"/>
                </a:xfrm>
                <a:prstGeom prst="rect">
                  <a:avLst/>
                </a:prstGeom>
                <a:blipFill>
                  <a:blip r:embed="rId41"/>
                  <a:stretch>
                    <a:fillRect l="-6757" b="-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5515505" y="3045119"/>
                  <a:ext cx="451687" cy="40575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−1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505" y="3045119"/>
                  <a:ext cx="451687" cy="405752"/>
                </a:xfrm>
                <a:prstGeom prst="rect">
                  <a:avLst/>
                </a:prstGeom>
                <a:blipFill>
                  <a:blip r:embed="rId42"/>
                  <a:stretch>
                    <a:fillRect l="-28378" r="-14865"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>
                  <a:off x="2951031" y="3053259"/>
                  <a:ext cx="451687" cy="38947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31" y="3053259"/>
                  <a:ext cx="451687" cy="389471"/>
                </a:xfrm>
                <a:prstGeom prst="rect">
                  <a:avLst/>
                </a:prstGeom>
                <a:blipFill>
                  <a:blip r:embed="rId43"/>
                  <a:stretch>
                    <a:fillRect l="-10843" b="-2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>
                  <a:off x="1735701" y="2887273"/>
                  <a:ext cx="451687" cy="38947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701" y="2887273"/>
                  <a:ext cx="451687" cy="389471"/>
                </a:xfrm>
                <a:prstGeom prst="rect">
                  <a:avLst/>
                </a:prstGeom>
                <a:blipFill>
                  <a:blip r:embed="rId44"/>
                  <a:stretch>
                    <a:fillRect l="-9524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3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1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Backward Propagation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Prediction: Feed forward propagation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8922" y="2478408"/>
            <a:ext cx="7814156" cy="3741275"/>
            <a:chOff x="2188922" y="2223764"/>
            <a:chExt cx="7814156" cy="3741275"/>
          </a:xfrm>
        </p:grpSpPr>
        <p:cxnSp>
          <p:nvCxnSpPr>
            <p:cNvPr id="65" name="직선 화살표 연결선 64"/>
            <p:cNvCxnSpPr>
              <a:stCxn id="103" idx="6"/>
              <a:endCxn id="171" idx="2"/>
            </p:cNvCxnSpPr>
            <p:nvPr/>
          </p:nvCxnSpPr>
          <p:spPr>
            <a:xfrm>
              <a:off x="5674978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66" name="그룹 65"/>
            <p:cNvGrpSpPr/>
            <p:nvPr/>
          </p:nvGrpSpPr>
          <p:grpSpPr>
            <a:xfrm>
              <a:off x="2188922" y="2609750"/>
              <a:ext cx="600657" cy="2917477"/>
              <a:chOff x="990600" y="2895600"/>
              <a:chExt cx="533400" cy="2590800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990600" y="2895600"/>
                <a:ext cx="533400" cy="533400"/>
                <a:chOff x="990600" y="3124200"/>
                <a:chExt cx="533400" cy="533400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660" b="-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그룹 67"/>
              <p:cNvGrpSpPr/>
              <p:nvPr/>
            </p:nvGrpSpPr>
            <p:grpSpPr>
              <a:xfrm>
                <a:off x="990600" y="3581400"/>
                <a:ext cx="533400" cy="533400"/>
                <a:chOff x="990600" y="3124200"/>
                <a:chExt cx="533400" cy="5334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그룹 68"/>
              <p:cNvGrpSpPr/>
              <p:nvPr/>
            </p:nvGrpSpPr>
            <p:grpSpPr>
              <a:xfrm>
                <a:off x="990600" y="426720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그룹 69"/>
              <p:cNvGrpSpPr/>
              <p:nvPr/>
            </p:nvGrpSpPr>
            <p:grpSpPr>
              <a:xfrm>
                <a:off x="990600" y="4953000"/>
                <a:ext cx="533400" cy="533400"/>
                <a:chOff x="990600" y="3124200"/>
                <a:chExt cx="533400" cy="533400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𝑖𝑛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189" r="-13208"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" name="그룹 78"/>
            <p:cNvGrpSpPr/>
            <p:nvPr/>
          </p:nvGrpSpPr>
          <p:grpSpPr>
            <a:xfrm>
              <a:off x="3631621" y="2223764"/>
              <a:ext cx="600657" cy="3689448"/>
              <a:chOff x="2590800" y="2606040"/>
              <a:chExt cx="533400" cy="3276332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2590800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8302" r="-11321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그룹 80"/>
              <p:cNvGrpSpPr/>
              <p:nvPr/>
            </p:nvGrpSpPr>
            <p:grpSpPr>
              <a:xfrm>
                <a:off x="2590800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88" name="타원 87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302" r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" name="그룹 81"/>
              <p:cNvGrpSpPr/>
              <p:nvPr/>
            </p:nvGrpSpPr>
            <p:grpSpPr>
              <a:xfrm>
                <a:off x="2590800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9623" r="-20755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" name="그룹 82"/>
              <p:cNvGrpSpPr/>
              <p:nvPr/>
            </p:nvGrpSpPr>
            <p:grpSpPr>
              <a:xfrm>
                <a:off x="2590800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2" name="그룹 91"/>
            <p:cNvGrpSpPr/>
            <p:nvPr/>
          </p:nvGrpSpPr>
          <p:grpSpPr>
            <a:xfrm>
              <a:off x="5074321" y="2223764"/>
              <a:ext cx="600657" cy="3689448"/>
              <a:chOff x="3924300" y="2606040"/>
              <a:chExt cx="533400" cy="3276332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3924300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8302" r="-11321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그룹 93"/>
              <p:cNvGrpSpPr/>
              <p:nvPr/>
            </p:nvGrpSpPr>
            <p:grpSpPr>
              <a:xfrm>
                <a:off x="3924300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8302" r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5" name="그룹 94"/>
              <p:cNvGrpSpPr/>
              <p:nvPr/>
            </p:nvGrpSpPr>
            <p:grpSpPr>
              <a:xfrm>
                <a:off x="3924300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(3)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7736" r="-22642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6" name="그룹 95"/>
              <p:cNvGrpSpPr/>
              <p:nvPr/>
            </p:nvGrpSpPr>
            <p:grpSpPr>
              <a:xfrm>
                <a:off x="3924300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5" name="그룹 104"/>
            <p:cNvGrpSpPr/>
            <p:nvPr/>
          </p:nvGrpSpPr>
          <p:grpSpPr>
            <a:xfrm>
              <a:off x="7959719" y="2223764"/>
              <a:ext cx="600657" cy="3689448"/>
              <a:chOff x="5927043" y="2606040"/>
              <a:chExt cx="533400" cy="3276332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927043" y="2606040"/>
                <a:ext cx="533400" cy="533400"/>
                <a:chOff x="990600" y="3124200"/>
                <a:chExt cx="533400" cy="533400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8114"/>
                      <a:ext cx="321216" cy="3998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5000" r="-7692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7" name="그룹 106"/>
              <p:cNvGrpSpPr/>
              <p:nvPr/>
            </p:nvGrpSpPr>
            <p:grpSpPr>
              <a:xfrm>
                <a:off x="5927043" y="3314700"/>
                <a:ext cx="533400" cy="533400"/>
                <a:chOff x="990600" y="3124200"/>
                <a:chExt cx="533400" cy="533400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62536"/>
                      <a:ext cx="321216" cy="4110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8" name="그룹 107"/>
              <p:cNvGrpSpPr/>
              <p:nvPr/>
            </p:nvGrpSpPr>
            <p:grpSpPr>
              <a:xfrm>
                <a:off x="5927043" y="5348972"/>
                <a:ext cx="533400" cy="533400"/>
                <a:chOff x="990600" y="3124200"/>
                <a:chExt cx="533400" cy="533400"/>
              </a:xfrm>
            </p:grpSpPr>
            <p:sp>
              <p:nvSpPr>
                <p:cNvPr id="112" name="타원 111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48718"/>
                      <a:ext cx="321216" cy="438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6538" r="-17308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9" name="그룹 108"/>
              <p:cNvGrpSpPr/>
              <p:nvPr/>
            </p:nvGrpSpPr>
            <p:grpSpPr>
              <a:xfrm>
                <a:off x="5927043" y="424434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8" name="그룹 117"/>
            <p:cNvGrpSpPr/>
            <p:nvPr/>
          </p:nvGrpSpPr>
          <p:grpSpPr>
            <a:xfrm>
              <a:off x="9402421" y="2609750"/>
              <a:ext cx="600657" cy="2917477"/>
              <a:chOff x="990600" y="2895600"/>
              <a:chExt cx="533400" cy="2590800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990600" y="28956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9" name="타원 12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3462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그룹 119"/>
              <p:cNvGrpSpPr/>
              <p:nvPr/>
            </p:nvGrpSpPr>
            <p:grpSpPr>
              <a:xfrm>
                <a:off x="990600" y="35814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7" name="타원 12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38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그룹 120"/>
              <p:cNvGrpSpPr/>
              <p:nvPr/>
            </p:nvGrpSpPr>
            <p:grpSpPr>
              <a:xfrm>
                <a:off x="990600" y="4267200"/>
                <a:ext cx="533400" cy="533400"/>
                <a:chOff x="990600" y="3124200"/>
                <a:chExt cx="533400" cy="533400"/>
              </a:xfrm>
              <a:noFill/>
            </p:grpSpPr>
            <p:sp>
              <p:nvSpPr>
                <p:cNvPr id="125" name="타원 12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그룹 121"/>
              <p:cNvGrpSpPr/>
              <p:nvPr/>
            </p:nvGrpSpPr>
            <p:grpSpPr>
              <a:xfrm>
                <a:off x="990600" y="4953000"/>
                <a:ext cx="533400" cy="533400"/>
                <a:chOff x="990600" y="3124200"/>
                <a:chExt cx="533400" cy="533400"/>
              </a:xfrm>
            </p:grpSpPr>
            <p:sp>
              <p:nvSpPr>
                <p:cNvPr id="123" name="타원 122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ko-KR" altLang="en-US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kumimoji="0" lang="en-US" altLang="ko-KR" b="0" i="1" u="none" strike="noStrike" kern="0" cap="none" spc="-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𝑜𝑢𝑡</m:t>
                                </m:r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86901"/>
                      <a:ext cx="321216" cy="36227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26923"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1" name="직선 화살표 연결선 130"/>
            <p:cNvCxnSpPr>
              <a:stCxn id="77" idx="6"/>
              <a:endCxn id="90" idx="2"/>
            </p:cNvCxnSpPr>
            <p:nvPr/>
          </p:nvCxnSpPr>
          <p:spPr>
            <a:xfrm flipV="1">
              <a:off x="2789578" y="2524092"/>
              <a:ext cx="842042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2" name="직선 화살표 연결선 131"/>
            <p:cNvCxnSpPr>
              <a:stCxn id="77" idx="6"/>
              <a:endCxn id="88" idx="2"/>
            </p:cNvCxnSpPr>
            <p:nvPr/>
          </p:nvCxnSpPr>
          <p:spPr>
            <a:xfrm>
              <a:off x="2789578" y="2910078"/>
              <a:ext cx="842042" cy="41203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3" name="직선 화살표 연결선 132"/>
            <p:cNvCxnSpPr>
              <a:stCxn id="77" idx="6"/>
              <a:endCxn id="86" idx="2"/>
            </p:cNvCxnSpPr>
            <p:nvPr/>
          </p:nvCxnSpPr>
          <p:spPr>
            <a:xfrm>
              <a:off x="2789578" y="2910078"/>
              <a:ext cx="842042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4" name="직선 화살표 연결선 133"/>
            <p:cNvCxnSpPr>
              <a:stCxn id="75" idx="6"/>
              <a:endCxn id="90" idx="2"/>
            </p:cNvCxnSpPr>
            <p:nvPr/>
          </p:nvCxnSpPr>
          <p:spPr>
            <a:xfrm flipV="1">
              <a:off x="2789578" y="2524092"/>
              <a:ext cx="842042" cy="115825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5" name="직선 화살표 연결선 134"/>
            <p:cNvCxnSpPr>
              <a:stCxn id="75" idx="6"/>
              <a:endCxn id="88" idx="2"/>
            </p:cNvCxnSpPr>
            <p:nvPr/>
          </p:nvCxnSpPr>
          <p:spPr>
            <a:xfrm flipV="1">
              <a:off x="2789578" y="3322109"/>
              <a:ext cx="842042" cy="36024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6" name="직선 화살표 연결선 135"/>
            <p:cNvCxnSpPr>
              <a:stCxn id="75" idx="6"/>
              <a:endCxn id="86" idx="2"/>
            </p:cNvCxnSpPr>
            <p:nvPr/>
          </p:nvCxnSpPr>
          <p:spPr>
            <a:xfrm>
              <a:off x="2789578" y="3682351"/>
              <a:ext cx="842042" cy="193053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7" name="직선 화살표 연결선 136"/>
            <p:cNvCxnSpPr>
              <a:stCxn id="71" idx="6"/>
              <a:endCxn id="90" idx="2"/>
            </p:cNvCxnSpPr>
            <p:nvPr/>
          </p:nvCxnSpPr>
          <p:spPr>
            <a:xfrm flipV="1">
              <a:off x="2789578" y="2524092"/>
              <a:ext cx="842042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8" name="직선 화살표 연결선 137"/>
            <p:cNvCxnSpPr>
              <a:stCxn id="71" idx="6"/>
              <a:endCxn id="88" idx="2"/>
            </p:cNvCxnSpPr>
            <p:nvPr/>
          </p:nvCxnSpPr>
          <p:spPr>
            <a:xfrm flipV="1">
              <a:off x="2789578" y="3322109"/>
              <a:ext cx="842042" cy="190479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9" name="직선 화살표 연결선 138"/>
            <p:cNvCxnSpPr>
              <a:stCxn id="71" idx="6"/>
              <a:endCxn id="86" idx="2"/>
            </p:cNvCxnSpPr>
            <p:nvPr/>
          </p:nvCxnSpPr>
          <p:spPr>
            <a:xfrm>
              <a:off x="2789578" y="5226898"/>
              <a:ext cx="842042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0" name="직선 화살표 연결선 139"/>
            <p:cNvCxnSpPr>
              <a:stCxn id="90" idx="6"/>
              <a:endCxn id="103" idx="2"/>
            </p:cNvCxnSpPr>
            <p:nvPr/>
          </p:nvCxnSpPr>
          <p:spPr>
            <a:xfrm>
              <a:off x="4232278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1" name="직선 화살표 연결선 140"/>
            <p:cNvCxnSpPr>
              <a:stCxn id="90" idx="6"/>
              <a:endCxn id="101" idx="2"/>
            </p:cNvCxnSpPr>
            <p:nvPr/>
          </p:nvCxnSpPr>
          <p:spPr>
            <a:xfrm>
              <a:off x="42322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2" name="직선 화살표 연결선 141"/>
            <p:cNvCxnSpPr>
              <a:stCxn id="90" idx="6"/>
              <a:endCxn id="99" idx="2"/>
            </p:cNvCxnSpPr>
            <p:nvPr/>
          </p:nvCxnSpPr>
          <p:spPr>
            <a:xfrm>
              <a:off x="42322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3" name="직선 화살표 연결선 142"/>
            <p:cNvCxnSpPr>
              <a:stCxn id="88" idx="6"/>
              <a:endCxn id="103" idx="2"/>
            </p:cNvCxnSpPr>
            <p:nvPr/>
          </p:nvCxnSpPr>
          <p:spPr>
            <a:xfrm flipV="1">
              <a:off x="42322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4" name="직선 화살표 연결선 143"/>
            <p:cNvCxnSpPr>
              <a:stCxn id="88" idx="6"/>
              <a:endCxn id="101" idx="2"/>
            </p:cNvCxnSpPr>
            <p:nvPr/>
          </p:nvCxnSpPr>
          <p:spPr>
            <a:xfrm>
              <a:off x="4232278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5" name="직선 화살표 연결선 144"/>
            <p:cNvCxnSpPr>
              <a:stCxn id="88" idx="6"/>
              <a:endCxn id="99" idx="2"/>
            </p:cNvCxnSpPr>
            <p:nvPr/>
          </p:nvCxnSpPr>
          <p:spPr>
            <a:xfrm>
              <a:off x="42322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6" name="직선 화살표 연결선 145"/>
            <p:cNvCxnSpPr>
              <a:stCxn id="86" idx="6"/>
              <a:endCxn id="99" idx="2"/>
            </p:cNvCxnSpPr>
            <p:nvPr/>
          </p:nvCxnSpPr>
          <p:spPr>
            <a:xfrm>
              <a:off x="4232278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" name="직선 화살표 연결선 146"/>
            <p:cNvCxnSpPr>
              <a:stCxn id="86" idx="6"/>
              <a:endCxn id="103" idx="2"/>
            </p:cNvCxnSpPr>
            <p:nvPr/>
          </p:nvCxnSpPr>
          <p:spPr>
            <a:xfrm flipV="1">
              <a:off x="42322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8" name="직선 화살표 연결선 147"/>
            <p:cNvCxnSpPr>
              <a:stCxn id="86" idx="6"/>
              <a:endCxn id="101" idx="2"/>
            </p:cNvCxnSpPr>
            <p:nvPr/>
          </p:nvCxnSpPr>
          <p:spPr>
            <a:xfrm flipV="1">
              <a:off x="42322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9" name="직선 화살표 연결선 148"/>
            <p:cNvCxnSpPr>
              <a:stCxn id="116" idx="6"/>
              <a:endCxn id="129" idx="2"/>
            </p:cNvCxnSpPr>
            <p:nvPr/>
          </p:nvCxnSpPr>
          <p:spPr>
            <a:xfrm>
              <a:off x="8560377" y="2524092"/>
              <a:ext cx="842043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0" name="직선 화살표 연결선 149"/>
            <p:cNvCxnSpPr>
              <a:stCxn id="116" idx="6"/>
              <a:endCxn id="127" idx="2"/>
            </p:cNvCxnSpPr>
            <p:nvPr/>
          </p:nvCxnSpPr>
          <p:spPr>
            <a:xfrm>
              <a:off x="8560377" y="2524092"/>
              <a:ext cx="842043" cy="115825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1" name="직선 화살표 연결선 150"/>
            <p:cNvCxnSpPr>
              <a:stCxn id="116" idx="6"/>
              <a:endCxn id="123" idx="2"/>
            </p:cNvCxnSpPr>
            <p:nvPr/>
          </p:nvCxnSpPr>
          <p:spPr>
            <a:xfrm>
              <a:off x="8560377" y="2524092"/>
              <a:ext cx="842043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2" name="직선 화살표 연결선 151"/>
            <p:cNvCxnSpPr>
              <a:stCxn id="114" idx="6"/>
              <a:endCxn id="129" idx="2"/>
            </p:cNvCxnSpPr>
            <p:nvPr/>
          </p:nvCxnSpPr>
          <p:spPr>
            <a:xfrm flipV="1">
              <a:off x="8560377" y="2910078"/>
              <a:ext cx="842043" cy="41203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3" name="직선 화살표 연결선 152"/>
            <p:cNvCxnSpPr>
              <a:stCxn id="114" idx="6"/>
              <a:endCxn id="127" idx="2"/>
            </p:cNvCxnSpPr>
            <p:nvPr/>
          </p:nvCxnSpPr>
          <p:spPr>
            <a:xfrm>
              <a:off x="8560377" y="3322109"/>
              <a:ext cx="842043" cy="36024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4" name="직선 화살표 연결선 153"/>
            <p:cNvCxnSpPr>
              <a:stCxn id="114" idx="6"/>
              <a:endCxn id="123" idx="2"/>
            </p:cNvCxnSpPr>
            <p:nvPr/>
          </p:nvCxnSpPr>
          <p:spPr>
            <a:xfrm>
              <a:off x="8560377" y="3322109"/>
              <a:ext cx="842043" cy="190479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5" name="직선 화살표 연결선 154"/>
            <p:cNvCxnSpPr>
              <a:stCxn id="112" idx="6"/>
              <a:endCxn id="129" idx="2"/>
            </p:cNvCxnSpPr>
            <p:nvPr/>
          </p:nvCxnSpPr>
          <p:spPr>
            <a:xfrm flipV="1">
              <a:off x="8560377" y="2910078"/>
              <a:ext cx="842043" cy="270280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6" name="직선 화살표 연결선 155"/>
            <p:cNvCxnSpPr>
              <a:stCxn id="112" idx="6"/>
              <a:endCxn id="127" idx="2"/>
            </p:cNvCxnSpPr>
            <p:nvPr/>
          </p:nvCxnSpPr>
          <p:spPr>
            <a:xfrm flipV="1">
              <a:off x="8560377" y="3682351"/>
              <a:ext cx="842043" cy="193053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7" name="직선 화살표 연결선 156"/>
            <p:cNvCxnSpPr>
              <a:stCxn id="112" idx="6"/>
              <a:endCxn id="123" idx="2"/>
            </p:cNvCxnSpPr>
            <p:nvPr/>
          </p:nvCxnSpPr>
          <p:spPr>
            <a:xfrm flipV="1">
              <a:off x="8560377" y="5226898"/>
              <a:ext cx="842043" cy="38598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8" name="직선 화살표 연결선 157"/>
            <p:cNvCxnSpPr>
              <a:stCxn id="101" idx="6"/>
              <a:endCxn id="169" idx="2"/>
            </p:cNvCxnSpPr>
            <p:nvPr/>
          </p:nvCxnSpPr>
          <p:spPr>
            <a:xfrm>
              <a:off x="5674978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9" name="직선 화살표 연결선 158"/>
            <p:cNvCxnSpPr>
              <a:stCxn id="99" idx="6"/>
              <a:endCxn id="167" idx="2"/>
            </p:cNvCxnSpPr>
            <p:nvPr/>
          </p:nvCxnSpPr>
          <p:spPr>
            <a:xfrm>
              <a:off x="5674978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60" name="그룹 159"/>
            <p:cNvGrpSpPr/>
            <p:nvPr/>
          </p:nvGrpSpPr>
          <p:grpSpPr>
            <a:xfrm>
              <a:off x="6517020" y="2223764"/>
              <a:ext cx="600657" cy="3689448"/>
              <a:chOff x="3924300" y="2606040"/>
              <a:chExt cx="533400" cy="3276332"/>
            </a:xfrm>
            <a:solidFill>
              <a:sysClr val="window" lastClr="FFFFFF"/>
            </a:solidFill>
          </p:grpSpPr>
          <p:grpSp>
            <p:nvGrpSpPr>
              <p:cNvPr id="161" name="그룹 160"/>
              <p:cNvGrpSpPr/>
              <p:nvPr/>
            </p:nvGrpSpPr>
            <p:grpSpPr>
              <a:xfrm>
                <a:off x="3924300" y="260604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71" name="타원 170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TextBox 2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2" name="그룹 161"/>
              <p:cNvGrpSpPr/>
              <p:nvPr/>
            </p:nvGrpSpPr>
            <p:grpSpPr>
              <a:xfrm>
                <a:off x="3924300" y="331470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9" name="타원 168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3" name="TextBox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3" name="그룹 162"/>
              <p:cNvGrpSpPr/>
              <p:nvPr/>
            </p:nvGrpSpPr>
            <p:grpSpPr>
              <a:xfrm>
                <a:off x="3924300" y="5348972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7" name="타원 166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4"/>
                      <a:ext cx="321216" cy="338554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4" name="그룹 163"/>
              <p:cNvGrpSpPr/>
              <p:nvPr/>
            </p:nvGrpSpPr>
            <p:grpSpPr>
              <a:xfrm>
                <a:off x="3924300" y="4244340"/>
                <a:ext cx="533400" cy="533400"/>
                <a:chOff x="990600" y="3124200"/>
                <a:chExt cx="533400" cy="533400"/>
              </a:xfrm>
              <a:grpFill/>
            </p:grpSpPr>
            <p:sp>
              <p:nvSpPr>
                <p:cNvPr id="165" name="타원 164"/>
                <p:cNvSpPr/>
                <p:nvPr/>
              </p:nvSpPr>
              <p:spPr>
                <a:xfrm>
                  <a:off x="990600" y="31242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ko-KR" alt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652" y="3198763"/>
                      <a:ext cx="321216" cy="33855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3" name="직선 화살표 연결선 172"/>
            <p:cNvCxnSpPr>
              <a:stCxn id="101" idx="6"/>
              <a:endCxn id="171" idx="2"/>
            </p:cNvCxnSpPr>
            <p:nvPr/>
          </p:nvCxnSpPr>
          <p:spPr>
            <a:xfrm flipV="1">
              <a:off x="56749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4" name="직선 화살표 연결선 173"/>
            <p:cNvCxnSpPr>
              <a:stCxn id="101" idx="6"/>
              <a:endCxn id="167" idx="2"/>
            </p:cNvCxnSpPr>
            <p:nvPr/>
          </p:nvCxnSpPr>
          <p:spPr>
            <a:xfrm>
              <a:off x="56749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5" name="직선 화살표 연결선 174"/>
            <p:cNvCxnSpPr>
              <a:stCxn id="103" idx="6"/>
              <a:endCxn id="169" idx="2"/>
            </p:cNvCxnSpPr>
            <p:nvPr/>
          </p:nvCxnSpPr>
          <p:spPr>
            <a:xfrm>
              <a:off x="5674978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6" name="직선 화살표 연결선 175"/>
            <p:cNvCxnSpPr>
              <a:stCxn id="103" idx="6"/>
              <a:endCxn id="167" idx="2"/>
            </p:cNvCxnSpPr>
            <p:nvPr/>
          </p:nvCxnSpPr>
          <p:spPr>
            <a:xfrm>
              <a:off x="56749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7" name="직선 화살표 연결선 176"/>
            <p:cNvCxnSpPr>
              <a:stCxn id="99" idx="6"/>
              <a:endCxn id="171" idx="2"/>
            </p:cNvCxnSpPr>
            <p:nvPr/>
          </p:nvCxnSpPr>
          <p:spPr>
            <a:xfrm flipV="1">
              <a:off x="5674978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8" name="직선 화살표 연결선 177"/>
            <p:cNvCxnSpPr>
              <a:stCxn id="99" idx="6"/>
              <a:endCxn id="169" idx="2"/>
            </p:cNvCxnSpPr>
            <p:nvPr/>
          </p:nvCxnSpPr>
          <p:spPr>
            <a:xfrm flipV="1">
              <a:off x="5674978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9" name="직선 화살표 연결선 178"/>
            <p:cNvCxnSpPr>
              <a:stCxn id="171" idx="6"/>
              <a:endCxn id="116" idx="2"/>
            </p:cNvCxnSpPr>
            <p:nvPr/>
          </p:nvCxnSpPr>
          <p:spPr>
            <a:xfrm>
              <a:off x="7117677" y="2524092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0" name="직선 화살표 연결선 179"/>
            <p:cNvCxnSpPr>
              <a:stCxn id="171" idx="6"/>
              <a:endCxn id="114" idx="2"/>
            </p:cNvCxnSpPr>
            <p:nvPr/>
          </p:nvCxnSpPr>
          <p:spPr>
            <a:xfrm>
              <a:off x="7117677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1" name="직선 화살표 연결선 180"/>
            <p:cNvCxnSpPr>
              <a:stCxn id="171" idx="6"/>
              <a:endCxn id="112" idx="2"/>
            </p:cNvCxnSpPr>
            <p:nvPr/>
          </p:nvCxnSpPr>
          <p:spPr>
            <a:xfrm>
              <a:off x="7117677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2" name="직선 화살표 연결선 181"/>
            <p:cNvCxnSpPr>
              <a:stCxn id="169" idx="6"/>
              <a:endCxn id="116" idx="2"/>
            </p:cNvCxnSpPr>
            <p:nvPr/>
          </p:nvCxnSpPr>
          <p:spPr>
            <a:xfrm flipV="1">
              <a:off x="7117677" y="2524092"/>
              <a:ext cx="842042" cy="7980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3" name="직선 화살표 연결선 182"/>
            <p:cNvCxnSpPr>
              <a:stCxn id="169" idx="6"/>
              <a:endCxn id="114" idx="2"/>
            </p:cNvCxnSpPr>
            <p:nvPr/>
          </p:nvCxnSpPr>
          <p:spPr>
            <a:xfrm>
              <a:off x="7117677" y="3322109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4" name="직선 화살표 연결선 183"/>
            <p:cNvCxnSpPr>
              <a:stCxn id="169" idx="6"/>
              <a:endCxn id="112" idx="2"/>
            </p:cNvCxnSpPr>
            <p:nvPr/>
          </p:nvCxnSpPr>
          <p:spPr>
            <a:xfrm>
              <a:off x="7117677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5" name="직선 화살표 연결선 184"/>
            <p:cNvCxnSpPr>
              <a:stCxn id="167" idx="6"/>
              <a:endCxn id="116" idx="2"/>
            </p:cNvCxnSpPr>
            <p:nvPr/>
          </p:nvCxnSpPr>
          <p:spPr>
            <a:xfrm flipV="1">
              <a:off x="7117677" y="2524092"/>
              <a:ext cx="842042" cy="308879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6" name="직선 화살표 연결선 185"/>
            <p:cNvCxnSpPr>
              <a:stCxn id="167" idx="6"/>
              <a:endCxn id="114" idx="2"/>
            </p:cNvCxnSpPr>
            <p:nvPr/>
          </p:nvCxnSpPr>
          <p:spPr>
            <a:xfrm flipV="1">
              <a:off x="7117677" y="3322109"/>
              <a:ext cx="842042" cy="22907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7" name="직선 화살표 연결선 186"/>
            <p:cNvCxnSpPr>
              <a:stCxn id="167" idx="6"/>
              <a:endCxn id="112" idx="2"/>
            </p:cNvCxnSpPr>
            <p:nvPr/>
          </p:nvCxnSpPr>
          <p:spPr>
            <a:xfrm>
              <a:off x="7117677" y="5612884"/>
              <a:ext cx="84204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3028516" y="2231470"/>
                  <a:ext cx="361718" cy="46283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516" y="2231470"/>
                  <a:ext cx="361718" cy="462835"/>
                </a:xfrm>
                <a:prstGeom prst="rect">
                  <a:avLst/>
                </a:prstGeom>
                <a:blipFill>
                  <a:blip r:embed="rId27"/>
                  <a:stretch>
                    <a:fillRect l="-35593" r="-203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920075" y="5468016"/>
                  <a:ext cx="361718" cy="493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𝑖𝑛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75" y="5468016"/>
                  <a:ext cx="361718" cy="493955"/>
                </a:xfrm>
                <a:prstGeom prst="rect">
                  <a:avLst/>
                </a:prstGeom>
                <a:blipFill>
                  <a:blip r:embed="rId28"/>
                  <a:stretch>
                    <a:fillRect l="-71186" r="-55932" b="-61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8929352" y="2231470"/>
                  <a:ext cx="361718" cy="46283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352" y="2231470"/>
                  <a:ext cx="361718" cy="462835"/>
                </a:xfrm>
                <a:prstGeom prst="rect">
                  <a:avLst/>
                </a:prstGeom>
                <a:blipFill>
                  <a:blip r:embed="rId29"/>
                  <a:stretch>
                    <a:fillRect l="-30508" r="-152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8929352" y="5464947"/>
                  <a:ext cx="361718" cy="50009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pc="-3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𝑜𝑢𝑡</m:t>
                                </m:r>
                              </m:e>
                            </m:d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pc="-3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352" y="5464947"/>
                  <a:ext cx="361718" cy="500092"/>
                </a:xfrm>
                <a:prstGeom prst="rect">
                  <a:avLst/>
                </a:prstGeom>
                <a:blipFill>
                  <a:blip r:embed="rId30"/>
                  <a:stretch>
                    <a:fillRect l="-79661" r="-64407" b="-60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직사각형 191"/>
          <p:cNvSpPr/>
          <p:nvPr/>
        </p:nvSpPr>
        <p:spPr>
          <a:xfrm>
            <a:off x="762000" y="2298699"/>
            <a:ext cx="10591800" cy="39497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8776877" y="3437500"/>
                <a:ext cx="613904" cy="753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77" y="3437500"/>
                <a:ext cx="613904" cy="7537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7072486" y="3735941"/>
                <a:ext cx="825152" cy="8404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486" y="3735941"/>
                <a:ext cx="825152" cy="84048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731562" y="3500818"/>
                <a:ext cx="659418" cy="8340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62" y="3500818"/>
                <a:ext cx="659418" cy="83407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그룹 199"/>
          <p:cNvGrpSpPr/>
          <p:nvPr/>
        </p:nvGrpSpPr>
        <p:grpSpPr>
          <a:xfrm>
            <a:off x="2179990" y="2788789"/>
            <a:ext cx="8899814" cy="1087815"/>
            <a:chOff x="990600" y="2881954"/>
            <a:chExt cx="7904394" cy="966146"/>
          </a:xfrm>
        </p:grpSpPr>
        <p:grpSp>
          <p:nvGrpSpPr>
            <p:cNvPr id="201" name="그룹 200"/>
            <p:cNvGrpSpPr/>
            <p:nvPr/>
          </p:nvGrpSpPr>
          <p:grpSpPr>
            <a:xfrm>
              <a:off x="990600" y="2948806"/>
              <a:ext cx="533400" cy="533400"/>
              <a:chOff x="990600" y="3124200"/>
              <a:chExt cx="533400" cy="533400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2271757" y="3314700"/>
              <a:ext cx="533400" cy="533400"/>
              <a:chOff x="990600" y="3124200"/>
              <a:chExt cx="533400" cy="53340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8814" r="-15254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3" name="그룹 202"/>
            <p:cNvGrpSpPr/>
            <p:nvPr/>
          </p:nvGrpSpPr>
          <p:grpSpPr>
            <a:xfrm>
              <a:off x="3552914" y="3314700"/>
              <a:ext cx="533400" cy="533400"/>
              <a:chOff x="990600" y="3124200"/>
              <a:chExt cx="533400" cy="533400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0508" r="-15254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그룹 203"/>
            <p:cNvGrpSpPr/>
            <p:nvPr/>
          </p:nvGrpSpPr>
          <p:grpSpPr>
            <a:xfrm>
              <a:off x="6115228" y="3314700"/>
              <a:ext cx="533400" cy="533400"/>
              <a:chOff x="990600" y="3124200"/>
              <a:chExt cx="533400" cy="533400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73305"/>
                    <a:ext cx="321216" cy="38947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5424" r="-10169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7396386" y="2948806"/>
              <a:ext cx="533400" cy="533400"/>
              <a:chOff x="990600" y="3124200"/>
              <a:chExt cx="533400" cy="533400"/>
            </a:xfrm>
          </p:grpSpPr>
          <p:sp>
            <p:nvSpPr>
              <p:cNvPr id="219" name="타원 21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6" name="직선 화살표 연결선 205"/>
            <p:cNvCxnSpPr>
              <a:stCxn id="227" idx="6"/>
              <a:endCxn id="225" idx="2"/>
            </p:cNvCxnSpPr>
            <p:nvPr/>
          </p:nvCxnSpPr>
          <p:spPr>
            <a:xfrm>
              <a:off x="1524000" y="3215506"/>
              <a:ext cx="747757" cy="3658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>
              <a:stCxn id="225" idx="6"/>
              <a:endCxn id="223" idx="2"/>
            </p:cNvCxnSpPr>
            <p:nvPr/>
          </p:nvCxnSpPr>
          <p:spPr>
            <a:xfrm>
              <a:off x="2805157" y="3581400"/>
              <a:ext cx="7477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>
              <a:stCxn id="221" idx="6"/>
              <a:endCxn id="219" idx="2"/>
            </p:cNvCxnSpPr>
            <p:nvPr/>
          </p:nvCxnSpPr>
          <p:spPr>
            <a:xfrm flipV="1">
              <a:off x="6648628" y="3215506"/>
              <a:ext cx="747758" cy="365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>
              <a:stCxn id="223" idx="6"/>
              <a:endCxn id="217" idx="2"/>
            </p:cNvCxnSpPr>
            <p:nvPr/>
          </p:nvCxnSpPr>
          <p:spPr>
            <a:xfrm>
              <a:off x="4086314" y="3581400"/>
              <a:ext cx="7477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그룹 209"/>
            <p:cNvGrpSpPr/>
            <p:nvPr/>
          </p:nvGrpSpPr>
          <p:grpSpPr>
            <a:xfrm>
              <a:off x="4834071" y="3314700"/>
              <a:ext cx="533400" cy="533400"/>
              <a:chOff x="990600" y="3124200"/>
              <a:chExt cx="533400" cy="533400"/>
            </a:xfrm>
            <a:solidFill>
              <a:schemeClr val="bg1"/>
            </a:solidFill>
          </p:grpSpPr>
          <p:sp>
            <p:nvSpPr>
              <p:cNvPr id="217" name="타원 21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1" name="직선 화살표 연결선 210"/>
            <p:cNvCxnSpPr>
              <a:stCxn id="217" idx="6"/>
              <a:endCxn id="221" idx="2"/>
            </p:cNvCxnSpPr>
            <p:nvPr/>
          </p:nvCxnSpPr>
          <p:spPr>
            <a:xfrm>
              <a:off x="5367471" y="3581400"/>
              <a:ext cx="7477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8031942" y="3024758"/>
                  <a:ext cx="863052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942" y="3024758"/>
                  <a:ext cx="863052" cy="338554"/>
                </a:xfrm>
                <a:prstGeom prst="rect">
                  <a:avLst/>
                </a:prstGeom>
                <a:blipFill>
                  <a:blip r:embed="rId40"/>
                  <a:stretch>
                    <a:fillRect l="-5674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710627" y="2881954"/>
                  <a:ext cx="451687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627" y="2881954"/>
                  <a:ext cx="451687" cy="400110"/>
                </a:xfrm>
                <a:prstGeom prst="rect">
                  <a:avLst/>
                </a:prstGeom>
                <a:blipFill>
                  <a:blip r:embed="rId41"/>
                  <a:stretch>
                    <a:fillRect l="-6757" b="-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5515505" y="3045119"/>
                  <a:ext cx="451687" cy="40575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−1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505" y="3045119"/>
                  <a:ext cx="451687" cy="405752"/>
                </a:xfrm>
                <a:prstGeom prst="rect">
                  <a:avLst/>
                </a:prstGeom>
                <a:blipFill>
                  <a:blip r:embed="rId42"/>
                  <a:stretch>
                    <a:fillRect l="-28378" r="-14865"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>
                  <a:off x="2951031" y="3053259"/>
                  <a:ext cx="451687" cy="38947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31" y="3053259"/>
                  <a:ext cx="451687" cy="389471"/>
                </a:xfrm>
                <a:prstGeom prst="rect">
                  <a:avLst/>
                </a:prstGeom>
                <a:blipFill>
                  <a:blip r:embed="rId43"/>
                  <a:stretch>
                    <a:fillRect l="-10843" b="-2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>
                  <a:off x="1735701" y="2887273"/>
                  <a:ext cx="451687" cy="38947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701" y="2887273"/>
                  <a:ext cx="451687" cy="389471"/>
                </a:xfrm>
                <a:prstGeom prst="rect">
                  <a:avLst/>
                </a:prstGeom>
                <a:blipFill>
                  <a:blip r:embed="rId44"/>
                  <a:stretch>
                    <a:fillRect l="-9524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그룹 193"/>
          <p:cNvGrpSpPr/>
          <p:nvPr/>
        </p:nvGrpSpPr>
        <p:grpSpPr>
          <a:xfrm>
            <a:off x="1295400" y="4872456"/>
            <a:ext cx="4758538" cy="1849089"/>
            <a:chOff x="1295400" y="4354061"/>
            <a:chExt cx="4271554" cy="1659855"/>
          </a:xfrm>
        </p:grpSpPr>
        <p:sp>
          <p:nvSpPr>
            <p:cNvPr id="195" name="직사각형 194"/>
            <p:cNvSpPr/>
            <p:nvPr/>
          </p:nvSpPr>
          <p:spPr>
            <a:xfrm>
              <a:off x="1295400" y="4362048"/>
              <a:ext cx="4271554" cy="16518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1478868" y="4354061"/>
                  <a:ext cx="3233284" cy="100348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(1)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(2)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(1)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∙ … ∙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𝑙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den>
                        </m:f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algn="ctr"/>
                  <a:endParaRPr lang="ko-KR" altLang="en-US" dirty="0" smtClean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868" y="4354061"/>
                  <a:ext cx="3233284" cy="100348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469205" y="5270692"/>
                  <a:ext cx="2350673" cy="6801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≔</m:t>
                        </m:r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𝛼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(1)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dirty="0" smtClean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205" y="5270692"/>
                  <a:ext cx="2350673" cy="68018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0" name="직사각형 229"/>
          <p:cNvSpPr/>
          <p:nvPr/>
        </p:nvSpPr>
        <p:spPr>
          <a:xfrm>
            <a:off x="1289768" y="4496507"/>
            <a:ext cx="4764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2</a:t>
            </a:r>
            <a:r>
              <a:rPr lang="en-US" altLang="ko-KR" b="1" baseline="30000" dirty="0" smtClean="0">
                <a:latin typeface="Arial Black" panose="020B0A04020102020204" pitchFamily="34" charset="0"/>
              </a:rPr>
              <a:t>nd</a:t>
            </a:r>
            <a:r>
              <a:rPr lang="en-US" altLang="ko-KR" b="1" dirty="0" smtClean="0">
                <a:latin typeface="Arial Black" panose="020B0A04020102020204" pitchFamily="34" charset="0"/>
              </a:rPr>
              <a:t> AI </a:t>
            </a:r>
            <a:r>
              <a:rPr lang="en-US" altLang="ko-KR" b="1" dirty="0">
                <a:latin typeface="Arial Black" panose="020B0A04020102020204" pitchFamily="34" charset="0"/>
              </a:rPr>
              <a:t>Winter (1986 - 2006)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problem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 just did not work well for normal neural nets with many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39985" y="2619828"/>
            <a:ext cx="9512030" cy="3963935"/>
            <a:chOff x="831114" y="2895600"/>
            <a:chExt cx="7481771" cy="3117868"/>
          </a:xfrm>
        </p:grpSpPr>
        <p:grpSp>
          <p:nvGrpSpPr>
            <p:cNvPr id="12" name="그룹 11"/>
            <p:cNvGrpSpPr/>
            <p:nvPr/>
          </p:nvGrpSpPr>
          <p:grpSpPr>
            <a:xfrm>
              <a:off x="831114" y="2895600"/>
              <a:ext cx="7481771" cy="3117868"/>
              <a:chOff x="1219200" y="3119480"/>
              <a:chExt cx="6172200" cy="2572132"/>
            </a:xfrm>
          </p:grpSpPr>
          <p:pic>
            <p:nvPicPr>
              <p:cNvPr id="15" name="Picture 4" descr="https://t1.daumcdn.net/cfile/tistory/2709ED50579F7BBB2F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981" r="4985"/>
              <a:stretch/>
            </p:blipFill>
            <p:spPr bwMode="auto">
              <a:xfrm>
                <a:off x="1219200" y="3119480"/>
                <a:ext cx="6172200" cy="1136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https://t1.daumcdn.net/cfile/tistory/221E5750579F7BBD1B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755" r="8502"/>
              <a:stretch/>
            </p:blipFill>
            <p:spPr bwMode="auto">
              <a:xfrm>
                <a:off x="1360449" y="4520037"/>
                <a:ext cx="6030951" cy="117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" name="직선 화살표 연결선 12"/>
            <p:cNvCxnSpPr/>
            <p:nvPr/>
          </p:nvCxnSpPr>
          <p:spPr>
            <a:xfrm flipH="1">
              <a:off x="3276600" y="4419600"/>
              <a:ext cx="480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4983841" y="4139759"/>
              <a:ext cx="2714625" cy="257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Backpropagation for deep NN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7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Practice (HW </a:t>
            </a:r>
            <a:r>
              <a:rPr lang="en-US" altLang="ko-KR" b="1" dirty="0" smtClean="0">
                <a:latin typeface="Arial Black" panose="020B0A04020102020204" pitchFamily="34" charset="0"/>
              </a:rPr>
              <a:t>#2)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Exercises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Multi-class logistic 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 클래스 </a:t>
            </a:r>
            <a:r>
              <a:rPr lang="ko-KR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 예제 실습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p.112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123)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Multi-layer Perceptron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다층 </a:t>
            </a:r>
            <a:r>
              <a:rPr lang="ko-KR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예제 실습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p.123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136)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Either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6488936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</a:t>
            </a:r>
            <a:r>
              <a:rPr lang="ko-KR" altLang="en-US" sz="1400" dirty="0" smtClean="0">
                <a:hlinkClick r:id="rId3"/>
              </a:rPr>
              <a:t>github.com/wikibook/deep-learning-with-tensorflow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293077" y="2252631"/>
            <a:ext cx="4342663" cy="3365609"/>
            <a:chOff x="7197214" y="1392193"/>
            <a:chExt cx="4342663" cy="336560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1" t="7631" r="7167" b="4554"/>
            <a:stretch/>
          </p:blipFill>
          <p:spPr>
            <a:xfrm>
              <a:off x="7197214" y="1392193"/>
              <a:ext cx="4060722" cy="305783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97215" y="4450025"/>
              <a:ext cx="4342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Experimental result of the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classification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Summary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Perceptron; artificial Neuron</a:t>
            </a:r>
            <a:endParaRPr lang="en-US" altLang="ko-KR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Multi-layer perceptron</a:t>
            </a:r>
            <a:endParaRPr lang="en-US" altLang="ko-KR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Backward propagation</a:t>
            </a:r>
            <a:endParaRPr lang="en-US" altLang="ko-KR" sz="1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[Next </a:t>
            </a:r>
            <a:r>
              <a:rPr lang="en-US" altLang="ko-KR" sz="20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class]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Activation function (</a:t>
            </a:r>
            <a:r>
              <a:rPr lang="en-US" altLang="ko-KR" sz="1800" dirty="0" err="1" smtClean="0"/>
              <a:t>tanh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, leaky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, …)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Dropout</a:t>
            </a:r>
            <a:endParaRPr lang="en-US" altLang="ko-KR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Batch normalization (SGD, Momentum, Adam, …)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Robust optimizer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Assignment #3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Exercises (Due date: 01/31)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 Classification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 dataset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학습을 위한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p.146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기법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activation function &amp; dropout (p.157 ~ 173)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(Optional) Customized DNN class and visualization (p. 173 ~194)</a:t>
            </a:r>
            <a:br>
              <a:rPr lang="en-US" altLang="ko-KR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624" y="2241452"/>
            <a:ext cx="3753176" cy="248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00624" y="4804773"/>
            <a:ext cx="3753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MNIST dataset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Recap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Binary classification: Logistic regression using sigmoid function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Hypothesis: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Cost function: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p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sz="18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Multi-class classification: </a:t>
                </a:r>
                <a:r>
                  <a:rPr lang="en-US" altLang="ko-KR" sz="2000" b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cross-entropy function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Hypothesis: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p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Acknowledgment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모두를 위한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머신러닝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Sung Kim, HKUST,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hunkim.github.io/ml/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&amp; Deep Learning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Andrew Ng, Stanford University (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www.andrewng.org/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참고문헌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스고모리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유우스케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정석으로 배우는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“,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위키북스</a:t>
            </a:r>
            <a:endParaRPr lang="en-US" altLang="ko-KR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Saito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Goki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“Deep learning from scratch”,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O’REILLY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밖에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…(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강의노트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블로그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페이스북 등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deep learning from scratch saito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98" y="4199647"/>
            <a:ext cx="1600200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 ìì¼ë¡ ë°°ì°ë ë¥ë¬ë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126" y="4199647"/>
            <a:ext cx="1611069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superm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05" y="1911516"/>
            <a:ext cx="3534019" cy="47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1267" y="1911515"/>
            <a:ext cx="760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4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88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AI</a:t>
            </a:r>
            <a:r>
              <a:rPr lang="en-US" altLang="ko-KR" sz="54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is a s</a:t>
            </a:r>
            <a:r>
              <a:rPr lang="en-US" altLang="ko-KR" sz="5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uperpower.”</a:t>
            </a:r>
            <a:endParaRPr lang="ko-KR" altLang="en-US" sz="3600" b="1" i="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" descr="Andrew 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7" y="449662"/>
            <a:ext cx="1461853" cy="146185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317752" y="765089"/>
            <a:ext cx="2081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Andrew </a:t>
            </a:r>
            <a:r>
              <a:rPr lang="en-US" altLang="ko-KR" sz="28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</a:t>
            </a: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AndrewYNg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267" y="5137098"/>
            <a:ext cx="71460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Thank you.</a:t>
            </a:r>
          </a:p>
          <a:p>
            <a:pPr algn="just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Yong Yi Lee, GDG Organizer (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4"/>
              </a:rPr>
              <a:t>yylee.st.john@gmail.com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ko-KR" altLang="en-US" b="1" i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T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emplate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ain Title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Author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S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ection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Title (Arial Black, 44, Bold)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(Arial, 20)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Content (Arial, 16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Title (Arial Black, 44, Bold)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(Arial, 20)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3281" y="1805632"/>
            <a:ext cx="4160519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Figure / Video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3280" y="4015432"/>
            <a:ext cx="41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or Video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Caption (Arial, 14)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31710"/>
              </p:ext>
            </p:extLst>
          </p:nvPr>
        </p:nvGraphicFramePr>
        <p:xfrm>
          <a:off x="7193278" y="4900794"/>
          <a:ext cx="4160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43006887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418055699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813853484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63525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1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8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122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3280" y="4562240"/>
            <a:ext cx="41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Caption (Arial, 14)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9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N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eural </a:t>
            </a:r>
            <a:r>
              <a:rPr lang="en-US" altLang="ko-KR" sz="6000" b="1" dirty="0">
                <a:latin typeface="Arial Black" panose="020B0A04020102020204" pitchFamily="34" charset="0"/>
              </a:rPr>
              <a:t>Network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History of Neural Network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Time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378"/>
            <a:ext cx="10515600" cy="49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16606" y="6537196"/>
            <a:ext cx="334053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Deep Learning 101, Andrew L. Beam</a:t>
            </a:r>
            <a:endParaRPr lang="ko-KR" altLang="en-US" sz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5925" y="4419600"/>
            <a:ext cx="5676900" cy="1924050"/>
          </a:xfrm>
          <a:prstGeom prst="rect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Part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(1957~1986)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neuron: ‘perceptron’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network: ‘multi-layered perceptron’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&amp; Backward propagation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Non-linear Classification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Complex non-linear decision boundary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보다 복잡한 문제를 풀기 위해서는 </a:t>
                </a:r>
                <a:r>
                  <a:rPr lang="en-US" altLang="ko-KR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non-linear hypothesis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필요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Logistic regression with a high-order polynomial function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많은 종류의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필요한 경우에는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polynomial function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은 부적합</a:t>
                </a:r>
                <a: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개수가 기하급수적으로 증가 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ko-KR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ko-KR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ko-KR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ko-KR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# of features,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polynomial order</a:t>
                </a:r>
                <a:b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Overfitting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198781" y="3635794"/>
            <a:ext cx="3111664" cy="3123669"/>
            <a:chOff x="6162674" y="3888760"/>
            <a:chExt cx="2594878" cy="2604889"/>
          </a:xfrm>
        </p:grpSpPr>
        <p:grpSp>
          <p:nvGrpSpPr>
            <p:cNvPr id="4" name="그룹 3"/>
            <p:cNvGrpSpPr/>
            <p:nvPr/>
          </p:nvGrpSpPr>
          <p:grpSpPr>
            <a:xfrm>
              <a:off x="6162674" y="3888760"/>
              <a:ext cx="2594878" cy="2604889"/>
              <a:chOff x="4396559" y="3694141"/>
              <a:chExt cx="2417365" cy="242669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530549" y="4005006"/>
                <a:ext cx="1945902" cy="1945903"/>
                <a:chOff x="5486400" y="3980564"/>
                <a:chExt cx="2133600" cy="2133601"/>
              </a:xfrm>
            </p:grpSpPr>
            <p:cxnSp>
              <p:nvCxnSpPr>
                <p:cNvPr id="10" name="직선 화살표 연결선 9"/>
                <p:cNvCxnSpPr/>
                <p:nvPr/>
              </p:nvCxnSpPr>
              <p:spPr>
                <a:xfrm>
                  <a:off x="5486400" y="6114165"/>
                  <a:ext cx="21336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/>
                <p:cNvCxnSpPr/>
                <p:nvPr/>
              </p:nvCxnSpPr>
              <p:spPr>
                <a:xfrm rot="16200000">
                  <a:off x="4419600" y="5047364"/>
                  <a:ext cx="21336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6476450" y="5793969"/>
                    <a:ext cx="337474" cy="3268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4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450" y="5793969"/>
                    <a:ext cx="337474" cy="3268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4396559" y="3694141"/>
                    <a:ext cx="337474" cy="3268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400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559" y="3694141"/>
                    <a:ext cx="337474" cy="3268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그룹 11"/>
            <p:cNvGrpSpPr/>
            <p:nvPr/>
          </p:nvGrpSpPr>
          <p:grpSpPr>
            <a:xfrm>
              <a:off x="6479495" y="4323358"/>
              <a:ext cx="1614545" cy="1965188"/>
              <a:chOff x="1045343" y="3641353"/>
              <a:chExt cx="1832265" cy="2230193"/>
            </a:xfrm>
          </p:grpSpPr>
          <p:sp>
            <p:nvSpPr>
              <p:cNvPr id="13" name="곱셈 기호 12"/>
              <p:cNvSpPr/>
              <p:nvPr/>
            </p:nvSpPr>
            <p:spPr>
              <a:xfrm>
                <a:off x="2633768" y="4200266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곱셈 기호 13"/>
              <p:cNvSpPr/>
              <p:nvPr/>
            </p:nvSpPr>
            <p:spPr>
              <a:xfrm>
                <a:off x="1054736" y="4098658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1247488" y="3868457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곱셈 기호 15"/>
              <p:cNvSpPr/>
              <p:nvPr/>
            </p:nvSpPr>
            <p:spPr>
              <a:xfrm>
                <a:off x="2382733" y="3855360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1438141" y="3930541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1507103" y="3711496"/>
                <a:ext cx="243840" cy="243841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곱셈 기호 18"/>
              <p:cNvSpPr/>
              <p:nvPr/>
            </p:nvSpPr>
            <p:spPr>
              <a:xfrm>
                <a:off x="1045343" y="3919339"/>
                <a:ext cx="243840" cy="243841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1329146" y="3641353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곱셈 기호 20"/>
              <p:cNvSpPr/>
              <p:nvPr/>
            </p:nvSpPr>
            <p:spPr>
              <a:xfrm>
                <a:off x="2574324" y="3967317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1827131" y="5590727"/>
                <a:ext cx="243840" cy="243841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2354708" y="5191321"/>
                <a:ext cx="243840" cy="243841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곱셈 기호 23"/>
              <p:cNvSpPr/>
              <p:nvPr/>
            </p:nvSpPr>
            <p:spPr>
              <a:xfrm>
                <a:off x="2488608" y="5394220"/>
                <a:ext cx="243840" cy="243841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곱셈 기호 24"/>
              <p:cNvSpPr/>
              <p:nvPr/>
            </p:nvSpPr>
            <p:spPr>
              <a:xfrm>
                <a:off x="2082708" y="5627705"/>
                <a:ext cx="243840" cy="243841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곱셈 기호 25"/>
              <p:cNvSpPr/>
              <p:nvPr/>
            </p:nvSpPr>
            <p:spPr>
              <a:xfrm>
                <a:off x="2303266" y="5505786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곱셈 기호 26"/>
              <p:cNvSpPr/>
              <p:nvPr/>
            </p:nvSpPr>
            <p:spPr>
              <a:xfrm>
                <a:off x="2050662" y="5435103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곱셈 기호 27"/>
              <p:cNvSpPr/>
              <p:nvPr/>
            </p:nvSpPr>
            <p:spPr>
              <a:xfrm>
                <a:off x="1138335" y="5041731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곱셈 기호 28"/>
              <p:cNvSpPr/>
              <p:nvPr/>
            </p:nvSpPr>
            <p:spPr>
              <a:xfrm>
                <a:off x="2630508" y="3794540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곱셈 기호 29"/>
              <p:cNvSpPr/>
              <p:nvPr/>
            </p:nvSpPr>
            <p:spPr>
              <a:xfrm>
                <a:off x="2402701" y="3685468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곱셈 기호 30"/>
              <p:cNvSpPr/>
              <p:nvPr/>
            </p:nvSpPr>
            <p:spPr>
              <a:xfrm>
                <a:off x="1485682" y="5471366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곱셈 기호 31"/>
              <p:cNvSpPr/>
              <p:nvPr/>
            </p:nvSpPr>
            <p:spPr>
              <a:xfrm>
                <a:off x="1140272" y="5436548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곱셈 기호 32"/>
              <p:cNvSpPr/>
              <p:nvPr/>
            </p:nvSpPr>
            <p:spPr>
              <a:xfrm>
                <a:off x="1273834" y="5230992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곱셈 기호 33"/>
              <p:cNvSpPr/>
              <p:nvPr/>
            </p:nvSpPr>
            <p:spPr>
              <a:xfrm>
                <a:off x="1462623" y="5301953"/>
                <a:ext cx="243840" cy="243841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곱셈 기호 34"/>
              <p:cNvSpPr/>
              <p:nvPr/>
            </p:nvSpPr>
            <p:spPr>
              <a:xfrm>
                <a:off x="1749300" y="5413612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곱셈 기호 35"/>
              <p:cNvSpPr/>
              <p:nvPr/>
            </p:nvSpPr>
            <p:spPr>
              <a:xfrm>
                <a:off x="2153859" y="3795316"/>
                <a:ext cx="243840" cy="243839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777349" y="4774311"/>
              <a:ext cx="1041687" cy="1004306"/>
              <a:chOff x="1436126" y="4207691"/>
              <a:chExt cx="1182157" cy="1139736"/>
            </a:xfrm>
          </p:grpSpPr>
          <p:sp>
            <p:nvSpPr>
              <p:cNvPr id="38" name="타원 37"/>
              <p:cNvSpPr/>
              <p:nvPr/>
            </p:nvSpPr>
            <p:spPr>
              <a:xfrm rot="10800000">
                <a:off x="2496551" y="4634325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 rot="10800000">
                <a:off x="2100584" y="4953514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10800000">
                <a:off x="1777210" y="4459827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 rot="10800000">
                <a:off x="1974336" y="5143623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 rot="10800000">
                <a:off x="1737651" y="5225695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 rot="10800000">
                <a:off x="1669354" y="4707375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 rot="10800000">
                <a:off x="2179090" y="4693162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 rot="10800000">
                <a:off x="2074136" y="4393397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 rot="10800000">
                <a:off x="2491020" y="4956809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 rot="10800000">
                <a:off x="1631098" y="4976050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10800000">
                <a:off x="1579394" y="4393397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 rot="10800000">
                <a:off x="1436126" y="4745370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 rot="10800000">
                <a:off x="1910795" y="4207691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 rot="10800000">
                <a:off x="2257581" y="4207691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 rot="10800000">
                <a:off x="2481145" y="4344731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 rot="10800000">
                <a:off x="2276618" y="5078107"/>
                <a:ext cx="121732" cy="12173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6801517" y="4556097"/>
            <a:ext cx="5101075" cy="1415228"/>
            <a:chOff x="5515818" y="4012979"/>
            <a:chExt cx="4682147" cy="1299002"/>
          </a:xfrm>
        </p:grpSpPr>
        <p:sp>
          <p:nvSpPr>
            <p:cNvPr id="55" name="타원 54"/>
            <p:cNvSpPr/>
            <p:nvPr/>
          </p:nvSpPr>
          <p:spPr>
            <a:xfrm rot="19704607">
              <a:off x="5515818" y="4012979"/>
              <a:ext cx="1448829" cy="12990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02965" y="4597471"/>
              <a:ext cx="3195000" cy="322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latin typeface="Arial" panose="020B0604020202020204" pitchFamily="34" charset="0"/>
                </a:rPr>
                <a:t>Non-linear decision boundary</a:t>
              </a:r>
              <a:endParaRPr lang="en-US" altLang="ko-KR" sz="1400" b="1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8593756" y="3823870"/>
                <a:ext cx="3288422" cy="753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𝐗</m:t>
                        </m:r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𝒈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756" y="3823870"/>
                <a:ext cx="3288422" cy="753989"/>
              </a:xfrm>
              <a:prstGeom prst="rect">
                <a:avLst/>
              </a:prstGeom>
              <a:blipFill>
                <a:blip r:embed="rId6"/>
                <a:stretch>
                  <a:fillRect t="-54839" b="-87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99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Concept of Neural Network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Mimicking the human brain (100 billion neurons)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cdn-images-1.medium.com/max/800/1*OJaV788H8lj3mmw1h_xR4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878" y="2107113"/>
            <a:ext cx="8870244" cy="456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0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Artificial Neuron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neuron model: Logistic unit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cdn-images-1.medium.com/max/800/1*OJaV788H8lj3mmw1h_xR4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878" y="2107113"/>
            <a:ext cx="8870244" cy="456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38200" y="2107113"/>
            <a:ext cx="10515600" cy="456040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1523469" y="2306675"/>
            <a:ext cx="9830330" cy="3959235"/>
            <a:chOff x="1523469" y="2306675"/>
            <a:chExt cx="9830330" cy="3959235"/>
          </a:xfrm>
        </p:grpSpPr>
        <p:sp>
          <p:nvSpPr>
            <p:cNvPr id="32" name="타원 31"/>
            <p:cNvSpPr/>
            <p:nvPr/>
          </p:nvSpPr>
          <p:spPr>
            <a:xfrm>
              <a:off x="4897364" y="3470325"/>
              <a:ext cx="2249509" cy="224950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3" name="직선 화살표 연결선 32"/>
            <p:cNvCxnSpPr>
              <a:stCxn id="37" idx="5"/>
              <a:endCxn id="32" idx="1"/>
            </p:cNvCxnSpPr>
            <p:nvPr/>
          </p:nvCxnSpPr>
          <p:spPr>
            <a:xfrm>
              <a:off x="4124025" y="2993409"/>
              <a:ext cx="1102771" cy="806349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endCxn id="32" idx="3"/>
            </p:cNvCxnSpPr>
            <p:nvPr/>
          </p:nvCxnSpPr>
          <p:spPr>
            <a:xfrm flipV="1">
              <a:off x="4145685" y="5390402"/>
              <a:ext cx="1081112" cy="87550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5" name="직선 화살표 연결선 34"/>
            <p:cNvCxnSpPr>
              <a:endCxn id="32" idx="2"/>
            </p:cNvCxnSpPr>
            <p:nvPr/>
          </p:nvCxnSpPr>
          <p:spPr>
            <a:xfrm>
              <a:off x="3381391" y="4595080"/>
              <a:ext cx="151597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직선 화살표 연결선 35"/>
            <p:cNvCxnSpPr>
              <a:endCxn id="37" idx="2"/>
            </p:cNvCxnSpPr>
            <p:nvPr/>
          </p:nvCxnSpPr>
          <p:spPr>
            <a:xfrm>
              <a:off x="1718711" y="2924250"/>
              <a:ext cx="2238351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9BBB59"/>
              </a:solidFill>
              <a:prstDash val="solid"/>
              <a:tailEnd type="triangle"/>
            </a:ln>
            <a:effectLst/>
          </p:spPr>
        </p:cxnSp>
        <p:sp>
          <p:nvSpPr>
            <p:cNvPr id="37" name="타원 36"/>
            <p:cNvSpPr/>
            <p:nvPr/>
          </p:nvSpPr>
          <p:spPr>
            <a:xfrm>
              <a:off x="3957061" y="2826446"/>
              <a:ext cx="195609" cy="19560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7146872" y="4505425"/>
              <a:ext cx="195609" cy="195609"/>
            </a:xfrm>
            <a:prstGeom prst="ellipse">
              <a:avLst/>
            </a:prstGeom>
            <a:solidFill>
              <a:srgbClr val="8064A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23469" y="2939146"/>
              <a:ext cx="2307843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b="1" dirty="0" smtClean="0">
                  <a:solidFill>
                    <a:srgbClr val="9BBB59"/>
                  </a:solidFill>
                  <a:latin typeface="Arial" panose="020B0604020202020204" pitchFamily="34" charset="0"/>
                </a:rPr>
                <a:t>Axon of prev. neuron</a:t>
              </a:r>
              <a:endParaRPr lang="en-US" altLang="ko-KR" sz="1600" b="1" dirty="0">
                <a:solidFill>
                  <a:srgbClr val="9BBB59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1914320" y="2306675"/>
                  <a:ext cx="684633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rgbClr val="9BBB59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4320" y="2306675"/>
                  <a:ext cx="684633" cy="5355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/>
                <p:cNvSpPr/>
                <p:nvPr/>
              </p:nvSpPr>
              <p:spPr>
                <a:xfrm>
                  <a:off x="3705563" y="2306675"/>
                  <a:ext cx="684633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rgbClr val="9BBB59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직사각형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563" y="2306675"/>
                  <a:ext cx="684633" cy="5355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4812152" y="2965899"/>
                  <a:ext cx="684633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rgbClr val="9BBB59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152" y="2965899"/>
                  <a:ext cx="684633" cy="535531"/>
                </a:xfrm>
                <a:prstGeom prst="rect">
                  <a:avLst/>
                </a:prstGeom>
                <a:blipFill>
                  <a:blip r:embed="rId6"/>
                  <a:stretch>
                    <a:fillRect l="-17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직사각형 42"/>
            <p:cNvSpPr/>
            <p:nvPr/>
          </p:nvSpPr>
          <p:spPr>
            <a:xfrm>
              <a:off x="4138704" y="2720870"/>
              <a:ext cx="1140268" cy="360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Synapse</a:t>
              </a:r>
              <a:endPara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1487" y="3470549"/>
              <a:ext cx="1140268" cy="360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b="1" dirty="0" smtClean="0">
                  <a:solidFill>
                    <a:srgbClr val="FFC000"/>
                  </a:solidFill>
                  <a:latin typeface="Arial" panose="020B0604020202020204" pitchFamily="34" charset="0"/>
                </a:rPr>
                <a:t>Dendrite</a:t>
              </a:r>
              <a:endParaRPr lang="en-US" altLang="ko-KR" sz="1600" b="1" dirty="0">
                <a:solidFill>
                  <a:srgbClr val="FFC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70233" y="3057129"/>
              <a:ext cx="1927297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Neuron cell body</a:t>
              </a:r>
              <a:endPara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직사각형 45"/>
                <p:cNvSpPr/>
                <p:nvPr/>
              </p:nvSpPr>
              <p:spPr>
                <a:xfrm>
                  <a:off x="3796387" y="4061806"/>
                  <a:ext cx="684633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rgbClr val="9BBB59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직사각형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387" y="4061806"/>
                  <a:ext cx="684633" cy="535531"/>
                </a:xfrm>
                <a:prstGeom prst="rect">
                  <a:avLst/>
                </a:prstGeom>
                <a:blipFill>
                  <a:blip r:embed="rId7"/>
                  <a:stretch>
                    <a:fillRect l="-26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직사각형 46"/>
                <p:cNvSpPr/>
                <p:nvPr/>
              </p:nvSpPr>
              <p:spPr>
                <a:xfrm>
                  <a:off x="3931936" y="5374101"/>
                  <a:ext cx="684633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rgbClr val="9BBB59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직사각형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936" y="5374101"/>
                  <a:ext cx="684633" cy="535531"/>
                </a:xfrm>
                <a:prstGeom prst="rect">
                  <a:avLst/>
                </a:prstGeom>
                <a:blipFill>
                  <a:blip r:embed="rId8"/>
                  <a:stretch>
                    <a:fillRect l="-26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/>
                <p:cNvSpPr/>
                <p:nvPr/>
              </p:nvSpPr>
              <p:spPr>
                <a:xfrm>
                  <a:off x="6394998" y="4253427"/>
                  <a:ext cx="971061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ko-KR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직사각형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998" y="4253427"/>
                  <a:ext cx="971061" cy="5355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연결선 48"/>
            <p:cNvCxnSpPr/>
            <p:nvPr/>
          </p:nvCxnSpPr>
          <p:spPr>
            <a:xfrm>
              <a:off x="6566161" y="3608883"/>
              <a:ext cx="0" cy="1974947"/>
            </a:xfrm>
            <a:prstGeom prst="lin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5282482" y="3949041"/>
                  <a:ext cx="971061" cy="11677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nary>
                      </m:oMath>
                    </m:oMathPara>
                  </a14:m>
                  <a:endParaRPr lang="en-US" altLang="ko-KR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482" y="3949041"/>
                  <a:ext cx="971061" cy="1167756"/>
                </a:xfrm>
                <a:prstGeom prst="rect">
                  <a:avLst/>
                </a:prstGeom>
                <a:blipFill>
                  <a:blip r:embed="rId10"/>
                  <a:stretch>
                    <a:fillRect l="-33962" r="-251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직사각형 50"/>
            <p:cNvSpPr/>
            <p:nvPr/>
          </p:nvSpPr>
          <p:spPr>
            <a:xfrm>
              <a:off x="8234959" y="4646122"/>
              <a:ext cx="2195091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b="1" dirty="0" smtClean="0">
                  <a:solidFill>
                    <a:srgbClr val="9BBB59"/>
                  </a:solidFill>
                  <a:latin typeface="Arial" panose="020B0604020202020204" pitchFamily="34" charset="0"/>
                </a:rPr>
                <a:t>Output axon</a:t>
              </a:r>
              <a:endParaRPr lang="en-US" altLang="ko-KR" sz="1600" b="1" dirty="0">
                <a:solidFill>
                  <a:srgbClr val="9BBB5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863068" y="4816221"/>
              <a:ext cx="1639546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b="1" dirty="0" smtClean="0">
                  <a:solidFill>
                    <a:srgbClr val="8064A2"/>
                  </a:solidFill>
                  <a:latin typeface="Arial" panose="020B0604020202020204" pitchFamily="34" charset="0"/>
                </a:rPr>
                <a:t>Activation function</a:t>
              </a:r>
              <a:endParaRPr lang="en-US" altLang="ko-KR" sz="1600" b="1" dirty="0">
                <a:solidFill>
                  <a:srgbClr val="8064A2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3" name="직선 화살표 연결선 52"/>
            <p:cNvCxnSpPr>
              <a:stCxn id="38" idx="6"/>
            </p:cNvCxnSpPr>
            <p:nvPr/>
          </p:nvCxnSpPr>
          <p:spPr>
            <a:xfrm flipV="1">
              <a:off x="7342482" y="4595080"/>
              <a:ext cx="2238351" cy="8150"/>
            </a:xfrm>
            <a:prstGeom prst="straightConnector1">
              <a:avLst/>
            </a:prstGeom>
            <a:noFill/>
            <a:ln w="28575" cap="flat" cmpd="sng" algn="ctr">
              <a:solidFill>
                <a:srgbClr val="9BBB59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8317401" y="3941743"/>
                  <a:ext cx="3036398" cy="535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en-US" altLang="ko-KR" sz="2400" i="1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  <a:endParaRPr lang="en-US" altLang="ko-KR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401" y="3941743"/>
                  <a:ext cx="3036398" cy="535916"/>
                </a:xfrm>
                <a:prstGeom prst="rect">
                  <a:avLst/>
                </a:prstGeom>
                <a:blipFill>
                  <a:blip r:embed="rId11"/>
                  <a:stretch>
                    <a:fillRect t="-104545" b="-1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직사각형 54"/>
          <p:cNvSpPr/>
          <p:nvPr/>
        </p:nvSpPr>
        <p:spPr>
          <a:xfrm>
            <a:off x="581731" y="6456567"/>
            <a:ext cx="10772068" cy="32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altLang="ko-KR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Fei-Fei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5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1819</Words>
  <Application>Microsoft Office PowerPoint</Application>
  <PresentationFormat>와이드스크린</PresentationFormat>
  <Paragraphs>994</Paragraphs>
  <Slides>48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Adobe 고딕 Std B</vt:lpstr>
      <vt:lpstr>맑은 고딕</vt:lpstr>
      <vt:lpstr>Arial</vt:lpstr>
      <vt:lpstr>Arial Black</vt:lpstr>
      <vt:lpstr>Cambria Math</vt:lpstr>
      <vt:lpstr>Tahoma</vt:lpstr>
      <vt:lpstr>Wingdings</vt:lpstr>
      <vt:lpstr>Office 테마</vt:lpstr>
      <vt:lpstr>PowerPoint 프레젠테이션</vt:lpstr>
      <vt:lpstr>Deep Learning with TF</vt:lpstr>
      <vt:lpstr>Artificial Neural Network</vt:lpstr>
      <vt:lpstr>Recap</vt:lpstr>
      <vt:lpstr>Neural Network</vt:lpstr>
      <vt:lpstr>History of Neural Network</vt:lpstr>
      <vt:lpstr>Non-linear Classification</vt:lpstr>
      <vt:lpstr>Concept of Neural Network</vt:lpstr>
      <vt:lpstr>Artificial Neuron</vt:lpstr>
      <vt:lpstr>Artificial Neuron (cont’d)</vt:lpstr>
      <vt:lpstr>Artificial Neuron (cont’d)</vt:lpstr>
      <vt:lpstr>XOR Problem</vt:lpstr>
      <vt:lpstr>XOR Problem (cont’d)</vt:lpstr>
      <vt:lpstr>XOR Problem (cont’d)</vt:lpstr>
      <vt:lpstr>XOR Problem (cont’d)</vt:lpstr>
      <vt:lpstr>Multi-Layer Perceptron</vt:lpstr>
      <vt:lpstr>Multi-Layer Perceptron (cont’d)</vt:lpstr>
      <vt:lpstr>Multi-Layer Perceptron (cont’d)</vt:lpstr>
      <vt:lpstr>Multi-Layer Perceptron (cont’d)</vt:lpstr>
      <vt:lpstr>Multi-Layer Perceptron (cont’d)</vt:lpstr>
      <vt:lpstr>Multi-Layer Perceptron (cont’d)</vt:lpstr>
      <vt:lpstr>How to Train the Neural Net?</vt:lpstr>
      <vt:lpstr>Multi-Layer Perceptron (cont’d)</vt:lpstr>
      <vt:lpstr>1st AI Winter (1969 - 1986)</vt:lpstr>
      <vt:lpstr>Back Propagation</vt:lpstr>
      <vt:lpstr>Backpropagation</vt:lpstr>
      <vt:lpstr>Forward Propagation</vt:lpstr>
      <vt:lpstr>Forward Propagation (cont’d)</vt:lpstr>
      <vt:lpstr>Backward Propagation</vt:lpstr>
      <vt:lpstr>Backward Propagation (cont’d)</vt:lpstr>
      <vt:lpstr>Backward Propagation (cont’d)</vt:lpstr>
      <vt:lpstr>Backward Propagation (cont’d)</vt:lpstr>
      <vt:lpstr>Backward Propagation (cont’d)</vt:lpstr>
      <vt:lpstr>Backward Propagation (cont’d)</vt:lpstr>
      <vt:lpstr>Backward Propagation (cont’d)</vt:lpstr>
      <vt:lpstr>2nd AI Winter (1986 - 2006)</vt:lpstr>
      <vt:lpstr>Practice (HW #2)</vt:lpstr>
      <vt:lpstr>Summary</vt:lpstr>
      <vt:lpstr>Assignment #3</vt:lpstr>
      <vt:lpstr>Acknowledgment</vt:lpstr>
      <vt:lpstr>PowerPoint 프레젠테이션</vt:lpstr>
      <vt:lpstr>Template</vt:lpstr>
      <vt:lpstr>Main Title</vt:lpstr>
      <vt:lpstr>Section</vt:lpstr>
      <vt:lpstr>Title (Arial Black, 44, Bold)</vt:lpstr>
      <vt:lpstr>Title (Arial Black, 44, Bold)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yongyilee</dc:creator>
  <cp:lastModifiedBy>yongyilee</cp:lastModifiedBy>
  <cp:revision>633</cp:revision>
  <dcterms:created xsi:type="dcterms:W3CDTF">2018-07-08T11:47:42Z</dcterms:created>
  <dcterms:modified xsi:type="dcterms:W3CDTF">2019-01-21T11:04:48Z</dcterms:modified>
</cp:coreProperties>
</file>