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444" r:id="rId2"/>
    <p:sldId id="405" r:id="rId3"/>
    <p:sldId id="406" r:id="rId4"/>
    <p:sldId id="408" r:id="rId5"/>
    <p:sldId id="410" r:id="rId6"/>
    <p:sldId id="411" r:id="rId7"/>
    <p:sldId id="414" r:id="rId8"/>
    <p:sldId id="415" r:id="rId9"/>
    <p:sldId id="416" r:id="rId10"/>
    <p:sldId id="417" r:id="rId11"/>
    <p:sldId id="418" r:id="rId12"/>
    <p:sldId id="419" r:id="rId13"/>
    <p:sldId id="421" r:id="rId14"/>
    <p:sldId id="422" r:id="rId15"/>
    <p:sldId id="420" r:id="rId16"/>
    <p:sldId id="423" r:id="rId17"/>
    <p:sldId id="424" r:id="rId18"/>
    <p:sldId id="425" r:id="rId19"/>
    <p:sldId id="412" r:id="rId20"/>
    <p:sldId id="426" r:id="rId21"/>
    <p:sldId id="427" r:id="rId22"/>
    <p:sldId id="428" r:id="rId23"/>
    <p:sldId id="429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30" r:id="rId36"/>
    <p:sldId id="432" r:id="rId37"/>
    <p:sldId id="431" r:id="rId38"/>
    <p:sldId id="413" r:id="rId39"/>
    <p:sldId id="409" r:id="rId40"/>
    <p:sldId id="407" r:id="rId41"/>
    <p:sldId id="401" r:id="rId42"/>
    <p:sldId id="381" r:id="rId43"/>
    <p:sldId id="379" r:id="rId44"/>
    <p:sldId id="404" r:id="rId45"/>
    <p:sldId id="378" r:id="rId46"/>
    <p:sldId id="387" r:id="rId47"/>
    <p:sldId id="4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7043"/>
    <a:srgbClr val="0077BB"/>
    <a:srgbClr val="505B55"/>
    <a:srgbClr val="DD2314"/>
    <a:srgbClr val="2F1909"/>
    <a:srgbClr val="231307"/>
    <a:srgbClr val="FCDF09"/>
    <a:srgbClr val="FFEB33"/>
    <a:srgbClr val="BC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85" autoAdjust="0"/>
  </p:normalViewPr>
  <p:slideViewPr>
    <p:cSldViewPr snapToGrid="0">
      <p:cViewPr varScale="1">
        <p:scale>
          <a:sx n="74" d="100"/>
          <a:sy n="74" d="100"/>
        </p:scale>
        <p:origin x="99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5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0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6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3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4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0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9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입력 데이터에 대한 결과를 예측하고 싶다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6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여전히 사람에 경험에 의존하는 가설이 존재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완전한 </a:t>
            </a:r>
            <a:r>
              <a:rPr lang="en-US" altLang="ko-KR" dirty="0" smtClean="0"/>
              <a:t>end-to-end </a:t>
            </a:r>
            <a:r>
              <a:rPr lang="ko-KR" altLang="en-US" dirty="0" smtClean="0"/>
              <a:t>학습은 아님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7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알맞은 가설이라는 것을 어떻게 </a:t>
            </a:r>
            <a:r>
              <a:rPr lang="ko-KR" altLang="en-US" dirty="0" err="1" smtClean="0"/>
              <a:t>컴퓨터한테</a:t>
            </a:r>
            <a:r>
              <a:rPr lang="ko-KR" altLang="en-US" dirty="0" smtClean="0"/>
              <a:t> 알려줄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Cost function</a:t>
            </a:r>
            <a:r>
              <a:rPr lang="ko-KR" altLang="en-US" dirty="0" smtClean="0"/>
              <a:t>이 최소화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알맞다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30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78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r>
              <a:rPr lang="ko-KR" altLang="en-US" dirty="0" smtClean="0"/>
              <a:t>을 최적화하는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어떻게 자동으로 찾지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지도는</a:t>
            </a:r>
            <a:r>
              <a:rPr lang="ko-KR" altLang="en-US" baseline="0" dirty="0" smtClean="0"/>
              <a:t> 모르기 때문에 </a:t>
            </a:r>
            <a:r>
              <a:rPr lang="ko-KR" altLang="en-US" dirty="0" smtClean="0"/>
              <a:t>현재 할 수 있는 최선의 결정을 선택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1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65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5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통해 학습되는 것</a:t>
            </a:r>
            <a:r>
              <a:rPr lang="en-US" altLang="ko-KR" dirty="0" smtClean="0"/>
              <a:t>: weight</a:t>
            </a:r>
          </a:p>
          <a:p>
            <a:r>
              <a:rPr lang="ko-KR" altLang="en-US" dirty="0" smtClean="0"/>
              <a:t>사람이 </a:t>
            </a:r>
            <a:r>
              <a:rPr lang="ko-KR" altLang="en-US" dirty="0" err="1" smtClean="0"/>
              <a:t>정해줘야하는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hyper parameter</a:t>
            </a:r>
          </a:p>
          <a:p>
            <a:r>
              <a:rPr lang="ko-KR" altLang="en-US" dirty="0" err="1" smtClean="0"/>
              <a:t>학습률이</a:t>
            </a:r>
            <a:r>
              <a:rPr lang="ko-KR" altLang="en-US" dirty="0" smtClean="0"/>
              <a:t> 작으면 조심스러운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크면 대범한 사람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69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01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7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62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05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82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58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에서 선형대수 계산</a:t>
            </a:r>
            <a:r>
              <a:rPr lang="en-US" altLang="ko-KR" dirty="0" smtClean="0"/>
              <a:t>, cost function</a:t>
            </a:r>
            <a:r>
              <a:rPr lang="ko-KR" altLang="en-US" dirty="0" smtClean="0"/>
              <a:t>에 대한 미분 등을 모두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05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40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4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8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59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903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4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일반적으로 문제를 해결하는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8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3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9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 = </a:t>
            </a:r>
            <a:r>
              <a:rPr lang="ko-KR" altLang="en-US" dirty="0" smtClean="0"/>
              <a:t>사람의 경험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7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andrewng.org/" TargetMode="External"/><Relationship Id="rId4" Type="http://schemas.openxmlformats.org/officeDocument/2006/relationships/hyperlink" Target="http://hunkim.github.io/ml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4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agiantmind.tistory.com/176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ylee.st.john@gmail.com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blog/artificial-intelligence-machine-learning-deep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tcle.com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What is Machine </a:t>
            </a:r>
            <a:r>
              <a:rPr lang="en-US" altLang="ko-KR" b="1" dirty="0" smtClean="0">
                <a:latin typeface="Arial Black" panose="020B0A04020102020204" pitchFamily="34" charset="0"/>
              </a:rPr>
              <a:t>Learning?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(ML)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로부터 컴퓨터가 스스로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logic/rule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학습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dataset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일반화를 통해 문제 해결을 위한 보편적인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수립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502627" y="4067245"/>
            <a:ext cx="9202607" cy="2421691"/>
            <a:chOff x="1502627" y="4067245"/>
            <a:chExt cx="9202607" cy="2421691"/>
          </a:xfrm>
        </p:grpSpPr>
        <p:sp>
          <p:nvSpPr>
            <p:cNvPr id="55" name="직사각형 54"/>
            <p:cNvSpPr/>
            <p:nvPr/>
          </p:nvSpPr>
          <p:spPr>
            <a:xfrm>
              <a:off x="3744428" y="4352857"/>
              <a:ext cx="1463167" cy="769346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</a:t>
              </a: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2627" y="4355750"/>
              <a:ext cx="1463167" cy="769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the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42067" y="4355750"/>
              <a:ext cx="1463167" cy="769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44428" y="5719590"/>
              <a:ext cx="1463167" cy="769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Analyze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986231" y="4355750"/>
              <a:ext cx="2345369" cy="76934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/>
            <p:cNvCxnSpPr>
              <a:stCxn id="10" idx="3"/>
              <a:endCxn id="11" idx="1"/>
            </p:cNvCxnSpPr>
            <p:nvPr/>
          </p:nvCxnSpPr>
          <p:spPr>
            <a:xfrm flipV="1">
              <a:off x="2965794" y="4737531"/>
              <a:ext cx="778634" cy="2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4" idx="1"/>
            </p:cNvCxnSpPr>
            <p:nvPr/>
          </p:nvCxnSpPr>
          <p:spPr>
            <a:xfrm>
              <a:off x="5207596" y="4740422"/>
              <a:ext cx="778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3"/>
              <a:endCxn id="12" idx="1"/>
            </p:cNvCxnSpPr>
            <p:nvPr/>
          </p:nvCxnSpPr>
          <p:spPr>
            <a:xfrm>
              <a:off x="8331600" y="4740422"/>
              <a:ext cx="9104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4" idx="2"/>
              <a:endCxn id="13" idx="3"/>
            </p:cNvCxnSpPr>
            <p:nvPr/>
          </p:nvCxnSpPr>
          <p:spPr>
            <a:xfrm rot="5400000">
              <a:off x="5693673" y="4639019"/>
              <a:ext cx="979168" cy="19513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1"/>
              <a:endCxn id="10" idx="2"/>
            </p:cNvCxnSpPr>
            <p:nvPr/>
          </p:nvCxnSpPr>
          <p:spPr>
            <a:xfrm rot="10800000">
              <a:off x="2234211" y="5125096"/>
              <a:ext cx="1510218" cy="9791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8195959" y="4067245"/>
              <a:ext cx="962755" cy="769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Good</a:t>
              </a:r>
              <a:endPara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219730" y="5230006"/>
              <a:ext cx="963259" cy="769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  <a:endParaRPr lang="ko-KR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42479" y="3289180"/>
            <a:ext cx="1867063" cy="1833024"/>
            <a:chOff x="3542479" y="3289180"/>
            <a:chExt cx="1867063" cy="1833024"/>
          </a:xfrm>
        </p:grpSpPr>
        <p:sp>
          <p:nvSpPr>
            <p:cNvPr id="11" name="직사각형 10"/>
            <p:cNvSpPr/>
            <p:nvPr/>
          </p:nvSpPr>
          <p:spPr>
            <a:xfrm>
              <a:off x="3744428" y="4352858"/>
              <a:ext cx="1463167" cy="76934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 ML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3542479" y="3289180"/>
              <a:ext cx="1867063" cy="645329"/>
            </a:xfrm>
            <a:prstGeom prst="parallelogram">
              <a:avLst>
                <a:gd name="adj" fmla="val 263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Lots of data</a:t>
              </a:r>
              <a:endPara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>
              <a:stCxn id="27" idx="4"/>
              <a:endCxn id="11" idx="0"/>
            </p:cNvCxnSpPr>
            <p:nvPr/>
          </p:nvCxnSpPr>
          <p:spPr>
            <a:xfrm>
              <a:off x="4476011" y="3934509"/>
              <a:ext cx="1" cy="418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Characteristics of ML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from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→ Better systems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but universal rules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update rule for given new data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unrecognized insights about complex problems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ML </a:t>
            </a:r>
            <a:r>
              <a:rPr lang="en-US" altLang="ko-KR" b="1" dirty="0" smtClean="0">
                <a:latin typeface="Arial Black" panose="020B0A04020102020204" pitchFamily="34" charset="0"/>
              </a:rPr>
              <a:t>Algorithms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94673" y="5966023"/>
            <a:ext cx="1259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</a:t>
            </a:r>
            <a:r>
              <a:rPr lang="en-US" altLang="ko-KR" sz="12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Vishakha</a:t>
            </a:r>
            <a:r>
              <a:rPr lang="en-US" altLang="ko-KR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Jha</a:t>
            </a:r>
            <a:endParaRPr lang="en-US" altLang="ko-KR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ml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60" y="1675437"/>
            <a:ext cx="6641480" cy="47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ML Algorithms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dataset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있는 데이터 쌍이 주어지는 경우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입력에 대한 모델의 예측 값과 ‘</a:t>
            </a:r>
            <a:r>
              <a:rPr lang="ko-KR" alt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정답’의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차이가 줄도록 모델을 반복 수정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데이터들로부터 새로운 입력에 대한 결과를 예측하는데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972123" y="1770052"/>
            <a:ext cx="1381677" cy="1564163"/>
            <a:chOff x="7239000" y="1981200"/>
            <a:chExt cx="1371600" cy="1552755"/>
          </a:xfrm>
        </p:grpSpPr>
        <p:pic>
          <p:nvPicPr>
            <p:cNvPr id="5" name="Picture 2" descr="ë¥ì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981200"/>
              <a:ext cx="1371600" cy="155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239000" y="3226178"/>
              <a:ext cx="1371600" cy="307777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Cat or Dog?</a:t>
              </a:r>
              <a:endParaRPr lang="ko-KR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6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ML Algorithms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dataset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있는 데이터 쌍이 주어지는 경우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입력에 대한 모델의 예측 값과 ‘</a:t>
            </a:r>
            <a:r>
              <a:rPr lang="ko-KR" alt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정답’의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차이가 줄도록 모델을 반복 수정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데이터들로부터 새로운 입력에 대한 결과를 예측하는데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labels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있지 않은 데이터가 주어지는 경우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데이터들 간의 관계에 기반해 숨겨진 패턴이나 형태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구조를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도출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특성을 분석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분류하거나 데이터를 가공하는데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972123" y="1770052"/>
            <a:ext cx="1381677" cy="1564163"/>
            <a:chOff x="7239000" y="1981200"/>
            <a:chExt cx="1371600" cy="1552755"/>
          </a:xfrm>
        </p:grpSpPr>
        <p:pic>
          <p:nvPicPr>
            <p:cNvPr id="5" name="Picture 2" descr="ë¥ì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981200"/>
              <a:ext cx="1371600" cy="155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239000" y="3226178"/>
              <a:ext cx="1371600" cy="307777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Cat or Dog?</a:t>
              </a:r>
              <a:endParaRPr lang="ko-KR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385717" y="3573329"/>
            <a:ext cx="2968083" cy="1724314"/>
            <a:chOff x="6466069" y="3657600"/>
            <a:chExt cx="2344556" cy="1362075"/>
          </a:xfrm>
        </p:grpSpPr>
        <p:pic>
          <p:nvPicPr>
            <p:cNvPr id="10" name="Picture 4" descr="unsupervised learning examp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t="22430" r="6700" b="9792"/>
            <a:stretch/>
          </p:blipFill>
          <p:spPr bwMode="auto">
            <a:xfrm>
              <a:off x="6466069" y="3657600"/>
              <a:ext cx="2344556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오른쪽 화살표 10"/>
            <p:cNvSpPr/>
            <p:nvPr/>
          </p:nvSpPr>
          <p:spPr>
            <a:xfrm>
              <a:off x="7563956" y="4193247"/>
              <a:ext cx="360844" cy="29077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8200" y="1595546"/>
            <a:ext cx="10904034" cy="18501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4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ML Algorithms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dataset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있는 데이터 쌍이 주어지는 경우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입력에 대한 모델의 예측 값과 ‘</a:t>
            </a:r>
            <a:r>
              <a:rPr lang="ko-KR" alt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정답’의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차이가 줄도록 모델을 반복 수정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데이터들로부터 새로운 입력에 대한 결과를 예측하는데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labels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있지 않은 데이터가 주어지는 경우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데이터들 간의 관계에 기반해 숨겨진 패턴이나 형태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구조를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도출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특성을 분석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분류하거나 데이터를 가공하는데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환경에서 설정된 보상이 최대화 되도록 하는 행동을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동적인 상태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 environment)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데이터를 수집하는 과정을 포함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972123" y="1770052"/>
            <a:ext cx="1381677" cy="1564163"/>
            <a:chOff x="7239000" y="1981200"/>
            <a:chExt cx="1371600" cy="1552755"/>
          </a:xfrm>
        </p:grpSpPr>
        <p:pic>
          <p:nvPicPr>
            <p:cNvPr id="5" name="Picture 2" descr="ë¥ì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981200"/>
              <a:ext cx="1371600" cy="155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239000" y="3226178"/>
              <a:ext cx="1371600" cy="307777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Cat or Dog?</a:t>
              </a:r>
              <a:endParaRPr lang="ko-KR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385717" y="3573329"/>
            <a:ext cx="2968083" cy="1724314"/>
            <a:chOff x="6466069" y="3657600"/>
            <a:chExt cx="2344556" cy="1362075"/>
          </a:xfrm>
        </p:grpSpPr>
        <p:pic>
          <p:nvPicPr>
            <p:cNvPr id="10" name="Picture 4" descr="unsupervised learning examp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t="22430" r="6700" b="9792"/>
            <a:stretch/>
          </p:blipFill>
          <p:spPr bwMode="auto">
            <a:xfrm>
              <a:off x="6466069" y="3657600"/>
              <a:ext cx="2344556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오른쪽 화살표 10"/>
            <p:cNvSpPr/>
            <p:nvPr/>
          </p:nvSpPr>
          <p:spPr>
            <a:xfrm>
              <a:off x="7563956" y="4193247"/>
              <a:ext cx="360844" cy="29077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6" descr="atari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33705" r="66000" b="34152"/>
          <a:stretch/>
        </p:blipFill>
        <p:spPr bwMode="auto">
          <a:xfrm>
            <a:off x="9707338" y="5542155"/>
            <a:ext cx="1646462" cy="12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38200" y="1595546"/>
            <a:ext cx="10904034" cy="37020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ML Algorithms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dataset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있는 데이터 쌍이 주어지는 경우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입력에 대한 모델의 예측 값과 ‘</a:t>
            </a:r>
            <a:r>
              <a:rPr lang="ko-KR" alt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정답’의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차이가 줄도록 모델을 반복 수정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데이터들로부터 새로운 입력에 대한 결과를 예측하는데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labels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정답이 정해져 있지 않은 데이터가 주어지는 경우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데이터들 간의 관계에 기반해 숨겨진 패턴이나 형태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구조를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도출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특성을 분석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분류하거나 데이터를 가공하는데 사용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환경에서 설정된 보상이 최대화 되도록 하는 행동을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동적인 상태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 environment)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데이터를 수집하는 과정을 포함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972123" y="1770052"/>
            <a:ext cx="1381677" cy="1564163"/>
            <a:chOff x="7239000" y="1981200"/>
            <a:chExt cx="1371600" cy="1552755"/>
          </a:xfrm>
        </p:grpSpPr>
        <p:pic>
          <p:nvPicPr>
            <p:cNvPr id="5" name="Picture 2" descr="ë¥ì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981200"/>
              <a:ext cx="1371600" cy="155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239000" y="3226178"/>
              <a:ext cx="1371600" cy="307777"/>
            </a:xfrm>
            <a:prstGeom prst="rect">
              <a:avLst/>
            </a:prstGeom>
            <a:solidFill>
              <a:schemeClr val="tx1">
                <a:alpha val="3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Cat or Dog?</a:t>
              </a:r>
              <a:endParaRPr lang="ko-KR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385717" y="3573329"/>
            <a:ext cx="2968083" cy="1724314"/>
            <a:chOff x="6466069" y="3657600"/>
            <a:chExt cx="2344556" cy="1362075"/>
          </a:xfrm>
        </p:grpSpPr>
        <p:pic>
          <p:nvPicPr>
            <p:cNvPr id="10" name="Picture 4" descr="unsupervised learning examp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t="22430" r="6700" b="9792"/>
            <a:stretch/>
          </p:blipFill>
          <p:spPr bwMode="auto">
            <a:xfrm>
              <a:off x="6466069" y="3657600"/>
              <a:ext cx="2344556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오른쪽 화살표 10"/>
            <p:cNvSpPr/>
            <p:nvPr/>
          </p:nvSpPr>
          <p:spPr>
            <a:xfrm>
              <a:off x="7563956" y="4193247"/>
              <a:ext cx="360844" cy="29077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6" descr="atari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33705" r="66000" b="34152"/>
          <a:stretch/>
        </p:blipFill>
        <p:spPr bwMode="auto">
          <a:xfrm>
            <a:off x="9707338" y="5542155"/>
            <a:ext cx="1646462" cy="12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38200" y="3506888"/>
            <a:ext cx="10904034" cy="32498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200" y="1595545"/>
            <a:ext cx="10904033" cy="1816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Supervised Learning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(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대응되는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output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찾는 문제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 값 예측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(Housing price prediction),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시험 점수 예측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05969"/>
              </p:ext>
            </p:extLst>
          </p:nvPr>
        </p:nvGraphicFramePr>
        <p:xfrm>
          <a:off x="8157117" y="1776761"/>
          <a:ext cx="24384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180245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28239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공부 시간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시험 점수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01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054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4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268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03878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27269"/>
              </p:ext>
            </p:extLst>
          </p:nvPr>
        </p:nvGraphicFramePr>
        <p:xfrm>
          <a:off x="8157117" y="3451236"/>
          <a:ext cx="2438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3138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362959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7.5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7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Types of Supervised Learning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(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대응되는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output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찾는 문제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 값 예측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(Housing price prediction),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시험 점수 예측</a:t>
            </a:r>
            <a:endParaRPr lang="en-US" altLang="ko-KR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(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대응되는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output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찾는 문제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 글씨 판별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(MNIST),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시험 성적 예측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9534"/>
              </p:ext>
            </p:extLst>
          </p:nvPr>
        </p:nvGraphicFramePr>
        <p:xfrm>
          <a:off x="8157117" y="4519170"/>
          <a:ext cx="24384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180245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28239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공부 시간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성적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01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054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4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268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03878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52015"/>
              </p:ext>
            </p:extLst>
          </p:nvPr>
        </p:nvGraphicFramePr>
        <p:xfrm>
          <a:off x="8157117" y="6195570"/>
          <a:ext cx="2438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3138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362959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7.5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7528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18421"/>
              </p:ext>
            </p:extLst>
          </p:nvPr>
        </p:nvGraphicFramePr>
        <p:xfrm>
          <a:off x="8157117" y="1776761"/>
          <a:ext cx="24384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180245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28239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공부 시간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시험 점수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01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054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42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268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03878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86575"/>
              </p:ext>
            </p:extLst>
          </p:nvPr>
        </p:nvGraphicFramePr>
        <p:xfrm>
          <a:off x="8157117" y="3451236"/>
          <a:ext cx="24384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3138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362959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7.5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752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38200" y="1595547"/>
            <a:ext cx="10904034" cy="24555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L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inear Regression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Deep Learning with TF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the artificial neural network and deep learning technologies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them in Python with the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Lec01</a:t>
            </a:r>
            <a:r>
              <a:rPr lang="en-US" altLang="ko-KR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 Regression (01/03)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Lec02. Logistic Regression (01/10)           Hangout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Lec03. Artificial Neural Network (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01/21)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Lec04. Deep Learning (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01/31)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oogle hangou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09" y="4263363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Linear </a:t>
            </a:r>
            <a:r>
              <a:rPr lang="en-US" altLang="ko-KR" b="1" dirty="0" smtClean="0">
                <a:latin typeface="Arial Black" panose="020B0A04020102020204" pitchFamily="34" charset="0"/>
              </a:rPr>
              <a:t>Regression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이란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기반으로 새로운 입력에 대한 결과값을 예측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정확한 결과 값을 예측하기 위해  주어진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관계를 유추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입력과 대응되는 정답 사이의 관계를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가정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결과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(target)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관계를 대표하는 직선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찾는 문제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001855"/>
                  </p:ext>
                </p:extLst>
              </p:nvPr>
            </p:nvGraphicFramePr>
            <p:xfrm>
              <a:off x="1216155" y="4323464"/>
              <a:ext cx="4088842" cy="2255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421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2044421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3807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Size[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𝐟𝐞𝐞</m:t>
                              </m:r>
                              <m:sSup>
                                <m:sSupPr>
                                  <m:ctrlP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𝐭</m:t>
                                  </m:r>
                                </m:e>
                                <m:sup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]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001855"/>
                  </p:ext>
                </p:extLst>
              </p:nvPr>
            </p:nvGraphicFramePr>
            <p:xfrm>
              <a:off x="1216155" y="4323464"/>
              <a:ext cx="4088842" cy="2255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421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2044421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3807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3"/>
                          <a:stretch>
                            <a:fillRect l="-298" t="-1587" r="-100595" b="-4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3"/>
                          <a:stretch>
                            <a:fillRect l="-298" t="-500000" r="-1005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3"/>
                          <a:stretch>
                            <a:fillRect l="-100298" t="-500000" r="-59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1216154" y="3962852"/>
            <a:ext cx="4088843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Table.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House price prediction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84424" y="4273114"/>
            <a:ext cx="3846653" cy="2389368"/>
            <a:chOff x="4785360" y="4307839"/>
            <a:chExt cx="3276600" cy="2035277"/>
          </a:xfrm>
        </p:grpSpPr>
        <p:grpSp>
          <p:nvGrpSpPr>
            <p:cNvPr id="9" name="그룹 8"/>
            <p:cNvGrpSpPr/>
            <p:nvPr/>
          </p:nvGrpSpPr>
          <p:grpSpPr>
            <a:xfrm>
              <a:off x="4785360" y="4307839"/>
              <a:ext cx="3276600" cy="2035277"/>
              <a:chOff x="4724400" y="4029548"/>
              <a:chExt cx="3931920" cy="2280779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>
                <a:off x="4953000" y="6100763"/>
                <a:ext cx="2971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4724400" y="4029548"/>
                <a:ext cx="914400" cy="36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955280" y="5943797"/>
                <a:ext cx="701040" cy="36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139690" y="4692490"/>
              <a:ext cx="2079621" cy="1271216"/>
              <a:chOff x="5139690" y="4692490"/>
              <a:chExt cx="2079621" cy="1271216"/>
            </a:xfrm>
          </p:grpSpPr>
          <p:sp>
            <p:nvSpPr>
              <p:cNvPr id="11" name="곱셈 기호 10"/>
              <p:cNvSpPr/>
              <p:nvPr/>
            </p:nvSpPr>
            <p:spPr>
              <a:xfrm>
                <a:off x="5139690" y="5597946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곱셈 기호 11"/>
              <p:cNvSpPr/>
              <p:nvPr/>
            </p:nvSpPr>
            <p:spPr>
              <a:xfrm>
                <a:off x="5425439" y="5719866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곱셈 기호 12"/>
              <p:cNvSpPr/>
              <p:nvPr/>
            </p:nvSpPr>
            <p:spPr>
              <a:xfrm>
                <a:off x="5889623" y="5261901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곱셈 기호 13"/>
              <p:cNvSpPr/>
              <p:nvPr/>
            </p:nvSpPr>
            <p:spPr>
              <a:xfrm>
                <a:off x="6133463" y="508301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6379841" y="489598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곱셈 기호 15"/>
              <p:cNvSpPr/>
              <p:nvPr/>
            </p:nvSpPr>
            <p:spPr>
              <a:xfrm>
                <a:off x="6975471" y="469249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5619750" y="558376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6725919" y="489598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209833" y="4701436"/>
            <a:ext cx="1111390" cy="2108305"/>
            <a:chOff x="5574405" y="4621772"/>
            <a:chExt cx="974947" cy="1849473"/>
          </a:xfrm>
        </p:grpSpPr>
        <p:sp>
          <p:nvSpPr>
            <p:cNvPr id="24" name="타원 23"/>
            <p:cNvSpPr/>
            <p:nvPr/>
          </p:nvSpPr>
          <p:spPr>
            <a:xfrm>
              <a:off x="5939997" y="6106225"/>
              <a:ext cx="99769" cy="997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574405" y="6163468"/>
                  <a:ext cx="9749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1200 [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ft</m:t>
                          </m:r>
                        </m:e>
                        <m:sup>
                          <m:r>
                            <a:rPr lang="en-US" altLang="ko-KR" sz="1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400" dirty="0" smtClean="0">
                      <a:solidFill>
                        <a:srgbClr val="0000FF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]</a:t>
                  </a:r>
                  <a:endParaRPr lang="ko-KR" altLang="en-US" sz="14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05" y="6163468"/>
                  <a:ext cx="974947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3509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>
              <a:stCxn id="24" idx="0"/>
            </p:cNvCxnSpPr>
            <p:nvPr/>
          </p:nvCxnSpPr>
          <p:spPr>
            <a:xfrm flipV="1">
              <a:off x="5989882" y="4621772"/>
              <a:ext cx="0" cy="1484453"/>
            </a:xfrm>
            <a:prstGeom prst="line">
              <a:avLst/>
            </a:prstGeom>
            <a:ln>
              <a:solidFill>
                <a:srgbClr val="0000FF">
                  <a:alpha val="6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Linear Regression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Hypothesis: Linear model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ko-KR" alt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입력 𝒙와 결과 𝒚 사이의 관계를 추정하기 위한 가설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(hypothesis)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수립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따라 여러 다른 모델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와 예측 결과를 생성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주어진 </a:t>
                </a:r>
                <a:r>
                  <a:rPr lang="en-US" altLang="ko-KR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r>
                  <a:rPr lang="ko-KR" altLang="en-US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알맞은 최적의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ko-KR" altLang="en-US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는 어떻게 알 수 있을까</a:t>
                </a:r>
                <a:r>
                  <a:rPr lang="en-US" altLang="ko-KR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72150"/>
                  </p:ext>
                </p:extLst>
              </p:nvPr>
            </p:nvGraphicFramePr>
            <p:xfrm>
              <a:off x="1216155" y="4323464"/>
              <a:ext cx="4088842" cy="2255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421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2044421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3807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Size[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𝐟𝐞𝐞</m:t>
                              </m:r>
                              <m:sSup>
                                <m:sSupPr>
                                  <m:ctrlP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𝐭</m:t>
                                  </m:r>
                                </m:e>
                                <m:sup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]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72150"/>
                  </p:ext>
                </p:extLst>
              </p:nvPr>
            </p:nvGraphicFramePr>
            <p:xfrm>
              <a:off x="1216155" y="4323464"/>
              <a:ext cx="4088842" cy="2255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421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2044421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3807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4"/>
                          <a:stretch>
                            <a:fillRect l="-298" t="-1587" r="-100595" b="-4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2472" marR="112472" marT="56236" marB="56236" anchor="ctr"/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3749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4"/>
                          <a:stretch>
                            <a:fillRect l="-298" t="-500000" r="-10059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2472" marR="112472" marT="56236" marB="56236" anchor="ctr">
                        <a:blipFill>
                          <a:blip r:embed="rId4"/>
                          <a:stretch>
                            <a:fillRect l="-100298" t="-500000" r="-59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1216154" y="3962852"/>
            <a:ext cx="4088843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Table.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House price prediction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84424" y="4273114"/>
            <a:ext cx="3846653" cy="2389368"/>
            <a:chOff x="4785360" y="4307839"/>
            <a:chExt cx="3276600" cy="2035277"/>
          </a:xfrm>
        </p:grpSpPr>
        <p:grpSp>
          <p:nvGrpSpPr>
            <p:cNvPr id="9" name="그룹 8"/>
            <p:cNvGrpSpPr/>
            <p:nvPr/>
          </p:nvGrpSpPr>
          <p:grpSpPr>
            <a:xfrm>
              <a:off x="4785360" y="4307839"/>
              <a:ext cx="3276600" cy="2035277"/>
              <a:chOff x="4724400" y="4029548"/>
              <a:chExt cx="3931920" cy="2280779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>
                <a:off x="4953000" y="6100763"/>
                <a:ext cx="2971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4724400" y="4029548"/>
                <a:ext cx="914400" cy="36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955280" y="5943797"/>
                <a:ext cx="701040" cy="36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139690" y="4692490"/>
              <a:ext cx="2079621" cy="1271216"/>
              <a:chOff x="5139690" y="4692490"/>
              <a:chExt cx="2079621" cy="1271216"/>
            </a:xfrm>
          </p:grpSpPr>
          <p:sp>
            <p:nvSpPr>
              <p:cNvPr id="11" name="곱셈 기호 10"/>
              <p:cNvSpPr/>
              <p:nvPr/>
            </p:nvSpPr>
            <p:spPr>
              <a:xfrm>
                <a:off x="5139690" y="5597946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곱셈 기호 11"/>
              <p:cNvSpPr/>
              <p:nvPr/>
            </p:nvSpPr>
            <p:spPr>
              <a:xfrm>
                <a:off x="5425439" y="5719866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곱셈 기호 12"/>
              <p:cNvSpPr/>
              <p:nvPr/>
            </p:nvSpPr>
            <p:spPr>
              <a:xfrm>
                <a:off x="5889623" y="5261901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곱셈 기호 13"/>
              <p:cNvSpPr/>
              <p:nvPr/>
            </p:nvSpPr>
            <p:spPr>
              <a:xfrm>
                <a:off x="6133463" y="508301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6379841" y="489598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곱셈 기호 15"/>
              <p:cNvSpPr/>
              <p:nvPr/>
            </p:nvSpPr>
            <p:spPr>
              <a:xfrm>
                <a:off x="6975471" y="469249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5619750" y="558376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6725919" y="489598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209833" y="4701436"/>
            <a:ext cx="1111390" cy="2108305"/>
            <a:chOff x="5574405" y="4621772"/>
            <a:chExt cx="974947" cy="1849473"/>
          </a:xfrm>
        </p:grpSpPr>
        <p:sp>
          <p:nvSpPr>
            <p:cNvPr id="24" name="타원 23"/>
            <p:cNvSpPr/>
            <p:nvPr/>
          </p:nvSpPr>
          <p:spPr>
            <a:xfrm>
              <a:off x="5939997" y="6106225"/>
              <a:ext cx="99769" cy="997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574405" y="6163468"/>
                  <a:ext cx="9749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1200 [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ft</m:t>
                          </m:r>
                        </m:e>
                        <m:sup>
                          <m:r>
                            <a:rPr lang="en-US" altLang="ko-KR" sz="1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400" dirty="0" smtClean="0">
                      <a:solidFill>
                        <a:srgbClr val="0000FF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]</a:t>
                  </a:r>
                  <a:endParaRPr lang="ko-KR" altLang="en-US" sz="14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05" y="6163468"/>
                  <a:ext cx="974947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509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>
              <a:stCxn id="24" idx="0"/>
            </p:cNvCxnSpPr>
            <p:nvPr/>
          </p:nvCxnSpPr>
          <p:spPr>
            <a:xfrm flipV="1">
              <a:off x="5989882" y="4621772"/>
              <a:ext cx="0" cy="1484453"/>
            </a:xfrm>
            <a:prstGeom prst="line">
              <a:avLst/>
            </a:prstGeom>
            <a:ln>
              <a:solidFill>
                <a:srgbClr val="0000FF">
                  <a:alpha val="6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6308067" y="5116727"/>
            <a:ext cx="4712628" cy="1229014"/>
            <a:chOff x="4838697" y="4936331"/>
            <a:chExt cx="3913190" cy="1020527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4838697" y="4936331"/>
              <a:ext cx="2399030" cy="905455"/>
            </a:xfrm>
            <a:prstGeom prst="line">
              <a:avLst/>
            </a:prstGeom>
            <a:noFill/>
            <a:ln w="19050" cap="flat" cmpd="sng" algn="ctr">
              <a:solidFill>
                <a:srgbClr val="F79646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/>
                <p:cNvSpPr/>
                <p:nvPr/>
              </p:nvSpPr>
              <p:spPr>
                <a:xfrm>
                  <a:off x="7232327" y="5665513"/>
                  <a:ext cx="1519560" cy="2913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7964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직사각형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327" y="5665513"/>
                  <a:ext cx="1519560" cy="2913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6309700" y="5353330"/>
            <a:ext cx="4720974" cy="1089610"/>
            <a:chOff x="4838697" y="5161740"/>
            <a:chExt cx="4023047" cy="928527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4838697" y="5318706"/>
              <a:ext cx="2473959" cy="771561"/>
            </a:xfrm>
            <a:prstGeom prst="line">
              <a:avLst/>
            </a:prstGeom>
            <a:noFill/>
            <a:ln w="19050" cap="flat" cmpd="sng" algn="ctr">
              <a:solidFill>
                <a:srgbClr val="9BBB59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/>
                <p:cNvSpPr/>
                <p:nvPr/>
              </p:nvSpPr>
              <p:spPr>
                <a:xfrm>
                  <a:off x="7342184" y="5161740"/>
                  <a:ext cx="1519560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직사각형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184" y="5161740"/>
                  <a:ext cx="1519560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그룹 75"/>
          <p:cNvGrpSpPr/>
          <p:nvPr/>
        </p:nvGrpSpPr>
        <p:grpSpPr>
          <a:xfrm>
            <a:off x="5496344" y="5359334"/>
            <a:ext cx="2228628" cy="359378"/>
            <a:chOff x="4122561" y="5226419"/>
            <a:chExt cx="1908632" cy="307777"/>
          </a:xfrm>
        </p:grpSpPr>
        <p:grpSp>
          <p:nvGrpSpPr>
            <p:cNvPr id="77" name="그룹 76"/>
            <p:cNvGrpSpPr/>
            <p:nvPr/>
          </p:nvGrpSpPr>
          <p:grpSpPr>
            <a:xfrm>
              <a:off x="4122561" y="5226419"/>
              <a:ext cx="1861784" cy="307777"/>
              <a:chOff x="4122561" y="5226419"/>
              <a:chExt cx="1861784" cy="307777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V="1">
                <a:off x="4837043" y="5368487"/>
                <a:ext cx="1147302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FF">
                    <a:alpha val="60000"/>
                  </a:srgbClr>
                </a:solidFill>
                <a:prstDash val="dash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22561" y="5226419"/>
                    <a:ext cx="7633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250 [</a:t>
                    </a:r>
                    <a14:m>
                      <m:oMath xmlns:m="http://schemas.openxmlformats.org/officeDocument/2006/math"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$</m:t>
                        </m:r>
                      </m:oMath>
                    </a14:m>
                    <a:r>
                      <a: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]</a:t>
                    </a:r>
                    <a:endPara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561" y="5226419"/>
                    <a:ext cx="76335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390" b="-33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8" name="타원 77"/>
            <p:cNvSpPr/>
            <p:nvPr/>
          </p:nvSpPr>
          <p:spPr>
            <a:xfrm>
              <a:off x="5954993" y="5330261"/>
              <a:ext cx="76200" cy="76200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6313262" y="4507770"/>
            <a:ext cx="4588418" cy="1700834"/>
            <a:chOff x="6313262" y="4507770"/>
            <a:chExt cx="4588418" cy="1700834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6313262" y="4808902"/>
              <a:ext cx="2745875" cy="1399702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직사각형 218"/>
                <p:cNvSpPr/>
                <p:nvPr/>
              </p:nvSpPr>
              <p:spPr>
                <a:xfrm>
                  <a:off x="9121620" y="4507770"/>
                  <a:ext cx="1780060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9" name="직사각형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20" y="4507770"/>
                  <a:ext cx="1780060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90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Linear Regression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 function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ko-KR" alt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𝛉</m:t>
                      </m:r>
                      <m:r>
                        <a:rPr lang="en-US" altLang="ko-KR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r>
                        <a:rPr lang="ko-KR" alt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ko-KR" alt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ko-KR" alt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ko-KR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1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1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80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18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ko-KR" sz="1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통한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</a:t>
                </a:r>
                <a:r>
                  <a:rPr lang="ko-KR" altLang="en-US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얼마나 잘 맞는지를 정량적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으로 나타내는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함수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정의한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대해 </a:t>
                </a:r>
                <a:r>
                  <a:rPr lang="en-US" altLang="ko-KR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 function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최소화하는 </a:t>
                </a:r>
                <a:r>
                  <a:rPr lang="en-US" altLang="ko-KR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 </a:t>
                </a:r>
                <a:r>
                  <a:rPr lang="ko-KR" altLang="en-US" sz="1800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𝛉를 구하는 것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 목적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723920" y="3040442"/>
            <a:ext cx="2267734" cy="350940"/>
            <a:chOff x="4215257" y="2970994"/>
            <a:chExt cx="2050369" cy="317302"/>
          </a:xfrm>
        </p:grpSpPr>
        <p:sp>
          <p:nvSpPr>
            <p:cNvPr id="5" name="TextBox 4"/>
            <p:cNvSpPr txBox="1"/>
            <p:nvPr/>
          </p:nvSpPr>
          <p:spPr>
            <a:xfrm>
              <a:off x="4215257" y="2980519"/>
              <a:ext cx="964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</a:t>
              </a:r>
              <a:endParaRPr lang="ko-KR" alt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392672" y="2970994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246370" y="2970994"/>
              <a:ext cx="35814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62659" y="2980519"/>
              <a:ext cx="1002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value</a:t>
              </a:r>
              <a:endParaRPr lang="ko-KR" altLang="en-US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1" name="그룹 310"/>
          <p:cNvGrpSpPr/>
          <p:nvPr/>
        </p:nvGrpSpPr>
        <p:grpSpPr>
          <a:xfrm>
            <a:off x="6084424" y="4273114"/>
            <a:ext cx="4817256" cy="2389368"/>
            <a:chOff x="6084424" y="4273114"/>
            <a:chExt cx="4817256" cy="2389368"/>
          </a:xfrm>
        </p:grpSpPr>
        <p:grpSp>
          <p:nvGrpSpPr>
            <p:cNvPr id="2" name="그룹 1"/>
            <p:cNvGrpSpPr/>
            <p:nvPr/>
          </p:nvGrpSpPr>
          <p:grpSpPr>
            <a:xfrm>
              <a:off x="6313262" y="4507770"/>
              <a:ext cx="4588418" cy="1700834"/>
              <a:chOff x="6313262" y="4507770"/>
              <a:chExt cx="4588418" cy="1700834"/>
            </a:xfrm>
          </p:grpSpPr>
          <p:cxnSp>
            <p:nvCxnSpPr>
              <p:cNvPr id="214" name="직선 연결선 213"/>
              <p:cNvCxnSpPr/>
              <p:nvPr/>
            </p:nvCxnSpPr>
            <p:spPr>
              <a:xfrm flipV="1">
                <a:off x="6313262" y="4808902"/>
                <a:ext cx="2745875" cy="1399702"/>
              </a:xfrm>
              <a:prstGeom prst="line">
                <a:avLst/>
              </a:prstGeom>
              <a:noFill/>
              <a:ln w="19050" cap="flat" cmpd="sng" algn="ctr">
                <a:solidFill>
                  <a:srgbClr val="1F497D"/>
                </a:solidFill>
                <a:prstDash val="soli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직사각형 215"/>
                  <p:cNvSpPr/>
                  <p:nvPr/>
                </p:nvSpPr>
                <p:spPr>
                  <a:xfrm>
                    <a:off x="9121620" y="4507770"/>
                    <a:ext cx="1780060" cy="3508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F497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F497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F497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6" name="직사각형 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1620" y="4507770"/>
                    <a:ext cx="1780060" cy="3508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7" name="타원 216"/>
            <p:cNvSpPr/>
            <p:nvPr/>
          </p:nvSpPr>
          <p:spPr>
            <a:xfrm>
              <a:off x="6601428" y="5997850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6934225" y="5822837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타원 218"/>
            <p:cNvSpPr/>
            <p:nvPr/>
          </p:nvSpPr>
          <p:spPr>
            <a:xfrm>
              <a:off x="7165723" y="5709967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7479923" y="5559143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7766304" y="5407172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8057165" y="5247317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8459586" y="5054972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8751919" y="4900564"/>
              <a:ext cx="89263" cy="89263"/>
            </a:xfrm>
            <a:prstGeom prst="ellipse">
              <a:avLst/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5" name="직선 연결선 224"/>
            <p:cNvCxnSpPr>
              <a:endCxn id="217" idx="0"/>
            </p:cNvCxnSpPr>
            <p:nvPr/>
          </p:nvCxnSpPr>
          <p:spPr>
            <a:xfrm flipH="1">
              <a:off x="6646059" y="5934416"/>
              <a:ext cx="1193" cy="63434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26" name="직선 연결선 225"/>
            <p:cNvCxnSpPr>
              <a:stCxn id="218" idx="4"/>
            </p:cNvCxnSpPr>
            <p:nvPr/>
          </p:nvCxnSpPr>
          <p:spPr>
            <a:xfrm>
              <a:off x="6978857" y="5912100"/>
              <a:ext cx="847" cy="141311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27" name="직선 연결선 226"/>
            <p:cNvCxnSpPr>
              <a:stCxn id="219" idx="4"/>
            </p:cNvCxnSpPr>
            <p:nvPr/>
          </p:nvCxnSpPr>
          <p:spPr>
            <a:xfrm flipH="1">
              <a:off x="7209265" y="5799230"/>
              <a:ext cx="1089" cy="14054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28" name="직선 연결선 227"/>
            <p:cNvCxnSpPr>
              <a:endCxn id="220" idx="0"/>
            </p:cNvCxnSpPr>
            <p:nvPr/>
          </p:nvCxnSpPr>
          <p:spPr>
            <a:xfrm flipH="1">
              <a:off x="7524554" y="5535833"/>
              <a:ext cx="1089" cy="2331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29" name="직선 연결선 228"/>
            <p:cNvCxnSpPr>
              <a:endCxn id="221" idx="0"/>
            </p:cNvCxnSpPr>
            <p:nvPr/>
          </p:nvCxnSpPr>
          <p:spPr>
            <a:xfrm>
              <a:off x="7810742" y="5339679"/>
              <a:ext cx="193" cy="67493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30" name="직선 연결선 229"/>
            <p:cNvCxnSpPr>
              <a:endCxn id="222" idx="0"/>
            </p:cNvCxnSpPr>
            <p:nvPr/>
          </p:nvCxnSpPr>
          <p:spPr>
            <a:xfrm>
              <a:off x="8098619" y="5129552"/>
              <a:ext cx="3178" cy="117765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31" name="직선 연결선 230"/>
            <p:cNvCxnSpPr>
              <a:endCxn id="224" idx="0"/>
            </p:cNvCxnSpPr>
            <p:nvPr/>
          </p:nvCxnSpPr>
          <p:spPr>
            <a:xfrm flipV="1">
              <a:off x="8793373" y="4900564"/>
              <a:ext cx="3178" cy="777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grpSp>
          <p:nvGrpSpPr>
            <p:cNvPr id="281" name="그룹 280"/>
            <p:cNvGrpSpPr/>
            <p:nvPr/>
          </p:nvGrpSpPr>
          <p:grpSpPr>
            <a:xfrm>
              <a:off x="6084424" y="4273114"/>
              <a:ext cx="3846653" cy="2389368"/>
              <a:chOff x="4785360" y="4307839"/>
              <a:chExt cx="3276600" cy="2035277"/>
            </a:xfrm>
          </p:grpSpPr>
          <p:grpSp>
            <p:nvGrpSpPr>
              <p:cNvPr id="282" name="그룹 281"/>
              <p:cNvGrpSpPr/>
              <p:nvPr/>
            </p:nvGrpSpPr>
            <p:grpSpPr>
              <a:xfrm>
                <a:off x="4785360" y="4307839"/>
                <a:ext cx="3276600" cy="2035277"/>
                <a:chOff x="4724400" y="4029548"/>
                <a:chExt cx="3931920" cy="2280779"/>
              </a:xfrm>
            </p:grpSpPr>
            <p:cxnSp>
              <p:nvCxnSpPr>
                <p:cNvPr id="292" name="직선 화살표 연결선 291"/>
                <p:cNvCxnSpPr/>
                <p:nvPr/>
              </p:nvCxnSpPr>
              <p:spPr>
                <a:xfrm>
                  <a:off x="4953000" y="6100763"/>
                  <a:ext cx="2971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직선 화살표 연결선 292"/>
                <p:cNvCxnSpPr/>
                <p:nvPr/>
              </p:nvCxnSpPr>
              <p:spPr>
                <a:xfrm flipV="1">
                  <a:off x="4953000" y="4313001"/>
                  <a:ext cx="0" cy="1787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직사각형 293"/>
                <p:cNvSpPr/>
                <p:nvPr/>
              </p:nvSpPr>
              <p:spPr>
                <a:xfrm>
                  <a:off x="4724400" y="4029548"/>
                  <a:ext cx="914400" cy="366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Price</a:t>
                  </a:r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7955280" y="5943797"/>
                  <a:ext cx="701040" cy="366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Size</a:t>
                  </a:r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3" name="그룹 282"/>
              <p:cNvGrpSpPr/>
              <p:nvPr/>
            </p:nvGrpSpPr>
            <p:grpSpPr>
              <a:xfrm>
                <a:off x="5139690" y="4692490"/>
                <a:ext cx="2079621" cy="1271216"/>
                <a:chOff x="5139690" y="4692490"/>
                <a:chExt cx="2079621" cy="1271216"/>
              </a:xfrm>
            </p:grpSpPr>
            <p:sp>
              <p:nvSpPr>
                <p:cNvPr id="284" name="곱셈 기호 283"/>
                <p:cNvSpPr/>
                <p:nvPr/>
              </p:nvSpPr>
              <p:spPr>
                <a:xfrm>
                  <a:off x="5139690" y="5597946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곱셈 기호 284"/>
                <p:cNvSpPr/>
                <p:nvPr/>
              </p:nvSpPr>
              <p:spPr>
                <a:xfrm>
                  <a:off x="5425439" y="5719866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곱셈 기호 285"/>
                <p:cNvSpPr/>
                <p:nvPr/>
              </p:nvSpPr>
              <p:spPr>
                <a:xfrm>
                  <a:off x="5889623" y="5261901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곱셈 기호 286"/>
                <p:cNvSpPr/>
                <p:nvPr/>
              </p:nvSpPr>
              <p:spPr>
                <a:xfrm>
                  <a:off x="6133463" y="5083018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곱셈 기호 287"/>
                <p:cNvSpPr/>
                <p:nvPr/>
              </p:nvSpPr>
              <p:spPr>
                <a:xfrm>
                  <a:off x="6379841" y="4895983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곱셈 기호 288"/>
                <p:cNvSpPr/>
                <p:nvPr/>
              </p:nvSpPr>
              <p:spPr>
                <a:xfrm>
                  <a:off x="6975471" y="4692490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곱셈 기호 289"/>
                <p:cNvSpPr/>
                <p:nvPr/>
              </p:nvSpPr>
              <p:spPr>
                <a:xfrm>
                  <a:off x="5619750" y="5583762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곱셈 기호 290"/>
                <p:cNvSpPr/>
                <p:nvPr/>
              </p:nvSpPr>
              <p:spPr>
                <a:xfrm>
                  <a:off x="6725919" y="4895983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1450176" y="4273114"/>
            <a:ext cx="4191155" cy="2389368"/>
            <a:chOff x="1450176" y="4273114"/>
            <a:chExt cx="4191155" cy="2389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/>
                <p:cNvSpPr/>
                <p:nvPr/>
              </p:nvSpPr>
              <p:spPr>
                <a:xfrm>
                  <a:off x="4315232" y="5584482"/>
                  <a:ext cx="1326099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직사각형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232" y="5584482"/>
                  <a:ext cx="1326099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8" name="직선 연결선 247"/>
            <p:cNvCxnSpPr/>
            <p:nvPr/>
          </p:nvCxnSpPr>
          <p:spPr>
            <a:xfrm flipV="1">
              <a:off x="1672848" y="5457274"/>
              <a:ext cx="2898073" cy="903831"/>
            </a:xfrm>
            <a:prstGeom prst="line">
              <a:avLst/>
            </a:prstGeom>
            <a:noFill/>
            <a:ln w="19050" cap="flat" cmpd="sng" algn="ctr">
              <a:solidFill>
                <a:srgbClr val="9BBB59"/>
              </a:solidFill>
              <a:prstDash val="solid"/>
            </a:ln>
            <a:effectLst/>
          </p:spPr>
        </p:cxnSp>
        <p:sp>
          <p:nvSpPr>
            <p:cNvPr id="250" name="타원 249"/>
            <p:cNvSpPr/>
            <p:nvPr/>
          </p:nvSpPr>
          <p:spPr>
            <a:xfrm>
              <a:off x="1962957" y="6208605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295754" y="6112061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2527252" y="6030952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2841452" y="5929476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타원 253"/>
            <p:cNvSpPr/>
            <p:nvPr/>
          </p:nvSpPr>
          <p:spPr>
            <a:xfrm>
              <a:off x="3127833" y="5842966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타원 254"/>
            <p:cNvSpPr/>
            <p:nvPr/>
          </p:nvSpPr>
          <p:spPr>
            <a:xfrm>
              <a:off x="3418695" y="5753703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6" name="타원 255"/>
            <p:cNvSpPr/>
            <p:nvPr/>
          </p:nvSpPr>
          <p:spPr>
            <a:xfrm>
              <a:off x="3821115" y="5631741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7" name="타원 256"/>
            <p:cNvSpPr/>
            <p:nvPr/>
          </p:nvSpPr>
          <p:spPr>
            <a:xfrm>
              <a:off x="4113448" y="5536408"/>
              <a:ext cx="89263" cy="89263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58" name="직선 연결선 257"/>
            <p:cNvCxnSpPr>
              <a:endCxn id="250" idx="0"/>
            </p:cNvCxnSpPr>
            <p:nvPr/>
          </p:nvCxnSpPr>
          <p:spPr>
            <a:xfrm>
              <a:off x="2007588" y="5933442"/>
              <a:ext cx="0" cy="27516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59" name="직선 연결선 258"/>
            <p:cNvCxnSpPr>
              <a:endCxn id="251" idx="0"/>
            </p:cNvCxnSpPr>
            <p:nvPr/>
          </p:nvCxnSpPr>
          <p:spPr>
            <a:xfrm>
              <a:off x="2340386" y="6063743"/>
              <a:ext cx="0" cy="48318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0" name="직선 연결선 259"/>
            <p:cNvCxnSpPr>
              <a:endCxn id="252" idx="0"/>
            </p:cNvCxnSpPr>
            <p:nvPr/>
          </p:nvCxnSpPr>
          <p:spPr>
            <a:xfrm>
              <a:off x="2569946" y="5909189"/>
              <a:ext cx="1938" cy="121763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1" name="직선 연결선 260"/>
            <p:cNvCxnSpPr>
              <a:endCxn id="253" idx="0"/>
            </p:cNvCxnSpPr>
            <p:nvPr/>
          </p:nvCxnSpPr>
          <p:spPr>
            <a:xfrm>
              <a:off x="2886083" y="5537486"/>
              <a:ext cx="0" cy="39199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2" name="직선 연결선 261"/>
            <p:cNvCxnSpPr>
              <a:endCxn id="254" idx="0"/>
            </p:cNvCxnSpPr>
            <p:nvPr/>
          </p:nvCxnSpPr>
          <p:spPr>
            <a:xfrm>
              <a:off x="3171725" y="5336693"/>
              <a:ext cx="739" cy="506273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3" name="직선 연결선 262"/>
            <p:cNvCxnSpPr>
              <a:endCxn id="255" idx="0"/>
            </p:cNvCxnSpPr>
            <p:nvPr/>
          </p:nvCxnSpPr>
          <p:spPr>
            <a:xfrm>
              <a:off x="3460156" y="5104904"/>
              <a:ext cx="3170" cy="648799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4" name="직선 연결선 263"/>
            <p:cNvCxnSpPr>
              <a:endCxn id="256" idx="0"/>
            </p:cNvCxnSpPr>
            <p:nvPr/>
          </p:nvCxnSpPr>
          <p:spPr>
            <a:xfrm flipH="1">
              <a:off x="3865747" y="5099603"/>
              <a:ext cx="2512" cy="532138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p:cxnSp>
          <p:nvCxnSpPr>
            <p:cNvPr id="265" name="직선 연결선 264"/>
            <p:cNvCxnSpPr>
              <a:endCxn id="257" idx="0"/>
            </p:cNvCxnSpPr>
            <p:nvPr/>
          </p:nvCxnSpPr>
          <p:spPr>
            <a:xfrm flipH="1">
              <a:off x="4158080" y="4873774"/>
              <a:ext cx="2383" cy="662634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직사각형 265"/>
                <p:cNvSpPr/>
                <p:nvPr/>
              </p:nvSpPr>
              <p:spPr>
                <a:xfrm>
                  <a:off x="4227063" y="4925470"/>
                  <a:ext cx="1405903" cy="3889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ko-KR" altLang="en-US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𝑯</m:t>
                        </m:r>
                        <m:d>
                          <m:dPr>
                            <m:ctrlP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kumimoji="0" lang="ko-KR" alt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ko-KR" alt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Arial" panose="020B0604020202020204" pitchFamily="34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kumimoji="0" lang="en-US" altLang="ko-K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ko-KR" altLang="en-US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ko-KR" alt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kumimoji="0" lang="en-US" altLang="ko-K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kumimoji="0" lang="ko-KR" altLang="en-US" sz="1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직사각형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63" y="4925470"/>
                  <a:ext cx="1405903" cy="3889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6" name="그룹 295"/>
            <p:cNvGrpSpPr/>
            <p:nvPr/>
          </p:nvGrpSpPr>
          <p:grpSpPr>
            <a:xfrm>
              <a:off x="1450176" y="4273114"/>
              <a:ext cx="3846653" cy="2389368"/>
              <a:chOff x="4785360" y="4307839"/>
              <a:chExt cx="3276600" cy="2035277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4785360" y="4307839"/>
                <a:ext cx="3276600" cy="2035277"/>
                <a:chOff x="4724400" y="4029548"/>
                <a:chExt cx="3931920" cy="2280779"/>
              </a:xfrm>
            </p:grpSpPr>
            <p:cxnSp>
              <p:nvCxnSpPr>
                <p:cNvPr id="307" name="직선 화살표 연결선 306"/>
                <p:cNvCxnSpPr/>
                <p:nvPr/>
              </p:nvCxnSpPr>
              <p:spPr>
                <a:xfrm>
                  <a:off x="4953000" y="6100763"/>
                  <a:ext cx="29718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화살표 연결선 307"/>
                <p:cNvCxnSpPr/>
                <p:nvPr/>
              </p:nvCxnSpPr>
              <p:spPr>
                <a:xfrm flipV="1">
                  <a:off x="4953000" y="4313001"/>
                  <a:ext cx="0" cy="1787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직사각형 308"/>
                <p:cNvSpPr/>
                <p:nvPr/>
              </p:nvSpPr>
              <p:spPr>
                <a:xfrm>
                  <a:off x="4724400" y="4029548"/>
                  <a:ext cx="914400" cy="366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Price</a:t>
                  </a:r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7955280" y="5943797"/>
                  <a:ext cx="701040" cy="366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Size</a:t>
                  </a:r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8" name="그룹 297"/>
              <p:cNvGrpSpPr/>
              <p:nvPr/>
            </p:nvGrpSpPr>
            <p:grpSpPr>
              <a:xfrm>
                <a:off x="5139690" y="4692490"/>
                <a:ext cx="2079621" cy="1271216"/>
                <a:chOff x="5139690" y="4692490"/>
                <a:chExt cx="2079621" cy="1271216"/>
              </a:xfrm>
            </p:grpSpPr>
            <p:sp>
              <p:nvSpPr>
                <p:cNvPr id="299" name="곱셈 기호 298"/>
                <p:cNvSpPr/>
                <p:nvPr/>
              </p:nvSpPr>
              <p:spPr>
                <a:xfrm>
                  <a:off x="5139690" y="5597946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곱셈 기호 299"/>
                <p:cNvSpPr/>
                <p:nvPr/>
              </p:nvSpPr>
              <p:spPr>
                <a:xfrm>
                  <a:off x="5425439" y="5719866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곱셈 기호 300"/>
                <p:cNvSpPr/>
                <p:nvPr/>
              </p:nvSpPr>
              <p:spPr>
                <a:xfrm>
                  <a:off x="5889623" y="5261901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곱셈 기호 301"/>
                <p:cNvSpPr/>
                <p:nvPr/>
              </p:nvSpPr>
              <p:spPr>
                <a:xfrm>
                  <a:off x="6133463" y="5083018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곱셈 기호 302"/>
                <p:cNvSpPr/>
                <p:nvPr/>
              </p:nvSpPr>
              <p:spPr>
                <a:xfrm>
                  <a:off x="6379841" y="4895983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곱셈 기호 303"/>
                <p:cNvSpPr/>
                <p:nvPr/>
              </p:nvSpPr>
              <p:spPr>
                <a:xfrm>
                  <a:off x="6975471" y="4692490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곱셈 기호 304"/>
                <p:cNvSpPr/>
                <p:nvPr/>
              </p:nvSpPr>
              <p:spPr>
                <a:xfrm>
                  <a:off x="5619750" y="5583762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곱셈 기호 305"/>
                <p:cNvSpPr/>
                <p:nvPr/>
              </p:nvSpPr>
              <p:spPr>
                <a:xfrm>
                  <a:off x="6725919" y="4895983"/>
                  <a:ext cx="243840" cy="243840"/>
                </a:xfrm>
                <a:prstGeom prst="mathMultiply">
                  <a:avLst>
                    <a:gd name="adj1" fmla="val 11801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0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G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radient Descent</a:t>
            </a:r>
            <a:br>
              <a:rPr lang="en-US" altLang="ko-KR" sz="6000" b="1" dirty="0" smtClean="0">
                <a:latin typeface="Arial Black" panose="020B0A04020102020204" pitchFamily="34" charset="0"/>
              </a:rPr>
            </a:br>
            <a:r>
              <a:rPr lang="en-US" altLang="ko-KR" sz="6000" b="1" dirty="0" smtClean="0">
                <a:latin typeface="Arial Black" panose="020B0A04020102020204" pitchFamily="34" charset="0"/>
              </a:rPr>
              <a:t>Optimization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Gradient Descent </a:t>
            </a:r>
            <a:r>
              <a:rPr lang="en-US" altLang="ko-KR" b="1" dirty="0" smtClean="0">
                <a:latin typeface="Arial Black" panose="020B0A04020102020204" pitchFamily="34" charset="0"/>
              </a:rPr>
              <a:t>Method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descent algorithm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주어진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 function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최소화하는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를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찾는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방법</a:t>
                </a: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/>
                  <a:t>현재 위치에서 기울기가 가장 급격한 방향으로 조금씩 이동하며 최소값을 탐색</a:t>
                </a:r>
                <a: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Start with some initial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Update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reduce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𝑐𝑜𝑠𝑡</m:t>
                    </m:r>
                    <m:r>
                      <a:rPr lang="en-US" altLang="ko-KR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using a gradient of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3) Repeat until we hopefully end up at (local) minimum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257800" y="6026291"/>
                <a:ext cx="6096000" cy="7278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 algn="r">
                  <a:lnSpc>
                    <a:spcPct val="120000"/>
                  </a:lnSpc>
                </a:pPr>
                <a:r>
                  <a:rPr lang="en-US" altLang="ko-KR" sz="1200" dirty="0"/>
                  <a:t>*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learning rate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한 번에 움직이는 크기</a:t>
                </a:r>
                <a:endParaRPr lang="en-US" altLang="ko-KR" sz="1200" dirty="0"/>
              </a:p>
              <a:p>
                <a:pPr lvl="1" algn="r">
                  <a:lnSpc>
                    <a:spcPct val="120000"/>
                  </a:lnSpc>
                </a:pPr>
                <a:r>
                  <a:rPr lang="en-US" altLang="ko-KR" sz="1200" dirty="0"/>
                  <a:t>*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gradient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이동할 방향과 크기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026291"/>
                <a:ext cx="6096000" cy="727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4730496" y="4096196"/>
            <a:ext cx="1202817" cy="888200"/>
            <a:chOff x="3340100" y="4005152"/>
            <a:chExt cx="1050925" cy="776038"/>
          </a:xfrm>
        </p:grpSpPr>
        <p:sp>
          <p:nvSpPr>
            <p:cNvPr id="5" name="타원 4"/>
            <p:cNvSpPr/>
            <p:nvPr/>
          </p:nvSpPr>
          <p:spPr>
            <a:xfrm>
              <a:off x="4168619" y="4476443"/>
              <a:ext cx="203356" cy="30474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0100" y="4005152"/>
              <a:ext cx="1050925" cy="585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learning rate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9" name="직선 화살표 연결선 8"/>
            <p:cNvCxnSpPr>
              <a:stCxn id="5" idx="1"/>
            </p:cNvCxnSpPr>
            <p:nvPr/>
          </p:nvCxnSpPr>
          <p:spPr>
            <a:xfrm flipH="1" flipV="1">
              <a:off x="4038600" y="4323990"/>
              <a:ext cx="159800" cy="19708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직선 연결선 10"/>
          <p:cNvCxnSpPr/>
          <p:nvPr/>
        </p:nvCxnSpPr>
        <p:spPr>
          <a:xfrm>
            <a:off x="5734431" y="5201867"/>
            <a:ext cx="130019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942527" y="5375227"/>
                <a:ext cx="1716907" cy="422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gradient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4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27" y="5375227"/>
                <a:ext cx="1716907" cy="422751"/>
              </a:xfrm>
              <a:prstGeom prst="rect">
                <a:avLst/>
              </a:prstGeom>
              <a:blipFill>
                <a:blip r:embed="rId5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6828761" y="5201867"/>
            <a:ext cx="205864" cy="17336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30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Gradient Descent </a:t>
            </a:r>
            <a:r>
              <a:rPr lang="en-US" altLang="ko-KR" b="1" dirty="0" smtClean="0">
                <a:latin typeface="Arial Black" panose="020B0A04020102020204" pitchFamily="34" charset="0"/>
              </a:rPr>
              <a:t>Method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14" name="Picture 4" descr="gradient descen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80" y="1394178"/>
            <a:ext cx="9079184" cy="52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415381" y="6304025"/>
            <a:ext cx="1387239" cy="35204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</a:t>
            </a:r>
            <a:r>
              <a:rPr lang="en-US" altLang="ko-KR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Andrew Ng</a:t>
            </a:r>
            <a:endParaRPr lang="en-US" altLang="ko-KR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Exercise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536602"/>
                  </p:ext>
                </p:extLst>
              </p:nvPr>
            </p:nvGraphicFramePr>
            <p:xfrm>
              <a:off x="1396998" y="2301783"/>
              <a:ext cx="2545082" cy="138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2541">
                      <a:extLst>
                        <a:ext uri="{9D8B030D-6E8A-4147-A177-3AD203B41FA5}">
                          <a16:colId xmlns:a16="http://schemas.microsoft.com/office/drawing/2014/main" val="2409460264"/>
                        </a:ext>
                      </a:extLst>
                    </a:gridCol>
                    <a:gridCol w="1272541">
                      <a:extLst>
                        <a:ext uri="{9D8B030D-6E8A-4147-A177-3AD203B41FA5}">
                          <a16:colId xmlns:a16="http://schemas.microsoft.com/office/drawing/2014/main" val="3428241930"/>
                        </a:ext>
                      </a:extLst>
                    </a:gridCol>
                  </a:tblGrid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ko-KR" sz="1600" b="1" dirty="0" smtClean="0"/>
                            <a:t> (hour)</a:t>
                          </a:r>
                          <a:endParaRPr lang="ko-KR" altLang="en-US" sz="1600" b="1" dirty="0"/>
                        </a:p>
                      </a:txBody>
                      <a:tcPr marL="101803" marR="101803" marT="50902" marB="50902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altLang="ko-KR" sz="1600" b="1" dirty="0" smtClean="0"/>
                            <a:t> (score)</a:t>
                          </a:r>
                          <a:endParaRPr lang="ko-KR" altLang="en-US" sz="1600" b="1" dirty="0"/>
                        </a:p>
                      </a:txBody>
                      <a:tcPr marL="101803" marR="101803" marT="50902" marB="50902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813774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3063996405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669760681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1687990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536602"/>
                  </p:ext>
                </p:extLst>
              </p:nvPr>
            </p:nvGraphicFramePr>
            <p:xfrm>
              <a:off x="1396998" y="2301783"/>
              <a:ext cx="2545082" cy="138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2541">
                      <a:extLst>
                        <a:ext uri="{9D8B030D-6E8A-4147-A177-3AD203B41FA5}">
                          <a16:colId xmlns:a16="http://schemas.microsoft.com/office/drawing/2014/main" val="2409460264"/>
                        </a:ext>
                      </a:extLst>
                    </a:gridCol>
                    <a:gridCol w="1272541">
                      <a:extLst>
                        <a:ext uri="{9D8B030D-6E8A-4147-A177-3AD203B41FA5}">
                          <a16:colId xmlns:a16="http://schemas.microsoft.com/office/drawing/2014/main" val="3428241930"/>
                        </a:ext>
                      </a:extLst>
                    </a:gridCol>
                  </a:tblGrid>
                  <a:tr h="3456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803" marR="101803" marT="50902" marB="50902" anchor="ctr">
                        <a:blipFill>
                          <a:blip r:embed="rId3"/>
                          <a:stretch>
                            <a:fillRect l="-478" t="-3509" r="-10095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803" marR="101803" marT="50902" marB="50902" anchor="ctr">
                        <a:blipFill>
                          <a:blip r:embed="rId3"/>
                          <a:stretch>
                            <a:fillRect l="-100478" t="-3509" r="-957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813774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3063996405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669760681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16879907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972175" y="2339590"/>
                <a:ext cx="5381625" cy="1306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Hypothesis: 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function: 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75" y="2339590"/>
                <a:ext cx="5381625" cy="1306961"/>
              </a:xfrm>
              <a:prstGeom prst="rect">
                <a:avLst/>
              </a:prstGeom>
              <a:blipFill>
                <a:blip r:embed="rId4"/>
                <a:stretch>
                  <a:fillRect l="-453"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073150" y="3923746"/>
                <a:ext cx="4738370" cy="2395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66</m:t>
                    </m:r>
                  </m:oMath>
                </a14:m>
                <a:endParaRPr lang="en-US" altLang="ko-KR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ko-KR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4.66</m:t>
                    </m:r>
                  </m:oMath>
                </a14:m>
                <a:endParaRPr lang="en-US" altLang="ko-KR" sz="16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d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a:rPr lang="en-US" altLang="ko-K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18.66</m:t>
                    </m:r>
                  </m:oMath>
                </a14:m>
                <a:endParaRPr lang="en-US" altLang="ko-K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0" y="3923746"/>
                <a:ext cx="4738370" cy="2395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1073150" y="4583158"/>
            <a:ext cx="6669490" cy="592346"/>
            <a:chOff x="1073150" y="4583158"/>
            <a:chExt cx="6669490" cy="592346"/>
          </a:xfrm>
        </p:grpSpPr>
        <p:sp>
          <p:nvSpPr>
            <p:cNvPr id="4" name="직사각형 3"/>
            <p:cNvSpPr/>
            <p:nvPr/>
          </p:nvSpPr>
          <p:spPr>
            <a:xfrm>
              <a:off x="1073150" y="4583158"/>
              <a:ext cx="3870706" cy="592346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endCxn id="4" idx="3"/>
            </p:cNvCxnSpPr>
            <p:nvPr/>
          </p:nvCxnSpPr>
          <p:spPr>
            <a:xfrm flipH="1" flipV="1">
              <a:off x="4943856" y="4879331"/>
              <a:ext cx="34747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291328" y="4710054"/>
                  <a:ext cx="2451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rgbClr val="C00000"/>
                      </a:solidFill>
                    </a:rPr>
                    <a:t>Minimum cost @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ko-KR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328" y="4710054"/>
                  <a:ext cx="245131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244" t="-5455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13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Exercise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 looks like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96998" y="2301783"/>
              <a:ext cx="2545082" cy="138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2541">
                      <a:extLst>
                        <a:ext uri="{9D8B030D-6E8A-4147-A177-3AD203B41FA5}">
                          <a16:colId xmlns:a16="http://schemas.microsoft.com/office/drawing/2014/main" val="2409460264"/>
                        </a:ext>
                      </a:extLst>
                    </a:gridCol>
                    <a:gridCol w="1272541">
                      <a:extLst>
                        <a:ext uri="{9D8B030D-6E8A-4147-A177-3AD203B41FA5}">
                          <a16:colId xmlns:a16="http://schemas.microsoft.com/office/drawing/2014/main" val="3428241930"/>
                        </a:ext>
                      </a:extLst>
                    </a:gridCol>
                  </a:tblGrid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ko-KR" sz="1600" b="1" dirty="0" smtClean="0"/>
                            <a:t> (hour)</a:t>
                          </a:r>
                          <a:endParaRPr lang="ko-KR" altLang="en-US" sz="1600" b="1" dirty="0"/>
                        </a:p>
                      </a:txBody>
                      <a:tcPr marL="101803" marR="101803" marT="50902" marB="50902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altLang="ko-KR" sz="1600" b="1" dirty="0" smtClean="0"/>
                            <a:t> (score)</a:t>
                          </a:r>
                          <a:endParaRPr lang="ko-KR" altLang="en-US" sz="1600" b="1" dirty="0"/>
                        </a:p>
                      </a:txBody>
                      <a:tcPr marL="101803" marR="101803" marT="50902" marB="50902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813774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3063996405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669760681"/>
                      </a:ext>
                    </a:extLst>
                  </a:tr>
                  <a:tr h="3413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1687990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96998" y="2301783"/>
              <a:ext cx="2545082" cy="138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2541">
                      <a:extLst>
                        <a:ext uri="{9D8B030D-6E8A-4147-A177-3AD203B41FA5}">
                          <a16:colId xmlns:a16="http://schemas.microsoft.com/office/drawing/2014/main" val="2409460264"/>
                        </a:ext>
                      </a:extLst>
                    </a:gridCol>
                    <a:gridCol w="1272541">
                      <a:extLst>
                        <a:ext uri="{9D8B030D-6E8A-4147-A177-3AD203B41FA5}">
                          <a16:colId xmlns:a16="http://schemas.microsoft.com/office/drawing/2014/main" val="3428241930"/>
                        </a:ext>
                      </a:extLst>
                    </a:gridCol>
                  </a:tblGrid>
                  <a:tr h="3456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803" marR="101803" marT="50902" marB="50902" anchor="ctr">
                        <a:blipFill>
                          <a:blip r:embed="rId3"/>
                          <a:stretch>
                            <a:fillRect l="-478" t="-3509" r="-100957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803" marR="101803" marT="50902" marB="50902" anchor="ctr">
                        <a:blipFill>
                          <a:blip r:embed="rId3"/>
                          <a:stretch>
                            <a:fillRect l="-100478" t="-3509" r="-957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813774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3063996405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669760681"/>
                      </a:ext>
                    </a:extLst>
                  </a:tr>
                  <a:tr h="3456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marL="101803" marR="101803" marT="50902" marB="50902" anchor="ctr"/>
                    </a:tc>
                    <a:extLst>
                      <a:ext uri="{0D108BD9-81ED-4DB2-BD59-A6C34878D82A}">
                        <a16:rowId xmlns:a16="http://schemas.microsoft.com/office/drawing/2014/main" val="16879907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073150" y="3923746"/>
                <a:ext cx="4738370" cy="2395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66</m:t>
                    </m:r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4.66</m:t>
                    </m:r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∗2−2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18.66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0" y="3923746"/>
                <a:ext cx="4738370" cy="2395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5689600" y="1984047"/>
            <a:ext cx="5735797" cy="4335483"/>
            <a:chOff x="4209632" y="2332136"/>
            <a:chExt cx="4769399" cy="36050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rcRect l="3389" b="6900"/>
            <a:stretch/>
          </p:blipFill>
          <p:spPr>
            <a:xfrm>
              <a:off x="4209632" y="2514600"/>
              <a:ext cx="4600993" cy="342255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724400" y="5391520"/>
              <a:ext cx="3889977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© </a:t>
              </a:r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Sung Kim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𝐉</m:t>
                        </m:r>
                        <m:d>
                          <m:d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8054892" y="5098676"/>
            <a:ext cx="958916" cy="1019564"/>
            <a:chOff x="8054892" y="5098676"/>
            <a:chExt cx="958916" cy="1019564"/>
          </a:xfrm>
        </p:grpSpPr>
        <p:sp>
          <p:nvSpPr>
            <p:cNvPr id="13" name="타원 12"/>
            <p:cNvSpPr/>
            <p:nvPr/>
          </p:nvSpPr>
          <p:spPr>
            <a:xfrm>
              <a:off x="8330313" y="5683477"/>
              <a:ext cx="408074" cy="43476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54892" y="5098676"/>
              <a:ext cx="958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CC"/>
                  </a:solidFill>
                </a:rPr>
                <a:t>Global</a:t>
              </a:r>
            </a:p>
            <a:p>
              <a:pPr algn="ctr"/>
              <a:r>
                <a:rPr lang="en-US" altLang="ko-KR" sz="1400" dirty="0" smtClean="0">
                  <a:solidFill>
                    <a:srgbClr val="0000CC"/>
                  </a:solidFill>
                </a:rPr>
                <a:t>minimum</a:t>
              </a:r>
              <a:endParaRPr lang="ko-KR" altLang="en-US" sz="14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4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073149" y="2301783"/>
                <a:ext cx="4119297" cy="3911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Gradient 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descent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Initialize</a:t>
                </a:r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=2,  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</m:t>
                    </m:r>
                  </m:oMath>
                </a14:m>
                <a:endParaRPr lang="en-US" altLang="ko-KR" sz="1600" i="1" dirty="0" smtClean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Repeat:</a:t>
                </a:r>
                <a:endPara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 smtClean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2∗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2∗1−1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+2∗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2∗2−2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+3∗(3∗3−3)</m:t>
                            </m:r>
                          </m:e>
                        </m:d>
                      </m:num>
                      <m:den>
                        <m:r>
                          <a:rPr lang="en-US" altLang="ko-K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0.1∗15.3=0.47</m:t>
                    </m:r>
                  </m:oMath>
                </a14:m>
                <a:endParaRPr lang="en-US" altLang="ko-K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9" y="2301783"/>
                <a:ext cx="4119297" cy="3911905"/>
              </a:xfrm>
              <a:prstGeom prst="rect">
                <a:avLst/>
              </a:prstGeom>
              <a:blipFill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Exercise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iteratively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89600" y="1984047"/>
            <a:ext cx="5735797" cy="4335483"/>
            <a:chOff x="4209632" y="2332136"/>
            <a:chExt cx="4769399" cy="36050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3389" b="6900"/>
            <a:stretch/>
          </p:blipFill>
          <p:spPr>
            <a:xfrm>
              <a:off x="4209632" y="2514600"/>
              <a:ext cx="4600993" cy="342255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724400" y="5391520"/>
              <a:ext cx="3889977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© </a:t>
              </a:r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Sung Kim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𝐉</m:t>
                        </m:r>
                        <m:d>
                          <m:d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타원 16"/>
          <p:cNvSpPr/>
          <p:nvPr/>
        </p:nvSpPr>
        <p:spPr>
          <a:xfrm>
            <a:off x="8972550" y="5642948"/>
            <a:ext cx="204788" cy="20478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041883" y="5737493"/>
            <a:ext cx="930667" cy="204788"/>
            <a:chOff x="5674919" y="5412682"/>
            <a:chExt cx="930667" cy="204788"/>
          </a:xfrm>
        </p:grpSpPr>
        <p:cxnSp>
          <p:nvCxnSpPr>
            <p:cNvPr id="19" name="직선 화살표 연결선 18"/>
            <p:cNvCxnSpPr>
              <a:stCxn id="17" idx="2"/>
              <a:endCxn id="20" idx="6"/>
            </p:cNvCxnSpPr>
            <p:nvPr/>
          </p:nvCxnSpPr>
          <p:spPr>
            <a:xfrm flipH="1">
              <a:off x="5879707" y="5420531"/>
              <a:ext cx="725879" cy="945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5674919" y="5412682"/>
              <a:ext cx="204788" cy="20478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4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073149" y="2301783"/>
                <a:ext cx="4119297" cy="3878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Initialize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=2, 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=0.47</m:t>
                    </m:r>
                  </m:oMath>
                </a14:m>
                <a:endPara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ko-KR" sz="16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0.47</m:t>
                        </m:r>
                      </m:e>
                    </m:d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=−4.94</m:t>
                    </m:r>
                  </m:oMath>
                </a14:m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0.47</m:t>
                    </m:r>
                    <m:r>
                      <a:rPr lang="en-US" altLang="ko-KR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0.1∗(−4.94)=0.964</m:t>
                    </m:r>
                  </m:oMath>
                </a14:m>
                <a:endParaRPr lang="en-US" altLang="ko-K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9" y="2301783"/>
                <a:ext cx="4119297" cy="3878882"/>
              </a:xfrm>
              <a:prstGeom prst="rect">
                <a:avLst/>
              </a:prstGeom>
              <a:blipFill>
                <a:blip r:embed="rId3"/>
                <a:stretch>
                  <a:fillRect l="-740" b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Exercise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iteratively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89600" y="1984047"/>
            <a:ext cx="5735797" cy="4335483"/>
            <a:chOff x="4209632" y="2332136"/>
            <a:chExt cx="4769399" cy="36050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3389" b="6900"/>
            <a:stretch/>
          </p:blipFill>
          <p:spPr>
            <a:xfrm>
              <a:off x="4209632" y="2514600"/>
              <a:ext cx="4600993" cy="342255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724400" y="5391520"/>
              <a:ext cx="3889977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© </a:t>
              </a:r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Sung Kim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𝐉</m:t>
                        </m:r>
                        <m:d>
                          <m:d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632" y="2332136"/>
                  <a:ext cx="581580" cy="281513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375" y="5572632"/>
                  <a:ext cx="378656" cy="281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타원 24"/>
          <p:cNvSpPr/>
          <p:nvPr/>
        </p:nvSpPr>
        <p:spPr>
          <a:xfrm>
            <a:off x="8041883" y="5737493"/>
            <a:ext cx="204788" cy="20478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88919" y="5809879"/>
            <a:ext cx="71269" cy="712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8160188" y="5839611"/>
            <a:ext cx="449422" cy="204788"/>
            <a:chOff x="8160188" y="5839611"/>
            <a:chExt cx="449422" cy="204788"/>
          </a:xfrm>
        </p:grpSpPr>
        <p:sp>
          <p:nvSpPr>
            <p:cNvPr id="21" name="타원 20"/>
            <p:cNvSpPr/>
            <p:nvPr/>
          </p:nvSpPr>
          <p:spPr>
            <a:xfrm>
              <a:off x="8404822" y="5839611"/>
              <a:ext cx="204788" cy="20478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13" idx="6"/>
              <a:endCxn id="26" idx="2"/>
            </p:cNvCxnSpPr>
            <p:nvPr/>
          </p:nvCxnSpPr>
          <p:spPr>
            <a:xfrm>
              <a:off x="8160188" y="5845514"/>
              <a:ext cx="350971" cy="964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511159" y="5906370"/>
              <a:ext cx="71269" cy="712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Acknowledgment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모두를 위한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Sung Kim, HKUST,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hunkim.github.io/ml/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Andrew Ng, Stanford University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www.andrewng.org/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Saito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Goki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“Deep learning from scratch”,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O’REILLY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밖에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…(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강의노트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블로그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 등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deep learning from scratch sait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8" y="4199647"/>
            <a:ext cx="1600200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26" y="4199647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Exercise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990621" y="4273403"/>
                <a:ext cx="1460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𝟗𝟔𝟒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21" y="4273403"/>
                <a:ext cx="146059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1069212" y="2283438"/>
            <a:ext cx="10053577" cy="4276675"/>
            <a:chOff x="457200" y="2504148"/>
            <a:chExt cx="8269158" cy="351760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900" y="2504148"/>
              <a:ext cx="4192458" cy="35176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6896156" y="4140912"/>
                  <a:ext cx="1460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𝟗𝟔𝟒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156" y="4140912"/>
                  <a:ext cx="146059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6"/>
            <a:srcRect l="-24"/>
            <a:stretch/>
          </p:blipFill>
          <p:spPr>
            <a:xfrm>
              <a:off x="457200" y="2504149"/>
              <a:ext cx="4081133" cy="3517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2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Characteristics of </a:t>
            </a:r>
            <a:r>
              <a:rPr lang="en-US" altLang="ko-KR" b="1" dirty="0" smtClean="0">
                <a:latin typeface="Arial Black" panose="020B0A04020102020204" pitchFamily="34" charset="0"/>
              </a:rPr>
              <a:t>GD</a:t>
            </a:r>
            <a:endParaRPr lang="en-US" altLang="ko-KR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value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초기 값에 따라 학습 속도나 결과가 달라짐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가중치 초기 값의 설정이 매우 중요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일반적으로는 정규 분포에 따른 랜덤 값을 사용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53628" y="6396289"/>
            <a:ext cx="113488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</a:t>
            </a:r>
            <a:r>
              <a:rPr lang="en-US" altLang="ko-KR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Andrew Ng</a:t>
            </a:r>
            <a:endParaRPr lang="en-US" altLang="ko-KR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9263" y="3637280"/>
            <a:ext cx="9793474" cy="2681316"/>
            <a:chOff x="699561" y="3810000"/>
            <a:chExt cx="7744878" cy="2120439"/>
          </a:xfrm>
        </p:grpSpPr>
        <p:grpSp>
          <p:nvGrpSpPr>
            <p:cNvPr id="8" name="그룹 7"/>
            <p:cNvGrpSpPr/>
            <p:nvPr/>
          </p:nvGrpSpPr>
          <p:grpSpPr>
            <a:xfrm>
              <a:off x="699561" y="3810000"/>
              <a:ext cx="7744878" cy="2120439"/>
              <a:chOff x="699561" y="3810000"/>
              <a:chExt cx="7744878" cy="2120439"/>
            </a:xfrm>
          </p:grpSpPr>
          <p:pic>
            <p:nvPicPr>
              <p:cNvPr id="11" name="Picture 2" descr="https://t1.daumcdn.net/cfile/tistory/244A1D3757792DD9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6" y="3810000"/>
                <a:ext cx="3719602" cy="212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https://t1.daumcdn.net/cfile/tistory/216FFC3C577933A40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2372" y="3810000"/>
                <a:ext cx="3719602" cy="212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99561" y="3895617"/>
                <a:ext cx="3722067" cy="1997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722372" y="3895617"/>
                <a:ext cx="3722067" cy="1997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Picture 2" descr="https://t1.daumcdn.net/cfile/tistory/24456B40577926C50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0" t="10781" r="8248" b="10160"/>
            <a:stretch/>
          </p:blipFill>
          <p:spPr bwMode="auto">
            <a:xfrm>
              <a:off x="914400" y="4038600"/>
              <a:ext cx="3200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t1.daumcdn.net/cfile/tistory/24432140577926C508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1" t="7187" r="5711" b="10159"/>
            <a:stretch/>
          </p:blipFill>
          <p:spPr bwMode="auto">
            <a:xfrm>
              <a:off x="4876799" y="3962401"/>
              <a:ext cx="3352801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05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Characteristics of </a:t>
            </a:r>
            <a:r>
              <a:rPr lang="en-US" altLang="ko-KR" b="1" dirty="0" smtClean="0">
                <a:latin typeface="Arial Black" panose="020B0A04020102020204" pitchFamily="34" charset="0"/>
              </a:rPr>
              <a:t>GD</a:t>
            </a:r>
            <a:endParaRPr lang="en-US" altLang="ko-KR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optima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‘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0’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 이상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값이 업데이트 되지 않음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 중지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function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function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되도록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적절한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53628" y="6396289"/>
            <a:ext cx="113488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</a:t>
            </a:r>
            <a:r>
              <a:rPr lang="en-US" altLang="ko-KR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Andrew Ng</a:t>
            </a:r>
            <a:endParaRPr lang="en-US" altLang="ko-KR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99263" y="3637280"/>
            <a:ext cx="9793474" cy="2681316"/>
            <a:chOff x="699561" y="3810000"/>
            <a:chExt cx="7744878" cy="2120439"/>
          </a:xfrm>
        </p:grpSpPr>
        <p:pic>
          <p:nvPicPr>
            <p:cNvPr id="11" name="Picture 2" descr="https://t1.daumcdn.net/cfile/tistory/244A1D3757792DD9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6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t1.daumcdn.net/cfile/tistory/216FFC3C577933A4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372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99561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22372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 descr="https://t1.daumcdn.net/cfile/tistory/244A1D3757792DD9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6743" r="11910" b="21385"/>
          <a:stretch/>
        </p:blipFill>
        <p:spPr bwMode="auto">
          <a:xfrm>
            <a:off x="1260111" y="3745544"/>
            <a:ext cx="4584894" cy="24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t1.daumcdn.net/cfile/tistory/216FFC3C577933A4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8" t="10695" r="19306" b="6652"/>
          <a:stretch/>
        </p:blipFill>
        <p:spPr bwMode="auto">
          <a:xfrm>
            <a:off x="6953398" y="3745544"/>
            <a:ext cx="3368970" cy="24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Characteristics of </a:t>
            </a:r>
            <a:r>
              <a:rPr lang="en-US" altLang="ko-KR" b="1" dirty="0" smtClean="0">
                <a:latin typeface="Arial Black" panose="020B0A04020102020204" pitchFamily="34" charset="0"/>
              </a:rPr>
              <a:t>GD</a:t>
            </a:r>
            <a:endParaRPr lang="en-US" altLang="ko-KR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𝛼가 너무 작으면 수렴하는데 긴 학습 시간이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소요 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 값에 수렴할수록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크기가 작아져서 조금씩 변화함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반대로 너무 크면 최소값에 수렴하지 못하거나 발산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99263" y="3637280"/>
            <a:ext cx="9793474" cy="2681316"/>
            <a:chOff x="699561" y="3810000"/>
            <a:chExt cx="7744878" cy="2120439"/>
          </a:xfrm>
        </p:grpSpPr>
        <p:pic>
          <p:nvPicPr>
            <p:cNvPr id="11" name="Picture 2" descr="https://t1.daumcdn.net/cfile/tistory/244A1D3757792DD9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6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t1.daumcdn.net/cfile/tistory/216FFC3C577933A4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372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99561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22372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0770" y="3842840"/>
            <a:ext cx="3854225" cy="2257720"/>
            <a:chOff x="5058173" y="3968212"/>
            <a:chExt cx="3047999" cy="178545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/>
            <a:srcRect l="3389" b="6900"/>
            <a:stretch/>
          </p:blipFill>
          <p:spPr>
            <a:xfrm>
              <a:off x="5058173" y="3968212"/>
              <a:ext cx="3047999" cy="1785451"/>
            </a:xfrm>
            <a:prstGeom prst="rect">
              <a:avLst/>
            </a:prstGeom>
          </p:spPr>
        </p:pic>
        <p:cxnSp>
          <p:nvCxnSpPr>
            <p:cNvPr id="33" name="직선 화살표 연결선 32"/>
            <p:cNvCxnSpPr/>
            <p:nvPr/>
          </p:nvCxnSpPr>
          <p:spPr>
            <a:xfrm flipH="1" flipV="1">
              <a:off x="5867400" y="5070373"/>
              <a:ext cx="1335097" cy="152294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867401" y="4584406"/>
              <a:ext cx="1755548" cy="48596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5386919" y="4078815"/>
              <a:ext cx="2236030" cy="50559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6324601" y="5248089"/>
              <a:ext cx="893397" cy="24180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248003" y="5423513"/>
              <a:ext cx="140495" cy="14049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25445" y="3842840"/>
            <a:ext cx="3854225" cy="2257720"/>
            <a:chOff x="1037827" y="3968212"/>
            <a:chExt cx="3047999" cy="178545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rcRect l="3389" b="6900"/>
            <a:stretch/>
          </p:blipFill>
          <p:spPr>
            <a:xfrm>
              <a:off x="1037827" y="3968212"/>
              <a:ext cx="3047999" cy="1785451"/>
            </a:xfrm>
            <a:prstGeom prst="rect">
              <a:avLst/>
            </a:prstGeom>
          </p:spPr>
        </p:pic>
        <p:cxnSp>
          <p:nvCxnSpPr>
            <p:cNvPr id="22" name="직선 화살표 연결선 21"/>
            <p:cNvCxnSpPr/>
            <p:nvPr/>
          </p:nvCxnSpPr>
          <p:spPr>
            <a:xfrm rot="600000">
              <a:off x="1307305" y="4114799"/>
              <a:ext cx="152400" cy="22860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-360000">
              <a:off x="1456805" y="4353651"/>
              <a:ext cx="99242" cy="22618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-180000">
              <a:off x="1565859" y="4587432"/>
              <a:ext cx="121183" cy="21254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20000">
              <a:off x="1691961" y="4815457"/>
              <a:ext cx="115125" cy="15186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rot="-120000">
              <a:off x="1805966" y="4994440"/>
              <a:ext cx="115125" cy="15186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-360000">
              <a:off x="1936141" y="5156365"/>
              <a:ext cx="115125" cy="15186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-2100000">
              <a:off x="2108618" y="5291376"/>
              <a:ext cx="36000" cy="15186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-2520000">
              <a:off x="2247345" y="5398327"/>
              <a:ext cx="36000" cy="15186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-3240000">
              <a:off x="2394536" y="5474771"/>
              <a:ext cx="36000" cy="144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1262778" y="4047065"/>
              <a:ext cx="140495" cy="14049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4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Characteristics of </a:t>
            </a:r>
            <a:r>
              <a:rPr lang="en-US" altLang="ko-KR" b="1" dirty="0" smtClean="0">
                <a:latin typeface="Arial Black" panose="020B0A04020102020204" pitchFamily="34" charset="0"/>
              </a:rPr>
              <a:t>GD</a:t>
            </a:r>
            <a:endParaRPr lang="en-US" altLang="ko-KR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Multi-variable regression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 각각의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다름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유사한 범위로 변환해야 학습 효율 향상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99263" y="3637280"/>
            <a:ext cx="9793474" cy="2681316"/>
            <a:chOff x="699561" y="3810000"/>
            <a:chExt cx="7744878" cy="2120439"/>
          </a:xfrm>
        </p:grpSpPr>
        <p:pic>
          <p:nvPicPr>
            <p:cNvPr id="11" name="Picture 2" descr="https://t1.daumcdn.net/cfile/tistory/244A1D3757792DD9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6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t1.daumcdn.net/cfile/tistory/216FFC3C577933A4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372" y="3810000"/>
              <a:ext cx="3719602" cy="212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99561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22372" y="3895617"/>
              <a:ext cx="3722067" cy="199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24"/>
          <p:cNvGrpSpPr/>
          <p:nvPr/>
        </p:nvGrpSpPr>
        <p:grpSpPr>
          <a:xfrm>
            <a:off x="1475134" y="3967188"/>
            <a:ext cx="2625842" cy="1991478"/>
            <a:chOff x="991561" y="4288169"/>
            <a:chExt cx="3210741" cy="2435076"/>
          </a:xfrm>
        </p:grpSpPr>
        <p:cxnSp>
          <p:nvCxnSpPr>
            <p:cNvPr id="69" name="Straight Arrow Connector 52"/>
            <p:cNvCxnSpPr/>
            <p:nvPr/>
          </p:nvCxnSpPr>
          <p:spPr>
            <a:xfrm flipV="1">
              <a:off x="991561" y="6461239"/>
              <a:ext cx="27859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55"/>
            <p:cNvCxnSpPr/>
            <p:nvPr/>
          </p:nvCxnSpPr>
          <p:spPr>
            <a:xfrm flipV="1">
              <a:off x="1161256" y="4413184"/>
              <a:ext cx="0" cy="2221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68"/>
            <p:cNvGrpSpPr/>
            <p:nvPr/>
          </p:nvGrpSpPr>
          <p:grpSpPr>
            <a:xfrm rot="155479">
              <a:off x="995569" y="5042100"/>
              <a:ext cx="3122559" cy="628868"/>
              <a:chOff x="1474611" y="5034586"/>
              <a:chExt cx="2073377" cy="1235709"/>
            </a:xfrm>
          </p:grpSpPr>
          <p:sp>
            <p:nvSpPr>
              <p:cNvPr id="74" name="Oval 63"/>
              <p:cNvSpPr/>
              <p:nvPr/>
            </p:nvSpPr>
            <p:spPr>
              <a:xfrm rot="2909809">
                <a:off x="1893445" y="4615752"/>
                <a:ext cx="1235709" cy="20733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64"/>
              <p:cNvSpPr/>
              <p:nvPr/>
            </p:nvSpPr>
            <p:spPr>
              <a:xfrm rot="2909809">
                <a:off x="2029104" y="4785706"/>
                <a:ext cx="963788" cy="168289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65"/>
              <p:cNvSpPr/>
              <p:nvPr/>
            </p:nvSpPr>
            <p:spPr>
              <a:xfrm rot="2909809">
                <a:off x="2187321" y="4967922"/>
                <a:ext cx="609299" cy="126381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66"/>
              <p:cNvSpPr/>
              <p:nvPr/>
            </p:nvSpPr>
            <p:spPr>
              <a:xfrm rot="2782073">
                <a:off x="2306198" y="5085579"/>
                <a:ext cx="384788" cy="102849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67"/>
              <p:cNvSpPr/>
              <p:nvPr/>
            </p:nvSpPr>
            <p:spPr>
              <a:xfrm rot="2854036">
                <a:off x="2382968" y="5300406"/>
                <a:ext cx="217248" cy="61939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667366" y="6259503"/>
                  <a:ext cx="534936" cy="4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66" y="6259503"/>
                  <a:ext cx="534936" cy="463742"/>
                </a:xfrm>
                <a:prstGeom prst="rect">
                  <a:avLst/>
                </a:prstGeom>
                <a:blipFill>
                  <a:blip r:embed="rId5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27923" y="4288169"/>
                  <a:ext cx="436978" cy="482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923" y="4288169"/>
                  <a:ext cx="436978" cy="482917"/>
                </a:xfrm>
                <a:prstGeom prst="rect">
                  <a:avLst/>
                </a:prstGeom>
                <a:blipFill>
                  <a:blip r:embed="rId6"/>
                  <a:stretch>
                    <a:fillRect l="-5085" r="-1695" b="-1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3"/>
          <p:cNvGrpSpPr/>
          <p:nvPr/>
        </p:nvGrpSpPr>
        <p:grpSpPr>
          <a:xfrm>
            <a:off x="6562085" y="3910061"/>
            <a:ext cx="3144941" cy="2063396"/>
            <a:chOff x="7100873" y="4289698"/>
            <a:chExt cx="3845471" cy="2523013"/>
          </a:xfrm>
        </p:grpSpPr>
        <p:cxnSp>
          <p:nvCxnSpPr>
            <p:cNvPr id="59" name="Straight Arrow Connector 61"/>
            <p:cNvCxnSpPr/>
            <p:nvPr/>
          </p:nvCxnSpPr>
          <p:spPr>
            <a:xfrm>
              <a:off x="7100873" y="6523512"/>
              <a:ext cx="3245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62"/>
            <p:cNvCxnSpPr/>
            <p:nvPr/>
          </p:nvCxnSpPr>
          <p:spPr>
            <a:xfrm flipV="1">
              <a:off x="7291089" y="4501256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72"/>
            <p:cNvGrpSpPr/>
            <p:nvPr/>
          </p:nvGrpSpPr>
          <p:grpSpPr>
            <a:xfrm>
              <a:off x="7627270" y="4518884"/>
              <a:ext cx="1920240" cy="1922314"/>
              <a:chOff x="1345723" y="5061940"/>
              <a:chExt cx="2229786" cy="1249040"/>
            </a:xfrm>
          </p:grpSpPr>
          <p:sp>
            <p:nvSpPr>
              <p:cNvPr id="64" name="Oval 73"/>
              <p:cNvSpPr/>
              <p:nvPr/>
            </p:nvSpPr>
            <p:spPr>
              <a:xfrm rot="2909809">
                <a:off x="1836096" y="4571567"/>
                <a:ext cx="1249040" cy="22297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74"/>
              <p:cNvSpPr/>
              <p:nvPr/>
            </p:nvSpPr>
            <p:spPr>
              <a:xfrm rot="2909809">
                <a:off x="1940181" y="4770843"/>
                <a:ext cx="1040867" cy="185815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75"/>
              <p:cNvSpPr/>
              <p:nvPr/>
            </p:nvSpPr>
            <p:spPr>
              <a:xfrm rot="2909809">
                <a:off x="2044267" y="4943199"/>
                <a:ext cx="832693" cy="148652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76"/>
              <p:cNvSpPr/>
              <p:nvPr/>
            </p:nvSpPr>
            <p:spPr>
              <a:xfrm rot="2782073">
                <a:off x="2148354" y="5142475"/>
                <a:ext cx="624520" cy="1114893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77"/>
              <p:cNvSpPr/>
              <p:nvPr/>
            </p:nvSpPr>
            <p:spPr>
              <a:xfrm rot="2854036">
                <a:off x="2252441" y="5328289"/>
                <a:ext cx="416347" cy="74326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3539614" y="4660511"/>
            <a:ext cx="2367797" cy="81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Oscillate and difficult to learn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01048" y="4738938"/>
            <a:ext cx="2288573" cy="4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Easy to descent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7637690" y="5521049"/>
            <a:ext cx="31495" cy="16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360000" flipH="1" flipV="1">
            <a:off x="7632192" y="5367668"/>
            <a:ext cx="19452" cy="16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9440000" flipV="1">
            <a:off x="7600923" y="5280809"/>
            <a:ext cx="121526" cy="91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9440000" flipV="1">
            <a:off x="7641124" y="5161296"/>
            <a:ext cx="121526" cy="91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1970069" y="5310912"/>
            <a:ext cx="122645" cy="289718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85921" y="5332229"/>
            <a:ext cx="209996" cy="42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2141515" y="5191399"/>
            <a:ext cx="38985" cy="1440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76" idx="5"/>
          </p:cNvCxnSpPr>
          <p:nvPr/>
        </p:nvCxnSpPr>
        <p:spPr>
          <a:xfrm>
            <a:off x="2152531" y="5209151"/>
            <a:ext cx="208040" cy="2427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2302383" y="5093469"/>
            <a:ext cx="51075" cy="14285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77" idx="5"/>
          </p:cNvCxnSpPr>
          <p:nvPr/>
        </p:nvCxnSpPr>
        <p:spPr>
          <a:xfrm>
            <a:off x="2313633" y="5101003"/>
            <a:ext cx="126369" cy="541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20940000" flipV="1">
            <a:off x="2421448" y="5018884"/>
            <a:ext cx="9713" cy="13656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20520000">
            <a:off x="2421095" y="5000600"/>
            <a:ext cx="126369" cy="541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ulti-variable</a:t>
            </a:r>
            <a:br>
              <a:rPr lang="en-US" altLang="ko-KR" sz="6000" b="1" dirty="0" smtClean="0">
                <a:latin typeface="Arial Black" panose="020B0A04020102020204" pitchFamily="34" charset="0"/>
              </a:rPr>
            </a:br>
            <a:r>
              <a:rPr lang="en-US" altLang="ko-KR" sz="6000" b="1" dirty="0" smtClean="0">
                <a:latin typeface="Arial Black" panose="020B0A04020102020204" pitchFamily="34" charset="0"/>
              </a:rPr>
              <a:t>Linear Regression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Multiple </a:t>
            </a:r>
            <a:r>
              <a:rPr lang="en-US" altLang="ko-KR" b="1" dirty="0" smtClean="0">
                <a:latin typeface="Arial Black" panose="020B0A04020102020204" pitchFamily="34" charset="0"/>
              </a:rPr>
              <a:t>Features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Multi-variable linear 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여러 개의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inputs(features)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고려하여 결과 값을 예측하는 방법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수가 많아짐에 따라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학습해야 해는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개수도 증가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37086"/>
                  </p:ext>
                </p:extLst>
              </p:nvPr>
            </p:nvGraphicFramePr>
            <p:xfrm>
              <a:off x="838200" y="3352802"/>
              <a:ext cx="10515599" cy="261373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1114">
                      <a:extLst>
                        <a:ext uri="{9D8B030D-6E8A-4147-A177-3AD203B41FA5}">
                          <a16:colId xmlns:a16="http://schemas.microsoft.com/office/drawing/2014/main" val="2378366740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2672786525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4050343535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3306304699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79646">
                            <a:lumMod val="40000"/>
                            <a:lumOff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1025"/>
                      </a:ext>
                    </a:extLst>
                  </a:tr>
                  <a:tr h="3035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No.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Size[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𝐟𝐞𝐞</m:t>
                              </m:r>
                              <m:sSup>
                                <m:sSupPr>
                                  <m:ctrlP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𝐭</m:t>
                                  </m:r>
                                </m:e>
                                <m:sup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]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# bedrooms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# floors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Age [year]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79646">
                            <a:lumMod val="40000"/>
                            <a:lumOff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29914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37086"/>
                  </p:ext>
                </p:extLst>
              </p:nvPr>
            </p:nvGraphicFramePr>
            <p:xfrm>
              <a:off x="838200" y="3352802"/>
              <a:ext cx="10515599" cy="261373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1114">
                      <a:extLst>
                        <a:ext uri="{9D8B030D-6E8A-4147-A177-3AD203B41FA5}">
                          <a16:colId xmlns:a16="http://schemas.microsoft.com/office/drawing/2014/main" val="2378366740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4118024553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2672786525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4050343535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3306304699"/>
                        </a:ext>
                      </a:extLst>
                    </a:gridCol>
                    <a:gridCol w="1952897">
                      <a:extLst>
                        <a:ext uri="{9D8B030D-6E8A-4147-A177-3AD203B41FA5}">
                          <a16:colId xmlns:a16="http://schemas.microsoft.com/office/drawing/2014/main" val="1192823901"/>
                        </a:ext>
                      </a:extLst>
                    </a:gridCol>
                  </a:tblGrid>
                  <a:tr h="3726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" t="-3279" r="-1304878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629" t="-3279" r="-400000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063" t="-3279" r="-301250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8318" t="-3279" r="-200312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9375" t="-3279" r="-100938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006" t="-3279" r="-623" b="-6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1025"/>
                      </a:ext>
                    </a:extLst>
                  </a:tr>
                  <a:tr h="37812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No.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629" t="-101613" r="-400000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# bedrooms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# floors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Age [year]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1" dirty="0" smtClean="0">
                              <a:latin typeface="+mn-ea"/>
                              <a:ea typeface="+mn-ea"/>
                            </a:rPr>
                            <a:t>Price (1000$)</a:t>
                          </a:r>
                          <a:endParaRPr lang="ko-KR" altLang="en-US" sz="1600" b="1" dirty="0"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79646">
                            <a:lumMod val="40000"/>
                            <a:lumOff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01001"/>
                      </a:ext>
                    </a:extLst>
                  </a:tr>
                  <a:tr h="37260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054318"/>
                      </a:ext>
                    </a:extLst>
                  </a:tr>
                  <a:tr h="37260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1416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9242474"/>
                      </a:ext>
                    </a:extLst>
                  </a:tr>
                  <a:tr h="37260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326864"/>
                      </a:ext>
                    </a:extLst>
                  </a:tr>
                  <a:tr h="37260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4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852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038783"/>
                      </a:ext>
                    </a:extLst>
                  </a:tr>
                  <a:tr h="372602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629" t="-606557" r="-4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063" t="-606557" r="-30125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8318" t="-606557" r="-200312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9375" t="-606557" r="-100938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8762" marR="128762" marT="64381" marB="64381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006" t="-606557" r="-623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658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직사각형 8"/>
          <p:cNvSpPr/>
          <p:nvPr/>
        </p:nvSpPr>
        <p:spPr>
          <a:xfrm>
            <a:off x="838199" y="3018152"/>
            <a:ext cx="4681053" cy="32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House price prediction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908509" y="6149968"/>
                <a:ext cx="43749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09" y="6149968"/>
                <a:ext cx="4374980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Multiple </a:t>
            </a:r>
            <a:r>
              <a:rPr lang="en-US" altLang="ko-KR" b="1" dirty="0" smtClean="0">
                <a:latin typeface="Arial Black" panose="020B0A04020102020204" pitchFamily="34" charset="0"/>
              </a:rPr>
              <a:t>Features </a:t>
            </a:r>
            <a:r>
              <a:rPr lang="en-US" altLang="ko-KR" b="1" dirty="0">
                <a:latin typeface="Arial Black" panose="020B0A04020102020204" pitchFamily="34" charset="0"/>
              </a:rPr>
              <a:t>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Matrix representation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Hypothesis: 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Cost function: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1×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Gradient descent: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×1  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Summary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(ML)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Explicit </a:t>
            </a:r>
            <a:r>
              <a:rPr lang="en-US" altLang="ko-KR" sz="1800" dirty="0"/>
              <a:t>programming vs. Machine learning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ML: Supervised </a:t>
            </a:r>
            <a:r>
              <a:rPr lang="en-US" altLang="ko-KR" sz="1800" dirty="0"/>
              <a:t>/ Unsupervised / Reinforcement </a:t>
            </a:r>
            <a:r>
              <a:rPr lang="en-US" altLang="ko-KR" sz="1800" dirty="0" smtClean="0"/>
              <a:t>learning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Supervised: Regression </a:t>
            </a:r>
            <a:r>
              <a:rPr lang="en-US" altLang="ko-KR" sz="1800" dirty="0"/>
              <a:t>vs. Classification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Linear hypothesis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Cost function (MSE; mean square error)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/>
              <a:t>Gradient descent algorithm</a:t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rgbClr val="0000CC"/>
                </a:solidFill>
              </a:rPr>
              <a:t>* </a:t>
            </a:r>
            <a:r>
              <a:rPr lang="en-US" altLang="ko-KR" sz="1800" b="1" dirty="0" smtClean="0">
                <a:solidFill>
                  <a:srgbClr val="0000CC"/>
                </a:solidFill>
              </a:rPr>
              <a:t>3.4.5</a:t>
            </a:r>
            <a:r>
              <a:rPr lang="en-US" altLang="ko-KR" sz="1800" dirty="0" smtClean="0">
                <a:solidFill>
                  <a:srgbClr val="0000CC"/>
                </a:solidFill>
              </a:rPr>
              <a:t> </a:t>
            </a:r>
            <a:r>
              <a:rPr lang="ko-KR" altLang="en-US" sz="1800" dirty="0" smtClean="0">
                <a:solidFill>
                  <a:srgbClr val="0000CC"/>
                </a:solidFill>
              </a:rPr>
              <a:t>경사하강법과 </a:t>
            </a:r>
            <a:r>
              <a:rPr lang="ko-KR" altLang="en-US" sz="1800" dirty="0" err="1" smtClean="0">
                <a:solidFill>
                  <a:srgbClr val="0000CC"/>
                </a:solidFill>
              </a:rPr>
              <a:t>국소최적해</a:t>
            </a:r>
            <a:r>
              <a:rPr lang="ko-KR" altLang="en-US" sz="1800" dirty="0" smtClean="0">
                <a:solidFill>
                  <a:srgbClr val="0000CC"/>
                </a:solidFill>
              </a:rPr>
              <a:t> 읽어 보기 </a:t>
            </a:r>
            <a:r>
              <a:rPr lang="en-US" altLang="ko-KR" sz="1800" dirty="0" smtClean="0">
                <a:solidFill>
                  <a:srgbClr val="0000CC"/>
                </a:solidFill>
              </a:rPr>
              <a:t>(p.109 ~112)</a:t>
            </a:r>
            <a:endParaRPr lang="en-US" altLang="ko-KR" sz="18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Assignment #1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 (Due date: 01/09)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</a:t>
            </a:r>
            <a:r>
              <a:rPr lang="en-US" altLang="ko-KR" sz="1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환경 구축</a:t>
            </a:r>
            <a:r>
              <a:rPr lang="ko-KR" alt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3.x,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Anaconda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agiantmind.tistory.com/176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회귀 예제 실습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(p.89 ~ 105)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AND, OR, XOR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학습 결과 확인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Either </a:t>
            </a:r>
            <a:r>
              <a:rPr lang="en-US" altLang="ko-KR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</a:t>
            </a:r>
            <a:r>
              <a:rPr lang="en-US" altLang="ko-KR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600" strike="sngStrike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altLang="ko-KR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제출</a:t>
            </a:r>
            <a:r>
              <a:rPr lang="en-US" altLang="ko-KR" sz="1600" strike="sngStrik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(???)</a:t>
            </a:r>
            <a:endParaRPr lang="en-US" altLang="ko-KR" sz="1600" strike="sngStrik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44413"/>
                  </p:ext>
                </p:extLst>
              </p:nvPr>
            </p:nvGraphicFramePr>
            <p:xfrm>
              <a:off x="8158095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44413"/>
                  </p:ext>
                </p:extLst>
              </p:nvPr>
            </p:nvGraphicFramePr>
            <p:xfrm>
              <a:off x="8158095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1220" t="-2778" r="-20365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100000" t="-2778" r="-101205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202439" t="-2778" r="-243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813082"/>
                  </p:ext>
                </p:extLst>
              </p:nvPr>
            </p:nvGraphicFramePr>
            <p:xfrm>
              <a:off x="6279693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813082"/>
                  </p:ext>
                </p:extLst>
              </p:nvPr>
            </p:nvGraphicFramePr>
            <p:xfrm>
              <a:off x="6279693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1220" t="-2778" r="-20365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100000" t="-2778" r="-101205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202439" t="-2778" r="-243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93995"/>
                  </p:ext>
                </p:extLst>
              </p:nvPr>
            </p:nvGraphicFramePr>
            <p:xfrm>
              <a:off x="10040331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93995"/>
                  </p:ext>
                </p:extLst>
              </p:nvPr>
            </p:nvGraphicFramePr>
            <p:xfrm>
              <a:off x="10040331" y="4810623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6"/>
                          <a:stretch>
                            <a:fillRect l="-2439" t="-2778" r="-20365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6"/>
                          <a:stretch>
                            <a:fillRect l="-101205" t="-2778" r="-101205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6"/>
                          <a:stretch>
                            <a:fillRect l="-203659" t="-2778" r="-243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656907" y="444129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5309" y="444129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13711" y="444129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9582" y="2691174"/>
            <a:ext cx="4403197" cy="1023821"/>
            <a:chOff x="6839582" y="2691174"/>
            <a:chExt cx="4403197" cy="1023821"/>
          </a:xfrm>
        </p:grpSpPr>
        <p:pic>
          <p:nvPicPr>
            <p:cNvPr id="1026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582" y="2691174"/>
              <a:ext cx="1820126" cy="102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era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045" y="2886442"/>
              <a:ext cx="2183734" cy="63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54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inear Regression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Yong Y.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Jan 03,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superm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05" y="1911516"/>
            <a:ext cx="3534019" cy="47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1267" y="1911515"/>
            <a:ext cx="760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88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AI</a:t>
            </a:r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is a s</a:t>
            </a:r>
            <a:r>
              <a:rPr lang="en-US" altLang="ko-KR" sz="5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uperpower.”</a:t>
            </a:r>
            <a:endParaRPr lang="ko-KR" altLang="en-US" sz="3600" b="1" i="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Andrew 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7" y="449662"/>
            <a:ext cx="1461853" cy="14618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17752" y="765089"/>
            <a:ext cx="208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 </a:t>
            </a:r>
            <a:r>
              <a:rPr lang="en-US" altLang="ko-KR" sz="28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AndrewYNg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267" y="5137098"/>
            <a:ext cx="71460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you.</a:t>
            </a:r>
          </a:p>
          <a:p>
            <a:pPr algn="just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Yong Yi Lee, GDG Organizer (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yylee.st.john@gmail.com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ko-KR" altLang="en-US" b="1" i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T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emplate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ain Title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Author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S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ection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Content (Arial, 16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3281" y="1805632"/>
            <a:ext cx="4160519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Figure / Video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3280" y="4015432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or Video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31710"/>
              </p:ext>
            </p:extLst>
          </p:nvPr>
        </p:nvGraphicFramePr>
        <p:xfrm>
          <a:off x="7193278" y="4900794"/>
          <a:ext cx="4160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43006887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418055699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81385348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63525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1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22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4562240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4598" y="5936964"/>
            <a:ext cx="8839200" cy="29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/>
              </a:rPr>
              <a:t>https://rapidminer.com/blog/artificial-intelligence-machine-learning-deep-learning</a:t>
            </a:r>
            <a:r>
              <a:rPr lang="ko-KR" altLang="en-US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/>
              </a:rPr>
              <a:t>/</a:t>
            </a:r>
            <a:r>
              <a:rPr lang="ko-KR" altLang="en-US" sz="1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ko-KR" altLang="en-US" sz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5361" y="940904"/>
            <a:ext cx="10241278" cy="4774660"/>
            <a:chOff x="762000" y="1524000"/>
            <a:chExt cx="8991600" cy="4192039"/>
          </a:xfrm>
        </p:grpSpPr>
        <p:sp>
          <p:nvSpPr>
            <p:cNvPr id="7" name="TextBox 6"/>
            <p:cNvSpPr txBox="1"/>
            <p:nvPr/>
          </p:nvSpPr>
          <p:spPr>
            <a:xfrm>
              <a:off x="764701" y="1524000"/>
              <a:ext cx="3383668" cy="9890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rgbClr val="ADB6BF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Artificial Intelligence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technique which enables computers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to mimic human behavior.</a:t>
              </a:r>
              <a:endParaRPr lang="ko-KR" altLang="en-US" sz="16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2957722"/>
              <a:ext cx="3389069" cy="12484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rgbClr val="7EBFD3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Machine Learning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Subset of AI techniques which use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statistical methods to enable machines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to improve with experiences.</a:t>
              </a:r>
              <a:endParaRPr lang="ko-KR" altLang="en-US" sz="16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4467620"/>
              <a:ext cx="3389069" cy="12484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rgbClr val="F1977C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Deep Learning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Subset of ML which make the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computation of multi-layer neural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networks feasible.</a:t>
              </a:r>
              <a:endParaRPr lang="ko-KR" altLang="en-US" sz="16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248400" y="1841326"/>
              <a:ext cx="3505200" cy="3505200"/>
            </a:xfrm>
            <a:prstGeom prst="ellipse">
              <a:avLst/>
            </a:prstGeom>
            <a:solidFill>
              <a:srgbClr val="ADB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692820" y="2679526"/>
              <a:ext cx="2642202" cy="2642202"/>
            </a:xfrm>
            <a:prstGeom prst="ellipse">
              <a:avLst/>
            </a:prstGeom>
            <a:solidFill>
              <a:srgbClr val="7EBF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149418" y="3587750"/>
              <a:ext cx="1677082" cy="1677082"/>
            </a:xfrm>
            <a:prstGeom prst="ellipse">
              <a:avLst/>
            </a:prstGeom>
            <a:solidFill>
              <a:srgbClr val="F19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532693" y="2110806"/>
              <a:ext cx="2977012" cy="81412"/>
              <a:chOff x="4511675" y="2005045"/>
              <a:chExt cx="2977012" cy="8141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7407275" y="2005045"/>
                <a:ext cx="81412" cy="81412"/>
              </a:xfrm>
              <a:prstGeom prst="ellipse">
                <a:avLst/>
              </a:prstGeom>
              <a:solidFill>
                <a:srgbClr val="DE5E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직선 연결선 27"/>
              <p:cNvCxnSpPr>
                <a:stCxn id="27" idx="2"/>
              </p:cNvCxnSpPr>
              <p:nvPr/>
            </p:nvCxnSpPr>
            <p:spPr>
              <a:xfrm flipH="1" flipV="1">
                <a:off x="4511675" y="2037386"/>
                <a:ext cx="2895600" cy="8365"/>
              </a:xfrm>
              <a:prstGeom prst="line">
                <a:avLst/>
              </a:prstGeom>
              <a:ln w="19050">
                <a:solidFill>
                  <a:srgbClr val="DE5E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532693" y="3576353"/>
              <a:ext cx="2977012" cy="81412"/>
              <a:chOff x="4511675" y="2005045"/>
              <a:chExt cx="2977012" cy="8141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7407275" y="2005045"/>
                <a:ext cx="81412" cy="81412"/>
              </a:xfrm>
              <a:prstGeom prst="ellipse">
                <a:avLst/>
              </a:prstGeom>
              <a:solidFill>
                <a:srgbClr val="DE5E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직선 연결선 25"/>
              <p:cNvCxnSpPr>
                <a:stCxn id="25" idx="2"/>
              </p:cNvCxnSpPr>
              <p:nvPr/>
            </p:nvCxnSpPr>
            <p:spPr>
              <a:xfrm flipH="1" flipV="1">
                <a:off x="4511675" y="2037386"/>
                <a:ext cx="2895600" cy="8365"/>
              </a:xfrm>
              <a:prstGeom prst="line">
                <a:avLst/>
              </a:prstGeom>
              <a:ln w="19050">
                <a:solidFill>
                  <a:srgbClr val="DE5E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532693" y="4959700"/>
              <a:ext cx="2977012" cy="81412"/>
              <a:chOff x="4511675" y="2005045"/>
              <a:chExt cx="2977012" cy="8141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407275" y="2005045"/>
                <a:ext cx="81412" cy="81412"/>
              </a:xfrm>
              <a:prstGeom prst="ellipse">
                <a:avLst/>
              </a:prstGeom>
              <a:solidFill>
                <a:srgbClr val="DE5E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직선 연결선 23"/>
              <p:cNvCxnSpPr>
                <a:stCxn id="23" idx="2"/>
              </p:cNvCxnSpPr>
              <p:nvPr/>
            </p:nvCxnSpPr>
            <p:spPr>
              <a:xfrm flipH="1" flipV="1">
                <a:off x="4511675" y="2037386"/>
                <a:ext cx="2895600" cy="8365"/>
              </a:xfrm>
              <a:prstGeom prst="line">
                <a:avLst/>
              </a:prstGeom>
              <a:ln w="19050">
                <a:solidFill>
                  <a:srgbClr val="DE5E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7103742" y="2333406"/>
              <a:ext cx="1768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Artificial Intelligence</a:t>
              </a:r>
              <a:endPara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84696" y="3276119"/>
              <a:ext cx="1606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3736" y="4286118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Deep</a:t>
              </a: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2" descr="ai_ml_dl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1" t="15699" r="9087" b="74507"/>
            <a:stretch/>
          </p:blipFill>
          <p:spPr bwMode="auto">
            <a:xfrm>
              <a:off x="7759358" y="191454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i_ml_dl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1" t="34305" r="9087" b="55901"/>
            <a:stretch/>
          </p:blipFill>
          <p:spPr bwMode="auto">
            <a:xfrm>
              <a:off x="7759358" y="281506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ai_ml_dl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1" t="55909" r="9087" b="34297"/>
            <a:stretch/>
          </p:blipFill>
          <p:spPr bwMode="auto">
            <a:xfrm>
              <a:off x="7759358" y="382913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44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achine Learning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지식과 경험을 바탕으로 사람이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logic/rule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설계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단편적인 현상을 통해 프로그래머가 인지한 몇 가지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가지고 문제를 해결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What is Machine Learning?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502626" y="3297811"/>
            <a:ext cx="9202607" cy="2421691"/>
            <a:chOff x="583439" y="3381374"/>
            <a:chExt cx="8147433" cy="2638426"/>
          </a:xfrm>
        </p:grpSpPr>
        <p:sp>
          <p:nvSpPr>
            <p:cNvPr id="49" name="직사각형 48"/>
            <p:cNvSpPr/>
            <p:nvPr/>
          </p:nvSpPr>
          <p:spPr>
            <a:xfrm>
              <a:off x="583439" y="3695699"/>
              <a:ext cx="1295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the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68195" y="3695699"/>
              <a:ext cx="1295400" cy="838200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</a:t>
              </a:r>
              <a:endPara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35472" y="3695699"/>
              <a:ext cx="1295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568195" y="5181600"/>
              <a:ext cx="1295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Analyze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4552951" y="3695699"/>
              <a:ext cx="2076449" cy="8382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화살표 연결선 53"/>
            <p:cNvCxnSpPr>
              <a:stCxn id="49" idx="3"/>
              <a:endCxn id="50" idx="1"/>
            </p:cNvCxnSpPr>
            <p:nvPr/>
          </p:nvCxnSpPr>
          <p:spPr>
            <a:xfrm>
              <a:off x="1878839" y="4114799"/>
              <a:ext cx="6893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53" idx="1"/>
            </p:cNvCxnSpPr>
            <p:nvPr/>
          </p:nvCxnSpPr>
          <p:spPr>
            <a:xfrm>
              <a:off x="3863595" y="4114799"/>
              <a:ext cx="6893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3" idx="3"/>
              <a:endCxn id="51" idx="1"/>
            </p:cNvCxnSpPr>
            <p:nvPr/>
          </p:nvCxnSpPr>
          <p:spPr>
            <a:xfrm>
              <a:off x="6629400" y="4114799"/>
              <a:ext cx="8060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53" idx="2"/>
              <a:endCxn id="52" idx="3"/>
            </p:cNvCxnSpPr>
            <p:nvPr/>
          </p:nvCxnSpPr>
          <p:spPr>
            <a:xfrm rot="5400000">
              <a:off x="4193986" y="4203509"/>
              <a:ext cx="1066801" cy="17275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52" idx="1"/>
              <a:endCxn id="49" idx="2"/>
            </p:cNvCxnSpPr>
            <p:nvPr/>
          </p:nvCxnSpPr>
          <p:spPr>
            <a:xfrm rot="10800000">
              <a:off x="1231139" y="4533900"/>
              <a:ext cx="1337056" cy="10668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509311" y="3381374"/>
              <a:ext cx="852365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Good</a:t>
              </a:r>
              <a:endPara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45017" y="4648199"/>
              <a:ext cx="852812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  <a:endParaRPr lang="ko-KR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What is Machine </a:t>
            </a:r>
            <a:r>
              <a:rPr lang="en-US" altLang="ko-KR" b="1" dirty="0" smtClean="0">
                <a:latin typeface="Arial Black" panose="020B0A04020102020204" pitchFamily="34" charset="0"/>
              </a:rPr>
              <a:t>Learning?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보편적인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만들기 어렵고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엔지니어의 경험에 매우 의존적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규칙이 너무 복잡하거나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많거나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예상하지 못한 상황이 발생하는 경우에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취약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바둑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음성 인식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자율 주행 등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0230" y="3535454"/>
            <a:ext cx="8971541" cy="3177580"/>
            <a:chOff x="647699" y="3352801"/>
            <a:chExt cx="7848601" cy="2779852"/>
          </a:xfrm>
        </p:grpSpPr>
        <p:sp>
          <p:nvSpPr>
            <p:cNvPr id="20" name="직사각형 19"/>
            <p:cNvSpPr/>
            <p:nvPr/>
          </p:nvSpPr>
          <p:spPr>
            <a:xfrm>
              <a:off x="4606323" y="5818721"/>
              <a:ext cx="3889977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© </a:t>
              </a:r>
              <a:r>
                <a:rPr lang="ko-KR" altLang="en-US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오토모티브리포트</a:t>
              </a:r>
            </a:p>
          </p:txBody>
        </p:sp>
        <p:pic>
          <p:nvPicPr>
            <p:cNvPr id="21" name="Picture 2" descr="ìì¨ì£¼í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323" y="3352801"/>
              <a:ext cx="3889977" cy="246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ìíê³  ì´ì¸ë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3352802"/>
              <a:ext cx="3773060" cy="2471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647699" y="5818721"/>
              <a:ext cx="3773061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  <a:hlinkClick r:id="rId5"/>
                </a:rPr>
                <a:t>http</a:t>
              </a:r>
              <a:r>
                <a:rPr lang="en-US" altLang="ko-KR" sz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hlinkClick r:id="rId5"/>
                </a:rPr>
                <a:t>://</a:t>
              </a:r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  <a:hlinkClick r:id="rId5"/>
                </a:rPr>
                <a:t>www.itcle.com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9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814824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What is Machine </a:t>
            </a:r>
            <a:r>
              <a:rPr lang="en-US" altLang="ko-KR" b="1" dirty="0" smtClean="0">
                <a:latin typeface="Arial Black" panose="020B0A04020102020204" pitchFamily="34" charset="0"/>
              </a:rPr>
              <a:t>Learning?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112911"/>
            <a:ext cx="10814824" cy="3141448"/>
            <a:chOff x="533401" y="2819400"/>
            <a:chExt cx="8000999" cy="232409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33401" y="2819400"/>
              <a:ext cx="8000999" cy="2324099"/>
            </a:xfrm>
            <a:prstGeom prst="roundRect">
              <a:avLst>
                <a:gd name="adj" fmla="val 1316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4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4" name="Picture 2" descr="Arthur Samu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6" y="3048000"/>
              <a:ext cx="13716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2362199" y="3048000"/>
              <a:ext cx="5943601" cy="1871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Machine learning is a field of study that gives computers the ability to learn without being explicitly programmed.</a:t>
              </a:r>
            </a:p>
            <a:p>
              <a:pPr marL="0" marR="0" lvl="0" indent="0" algn="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 Arthur Samuel, 1959</a:t>
              </a:r>
              <a:endParaRPr kumimoji="0" lang="ko-KR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6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1399</Words>
  <Application>Microsoft Office PowerPoint</Application>
  <PresentationFormat>와이드스크린</PresentationFormat>
  <Paragraphs>547</Paragraphs>
  <Slides>47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Arial Black</vt:lpstr>
      <vt:lpstr>Cambria Math</vt:lpstr>
      <vt:lpstr>Tahoma</vt:lpstr>
      <vt:lpstr>Wingdings</vt:lpstr>
      <vt:lpstr>Office 테마</vt:lpstr>
      <vt:lpstr>PowerPoint 프레젠테이션</vt:lpstr>
      <vt:lpstr>Deep Learning with TF</vt:lpstr>
      <vt:lpstr>Acknowledgment</vt:lpstr>
      <vt:lpstr>Linear Regression</vt:lpstr>
      <vt:lpstr>PowerPoint 프레젠테이션</vt:lpstr>
      <vt:lpstr>Machine Learning</vt:lpstr>
      <vt:lpstr>PowerPoint 프레젠테이션</vt:lpstr>
      <vt:lpstr>What is Machine Learning? (cont’d)</vt:lpstr>
      <vt:lpstr>What is Machine Learning? (cont’d)</vt:lpstr>
      <vt:lpstr>What is Machine Learning? (cont’d)</vt:lpstr>
      <vt:lpstr>Characteristics of ML Algorithm</vt:lpstr>
      <vt:lpstr>Types of ML Algorithms</vt:lpstr>
      <vt:lpstr>Types of ML Algorithms (cont’d)</vt:lpstr>
      <vt:lpstr>Types of ML Algorithms (cont’d)</vt:lpstr>
      <vt:lpstr>Types of ML Algorithms (cont’d)</vt:lpstr>
      <vt:lpstr>Types of ML Algorithms (cont’d)</vt:lpstr>
      <vt:lpstr>Types of Supervised Learning</vt:lpstr>
      <vt:lpstr>Types of Supervised Learning</vt:lpstr>
      <vt:lpstr>Linear Regression</vt:lpstr>
      <vt:lpstr>Linear Regression</vt:lpstr>
      <vt:lpstr>Linear Regression (cont’d)</vt:lpstr>
      <vt:lpstr>Linear Regression (cont’d)</vt:lpstr>
      <vt:lpstr>Gradient Descent Optimization</vt:lpstr>
      <vt:lpstr>Gradient Descent Method</vt:lpstr>
      <vt:lpstr>Gradient Descent Method (cont’d)</vt:lpstr>
      <vt:lpstr>Exercise</vt:lpstr>
      <vt:lpstr>Exercise (cont’d)</vt:lpstr>
      <vt:lpstr>Exercise (cont’d)</vt:lpstr>
      <vt:lpstr>Exercise (cont’d)</vt:lpstr>
      <vt:lpstr>Exercise (cont’d)</vt:lpstr>
      <vt:lpstr>Characteristics of GD</vt:lpstr>
      <vt:lpstr>Characteristics of GD</vt:lpstr>
      <vt:lpstr>Characteristics of GD</vt:lpstr>
      <vt:lpstr>Characteristics of GD</vt:lpstr>
      <vt:lpstr>Multi-variable Linear Regression</vt:lpstr>
      <vt:lpstr>Multiple Features</vt:lpstr>
      <vt:lpstr>Multiple Features (cont’d)</vt:lpstr>
      <vt:lpstr>Summary</vt:lpstr>
      <vt:lpstr>Assignment #1</vt:lpstr>
      <vt:lpstr>PowerPoint 프레젠테이션</vt:lpstr>
      <vt:lpstr>Template</vt:lpstr>
      <vt:lpstr>Main Title</vt:lpstr>
      <vt:lpstr>Section</vt:lpstr>
      <vt:lpstr>Title (Arial Black, 44, Bold)</vt:lpstr>
      <vt:lpstr>Title (Arial Black, 44, Bold)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yongyilee</cp:lastModifiedBy>
  <cp:revision>502</cp:revision>
  <dcterms:created xsi:type="dcterms:W3CDTF">2018-07-08T11:47:42Z</dcterms:created>
  <dcterms:modified xsi:type="dcterms:W3CDTF">2019-01-03T12:17:33Z</dcterms:modified>
</cp:coreProperties>
</file>