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25"/>
  </p:notesMasterIdLst>
  <p:sldIdLst>
    <p:sldId id="474" r:id="rId2"/>
    <p:sldId id="451" r:id="rId3"/>
    <p:sldId id="454" r:id="rId4"/>
    <p:sldId id="455" r:id="rId5"/>
    <p:sldId id="456" r:id="rId6"/>
    <p:sldId id="458" r:id="rId7"/>
    <p:sldId id="459" r:id="rId8"/>
    <p:sldId id="468" r:id="rId9"/>
    <p:sldId id="457" r:id="rId10"/>
    <p:sldId id="460" r:id="rId11"/>
    <p:sldId id="461" r:id="rId12"/>
    <p:sldId id="462" r:id="rId13"/>
    <p:sldId id="463" r:id="rId14"/>
    <p:sldId id="464" r:id="rId15"/>
    <p:sldId id="465" r:id="rId16"/>
    <p:sldId id="466" r:id="rId17"/>
    <p:sldId id="467" r:id="rId18"/>
    <p:sldId id="469" r:id="rId19"/>
    <p:sldId id="470" r:id="rId20"/>
    <p:sldId id="471" r:id="rId21"/>
    <p:sldId id="472" r:id="rId22"/>
    <p:sldId id="473" r:id="rId23"/>
    <p:sldId id="40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7043"/>
    <a:srgbClr val="0077BB"/>
    <a:srgbClr val="505B55"/>
    <a:srgbClr val="DD2314"/>
    <a:srgbClr val="2F1909"/>
    <a:srgbClr val="231307"/>
    <a:srgbClr val="FCDF09"/>
    <a:srgbClr val="FFEB33"/>
    <a:srgbClr val="BCB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09" autoAdjust="0"/>
    <p:restoredTop sz="84185" autoAdjust="0"/>
  </p:normalViewPr>
  <p:slideViewPr>
    <p:cSldViewPr snapToGrid="0">
      <p:cViewPr>
        <p:scale>
          <a:sx n="50" d="100"/>
          <a:sy n="50" d="100"/>
        </p:scale>
        <p:origin x="918" y="30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5E060-0117-4C32-A774-90659C9D5E30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9EAF9-3570-4CB9-8EFF-C9A9417D4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30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628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119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9B9F-D576-4504-9112-082F0E0104D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7100" y="0"/>
            <a:ext cx="1104900" cy="723900"/>
          </a:xfrm>
          <a:prstGeom prst="rect">
            <a:avLst/>
          </a:prstGeom>
        </p:spPr>
      </p:pic>
      <p:sp>
        <p:nvSpPr>
          <p:cNvPr id="11" name="바닥글 개체 틀 16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30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9B9F-D576-4504-9112-082F0E010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04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9B9F-D576-4504-9112-082F0E010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574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59B9F-D576-4504-9112-082F0E0104D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45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103120" y="2179320"/>
            <a:ext cx="8001000" cy="2575560"/>
            <a:chOff x="2103120" y="2179320"/>
            <a:chExt cx="8001000" cy="257556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50" t="31778" r="17125" b="30667"/>
            <a:stretch/>
          </p:blipFill>
          <p:spPr>
            <a:xfrm>
              <a:off x="2103120" y="2179320"/>
              <a:ext cx="8001000" cy="2575560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2103120" y="2179320"/>
              <a:ext cx="8001000" cy="2575560"/>
            </a:xfrm>
            <a:prstGeom prst="rect">
              <a:avLst/>
            </a:prstGeom>
            <a:solidFill>
              <a:schemeClr val="bg1"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0" t="31778" r="17125" b="30667"/>
          <a:stretch/>
        </p:blipFill>
        <p:spPr>
          <a:xfrm>
            <a:off x="2255520" y="2331720"/>
            <a:ext cx="8001000" cy="257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3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2683"/>
          </a:xfrm>
        </p:spPr>
        <p:txBody>
          <a:bodyPr/>
          <a:lstStyle>
            <a:lvl1pPr>
              <a:defRPr>
                <a:latin typeface="Google Sans" panose="020B0600000101010101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9B9F-D576-4504-9112-082F0E0104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838200" y="1507808"/>
            <a:ext cx="105156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01425" y="0"/>
            <a:ext cx="790575" cy="67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1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2683"/>
          </a:xfrm>
        </p:spPr>
        <p:txBody>
          <a:bodyPr/>
          <a:lstStyle>
            <a:lvl1pPr>
              <a:defRPr>
                <a:latin typeface="Google Sans" panose="020B0600000101010101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9B9F-D576-4504-9112-082F0E0104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838200" y="1507808"/>
            <a:ext cx="105156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89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9B9F-D576-4504-9112-082F0E0104D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7100" y="0"/>
            <a:ext cx="1104900" cy="7239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01425" y="0"/>
            <a:ext cx="790575" cy="67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16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2683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692275"/>
            <a:ext cx="5181600" cy="4351338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69227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9B9F-D576-4504-9112-082F0E0104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838200" y="1507808"/>
            <a:ext cx="105156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01425" y="0"/>
            <a:ext cx="790575" cy="67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268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9B9F-D576-4504-9112-082F0E0104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838200" y="1507808"/>
            <a:ext cx="105156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69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9B9F-D576-4504-9112-082F0E010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78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9B9F-D576-4504-9112-082F0E010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46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9B9F-D576-4504-9112-082F0E010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53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2103120" y="2179320"/>
            <a:ext cx="8001000" cy="2575560"/>
            <a:chOff x="2103120" y="2179320"/>
            <a:chExt cx="8001000" cy="257556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50" t="31778" r="17125" b="30667"/>
            <a:stretch/>
          </p:blipFill>
          <p:spPr>
            <a:xfrm>
              <a:off x="2103120" y="2179320"/>
              <a:ext cx="8001000" cy="2575560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2103120" y="2179320"/>
              <a:ext cx="8001000" cy="2575560"/>
            </a:xfrm>
            <a:prstGeom prst="rect">
              <a:avLst/>
            </a:prstGeom>
            <a:solidFill>
              <a:schemeClr val="bg1"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59B9F-D576-4504-9112-082F0E0104D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-261576" y="5830799"/>
            <a:ext cx="2199552" cy="1416225"/>
            <a:chOff x="202125" y="194700"/>
            <a:chExt cx="2199552" cy="1416225"/>
          </a:xfrm>
        </p:grpSpPr>
        <p:pic>
          <p:nvPicPr>
            <p:cNvPr id="14" name="Google Shape;511;p105"/>
            <p:cNvPicPr preferRelativeResize="0"/>
            <p:nvPr/>
          </p:nvPicPr>
          <p:blipFill rotWithShape="1">
            <a:blip r:embed="rId16">
              <a:alphaModFix/>
            </a:blip>
            <a:srcRect r="53375"/>
            <a:stretch/>
          </p:blipFill>
          <p:spPr>
            <a:xfrm>
              <a:off x="202125" y="194700"/>
              <a:ext cx="1151625" cy="1350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Google Shape;512;p105"/>
            <p:cNvSpPr txBox="1"/>
            <p:nvPr/>
          </p:nvSpPr>
          <p:spPr>
            <a:xfrm>
              <a:off x="1373100" y="742725"/>
              <a:ext cx="1028577" cy="86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F636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Gwangju</a:t>
              </a:r>
              <a:endParaRPr sz="1600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4071937" y="6343999"/>
            <a:ext cx="40481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75" r:id="rId3"/>
    <p:sldLayoutId id="2147483660" r:id="rId4"/>
    <p:sldLayoutId id="2147483661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76" r:id="rId12"/>
    <p:sldLayoutId id="2147483674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Google Sans" panose="020B0600000101010101" charset="0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ogle Sans" panose="020B0600000101010101" charset="0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ogle Sans" panose="020B0600000101010101" charset="0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ogle Sans" panose="020B0600000101010101" charset="0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ogle Sans" panose="020B0600000101010101" charset="0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ogle Sans" panose="020B0600000101010101" charset="0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tiff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tiff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musescore.org/ko/download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image" Target="../media/image14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3.jpe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microsoft.com/office/2007/relationships/hdphoto" Target="../media/hdphoto1.wdp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anaconda.com/distribution/#download-section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jetbrains.com/pycharm/download/#section=windows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tiff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59B9F-D576-4504-9112-082F0E0104D7}" type="slidenum">
              <a:rPr lang="ko-KR" altLang="en-US" smtClean="0"/>
              <a:t>1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457014" y="1327162"/>
            <a:ext cx="11009544" cy="4595592"/>
            <a:chOff x="647272" y="1769360"/>
            <a:chExt cx="9441951" cy="4171308"/>
          </a:xfrm>
          <a:blipFill dpi="0" rotWithShape="1">
            <a:blip r:embed="rId2">
              <a:alphaModFix amt="7000"/>
            </a:blip>
            <a:srcRect/>
            <a:stretch>
              <a:fillRect/>
            </a:stretch>
          </a:blipFill>
        </p:grpSpPr>
        <p:sp>
          <p:nvSpPr>
            <p:cNvPr id="4" name="직사각형 3"/>
            <p:cNvSpPr/>
            <p:nvPr/>
          </p:nvSpPr>
          <p:spPr>
            <a:xfrm>
              <a:off x="647272" y="1769360"/>
              <a:ext cx="9441951" cy="41713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229492" y="2914928"/>
              <a:ext cx="1561672" cy="18801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02369" y="294136"/>
            <a:ext cx="2199552" cy="1416225"/>
            <a:chOff x="-1309908" y="57353"/>
            <a:chExt cx="2199552" cy="1416225"/>
          </a:xfrm>
        </p:grpSpPr>
        <p:pic>
          <p:nvPicPr>
            <p:cNvPr id="7" name="Google Shape;511;p105"/>
            <p:cNvPicPr preferRelativeResize="0"/>
            <p:nvPr/>
          </p:nvPicPr>
          <p:blipFill rotWithShape="1">
            <a:blip r:embed="rId3">
              <a:alphaModFix/>
            </a:blip>
            <a:srcRect r="53375"/>
            <a:stretch/>
          </p:blipFill>
          <p:spPr>
            <a:xfrm>
              <a:off x="-1309908" y="57353"/>
              <a:ext cx="1151625" cy="1350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512;p105"/>
            <p:cNvSpPr txBox="1"/>
            <p:nvPr/>
          </p:nvSpPr>
          <p:spPr>
            <a:xfrm>
              <a:off x="-138933" y="605378"/>
              <a:ext cx="1028577" cy="86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F636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Gwangju</a:t>
              </a:r>
              <a:endParaRPr sz="1600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38647" y="1065550"/>
            <a:ext cx="5891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5F6368"/>
                </a:solidFill>
                <a:latin typeface="Google Sans"/>
                <a:ea typeface="Google Sans"/>
                <a:cs typeface="Google Sans"/>
              </a:rPr>
              <a:t>2019 RNN Spring School</a:t>
            </a:r>
            <a:endParaRPr lang="ko-KR" altLang="en-US" sz="2800" dirty="0">
              <a:solidFill>
                <a:srgbClr val="5F6368"/>
              </a:solidFill>
              <a:latin typeface="Google Sans"/>
              <a:ea typeface="Google Sans"/>
              <a:cs typeface="Google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2895" y="1479529"/>
            <a:ext cx="8162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5F6368"/>
                </a:solidFill>
                <a:latin typeface="Google Sans"/>
                <a:ea typeface="Google Sans"/>
                <a:cs typeface="Google Sans"/>
              </a:rPr>
              <a:t>RNN tutorial using RNN in </a:t>
            </a:r>
            <a:r>
              <a:rPr lang="en-US" altLang="ko-KR" sz="2400" dirty="0" err="1" smtClean="0">
                <a:solidFill>
                  <a:srgbClr val="5F6368"/>
                </a:solidFill>
                <a:latin typeface="Google Sans"/>
                <a:ea typeface="Google Sans"/>
                <a:cs typeface="Google Sans"/>
              </a:rPr>
              <a:t>Tensorflow</a:t>
            </a:r>
            <a:endParaRPr lang="ko-KR" altLang="en-US" sz="2400" dirty="0">
              <a:solidFill>
                <a:srgbClr val="5F6368"/>
              </a:solidFill>
              <a:latin typeface="Google Sans"/>
              <a:ea typeface="Google Sans"/>
              <a:cs typeface="Google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22868" y="2840832"/>
            <a:ext cx="6354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oogle Sans"/>
                <a:ea typeface="Google Sans"/>
                <a:cs typeface="Google Sans"/>
              </a:rPr>
              <a:t>Setup of</a:t>
            </a:r>
          </a:p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oogle Sans"/>
                <a:ea typeface="Google Sans"/>
                <a:cs typeface="Google Sans"/>
              </a:rPr>
              <a:t>Development Environment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Google Sans"/>
              <a:ea typeface="Google Sans"/>
              <a:cs typeface="Google San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01921" y="2550576"/>
            <a:ext cx="1820947" cy="2071412"/>
          </a:xfrm>
          <a:prstGeom prst="rect">
            <a:avLst/>
          </a:prstGeom>
          <a:blipFill dpi="0" rotWithShape="1">
            <a:blip r:embed="rId2"/>
            <a:srcRect/>
            <a:stretch>
              <a:fillRect l="-103404" t="-59108" r="-401202" b="-6275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3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PyCharm</a:t>
            </a:r>
            <a:r>
              <a:rPr lang="en-US" altLang="ko-KR" dirty="0"/>
              <a:t> (</a:t>
            </a:r>
            <a:r>
              <a:rPr lang="en-US" altLang="ko-KR" dirty="0" err="1"/>
              <a:t>cont</a:t>
            </a:r>
            <a:r>
              <a:rPr lang="en-US" altLang="ko-KR" dirty="0"/>
              <a:t>’)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Install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9B9F-D576-4504-9112-082F0E0104D7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2038350"/>
            <a:ext cx="4867275" cy="3848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38350"/>
            <a:ext cx="4905375" cy="38290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224623" y="5438085"/>
            <a:ext cx="786396" cy="26738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263348" y="5438085"/>
            <a:ext cx="786396" cy="26738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96C36BF-8F55-B945-8DA2-446A9A808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9304" y="46056"/>
            <a:ext cx="850777" cy="78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39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PyCharm</a:t>
            </a:r>
            <a:r>
              <a:rPr lang="en-US" altLang="ko-KR" dirty="0"/>
              <a:t> (</a:t>
            </a:r>
            <a:r>
              <a:rPr lang="en-US" altLang="ko-KR" dirty="0" err="1"/>
              <a:t>cont</a:t>
            </a:r>
            <a:r>
              <a:rPr lang="en-US" altLang="ko-KR" dirty="0"/>
              <a:t>’)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Install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9B9F-D576-4504-9112-082F0E0104D7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093" y="2038350"/>
            <a:ext cx="4905375" cy="38004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61357"/>
            <a:ext cx="4886325" cy="38100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9263348" y="5362273"/>
            <a:ext cx="786396" cy="26738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278670" y="5401116"/>
            <a:ext cx="786396" cy="26738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448158" y="3303475"/>
            <a:ext cx="1055330" cy="25138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150143" y="2019431"/>
            <a:ext cx="4886325" cy="3790950"/>
            <a:chOff x="11246643" y="1787207"/>
            <a:chExt cx="4886325" cy="37909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46643" y="1787207"/>
              <a:ext cx="4886325" cy="3790950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14419263" y="5186776"/>
              <a:ext cx="786396" cy="26738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2593379" y="3093188"/>
              <a:ext cx="1055330" cy="251383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1618118" y="4209980"/>
              <a:ext cx="412920" cy="251383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F96C36BF-8F55-B945-8DA2-446A9A8088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9304" y="46056"/>
            <a:ext cx="850777" cy="78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19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PyCharm</a:t>
            </a:r>
            <a:r>
              <a:rPr lang="en-US" altLang="ko-KR" dirty="0"/>
              <a:t> (</a:t>
            </a:r>
            <a:r>
              <a:rPr lang="en-US" altLang="ko-KR" dirty="0" err="1"/>
              <a:t>cont</a:t>
            </a:r>
            <a:r>
              <a:rPr lang="en-US" altLang="ko-KR" dirty="0"/>
              <a:t>’)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PyCharm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9B9F-D576-4504-9112-082F0E0104D7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350784" y="3052836"/>
            <a:ext cx="4086225" cy="1657350"/>
            <a:chOff x="1340510" y="2854007"/>
            <a:chExt cx="4086225" cy="165735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0510" y="2854007"/>
              <a:ext cx="4086225" cy="1657350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4483123" y="4065724"/>
              <a:ext cx="786396" cy="26738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426809" y="3798340"/>
              <a:ext cx="1614341" cy="26738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810905" y="1822132"/>
            <a:ext cx="4914900" cy="3810000"/>
            <a:chOff x="5800631" y="1623303"/>
            <a:chExt cx="4914900" cy="381000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00631" y="1623303"/>
              <a:ext cx="4914900" cy="3810000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8534318" y="5045898"/>
              <a:ext cx="786396" cy="26738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997096" y="4618560"/>
              <a:ext cx="4052648" cy="26738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F96C36BF-8F55-B945-8DA2-446A9A808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9304" y="46056"/>
            <a:ext cx="850777" cy="78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05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PyCharm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cont</a:t>
            </a:r>
            <a:r>
              <a:rPr lang="en-US" altLang="ko-KR" dirty="0" smtClean="0"/>
              <a:t>’)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PyCharm</a:t>
            </a:r>
            <a:r>
              <a:rPr lang="en-US" altLang="ko-KR" dirty="0" smtClean="0"/>
              <a:t> </a:t>
            </a:r>
            <a:r>
              <a:rPr lang="ko-KR" altLang="en-US" dirty="0" smtClean="0"/>
              <a:t>세팅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9B9F-D576-4504-9112-082F0E0104D7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6405127" y="2109549"/>
            <a:ext cx="5087507" cy="4246801"/>
            <a:chOff x="6405127" y="2109549"/>
            <a:chExt cx="5087507" cy="4246801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05127" y="2109549"/>
              <a:ext cx="5087507" cy="4246801"/>
            </a:xfrm>
            <a:prstGeom prst="rect">
              <a:avLst/>
            </a:prstGeom>
          </p:spPr>
        </p:pic>
        <p:sp>
          <p:nvSpPr>
            <p:cNvPr id="21" name="직사각형 20"/>
            <p:cNvSpPr/>
            <p:nvPr/>
          </p:nvSpPr>
          <p:spPr>
            <a:xfrm>
              <a:off x="10432235" y="6042026"/>
              <a:ext cx="983478" cy="26738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586321" y="2400312"/>
            <a:ext cx="395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ko-KR" altLang="en-US" sz="160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본인의 원하는 테마 선택하기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051389" y="2109549"/>
            <a:ext cx="5044611" cy="4246801"/>
            <a:chOff x="1051389" y="2109549"/>
            <a:chExt cx="5044611" cy="424680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1389" y="2109549"/>
              <a:ext cx="5044611" cy="4246801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3645672" y="2950103"/>
              <a:ext cx="421503" cy="26738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292997" y="2950103"/>
              <a:ext cx="478653" cy="26738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988697" y="6042026"/>
              <a:ext cx="983478" cy="26738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30608" y="2870554"/>
              <a:ext cx="442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accent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①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57650" y="2848155"/>
              <a:ext cx="442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accent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①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904654" y="5680376"/>
            <a:ext cx="150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96C36BF-8F55-B945-8DA2-446A9A808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9304" y="46056"/>
            <a:ext cx="850777" cy="78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738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891" y="2101668"/>
            <a:ext cx="5747732" cy="394035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49885"/>
            <a:ext cx="10515600" cy="1142683"/>
          </a:xfrm>
        </p:spPr>
        <p:txBody>
          <a:bodyPr/>
          <a:lstStyle/>
          <a:p>
            <a:r>
              <a:rPr lang="en-US" altLang="ko-KR" dirty="0" err="1" smtClean="0"/>
              <a:t>PyCharm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cont</a:t>
            </a:r>
            <a:r>
              <a:rPr lang="en-US" altLang="ko-KR" dirty="0" smtClean="0"/>
              <a:t>’)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PyCharm</a:t>
            </a:r>
            <a:r>
              <a:rPr lang="en-US" altLang="ko-KR" dirty="0" smtClean="0"/>
              <a:t> </a:t>
            </a:r>
            <a:r>
              <a:rPr lang="ko-KR" altLang="en-US" dirty="0" smtClean="0"/>
              <a:t>세팅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9B9F-D576-4504-9112-082F0E0104D7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5" y="2105025"/>
            <a:ext cx="5396611" cy="393700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926534" y="4048125"/>
            <a:ext cx="1169215" cy="23812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610600" y="2473543"/>
            <a:ext cx="487680" cy="23812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315205" y="2684163"/>
            <a:ext cx="154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ko-KR" altLang="en-US" sz="14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클릭하기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75320" y="2110778"/>
            <a:ext cx="3916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원하는 프로젝트 이름으로 교체 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672961" y="2749767"/>
            <a:ext cx="1651982" cy="23812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1841480" y="4395687"/>
            <a:ext cx="268097" cy="23812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1000363" y="4606308"/>
            <a:ext cx="154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r>
              <a:rPr lang="ko-KR" altLang="en-US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클릭하기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96C36BF-8F55-B945-8DA2-446A9A808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9304" y="46056"/>
            <a:ext cx="850777" cy="78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57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49885"/>
            <a:ext cx="10515600" cy="1142683"/>
          </a:xfrm>
        </p:spPr>
        <p:txBody>
          <a:bodyPr/>
          <a:lstStyle/>
          <a:p>
            <a:r>
              <a:rPr lang="en-US" altLang="ko-KR" dirty="0" err="1" smtClean="0"/>
              <a:t>PyCharm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cont</a:t>
            </a:r>
            <a:r>
              <a:rPr lang="en-US" altLang="ko-KR" dirty="0" smtClean="0"/>
              <a:t>’)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1353800" cy="4351338"/>
          </a:xfrm>
        </p:spPr>
        <p:txBody>
          <a:bodyPr/>
          <a:lstStyle/>
          <a:p>
            <a:r>
              <a:rPr lang="en-US" altLang="ko-KR" dirty="0" err="1" smtClean="0"/>
              <a:t>PyCharm</a:t>
            </a:r>
            <a:r>
              <a:rPr lang="en-US" altLang="ko-KR" dirty="0" smtClean="0"/>
              <a:t> </a:t>
            </a:r>
            <a:r>
              <a:rPr lang="ko-KR" altLang="en-US" dirty="0" smtClean="0"/>
              <a:t>세팅</a:t>
            </a:r>
            <a:endParaRPr lang="en-US" altLang="ko-KR" dirty="0" smtClean="0"/>
          </a:p>
          <a:p>
            <a:pPr marL="800100" lvl="1" indent="-342900">
              <a:buFont typeface="Wingdings" pitchFamily="2" charset="2"/>
              <a:buChar char="§"/>
            </a:pPr>
            <a:r>
              <a:rPr kumimoji="1" lang="en-US" altLang="ko-KR" sz="1600" dirty="0"/>
              <a:t>Add python Interpreter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kumimoji="1" lang="en-US" altLang="ko-KR" sz="1600" dirty="0"/>
              <a:t>Select Python </a:t>
            </a:r>
            <a:r>
              <a:rPr kumimoji="1" lang="en-US" altLang="ko-KR" sz="1600" dirty="0" smtClean="0"/>
              <a:t>Interpreter</a:t>
            </a:r>
          </a:p>
          <a:p>
            <a:pPr marL="1257300" lvl="2" indent="-342900">
              <a:buFont typeface="Wingdings" pitchFamily="2" charset="2"/>
              <a:buChar char="§"/>
            </a:pPr>
            <a:r>
              <a:rPr kumimoji="1" lang="en-US" altLang="ko-KR" sz="1400" dirty="0">
                <a:solidFill>
                  <a:srgbClr val="FF0000"/>
                </a:solidFill>
              </a:rPr>
              <a:t>Existing Interpreter(Windows 7): Python </a:t>
            </a:r>
            <a:r>
              <a:rPr kumimoji="1" lang="ko-KR" altLang="en-US" sz="1400" dirty="0">
                <a:solidFill>
                  <a:srgbClr val="FF0000"/>
                </a:solidFill>
              </a:rPr>
              <a:t>설치 경로 </a:t>
            </a:r>
            <a:r>
              <a:rPr kumimoji="1" lang="en-US" altLang="ko-KR" sz="1400" dirty="0">
                <a:solidFill>
                  <a:srgbClr val="FF0000"/>
                </a:solidFill>
              </a:rPr>
              <a:t>(</a:t>
            </a:r>
            <a:r>
              <a:rPr kumimoji="1" lang="en-US" altLang="ko-KR" sz="1400" dirty="0" err="1">
                <a:solidFill>
                  <a:srgbClr val="FF0000"/>
                </a:solidFill>
              </a:rPr>
              <a:t>ProgramData</a:t>
            </a:r>
            <a:r>
              <a:rPr kumimoji="1" lang="en-US" altLang="ko-KR" sz="1400" dirty="0">
                <a:solidFill>
                  <a:srgbClr val="FF0000"/>
                </a:solidFill>
              </a:rPr>
              <a:t>/Anaconda3/</a:t>
            </a:r>
            <a:r>
              <a:rPr kumimoji="1" lang="en-US" altLang="ko-KR" sz="1400" dirty="0" err="1">
                <a:solidFill>
                  <a:srgbClr val="FF0000"/>
                </a:solidFill>
              </a:rPr>
              <a:t>envs</a:t>
            </a:r>
            <a:r>
              <a:rPr kumimoji="1" lang="en-US" altLang="ko-KR" sz="1400" dirty="0">
                <a:solidFill>
                  <a:srgbClr val="FF0000"/>
                </a:solidFill>
              </a:rPr>
              <a:t>/</a:t>
            </a:r>
            <a:r>
              <a:rPr kumimoji="1" lang="en-US" altLang="ko-KR" sz="1400" dirty="0" err="1">
                <a:solidFill>
                  <a:srgbClr val="FF0000"/>
                </a:solidFill>
              </a:rPr>
              <a:t>RL_tutorial</a:t>
            </a:r>
            <a:r>
              <a:rPr kumimoji="1" lang="en-US" altLang="ko-KR" sz="1400" dirty="0">
                <a:solidFill>
                  <a:srgbClr val="FF0000"/>
                </a:solidFill>
              </a:rPr>
              <a:t>/python.exe</a:t>
            </a:r>
            <a:endParaRPr kumimoji="1" lang="en-US" altLang="ko-KR" sz="1400" dirty="0" smtClean="0">
              <a:solidFill>
                <a:srgbClr val="FF0000"/>
              </a:solidFill>
            </a:endParaRPr>
          </a:p>
          <a:p>
            <a:pPr marL="1257300" lvl="2" indent="-342900">
              <a:buFont typeface="Wingdings" pitchFamily="2" charset="2"/>
              <a:buChar char="§"/>
            </a:pPr>
            <a:r>
              <a:rPr kumimoji="1" lang="en-US" altLang="ko-KR" sz="1400" dirty="0"/>
              <a:t>Existing Interpreter(Windows 10): Python </a:t>
            </a:r>
            <a:r>
              <a:rPr kumimoji="1" lang="ko-KR" altLang="en-US" sz="1400" dirty="0" smtClean="0"/>
              <a:t>설치 경로 </a:t>
            </a:r>
            <a:r>
              <a:rPr kumimoji="1" lang="en-US" altLang="ko-KR" sz="1400" dirty="0"/>
              <a:t>(C:\Users\admin\Anaconda3\</a:t>
            </a:r>
            <a:r>
              <a:rPr kumimoji="1" lang="en-US" altLang="ko-KR" sz="1400" dirty="0" err="1"/>
              <a:t>envs</a:t>
            </a:r>
            <a:r>
              <a:rPr kumimoji="1" lang="en-US" altLang="ko-KR" sz="1400" dirty="0"/>
              <a:t>\</a:t>
            </a:r>
            <a:r>
              <a:rPr kumimoji="1" lang="en-US" altLang="ko-KR" sz="1400" dirty="0" err="1"/>
              <a:t>RNN_tutorial</a:t>
            </a:r>
            <a:r>
              <a:rPr kumimoji="1" lang="en-US" altLang="ko-KR" sz="1400" dirty="0"/>
              <a:t>\python.exe)</a:t>
            </a:r>
            <a:endParaRPr kumimoji="1" lang="en-US" altLang="ko-KR" sz="1400" dirty="0" smtClean="0"/>
          </a:p>
          <a:p>
            <a:pPr marL="1257300" lvl="2" indent="-342900">
              <a:buFont typeface="Wingdings" pitchFamily="2" charset="2"/>
              <a:buChar char="§"/>
            </a:pPr>
            <a:r>
              <a:rPr kumimoji="1" lang="en-US" altLang="ko-KR" sz="1400" dirty="0">
                <a:solidFill>
                  <a:srgbClr val="FF0000"/>
                </a:solidFill>
              </a:rPr>
              <a:t>Existing Interpreter(Mac OSX): Python </a:t>
            </a:r>
            <a:r>
              <a:rPr kumimoji="1" lang="ko-KR" altLang="en-US" sz="1400" dirty="0">
                <a:solidFill>
                  <a:srgbClr val="FF0000"/>
                </a:solidFill>
              </a:rPr>
              <a:t>설치 경로 </a:t>
            </a:r>
            <a:r>
              <a:rPr kumimoji="1" lang="en-US" altLang="ko-KR" sz="1400" dirty="0">
                <a:solidFill>
                  <a:srgbClr val="FF0000"/>
                </a:solidFill>
              </a:rPr>
              <a:t>(anaconda3/</a:t>
            </a:r>
            <a:r>
              <a:rPr kumimoji="1" lang="en-US" altLang="ko-KR" sz="1400" dirty="0" err="1">
                <a:solidFill>
                  <a:srgbClr val="FF0000"/>
                </a:solidFill>
              </a:rPr>
              <a:t>envs</a:t>
            </a:r>
            <a:r>
              <a:rPr kumimoji="1" lang="en-US" altLang="ko-KR" sz="1400" dirty="0">
                <a:solidFill>
                  <a:srgbClr val="FF0000"/>
                </a:solidFill>
              </a:rPr>
              <a:t>/</a:t>
            </a:r>
            <a:r>
              <a:rPr kumimoji="1" lang="en-US" altLang="ko-KR" sz="1400" dirty="0" err="1">
                <a:solidFill>
                  <a:srgbClr val="FF0000"/>
                </a:solidFill>
              </a:rPr>
              <a:t>RL_tutorial</a:t>
            </a:r>
            <a:r>
              <a:rPr kumimoji="1" lang="en-US" altLang="ko-KR" sz="1400" dirty="0">
                <a:solidFill>
                  <a:srgbClr val="FF0000"/>
                </a:solidFill>
              </a:rPr>
              <a:t>/bin/python3.6)</a:t>
            </a:r>
          </a:p>
          <a:p>
            <a:pPr marL="1257300" lvl="2" indent="-342900">
              <a:buFont typeface="Wingdings" pitchFamily="2" charset="2"/>
              <a:buChar char="§"/>
            </a:pPr>
            <a:endParaRPr kumimoji="1" lang="en-US" altLang="ko-KR" sz="1400" dirty="0">
              <a:solidFill>
                <a:srgbClr val="FF0000"/>
              </a:solidFill>
            </a:endParaRPr>
          </a:p>
          <a:p>
            <a:pPr marL="1257300" lvl="2" indent="-342900">
              <a:buFont typeface="Wingdings" pitchFamily="2" charset="2"/>
              <a:buChar char="§"/>
            </a:pPr>
            <a:endParaRPr kumimoji="1" lang="en-US" altLang="ko-KR" sz="1400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9B9F-D576-4504-9112-082F0E0104D7}" type="slidenum">
              <a:rPr lang="ko-KR" altLang="en-US" smtClean="0"/>
              <a:t>15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52530" y="3575538"/>
            <a:ext cx="3569030" cy="2466488"/>
            <a:chOff x="1049655" y="2081192"/>
            <a:chExt cx="5332110" cy="393124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9655" y="2081192"/>
              <a:ext cx="5332110" cy="3931248"/>
            </a:xfrm>
            <a:prstGeom prst="rect">
              <a:avLst/>
            </a:prstGeom>
          </p:spPr>
        </p:pic>
        <p:sp>
          <p:nvSpPr>
            <p:cNvPr id="29" name="직사각형 28"/>
            <p:cNvSpPr/>
            <p:nvPr/>
          </p:nvSpPr>
          <p:spPr>
            <a:xfrm>
              <a:off x="6028329" y="2361047"/>
              <a:ext cx="268097" cy="23812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680710" y="3575538"/>
            <a:ext cx="2888152" cy="2947188"/>
            <a:chOff x="4680710" y="3575538"/>
            <a:chExt cx="2888152" cy="2947188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80710" y="3575538"/>
              <a:ext cx="2621769" cy="2947188"/>
            </a:xfrm>
            <a:prstGeom prst="rect">
              <a:avLst/>
            </a:prstGeom>
          </p:spPr>
        </p:pic>
        <p:grpSp>
          <p:nvGrpSpPr>
            <p:cNvPr id="11" name="그룹 10"/>
            <p:cNvGrpSpPr/>
            <p:nvPr/>
          </p:nvGrpSpPr>
          <p:grpSpPr>
            <a:xfrm>
              <a:off x="4803755" y="3981450"/>
              <a:ext cx="2765107" cy="2541276"/>
              <a:chOff x="5535239" y="3676263"/>
              <a:chExt cx="2765107" cy="2541276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5535239" y="3676263"/>
                <a:ext cx="2748253" cy="754184"/>
                <a:chOff x="7943795" y="3018257"/>
                <a:chExt cx="2748253" cy="754184"/>
              </a:xfrm>
            </p:grpSpPr>
            <p:sp>
              <p:nvSpPr>
                <p:cNvPr id="26" name="TextBox 25"/>
                <p:cNvSpPr txBox="1"/>
                <p:nvPr/>
              </p:nvSpPr>
              <p:spPr>
                <a:xfrm>
                  <a:off x="8950356" y="3156888"/>
                  <a:ext cx="1741692" cy="615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b="1" dirty="0">
                      <a:solidFill>
                        <a:schemeClr val="accent2"/>
                      </a:solidFill>
                      <a:latin typeface="맑은 고딕" panose="020B0503020000020004" pitchFamily="50" charset="-127"/>
                    </a:rPr>
                    <a:t>① </a:t>
                  </a:r>
                  <a:r>
                    <a:rPr lang="en-US" altLang="ko-KR" sz="1600" dirty="0" smtClean="0">
                      <a:solidFill>
                        <a:schemeClr val="accent2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python.exe </a:t>
                  </a:r>
                  <a:r>
                    <a:rPr lang="ko-KR" altLang="en-US" sz="1600" dirty="0" smtClean="0">
                      <a:solidFill>
                        <a:schemeClr val="accent2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파일 선택하기</a:t>
                  </a:r>
                  <a:endParaRPr lang="ko-KR" altLang="en-US" sz="1200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7943795" y="3018257"/>
                  <a:ext cx="2282845" cy="138631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" name="직사각형 17"/>
              <p:cNvSpPr/>
              <p:nvPr/>
            </p:nvSpPr>
            <p:spPr>
              <a:xfrm>
                <a:off x="6900053" y="5979414"/>
                <a:ext cx="529447" cy="238125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558654" y="5575785"/>
                <a:ext cx="1741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smtClean="0">
                    <a:solidFill>
                      <a:schemeClr val="accent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② </a:t>
                </a:r>
                <a:r>
                  <a:rPr lang="ko-KR" altLang="en-US" sz="1600" dirty="0" smtClean="0">
                    <a:solidFill>
                      <a:schemeClr val="accent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클릭하기</a:t>
                </a:r>
                <a:endParaRPr lang="ko-KR" altLang="en-US" sz="1100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13" name="그룹 12"/>
          <p:cNvGrpSpPr/>
          <p:nvPr/>
        </p:nvGrpSpPr>
        <p:grpSpPr>
          <a:xfrm>
            <a:off x="7984674" y="3709062"/>
            <a:ext cx="3960323" cy="2723906"/>
            <a:chOff x="7984674" y="3709062"/>
            <a:chExt cx="3960323" cy="2723906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84674" y="3709062"/>
              <a:ext cx="3960323" cy="2723906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11118814" y="6206949"/>
              <a:ext cx="368336" cy="149401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F96C36BF-8F55-B945-8DA2-446A9A8088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69304" y="46056"/>
            <a:ext cx="850777" cy="78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25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49885"/>
            <a:ext cx="10515600" cy="1142683"/>
          </a:xfrm>
        </p:spPr>
        <p:txBody>
          <a:bodyPr/>
          <a:lstStyle/>
          <a:p>
            <a:r>
              <a:rPr lang="en-US" altLang="ko-KR" dirty="0" err="1" smtClean="0"/>
              <a:t>PyCharm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cont</a:t>
            </a:r>
            <a:r>
              <a:rPr lang="en-US" altLang="ko-KR" dirty="0" smtClean="0"/>
              <a:t>’)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Python </a:t>
            </a:r>
            <a:r>
              <a:rPr kumimoji="1" lang="ko-KR" altLang="en-US" dirty="0" smtClean="0"/>
              <a:t>파일 생성하기</a:t>
            </a:r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9B9F-D576-4504-9112-082F0E0104D7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21923"/>
          <a:stretch/>
        </p:blipFill>
        <p:spPr>
          <a:xfrm>
            <a:off x="919163" y="2039365"/>
            <a:ext cx="7794625" cy="436016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850" y="2809748"/>
            <a:ext cx="3295650" cy="140970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10480675" y="3852862"/>
            <a:ext cx="735965" cy="26955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32851" y="3159441"/>
            <a:ext cx="2970530" cy="26955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125470" y="3146136"/>
            <a:ext cx="1522730" cy="12284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29030" y="2651184"/>
            <a:ext cx="486410" cy="9963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029172" y="2343407"/>
            <a:ext cx="555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2"/>
                </a:solidFill>
                <a:latin typeface="맑은 고딕" panose="020B0503020000020004" pitchFamily="50" charset="-127"/>
              </a:rPr>
              <a:t>① </a:t>
            </a:r>
            <a:r>
              <a:rPr lang="ko-KR" altLang="en-US" sz="14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</a:t>
            </a:r>
            <a:r>
              <a:rPr lang="en-US" altLang="ko-KR" sz="14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 err="1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RNN_tutorial</a:t>
            </a:r>
            <a:r>
              <a:rPr lang="en-US" altLang="ko-KR" sz="14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마우스 오른쪽 클릭하기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48200" y="2974775"/>
            <a:ext cx="245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ko-KR" altLang="en-US" b="1" dirty="0" smtClean="0">
                <a:solidFill>
                  <a:schemeClr val="accent2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python </a:t>
            </a:r>
            <a:r>
              <a:rPr lang="ko-KR" altLang="en-US" sz="14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생성하기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996170" y="4135874"/>
            <a:ext cx="245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ko-KR" altLang="en-US" b="1" dirty="0" smtClean="0">
                <a:solidFill>
                  <a:schemeClr val="accent2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python </a:t>
            </a:r>
            <a:r>
              <a:rPr lang="ko-KR" altLang="en-US" sz="14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생성하기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869807" y="2790109"/>
            <a:ext cx="209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2"/>
                </a:solidFill>
                <a:latin typeface="맑은 고딕" panose="020B0503020000020004" pitchFamily="50" charset="-127"/>
              </a:rPr>
              <a:t>① </a:t>
            </a:r>
            <a:r>
              <a:rPr lang="en-US" altLang="ko-KR" sz="14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python </a:t>
            </a:r>
            <a:r>
              <a:rPr lang="ko-KR" altLang="en-US" sz="14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 정하기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96C36BF-8F55-B945-8DA2-446A9A808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9304" y="46056"/>
            <a:ext cx="850777" cy="78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668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49885"/>
            <a:ext cx="10515600" cy="1142683"/>
          </a:xfrm>
        </p:spPr>
        <p:txBody>
          <a:bodyPr/>
          <a:lstStyle/>
          <a:p>
            <a:r>
              <a:rPr lang="en-US" altLang="ko-KR" dirty="0" err="1" smtClean="0"/>
              <a:t>PyCharm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cont</a:t>
            </a:r>
            <a:r>
              <a:rPr lang="en-US" altLang="ko-KR" dirty="0" smtClean="0"/>
              <a:t>’)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Python </a:t>
            </a:r>
            <a:r>
              <a:rPr kumimoji="1" lang="ko-KR" altLang="en-US" dirty="0" smtClean="0"/>
              <a:t>테스트하기</a:t>
            </a:r>
            <a:endParaRPr kumimoji="1" lang="en-US" altLang="ko-KR" dirty="0" smtClean="0"/>
          </a:p>
          <a:p>
            <a:pPr marL="457200" lvl="1" indent="0">
              <a:buNone/>
            </a:pPr>
            <a:r>
              <a:rPr kumimoji="1" lang="en-US" altLang="ko-KR" dirty="0" smtClean="0"/>
              <a:t>   print(‘Hello, world!’)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9B9F-D576-4504-9112-082F0E0104D7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r="56910"/>
          <a:stretch/>
        </p:blipFill>
        <p:spPr>
          <a:xfrm>
            <a:off x="4148137" y="1744662"/>
            <a:ext cx="2138363" cy="847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53559" b="64216"/>
          <a:stretch/>
        </p:blipFill>
        <p:spPr>
          <a:xfrm>
            <a:off x="1300162" y="2711448"/>
            <a:ext cx="6130925" cy="33845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t="67020" r="73810" b="14249"/>
          <a:stretch/>
        </p:blipFill>
        <p:spPr>
          <a:xfrm>
            <a:off x="7585075" y="3257551"/>
            <a:ext cx="3457575" cy="17716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19200" y="209792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2"/>
                </a:solidFill>
                <a:latin typeface="맑은 고딕" panose="020B0503020000020004" pitchFamily="50" charset="-127"/>
              </a:rPr>
              <a:t>①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19749" y="2914133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ko-KR" altLang="en-US" sz="16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r>
              <a:rPr lang="en-US" altLang="ko-KR" sz="16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(RUN) </a:t>
            </a:r>
            <a:r>
              <a:rPr lang="ko-KR" altLang="en-US" sz="16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하기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13862" y="3535125"/>
            <a:ext cx="287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 </a:t>
            </a:r>
            <a:r>
              <a:rPr lang="ko-KR" altLang="en-US" sz="1600" dirty="0" err="1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출력창에서</a:t>
            </a:r>
            <a:r>
              <a:rPr lang="ko-KR" altLang="en-US" sz="16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결과 확인하기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645341" y="2000250"/>
            <a:ext cx="1574484" cy="20955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812855" y="2993271"/>
            <a:ext cx="335282" cy="26428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812856" y="3230559"/>
            <a:ext cx="3311844" cy="17939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372474" y="3617358"/>
            <a:ext cx="1047751" cy="26804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96C36BF-8F55-B945-8DA2-446A9A808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9304" y="46056"/>
            <a:ext cx="850777" cy="78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13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MuseScore2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악보를 보기 위해서 사용하는 어플리케이션 </a:t>
            </a:r>
            <a:endParaRPr lang="en-US" altLang="ko-KR" dirty="0" smtClean="0"/>
          </a:p>
          <a:p>
            <a:r>
              <a:rPr lang="en-US" altLang="ko-KR" dirty="0" smtClean="0"/>
              <a:t>Download</a:t>
            </a:r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musescore.org/ko/download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9B9F-D576-4504-9112-082F0E0104D7}" type="slidenum">
              <a:rPr lang="ko-KR" altLang="en-US" smtClean="0"/>
              <a:t>18</a:t>
            </a:fld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1793781" y="3000055"/>
            <a:ext cx="8048862" cy="3122110"/>
            <a:chOff x="643075" y="3102796"/>
            <a:chExt cx="6851800" cy="255567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799" y="3102796"/>
              <a:ext cx="6761076" cy="2223089"/>
            </a:xfrm>
            <a:prstGeom prst="rect">
              <a:avLst/>
            </a:prstGeom>
          </p:spPr>
        </p:pic>
        <p:grpSp>
          <p:nvGrpSpPr>
            <p:cNvPr id="9" name="그룹 8"/>
            <p:cNvGrpSpPr/>
            <p:nvPr/>
          </p:nvGrpSpPr>
          <p:grpSpPr>
            <a:xfrm>
              <a:off x="643075" y="4029194"/>
              <a:ext cx="6851799" cy="1629275"/>
              <a:chOff x="3858886" y="2541587"/>
              <a:chExt cx="7272528" cy="1732160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3858886" y="2541587"/>
                <a:ext cx="7272528" cy="137857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395039" y="3904415"/>
                <a:ext cx="42002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smtClean="0">
                    <a:solidFill>
                      <a:schemeClr val="accent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① </a:t>
                </a:r>
                <a:r>
                  <a:rPr lang="ko-KR" altLang="en-US" sz="1600" dirty="0" smtClean="0">
                    <a:solidFill>
                      <a:schemeClr val="accent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본인의 컴퓨터에 맞는 </a:t>
                </a:r>
                <a:r>
                  <a:rPr lang="en-US" altLang="ko-KR" sz="1600" dirty="0" smtClean="0">
                    <a:solidFill>
                      <a:schemeClr val="accent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OS </a:t>
                </a:r>
                <a:r>
                  <a:rPr lang="ko-KR" altLang="en-US" sz="1600" dirty="0" smtClean="0">
                    <a:solidFill>
                      <a:schemeClr val="accent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선택하기</a:t>
                </a:r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0"/>
            <a:ext cx="821348" cy="83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92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MuseScore2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Install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9B9F-D576-4504-9112-082F0E0104D7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0"/>
            <a:ext cx="821348" cy="8369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11" y="3167761"/>
            <a:ext cx="2310046" cy="11978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43" y="2304443"/>
            <a:ext cx="4139654" cy="32248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294" y="2284698"/>
            <a:ext cx="4126492" cy="324459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142130" y="3935002"/>
            <a:ext cx="707218" cy="26798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599402" y="5145641"/>
            <a:ext cx="707218" cy="26798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861465" y="5153004"/>
            <a:ext cx="707218" cy="26798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486422" y="4777483"/>
            <a:ext cx="1856118" cy="21575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90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rial Black" panose="020B0A04020102020204" pitchFamily="34" charset="0"/>
              </a:rPr>
              <a:t>시스템 요구사항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ko-KR" altLang="en-US" sz="2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운영 체제</a:t>
            </a:r>
            <a:r>
              <a:rPr lang="en-US" altLang="ko-KR" sz="2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(OS)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ko-KR" altLang="en-US" sz="2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패키지</a:t>
            </a:r>
            <a:r>
              <a:rPr lang="en-US" altLang="ko-KR" sz="2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(packages)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Anaconda for Python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altLang="ko-KR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PyCharm</a:t>
            </a: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ko-KR" altLang="en-US" sz="2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9B9F-D576-4504-9112-082F0E0104D7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60" b="96552" l="9091" r="89773">
                        <a14:foregroundMark x1="61932" y1="20197" x2="61932" y2="20197"/>
                        <a14:foregroundMark x1="39205" y1="40887" x2="39205" y2="40887"/>
                        <a14:foregroundMark x1="28977" y1="44828" x2="28977" y2="44828"/>
                        <a14:foregroundMark x1="27841" y1="48768" x2="27841" y2="48768"/>
                        <a14:foregroundMark x1="30682" y1="49754" x2="30682" y2="49754"/>
                        <a14:foregroundMark x1="30682" y1="50246" x2="30682" y2="50246"/>
                        <a14:foregroundMark x1="25000" y1="67488" x2="25000" y2="67488"/>
                        <a14:foregroundMark x1="25000" y1="67488" x2="25000" y2="67488"/>
                        <a14:foregroundMark x1="39205" y1="86700" x2="39205" y2="86700"/>
                        <a14:foregroundMark x1="39773" y1="92118" x2="39773" y2="921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82406" y="2526301"/>
            <a:ext cx="326457" cy="3765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857" b="94286" l="952" r="99048">
                        <a14:foregroundMark x1="38095" y1="23810" x2="38095" y2="23810"/>
                        <a14:foregroundMark x1="39048" y1="27619" x2="40476" y2="28095"/>
                        <a14:foregroundMark x1="40476" y1="28095" x2="40476" y2="28095"/>
                        <a14:foregroundMark x1="40476" y1="28571" x2="40476" y2="28571"/>
                        <a14:foregroundMark x1="39524" y1="29048" x2="39524" y2="29048"/>
                        <a14:foregroundMark x1="32857" y1="22857" x2="32857" y2="22857"/>
                        <a14:foregroundMark x1="29048" y1="19524" x2="29048" y2="19524"/>
                        <a14:foregroundMark x1="29048" y1="17143" x2="29048" y2="17143"/>
                        <a14:foregroundMark x1="28571" y1="15238" x2="28571" y2="15238"/>
                        <a14:foregroundMark x1="27143" y1="15238" x2="27143" y2="15238"/>
                        <a14:foregroundMark x1="26667" y1="22381" x2="26667" y2="22381"/>
                        <a14:foregroundMark x1="24286" y1="25238" x2="24286" y2="25238"/>
                        <a14:foregroundMark x1="22381" y1="27143" x2="22381" y2="27143"/>
                        <a14:foregroundMark x1="21905" y1="29048" x2="21905" y2="29048"/>
                        <a14:foregroundMark x1="21429" y1="32381" x2="21429" y2="32381"/>
                        <a14:foregroundMark x1="21429" y1="32381" x2="21429" y2="32381"/>
                        <a14:foregroundMark x1="16190" y1="37619" x2="16190" y2="37619"/>
                        <a14:foregroundMark x1="18095" y1="39524" x2="18095" y2="39524"/>
                        <a14:foregroundMark x1="18095" y1="40000" x2="18095" y2="40000"/>
                        <a14:foregroundMark x1="19524" y1="37143" x2="19524" y2="37143"/>
                        <a14:foregroundMark x1="19524" y1="35714" x2="19524" y2="35714"/>
                        <a14:foregroundMark x1="20000" y1="33333" x2="20000" y2="33333"/>
                        <a14:foregroundMark x1="20000" y1="33333" x2="20000" y2="33333"/>
                        <a14:foregroundMark x1="45714" y1="17143" x2="45714" y2="17143"/>
                        <a14:foregroundMark x1="52381" y1="19048" x2="52381" y2="19048"/>
                        <a14:foregroundMark x1="52381" y1="25238" x2="52381" y2="25238"/>
                        <a14:foregroundMark x1="52381" y1="27619" x2="52381" y2="27619"/>
                        <a14:foregroundMark x1="52381" y1="32381" x2="52381" y2="32381"/>
                        <a14:foregroundMark x1="50476" y1="39524" x2="50476" y2="39524"/>
                        <a14:foregroundMark x1="62857" y1="39524" x2="62857" y2="39524"/>
                        <a14:foregroundMark x1="62857" y1="39524" x2="62857" y2="39524"/>
                        <a14:foregroundMark x1="62857" y1="39524" x2="62857" y2="39524"/>
                        <a14:foregroundMark x1="75714" y1="31429" x2="75714" y2="31429"/>
                        <a14:foregroundMark x1="75714" y1="31429" x2="76667" y2="32381"/>
                        <a14:foregroundMark x1="78571" y1="35714" x2="78571" y2="37143"/>
                        <a14:foregroundMark x1="78571" y1="37143" x2="76667" y2="38571"/>
                        <a14:foregroundMark x1="74286" y1="39524" x2="72857" y2="40952"/>
                        <a14:foregroundMark x1="70000" y1="41905" x2="65238" y2="44286"/>
                        <a14:foregroundMark x1="63810" y1="43810" x2="63810" y2="43810"/>
                        <a14:foregroundMark x1="66667" y1="43810" x2="66667" y2="43810"/>
                        <a14:foregroundMark x1="68095" y1="38095" x2="67619" y2="37143"/>
                        <a14:foregroundMark x1="67619" y1="36667" x2="66190" y2="35238"/>
                        <a14:foregroundMark x1="64762" y1="32857" x2="64762" y2="32857"/>
                        <a14:foregroundMark x1="64762" y1="31429" x2="64762" y2="36190"/>
                        <a14:foregroundMark x1="66190" y1="50476" x2="66190" y2="50476"/>
                        <a14:foregroundMark x1="71429" y1="53810" x2="74762" y2="51905"/>
                        <a14:foregroundMark x1="77143" y1="50000" x2="80476" y2="45714"/>
                        <a14:foregroundMark x1="86190" y1="40000" x2="86190" y2="40000"/>
                        <a14:foregroundMark x1="86190" y1="39048" x2="86190" y2="37619"/>
                        <a14:foregroundMark x1="86667" y1="34762" x2="87143" y2="32857"/>
                        <a14:foregroundMark x1="87619" y1="31429" x2="87619" y2="31429"/>
                        <a14:foregroundMark x1="87619" y1="30952" x2="87619" y2="30952"/>
                        <a14:foregroundMark x1="25714" y1="71905" x2="25714" y2="71905"/>
                        <a14:foregroundMark x1="63333" y1="68095" x2="63333" y2="68095"/>
                        <a14:foregroundMark x1="63333" y1="68095" x2="64286" y2="70000"/>
                        <a14:foregroundMark x1="66667" y1="74762" x2="67619" y2="76190"/>
                        <a14:foregroundMark x1="68095" y1="76190" x2="68095" y2="76190"/>
                        <a14:foregroundMark x1="68571" y1="76190" x2="68571" y2="76190"/>
                        <a14:foregroundMark x1="60000" y1="76190" x2="56667" y2="76190"/>
                        <a14:foregroundMark x1="55714" y1="76190" x2="55714" y2="76190"/>
                        <a14:foregroundMark x1="56667" y1="80000" x2="62857" y2="82381"/>
                        <a14:foregroundMark x1="66667" y1="77143" x2="68571" y2="77143"/>
                        <a14:foregroundMark x1="70000" y1="76667" x2="72857" y2="77619"/>
                        <a14:foregroundMark x1="54762" y1="64762" x2="54762" y2="64762"/>
                        <a14:foregroundMark x1="54762" y1="64762" x2="54762" y2="64762"/>
                        <a14:foregroundMark x1="54286" y1="63810" x2="54286" y2="63810"/>
                        <a14:foregroundMark x1="49524" y1="58095" x2="49524" y2="58095"/>
                        <a14:foregroundMark x1="52381" y1="56667" x2="52381" y2="56667"/>
                        <a14:foregroundMark x1="56667" y1="25714" x2="56667" y2="25714"/>
                        <a14:foregroundMark x1="60476" y1="24286" x2="60476" y2="24286"/>
                        <a14:foregroundMark x1="57143" y1="25714" x2="57143" y2="25714"/>
                        <a14:foregroundMark x1="57143" y1="25714" x2="57143" y2="25714"/>
                        <a14:foregroundMark x1="90476" y1="33333" x2="90476" y2="33333"/>
                        <a14:foregroundMark x1="90952" y1="34286" x2="90476" y2="35238"/>
                        <a14:foregroundMark x1="90476" y1="30476" x2="90476" y2="30476"/>
                        <a14:backgroundMark x1="20476" y1="44286" x2="20476" y2="44286"/>
                        <a14:backgroundMark x1="15714" y1="77619" x2="15714" y2="7761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87307" y="2146303"/>
            <a:ext cx="389523" cy="3895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8058" l="0" r="99500">
                        <a14:foregroundMark x1="52500" y1="16505" x2="52500" y2="16505"/>
                        <a14:foregroundMark x1="56000" y1="17476" x2="56000" y2="17476"/>
                        <a14:foregroundMark x1="56500" y1="17476" x2="56500" y2="17476"/>
                        <a14:foregroundMark x1="59000" y1="12136" x2="59000" y2="12136"/>
                        <a14:foregroundMark x1="65000" y1="18447" x2="65000" y2="18932"/>
                        <a14:foregroundMark x1="66500" y1="27184" x2="66500" y2="27184"/>
                        <a14:foregroundMark x1="57500" y1="15049" x2="57500" y2="15049"/>
                        <a14:foregroundMark x1="60500" y1="17961" x2="60500" y2="17961"/>
                        <a14:foregroundMark x1="47500" y1="17961" x2="47500" y2="17961"/>
                        <a14:foregroundMark x1="54000" y1="53398" x2="54000" y2="53398"/>
                        <a14:foregroundMark x1="50000" y1="51942" x2="50000" y2="51942"/>
                        <a14:foregroundMark x1="45000" y1="53398" x2="45000" y2="53398"/>
                        <a14:foregroundMark x1="47500" y1="61165" x2="49500" y2="62621"/>
                        <a14:foregroundMark x1="59000" y1="66990" x2="59500" y2="66990"/>
                        <a14:foregroundMark x1="60500" y1="66990" x2="60500" y2="66990"/>
                        <a14:foregroundMark x1="63000" y1="57282" x2="62500" y2="53883"/>
                        <a14:foregroundMark x1="62500" y1="52913" x2="62500" y2="52913"/>
                        <a14:foregroundMark x1="62000" y1="49029" x2="62000" y2="48544"/>
                        <a14:foregroundMark x1="61000" y1="45631" x2="61000" y2="45146"/>
                        <a14:foregroundMark x1="62000" y1="43689" x2="62500" y2="44175"/>
                        <a14:foregroundMark x1="64000" y1="43689" x2="65000" y2="45146"/>
                        <a14:foregroundMark x1="66500" y1="47087" x2="66500" y2="48544"/>
                        <a14:foregroundMark x1="66500" y1="49515" x2="67500" y2="53398"/>
                        <a14:foregroundMark x1="68000" y1="54854" x2="68000" y2="56796"/>
                        <a14:foregroundMark x1="66000" y1="61165" x2="64500" y2="63592"/>
                        <a14:foregroundMark x1="64000" y1="65049" x2="62000" y2="66990"/>
                        <a14:foregroundMark x1="61500" y1="67476" x2="58500" y2="69417"/>
                        <a14:foregroundMark x1="57500" y1="69417" x2="55000" y2="68932"/>
                        <a14:foregroundMark x1="54000" y1="67961" x2="53500" y2="67961"/>
                        <a14:foregroundMark x1="53000" y1="68447" x2="52000" y2="69903"/>
                        <a14:foregroundMark x1="51000" y1="75243" x2="50500" y2="77184"/>
                        <a14:foregroundMark x1="50500" y1="77184" x2="52000" y2="77184"/>
                        <a14:foregroundMark x1="55500" y1="76699" x2="60500" y2="75243"/>
                        <a14:foregroundMark x1="40000" y1="61650" x2="40000" y2="61650"/>
                        <a14:foregroundMark x1="40000" y1="60680" x2="54000" y2="364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74660" y="2924795"/>
            <a:ext cx="370974" cy="382103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6F14FB5E-D0B9-7846-91B9-08D748F06FB1}"/>
              </a:ext>
            </a:extLst>
          </p:cNvPr>
          <p:cNvGrpSpPr/>
          <p:nvPr/>
        </p:nvGrpSpPr>
        <p:grpSpPr>
          <a:xfrm>
            <a:off x="2445552" y="4187671"/>
            <a:ext cx="2162767" cy="1646244"/>
            <a:chOff x="3653397" y="3753859"/>
            <a:chExt cx="3899593" cy="320880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8F817C5-A28C-0648-9C5C-32FC27B2CD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37" t="23437" r="23437" b="23437"/>
            <a:stretch/>
          </p:blipFill>
          <p:spPr>
            <a:xfrm>
              <a:off x="3653397" y="4631210"/>
              <a:ext cx="762001" cy="762001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F01A444-3984-DE42-A85F-15AA2905F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1010" y="3753859"/>
              <a:ext cx="1331980" cy="665991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7F2B524-08F6-2148-8E1A-E2C2DB008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9447" y="5346579"/>
              <a:ext cx="762001" cy="762001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96C36BF-8F55-B945-8DA2-446A9A808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060713" y="6108580"/>
              <a:ext cx="854081" cy="8540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7197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98" y="2498408"/>
            <a:ext cx="3654248" cy="287910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800" y="2483745"/>
            <a:ext cx="3660075" cy="288493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076" y="2492580"/>
            <a:ext cx="3654248" cy="287910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MuseScore2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Install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9B9F-D576-4504-9112-082F0E0104D7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0"/>
            <a:ext cx="821348" cy="83690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699336" y="5004636"/>
            <a:ext cx="619217" cy="26798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372405" y="5004636"/>
            <a:ext cx="809231" cy="26798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398540" y="5004636"/>
            <a:ext cx="656454" cy="26798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171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" r="1313" b="1853"/>
          <a:stretch/>
        </p:blipFill>
        <p:spPr>
          <a:xfrm>
            <a:off x="117872" y="2133119"/>
            <a:ext cx="3888717" cy="269891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" r="2292" b="3031"/>
          <a:stretch/>
        </p:blipFill>
        <p:spPr>
          <a:xfrm>
            <a:off x="4236595" y="2161701"/>
            <a:ext cx="3840108" cy="266005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" r="2017" b="1845"/>
          <a:stretch/>
        </p:blipFill>
        <p:spPr>
          <a:xfrm>
            <a:off x="8306709" y="2161701"/>
            <a:ext cx="3830387" cy="267946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MuseScore2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Install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64271"/>
            <a:ext cx="2743200" cy="365125"/>
          </a:xfrm>
        </p:spPr>
        <p:txBody>
          <a:bodyPr/>
          <a:lstStyle/>
          <a:p>
            <a:fld id="{7CE59B9F-D576-4504-9112-082F0E0104D7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0"/>
            <a:ext cx="821348" cy="83690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0907210" y="4573184"/>
            <a:ext cx="656454" cy="26798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847205" y="4553772"/>
            <a:ext cx="656454" cy="26798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743392" y="4535972"/>
            <a:ext cx="656454" cy="26798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222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" r="1223" b="1888"/>
          <a:stretch/>
        </p:blipFill>
        <p:spPr>
          <a:xfrm>
            <a:off x="117871" y="2133118"/>
            <a:ext cx="3899577" cy="269117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" r="896" b="2043"/>
          <a:stretch/>
        </p:blipFill>
        <p:spPr>
          <a:xfrm>
            <a:off x="4233485" y="2154745"/>
            <a:ext cx="3899577" cy="265404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" t="1" r="1449" b="1755"/>
          <a:stretch/>
        </p:blipFill>
        <p:spPr>
          <a:xfrm>
            <a:off x="8268062" y="2149373"/>
            <a:ext cx="3869034" cy="271457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MuseScore2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1206" y="1700962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Install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9B9F-D576-4504-9112-082F0E0104D7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0"/>
            <a:ext cx="821348" cy="83690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0876388" y="4573184"/>
            <a:ext cx="656454" cy="26798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857479" y="4553772"/>
            <a:ext cx="656454" cy="26798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753666" y="4535972"/>
            <a:ext cx="656454" cy="26798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339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0" t="31778" r="17125" b="30667"/>
          <a:stretch/>
        </p:blipFill>
        <p:spPr>
          <a:xfrm>
            <a:off x="2103120" y="2179320"/>
            <a:ext cx="8001000" cy="257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04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Anaconda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Download</a:t>
            </a:r>
          </a:p>
          <a:p>
            <a:pPr lvl="1"/>
            <a:r>
              <a:rPr lang="en-US" altLang="ko-KR" dirty="0" smtClean="0">
                <a:hlinkClick r:id="rId2"/>
              </a:rPr>
              <a:t>https://www.anaconda.com/distribution/#download-section</a:t>
            </a:r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9B9F-D576-4504-9112-082F0E0104D7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01A444-3984-DE42-A85F-15AA2905F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434" y="50801"/>
            <a:ext cx="1527825" cy="7066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150" y="2568649"/>
            <a:ext cx="6030502" cy="3849829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3510051" y="5088788"/>
            <a:ext cx="3052626" cy="431573"/>
            <a:chOff x="3530600" y="5205374"/>
            <a:chExt cx="3240070" cy="458826"/>
          </a:xfrm>
        </p:grpSpPr>
        <p:sp>
          <p:nvSpPr>
            <p:cNvPr id="9" name="직사각형 8"/>
            <p:cNvSpPr/>
            <p:nvPr/>
          </p:nvSpPr>
          <p:spPr>
            <a:xfrm>
              <a:off x="3530600" y="5208587"/>
              <a:ext cx="1092199" cy="455613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88179" y="5205374"/>
              <a:ext cx="2182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accent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② </a:t>
              </a:r>
              <a:r>
                <a:rPr lang="ko-KR" altLang="en-US" sz="1600" dirty="0" smtClean="0">
                  <a:solidFill>
                    <a:schemeClr val="accent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다운로드하기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858888" y="2568649"/>
            <a:ext cx="7563860" cy="428551"/>
            <a:chOff x="3858887" y="2541587"/>
            <a:chExt cx="8028313" cy="455613"/>
          </a:xfrm>
        </p:grpSpPr>
        <p:sp>
          <p:nvSpPr>
            <p:cNvPr id="8" name="직사각형 7"/>
            <p:cNvSpPr/>
            <p:nvPr/>
          </p:nvSpPr>
          <p:spPr>
            <a:xfrm>
              <a:off x="3858887" y="2541587"/>
              <a:ext cx="3862713" cy="455613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86980" y="2541587"/>
              <a:ext cx="4200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accent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① </a:t>
              </a:r>
              <a:r>
                <a:rPr lang="ko-KR" altLang="en-US" sz="1600" dirty="0" smtClean="0">
                  <a:solidFill>
                    <a:schemeClr val="accent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본인의 컴퓨터에 맞는 </a:t>
              </a:r>
              <a:r>
                <a:rPr lang="en-US" altLang="ko-KR" sz="1600" dirty="0" smtClean="0">
                  <a:solidFill>
                    <a:schemeClr val="accent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OS </a:t>
              </a:r>
              <a:r>
                <a:rPr lang="ko-KR" altLang="en-US" sz="1600" dirty="0" smtClean="0">
                  <a:solidFill>
                    <a:schemeClr val="accent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선택하기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232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Anaconda (</a:t>
            </a:r>
            <a:r>
              <a:rPr lang="en-US" altLang="ko-KR" dirty="0" err="1" smtClean="0"/>
              <a:t>cont</a:t>
            </a:r>
            <a:r>
              <a:rPr lang="en-US" altLang="ko-KR" dirty="0" smtClean="0"/>
              <a:t>’)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01A444-3984-DE42-A85F-15AA2905FC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434" y="50801"/>
            <a:ext cx="1527825" cy="706651"/>
          </a:xfrm>
          <a:prstGeom prst="rect">
            <a:avLst/>
          </a:prstGeom>
        </p:spPr>
      </p:pic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Install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850" y="2061806"/>
            <a:ext cx="4838700" cy="37242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200" y="2061805"/>
            <a:ext cx="4829175" cy="37242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058292" y="5435029"/>
            <a:ext cx="770135" cy="21889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979185" y="5421186"/>
            <a:ext cx="770135" cy="21889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24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Anaconda (</a:t>
            </a:r>
            <a:r>
              <a:rPr lang="en-US" altLang="ko-KR" dirty="0" err="1" smtClean="0"/>
              <a:t>cont</a:t>
            </a:r>
            <a:r>
              <a:rPr lang="en-US" altLang="ko-KR" dirty="0" smtClean="0"/>
              <a:t>’)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01A444-3984-DE42-A85F-15AA2905FC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434" y="50801"/>
            <a:ext cx="1527825" cy="706651"/>
          </a:xfrm>
          <a:prstGeom prst="rect">
            <a:avLst/>
          </a:prstGeom>
        </p:spPr>
      </p:pic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355" y="2061055"/>
            <a:ext cx="4819650" cy="3733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108" y="2032480"/>
            <a:ext cx="4876800" cy="376237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8979185" y="5421186"/>
            <a:ext cx="770135" cy="21889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058292" y="5435029"/>
            <a:ext cx="770135" cy="21889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188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040" y="2051529"/>
            <a:ext cx="4886325" cy="381952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83" y="2032480"/>
            <a:ext cx="4962525" cy="38576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Anaconda (</a:t>
            </a:r>
            <a:r>
              <a:rPr lang="en-US" altLang="ko-KR" dirty="0" err="1" smtClean="0"/>
              <a:t>cont</a:t>
            </a:r>
            <a:r>
              <a:rPr lang="en-US" altLang="ko-KR" dirty="0" smtClean="0"/>
              <a:t>’)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01A444-3984-DE42-A85F-15AA2905FC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434" y="50801"/>
            <a:ext cx="1527825" cy="706651"/>
          </a:xfrm>
          <a:prstGeom prst="rect">
            <a:avLst/>
          </a:prstGeom>
        </p:spPr>
      </p:pic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Install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900749" y="5452008"/>
            <a:ext cx="770135" cy="21889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089114" y="5431460"/>
            <a:ext cx="770135" cy="21889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736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Anaconda (</a:t>
            </a:r>
            <a:r>
              <a:rPr lang="en-US" altLang="ko-KR" dirty="0" err="1" smtClean="0"/>
              <a:t>cont</a:t>
            </a:r>
            <a:r>
              <a:rPr lang="en-US" altLang="ko-KR" dirty="0" smtClean="0"/>
              <a:t>’)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01A444-3984-DE42-A85F-15AA2905FC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434" y="50801"/>
            <a:ext cx="1527825" cy="706651"/>
          </a:xfrm>
          <a:prstGeom prst="rect">
            <a:avLst/>
          </a:prstGeom>
        </p:spPr>
      </p:pic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Anaconda Prompt(</a:t>
            </a:r>
            <a:r>
              <a:rPr lang="en-US" altLang="ko-KR" dirty="0" smtClean="0">
                <a:solidFill>
                  <a:schemeClr val="accent1"/>
                </a:solidFill>
              </a:rPr>
              <a:t>Windows</a:t>
            </a:r>
            <a:r>
              <a:rPr lang="en-US" altLang="ko-KR" dirty="0" smtClean="0"/>
              <a:t>)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Terminal(</a:t>
            </a:r>
            <a:r>
              <a:rPr lang="en-US" altLang="ko-KR" dirty="0" err="1">
                <a:solidFill>
                  <a:schemeClr val="accent1"/>
                </a:solidFill>
              </a:rPr>
              <a:t>macOS</a:t>
            </a:r>
            <a:r>
              <a:rPr lang="en-US" altLang="ko-KR" dirty="0" smtClean="0"/>
              <a:t>)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Window </a:t>
            </a:r>
            <a:r>
              <a:rPr lang="ko-KR" altLang="en-US" dirty="0" smtClean="0"/>
              <a:t>키 </a:t>
            </a:r>
            <a:r>
              <a:rPr lang="en-US" altLang="ko-KR" dirty="0" smtClean="0">
                <a:sym typeface="Wingdings" panose="05000000000000000000" pitchFamily="2" charset="2"/>
              </a:rPr>
              <a:t> Anaconda Prompt </a:t>
            </a:r>
            <a:r>
              <a:rPr lang="ko-KR" altLang="en-US" dirty="0" smtClean="0">
                <a:sym typeface="Wingdings" panose="05000000000000000000" pitchFamily="2" charset="2"/>
              </a:rPr>
              <a:t>타이핑 및 실행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64080" t="67507" r="23815" b="2023"/>
          <a:stretch/>
        </p:blipFill>
        <p:spPr>
          <a:xfrm>
            <a:off x="1567015" y="2411999"/>
            <a:ext cx="2366809" cy="38129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146" y="2582700"/>
            <a:ext cx="6934200" cy="364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38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Anaconda (</a:t>
            </a:r>
            <a:r>
              <a:rPr lang="en-US" altLang="ko-KR" dirty="0" err="1" smtClean="0"/>
              <a:t>cont</a:t>
            </a:r>
            <a:r>
              <a:rPr lang="en-US" altLang="ko-KR" dirty="0" smtClean="0"/>
              <a:t>’)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01A444-3984-DE42-A85F-15AA2905FC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434" y="50801"/>
            <a:ext cx="1527825" cy="706651"/>
          </a:xfrm>
          <a:prstGeom prst="rect">
            <a:avLst/>
          </a:prstGeom>
        </p:spPr>
      </p:pic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Install Python 3.6x,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matplotlib</a:t>
            </a:r>
            <a:r>
              <a:rPr lang="en-US" altLang="ko-KR" dirty="0" smtClean="0"/>
              <a:t>, and music21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99FDA3-3F34-3844-90E0-B85283A0C433}"/>
              </a:ext>
            </a:extLst>
          </p:cNvPr>
          <p:cNvSpPr/>
          <p:nvPr/>
        </p:nvSpPr>
        <p:spPr>
          <a:xfrm>
            <a:off x="1557773" y="2431138"/>
            <a:ext cx="8929251" cy="712112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457200" lvl="1" latinLnBrk="1">
              <a:buClrTx/>
            </a:pPr>
            <a:r>
              <a:rPr lang="en-US" altLang="ko-KR" kern="1200" dirty="0">
                <a:solidFill>
                  <a:prstClr val="black"/>
                </a:solidFill>
                <a:ea typeface="맑은 고딕" panose="020B0503020000020004" pitchFamily="34" charset="-127"/>
                <a:cs typeface="Arial" panose="020B0604020202020204" pitchFamily="34" charset="0"/>
              </a:rPr>
              <a:t>&gt; </a:t>
            </a:r>
            <a:r>
              <a:rPr lang="en-US" altLang="ko-KR" kern="1200" dirty="0" err="1">
                <a:solidFill>
                  <a:prstClr val="black"/>
                </a:solidFill>
                <a:ea typeface="맑은 고딕" panose="020B0503020000020004" pitchFamily="34" charset="-127"/>
                <a:cs typeface="Arial" panose="020B0604020202020204" pitchFamily="34" charset="0"/>
              </a:rPr>
              <a:t>conda</a:t>
            </a:r>
            <a:r>
              <a:rPr lang="en-US" altLang="ko-KR" kern="1200" dirty="0">
                <a:solidFill>
                  <a:prstClr val="black"/>
                </a:solidFill>
                <a:ea typeface="맑은 고딕" panose="020B0503020000020004" pitchFamily="34" charset="-127"/>
                <a:cs typeface="Arial" panose="020B0604020202020204" pitchFamily="34" charset="0"/>
              </a:rPr>
              <a:t> create –n </a:t>
            </a:r>
            <a:r>
              <a:rPr lang="en-US" altLang="ko-KR" kern="1200" dirty="0" err="1" smtClean="0">
                <a:solidFill>
                  <a:prstClr val="black"/>
                </a:solidFill>
                <a:ea typeface="맑은 고딕" panose="020B0503020000020004" pitchFamily="34" charset="-127"/>
                <a:cs typeface="Arial" panose="020B0604020202020204" pitchFamily="34" charset="0"/>
              </a:rPr>
              <a:t>R</a:t>
            </a:r>
            <a:r>
              <a:rPr lang="en-US" altLang="ko-KR" dirty="0" err="1" smtClean="0">
                <a:solidFill>
                  <a:prstClr val="black"/>
                </a:solidFill>
                <a:ea typeface="맑은 고딕" panose="020B0503020000020004" pitchFamily="34" charset="-127"/>
                <a:cs typeface="Arial" panose="020B0604020202020204" pitchFamily="34" charset="0"/>
              </a:rPr>
              <a:t>NN</a:t>
            </a:r>
            <a:r>
              <a:rPr lang="en-US" altLang="ko-KR" kern="1200" dirty="0" err="1" smtClean="0">
                <a:solidFill>
                  <a:prstClr val="black"/>
                </a:solidFill>
                <a:ea typeface="맑은 고딕" panose="020B0503020000020004" pitchFamily="34" charset="-127"/>
                <a:cs typeface="Arial" panose="020B0604020202020204" pitchFamily="34" charset="0"/>
              </a:rPr>
              <a:t>_tutorial</a:t>
            </a:r>
            <a:r>
              <a:rPr lang="en-US" altLang="ko-KR" kern="1200" dirty="0" smtClean="0">
                <a:solidFill>
                  <a:prstClr val="black"/>
                </a:solidFill>
                <a:ea typeface="맑은 고딕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altLang="ko-KR" kern="1200" dirty="0">
                <a:solidFill>
                  <a:prstClr val="black"/>
                </a:solidFill>
                <a:ea typeface="맑은 고딕" panose="020B0503020000020004" pitchFamily="34" charset="-127"/>
                <a:cs typeface="Arial" panose="020B0604020202020204" pitchFamily="34" charset="0"/>
              </a:rPr>
              <a:t>python=3.6 </a:t>
            </a:r>
            <a:r>
              <a:rPr lang="en-US" altLang="ko-KR" kern="1200" dirty="0" err="1">
                <a:solidFill>
                  <a:prstClr val="black"/>
                </a:solidFill>
                <a:ea typeface="맑은 고딕" panose="020B0503020000020004" pitchFamily="34" charset="-127"/>
                <a:cs typeface="Arial" panose="020B0604020202020204" pitchFamily="34" charset="0"/>
              </a:rPr>
              <a:t>tensorflow</a:t>
            </a:r>
            <a:endParaRPr lang="en-US" altLang="ko-KR" kern="1200" dirty="0">
              <a:solidFill>
                <a:prstClr val="black"/>
              </a:solidFill>
              <a:ea typeface="맑은 고딕" panose="020B0503020000020004" pitchFamily="34" charset="-127"/>
              <a:cs typeface="Arial" panose="020B0604020202020204" pitchFamily="34" charset="0"/>
            </a:endParaRPr>
          </a:p>
          <a:p>
            <a:pPr marL="457200" lvl="1" latinLnBrk="1">
              <a:buClrTx/>
            </a:pPr>
            <a:r>
              <a:rPr lang="en-US" altLang="ko-KR" kern="1200" dirty="0">
                <a:solidFill>
                  <a:prstClr val="black"/>
                </a:solidFill>
                <a:ea typeface="맑은 고딕" panose="020B0503020000020004" pitchFamily="34" charset="-127"/>
                <a:cs typeface="Arial" panose="020B0604020202020204" pitchFamily="34" charset="0"/>
              </a:rPr>
              <a:t>&gt;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34" charset="-127"/>
                <a:cs typeface="Arial" panose="020B0604020202020204" pitchFamily="34" charset="0"/>
              </a:rPr>
              <a:t>Proceed ([y]/n)? y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99FDA3-3F34-3844-90E0-B85283A0C433}"/>
              </a:ext>
            </a:extLst>
          </p:cNvPr>
          <p:cNvSpPr/>
          <p:nvPr/>
        </p:nvSpPr>
        <p:spPr>
          <a:xfrm>
            <a:off x="1557774" y="3556498"/>
            <a:ext cx="8929250" cy="1021017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457200" lvl="1" latinLnBrk="1">
              <a:buClrTx/>
            </a:pPr>
            <a:r>
              <a:rPr lang="en-US" altLang="ko-KR" sz="2000" kern="1200" dirty="0" smtClean="0">
                <a:solidFill>
                  <a:prstClr val="black"/>
                </a:solidFill>
                <a:latin typeface="+mn-lt"/>
                <a:ea typeface="맑은 고딕" panose="020B0503020000020004" pitchFamily="34" charset="-127"/>
                <a:cs typeface="Arial" panose="020B0604020202020204" pitchFamily="34" charset="0"/>
              </a:rPr>
              <a:t>&gt; </a:t>
            </a:r>
            <a:r>
              <a:rPr lang="en-US" altLang="ko-KR" sz="2000" kern="1200" dirty="0" err="1" smtClean="0">
                <a:solidFill>
                  <a:prstClr val="black"/>
                </a:solidFill>
                <a:latin typeface="+mn-lt"/>
                <a:ea typeface="맑은 고딕" panose="020B0503020000020004" pitchFamily="34" charset="-127"/>
                <a:cs typeface="Arial" panose="020B0604020202020204" pitchFamily="34" charset="0"/>
              </a:rPr>
              <a:t>conda</a:t>
            </a:r>
            <a:r>
              <a:rPr lang="en-US" altLang="ko-KR" sz="2000" kern="1200" dirty="0" smtClean="0">
                <a:solidFill>
                  <a:prstClr val="black"/>
                </a:solidFill>
                <a:latin typeface="+mn-lt"/>
                <a:ea typeface="맑은 고딕" panose="020B0503020000020004" pitchFamily="34" charset="-127"/>
                <a:cs typeface="Arial" panose="020B0604020202020204" pitchFamily="34" charset="0"/>
              </a:rPr>
              <a:t> activate </a:t>
            </a:r>
            <a:r>
              <a:rPr lang="en-US" altLang="ko-KR" sz="2000" kern="1200" dirty="0" err="1" smtClean="0">
                <a:solidFill>
                  <a:prstClr val="black"/>
                </a:solidFill>
                <a:latin typeface="+mn-lt"/>
                <a:ea typeface="맑은 고딕" panose="020B0503020000020004" pitchFamily="34" charset="-127"/>
                <a:cs typeface="Arial" panose="020B0604020202020204" pitchFamily="34" charset="0"/>
              </a:rPr>
              <a:t>RNN_tutorial</a:t>
            </a:r>
            <a:endParaRPr lang="en-US" altLang="ko-KR" sz="2000" kern="1200" dirty="0" smtClean="0">
              <a:solidFill>
                <a:prstClr val="black"/>
              </a:solidFill>
              <a:latin typeface="+mn-lt"/>
              <a:ea typeface="맑은 고딕" panose="020B0503020000020004" pitchFamily="34" charset="-127"/>
              <a:cs typeface="Arial" panose="020B0604020202020204" pitchFamily="34" charset="0"/>
            </a:endParaRPr>
          </a:p>
          <a:p>
            <a:pPr lvl="1"/>
            <a:r>
              <a:rPr lang="en-US" altLang="ko-KR" sz="2000" dirty="0">
                <a:solidFill>
                  <a:prstClr val="black"/>
                </a:solidFill>
                <a:ea typeface="맑은 고딕" panose="020B0503020000020004" pitchFamily="34" charset="-127"/>
                <a:cs typeface="Arial" panose="020B0604020202020204" pitchFamily="34" charset="0"/>
              </a:rPr>
              <a:t>(</a:t>
            </a:r>
            <a:r>
              <a:rPr lang="en-US" altLang="ko-KR" sz="2000" dirty="0" err="1">
                <a:solidFill>
                  <a:prstClr val="black"/>
                </a:solidFill>
                <a:ea typeface="맑은 고딕" panose="020B0503020000020004" pitchFamily="34" charset="-127"/>
                <a:cs typeface="Arial" panose="020B0604020202020204" pitchFamily="34" charset="0"/>
              </a:rPr>
              <a:t>RL_tutorial</a:t>
            </a:r>
            <a:r>
              <a:rPr lang="en-US" altLang="ko-KR" sz="2000" dirty="0">
                <a:solidFill>
                  <a:prstClr val="black"/>
                </a:solidFill>
                <a:ea typeface="맑은 고딕" panose="020B0503020000020004" pitchFamily="34" charset="-127"/>
                <a:cs typeface="Arial" panose="020B0604020202020204" pitchFamily="34" charset="0"/>
              </a:rPr>
              <a:t>)&gt; pip install </a:t>
            </a:r>
            <a:r>
              <a:rPr lang="en-US" altLang="ko-KR" sz="2000" dirty="0" err="1" smtClean="0">
                <a:solidFill>
                  <a:prstClr val="black"/>
                </a:solidFill>
                <a:ea typeface="맑은 고딕" panose="020B0503020000020004" pitchFamily="34" charset="-127"/>
                <a:cs typeface="Arial" panose="020B0604020202020204" pitchFamily="34" charset="0"/>
              </a:rPr>
              <a:t>matplotlib</a:t>
            </a:r>
            <a:endParaRPr lang="en-US" altLang="ko-KR" sz="2000" kern="1200" dirty="0" smtClean="0">
              <a:solidFill>
                <a:prstClr val="black"/>
              </a:solidFill>
              <a:latin typeface="+mn-lt"/>
              <a:ea typeface="맑은 고딕" panose="020B0503020000020004" pitchFamily="34" charset="-127"/>
              <a:cs typeface="Arial" panose="020B0604020202020204" pitchFamily="34" charset="0"/>
            </a:endParaRPr>
          </a:p>
          <a:p>
            <a:pPr lvl="1"/>
            <a:r>
              <a:rPr lang="en-US" altLang="ko-KR" sz="2000" dirty="0" smtClean="0">
                <a:solidFill>
                  <a:prstClr val="black"/>
                </a:solidFill>
                <a:ea typeface="맑은 고딕" panose="020B0503020000020004" pitchFamily="34" charset="-127"/>
                <a:cs typeface="Arial" panose="020B0604020202020204" pitchFamily="34" charset="0"/>
              </a:rPr>
              <a:t>(</a:t>
            </a:r>
            <a:r>
              <a:rPr lang="en-US" altLang="ko-KR" sz="2000" dirty="0" err="1">
                <a:solidFill>
                  <a:prstClr val="black"/>
                </a:solidFill>
                <a:ea typeface="맑은 고딕" panose="020B0503020000020004" pitchFamily="34" charset="-127"/>
                <a:cs typeface="Arial" panose="020B0604020202020204" pitchFamily="34" charset="0"/>
              </a:rPr>
              <a:t>RL_tutorial</a:t>
            </a:r>
            <a:r>
              <a:rPr lang="en-US" altLang="ko-KR" sz="2000" dirty="0">
                <a:solidFill>
                  <a:prstClr val="black"/>
                </a:solidFill>
                <a:ea typeface="맑은 고딕" panose="020B0503020000020004" pitchFamily="34" charset="-127"/>
                <a:cs typeface="Arial" panose="020B0604020202020204" pitchFamily="34" charset="0"/>
              </a:rPr>
              <a:t>)&gt; pip install </a:t>
            </a:r>
            <a:r>
              <a:rPr lang="en-US" altLang="ko-KR" sz="2000" dirty="0" smtClean="0">
                <a:solidFill>
                  <a:prstClr val="black"/>
                </a:solidFill>
                <a:ea typeface="맑은 고딕" panose="020B0503020000020004" pitchFamily="34" charset="-127"/>
                <a:cs typeface="Arial" panose="020B0604020202020204" pitchFamily="34" charset="0"/>
              </a:rPr>
              <a:t>music21</a:t>
            </a:r>
            <a:endParaRPr lang="en-US" altLang="ko-KR" sz="2000" dirty="0">
              <a:solidFill>
                <a:prstClr val="black"/>
              </a:solidFill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BEE06B-F465-6143-9FAC-9093F9FA918F}"/>
              </a:ext>
            </a:extLst>
          </p:cNvPr>
          <p:cNvSpPr txBox="1"/>
          <p:nvPr/>
        </p:nvSpPr>
        <p:spPr>
          <a:xfrm>
            <a:off x="1129149" y="2060020"/>
            <a:ext cx="1011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600000101010101" charset="0"/>
                <a:ea typeface="Tahoma" panose="020B0604030504040204" pitchFamily="34" charset="0"/>
                <a:cs typeface="Arial" panose="020B0604020202020204" pitchFamily="34" charset="0"/>
              </a:rPr>
              <a:t>Step 1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600000101010101" charset="0"/>
                <a:ea typeface="Tahoma" panose="020B0604030504040204" pitchFamily="34" charset="0"/>
                <a:cs typeface="Arial" panose="020B0604020202020204" pitchFamily="34" charset="0"/>
              </a:rPr>
              <a:t>: 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600000101010101" charset="0"/>
                <a:ea typeface="Tahoma" panose="020B0604030504040204" pitchFamily="34" charset="0"/>
                <a:cs typeface="Arial" panose="020B0604020202020204" pitchFamily="34" charset="0"/>
              </a:rPr>
              <a:t>Conda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600000101010101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600000101010101" charset="0"/>
                <a:ea typeface="Tahoma" panose="020B0604030504040204" pitchFamily="34" charset="0"/>
                <a:cs typeface="Arial" panose="020B0604020202020204" pitchFamily="34" charset="0"/>
              </a:rPr>
              <a:t>환경 만들기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BEE06B-F465-6143-9FAC-9093F9FA918F}"/>
              </a:ext>
            </a:extLst>
          </p:cNvPr>
          <p:cNvSpPr txBox="1"/>
          <p:nvPr/>
        </p:nvSpPr>
        <p:spPr>
          <a:xfrm>
            <a:off x="1129149" y="3187166"/>
            <a:ext cx="1011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600000101010101" charset="0"/>
                <a:ea typeface="Tahoma" panose="020B0604030504040204" pitchFamily="34" charset="0"/>
                <a:cs typeface="Arial" panose="020B0604020202020204" pitchFamily="34" charset="0"/>
              </a:rPr>
              <a:t>Step </a:t>
            </a:r>
            <a:r>
              <a:rPr kumimoji="0" lang="en-US" altLang="ko-KR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600000101010101" charset="0"/>
                <a:ea typeface="Tahoma" panose="020B0604030504040204" pitchFamily="34" charset="0"/>
                <a:cs typeface="Arial" panose="020B0604020202020204" pitchFamily="34" charset="0"/>
              </a:rPr>
              <a:t>2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600000101010101" charset="0"/>
                <a:ea typeface="Tahoma" panose="020B0604030504040204" pitchFamily="34" charset="0"/>
                <a:cs typeface="Arial" panose="020B0604020202020204" pitchFamily="34" charset="0"/>
              </a:rPr>
              <a:t>: 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600000101010101" charset="0"/>
                <a:ea typeface="Tahoma" panose="020B0604030504040204" pitchFamily="34" charset="0"/>
                <a:cs typeface="Arial" panose="020B0604020202020204" pitchFamily="34" charset="0"/>
              </a:rPr>
              <a:t>가상 환경 생성하고 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600000101010101" charset="0"/>
                <a:ea typeface="Tahoma" panose="020B0604030504040204" pitchFamily="34" charset="0"/>
                <a:cs typeface="Arial" panose="020B0604020202020204" pitchFamily="34" charset="0"/>
              </a:rPr>
              <a:t>music21 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600000101010101" charset="0"/>
                <a:ea typeface="Tahoma" panose="020B0604030504040204" pitchFamily="34" charset="0"/>
                <a:cs typeface="Arial" panose="020B0604020202020204" pitchFamily="34" charset="0"/>
              </a:rPr>
              <a:t>설치하기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ogle Sans" panose="020B0600000101010101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99FDA3-3F34-3844-90E0-B85283A0C433}"/>
              </a:ext>
            </a:extLst>
          </p:cNvPr>
          <p:cNvSpPr/>
          <p:nvPr/>
        </p:nvSpPr>
        <p:spPr>
          <a:xfrm>
            <a:off x="1557773" y="4970397"/>
            <a:ext cx="8929251" cy="111554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457200" lvl="1" latinLnBrk="1">
              <a:buClrTx/>
            </a:pPr>
            <a:r>
              <a:rPr lang="en-US" altLang="ko-KR" sz="2000" kern="1200" dirty="0" smtClean="0">
                <a:solidFill>
                  <a:prstClr val="black"/>
                </a:solidFill>
                <a:latin typeface="+mn-lt"/>
                <a:ea typeface="맑은 고딕" panose="020B0503020000020004" pitchFamily="34" charset="-127"/>
                <a:cs typeface="Arial" panose="020B0604020202020204" pitchFamily="34" charset="0"/>
              </a:rPr>
              <a:t>$ source activate </a:t>
            </a:r>
            <a:r>
              <a:rPr lang="en-US" altLang="ko-KR" sz="2000" kern="1200" dirty="0" err="1" smtClean="0">
                <a:solidFill>
                  <a:prstClr val="black"/>
                </a:solidFill>
                <a:latin typeface="+mn-lt"/>
                <a:ea typeface="맑은 고딕" panose="020B0503020000020004" pitchFamily="34" charset="-127"/>
                <a:cs typeface="Arial" panose="020B0604020202020204" pitchFamily="34" charset="0"/>
              </a:rPr>
              <a:t>RNN_tutorial</a:t>
            </a:r>
            <a:endParaRPr lang="en-US" altLang="ko-KR" sz="2000" kern="1200" dirty="0" smtClean="0">
              <a:solidFill>
                <a:prstClr val="black"/>
              </a:solidFill>
              <a:latin typeface="+mn-lt"/>
              <a:ea typeface="맑은 고딕" panose="020B0503020000020004" pitchFamily="34" charset="-127"/>
              <a:cs typeface="Arial" panose="020B0604020202020204" pitchFamily="34" charset="0"/>
            </a:endParaRPr>
          </a:p>
          <a:p>
            <a:pPr lvl="1"/>
            <a:r>
              <a:rPr lang="en-US" altLang="ko-KR" sz="2000" dirty="0">
                <a:solidFill>
                  <a:prstClr val="black"/>
                </a:solidFill>
                <a:ea typeface="맑은 고딕" panose="020B0503020000020004" pitchFamily="34" charset="-127"/>
                <a:cs typeface="Arial" panose="020B0604020202020204" pitchFamily="34" charset="0"/>
              </a:rPr>
              <a:t>(</a:t>
            </a:r>
            <a:r>
              <a:rPr lang="en-US" altLang="ko-KR" sz="2000" dirty="0" err="1">
                <a:solidFill>
                  <a:prstClr val="black"/>
                </a:solidFill>
                <a:ea typeface="맑은 고딕" panose="020B0503020000020004" pitchFamily="34" charset="-127"/>
                <a:cs typeface="Arial" panose="020B0604020202020204" pitchFamily="34" charset="0"/>
              </a:rPr>
              <a:t>RL_tutorial</a:t>
            </a:r>
            <a:r>
              <a:rPr lang="en-US" altLang="ko-KR" sz="2000" dirty="0" smtClean="0">
                <a:solidFill>
                  <a:prstClr val="black"/>
                </a:solidFill>
                <a:ea typeface="맑은 고딕" panose="020B0503020000020004" pitchFamily="34" charset="-127"/>
                <a:cs typeface="Arial" panose="020B0604020202020204" pitchFamily="34" charset="0"/>
              </a:rPr>
              <a:t>)$ </a:t>
            </a:r>
            <a:r>
              <a:rPr lang="en-US" altLang="ko-KR" sz="2000" dirty="0">
                <a:solidFill>
                  <a:prstClr val="black"/>
                </a:solidFill>
                <a:ea typeface="맑은 고딕" panose="020B0503020000020004" pitchFamily="34" charset="-127"/>
                <a:cs typeface="Arial" panose="020B0604020202020204" pitchFamily="34" charset="0"/>
              </a:rPr>
              <a:t>pip install </a:t>
            </a:r>
            <a:r>
              <a:rPr lang="en-US" altLang="ko-KR" sz="2000" dirty="0" err="1" smtClean="0">
                <a:solidFill>
                  <a:prstClr val="black"/>
                </a:solidFill>
                <a:ea typeface="맑은 고딕" panose="020B0503020000020004" pitchFamily="34" charset="-127"/>
                <a:cs typeface="Arial" panose="020B0604020202020204" pitchFamily="34" charset="0"/>
              </a:rPr>
              <a:t>matplotlib</a:t>
            </a:r>
            <a:endParaRPr lang="en-US" altLang="ko-KR" sz="2000" kern="1200" dirty="0" smtClean="0">
              <a:solidFill>
                <a:prstClr val="black"/>
              </a:solidFill>
              <a:latin typeface="+mn-lt"/>
              <a:ea typeface="맑은 고딕" panose="020B0503020000020004" pitchFamily="34" charset="-127"/>
              <a:cs typeface="Arial" panose="020B0604020202020204" pitchFamily="34" charset="0"/>
            </a:endParaRPr>
          </a:p>
          <a:p>
            <a:pPr lvl="1"/>
            <a:r>
              <a:rPr lang="en-US" altLang="ko-KR" sz="2000" dirty="0">
                <a:solidFill>
                  <a:prstClr val="black"/>
                </a:solidFill>
                <a:ea typeface="맑은 고딕" panose="020B0503020000020004" pitchFamily="34" charset="-127"/>
                <a:cs typeface="Arial" panose="020B0604020202020204" pitchFamily="34" charset="0"/>
              </a:rPr>
              <a:t>(</a:t>
            </a:r>
            <a:r>
              <a:rPr lang="en-US" altLang="ko-KR" sz="2000" dirty="0" err="1">
                <a:solidFill>
                  <a:prstClr val="black"/>
                </a:solidFill>
                <a:ea typeface="맑은 고딕" panose="020B0503020000020004" pitchFamily="34" charset="-127"/>
                <a:cs typeface="Arial" panose="020B0604020202020204" pitchFamily="34" charset="0"/>
              </a:rPr>
              <a:t>RL_tutorial</a:t>
            </a:r>
            <a:r>
              <a:rPr lang="en-US" altLang="ko-KR" sz="2000" dirty="0" smtClean="0">
                <a:solidFill>
                  <a:prstClr val="black"/>
                </a:solidFill>
                <a:ea typeface="맑은 고딕" panose="020B0503020000020004" pitchFamily="34" charset="-127"/>
                <a:cs typeface="Arial" panose="020B0604020202020204" pitchFamily="34" charset="0"/>
              </a:rPr>
              <a:t>)$ </a:t>
            </a:r>
            <a:r>
              <a:rPr lang="en-US" altLang="ko-KR" sz="2000" dirty="0">
                <a:solidFill>
                  <a:prstClr val="black"/>
                </a:solidFill>
                <a:ea typeface="맑은 고딕" panose="020B0503020000020004" pitchFamily="34" charset="-127"/>
                <a:cs typeface="Arial" panose="020B0604020202020204" pitchFamily="34" charset="0"/>
              </a:rPr>
              <a:t>pip install </a:t>
            </a:r>
            <a:r>
              <a:rPr lang="en-US" altLang="ko-KR" sz="2000" dirty="0" smtClean="0">
                <a:solidFill>
                  <a:prstClr val="black"/>
                </a:solidFill>
                <a:ea typeface="맑은 고딕" panose="020B0503020000020004" pitchFamily="34" charset="-127"/>
                <a:cs typeface="Arial" panose="020B0604020202020204" pitchFamily="34" charset="0"/>
              </a:rPr>
              <a:t>music21</a:t>
            </a:r>
            <a:endParaRPr lang="en-US" altLang="ko-KR" sz="2000" dirty="0">
              <a:solidFill>
                <a:prstClr val="black"/>
              </a:solidFill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BEE06B-F465-6143-9FAC-9093F9FA918F}"/>
              </a:ext>
            </a:extLst>
          </p:cNvPr>
          <p:cNvSpPr txBox="1"/>
          <p:nvPr/>
        </p:nvSpPr>
        <p:spPr>
          <a:xfrm>
            <a:off x="4415274" y="3164119"/>
            <a:ext cx="430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accent1"/>
                </a:solidFill>
                <a:latin typeface="Google Sans" panose="020B0600000101010101" charset="0"/>
                <a:ea typeface="Tahoma" panose="020B0604030504040204" pitchFamily="34" charset="0"/>
                <a:cs typeface="Arial" panose="020B0604020202020204" pitchFamily="34" charset="0"/>
              </a:rPr>
              <a:t>Windows</a:t>
            </a:r>
            <a:endParaRPr lang="ko-KR" altLang="en-US" dirty="0">
              <a:solidFill>
                <a:schemeClr val="accent1"/>
              </a:solidFill>
              <a:latin typeface="Google Sans" panose="020B0600000101010101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BEE06B-F465-6143-9FAC-9093F9FA918F}"/>
              </a:ext>
            </a:extLst>
          </p:cNvPr>
          <p:cNvSpPr txBox="1"/>
          <p:nvPr/>
        </p:nvSpPr>
        <p:spPr>
          <a:xfrm>
            <a:off x="4314825" y="4577515"/>
            <a:ext cx="430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noProof="0" dirty="0" err="1" smtClean="0">
                <a:solidFill>
                  <a:schemeClr val="accent1"/>
                </a:solidFill>
                <a:latin typeface="Google Sans" panose="020B0600000101010101" charset="0"/>
                <a:ea typeface="Tahoma" panose="020B0604030504040204" pitchFamily="34" charset="0"/>
                <a:cs typeface="Arial" panose="020B0604020202020204" pitchFamily="34" charset="0"/>
              </a:rPr>
              <a:t>macOS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Google Sans" panose="020B0600000101010101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BEE06B-F465-6143-9FAC-9093F9FA918F}"/>
              </a:ext>
            </a:extLst>
          </p:cNvPr>
          <p:cNvSpPr txBox="1"/>
          <p:nvPr/>
        </p:nvSpPr>
        <p:spPr>
          <a:xfrm>
            <a:off x="1129149" y="4589290"/>
            <a:ext cx="1011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600000101010101" charset="0"/>
                <a:ea typeface="Tahoma" panose="020B0604030504040204" pitchFamily="34" charset="0"/>
                <a:cs typeface="Arial" panose="020B0604020202020204" pitchFamily="34" charset="0"/>
              </a:rPr>
              <a:t>Step </a:t>
            </a:r>
            <a:r>
              <a:rPr kumimoji="0" lang="en-US" altLang="ko-KR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600000101010101" charset="0"/>
                <a:ea typeface="Tahoma" panose="020B0604030504040204" pitchFamily="34" charset="0"/>
                <a:cs typeface="Arial" panose="020B0604020202020204" pitchFamily="34" charset="0"/>
              </a:rPr>
              <a:t>2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600000101010101" charset="0"/>
                <a:ea typeface="Tahoma" panose="020B0604030504040204" pitchFamily="34" charset="0"/>
                <a:cs typeface="Arial" panose="020B0604020202020204" pitchFamily="34" charset="0"/>
              </a:rPr>
              <a:t>: 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600000101010101" charset="0"/>
                <a:ea typeface="Tahoma" panose="020B0604030504040204" pitchFamily="34" charset="0"/>
                <a:cs typeface="Arial" panose="020B0604020202020204" pitchFamily="34" charset="0"/>
              </a:rPr>
              <a:t>가상 환경 생성하고 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600000101010101" charset="0"/>
                <a:ea typeface="Tahoma" panose="020B0604030504040204" pitchFamily="34" charset="0"/>
                <a:cs typeface="Arial" panose="020B0604020202020204" pitchFamily="34" charset="0"/>
              </a:rPr>
              <a:t>music21 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600000101010101" charset="0"/>
                <a:ea typeface="Tahoma" panose="020B0604030504040204" pitchFamily="34" charset="0"/>
                <a:cs typeface="Arial" panose="020B0604020202020204" pitchFamily="34" charset="0"/>
              </a:rPr>
              <a:t>설치하기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ogle Sans" panose="020B0600000101010101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953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PyCharm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Download</a:t>
            </a:r>
          </a:p>
          <a:p>
            <a:pPr lvl="1"/>
            <a:r>
              <a:rPr lang="en-US" altLang="ko-KR" dirty="0" smtClean="0">
                <a:hlinkClick r:id="rId2"/>
              </a:rPr>
              <a:t>https://www.jetbrains.com/pycharm/download/#section=windows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9B9F-D576-4504-9112-082F0E0104D7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97" y="2481290"/>
            <a:ext cx="6883364" cy="3973058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2533145" y="3692210"/>
            <a:ext cx="6458330" cy="638788"/>
            <a:chOff x="3858887" y="2541587"/>
            <a:chExt cx="6854899" cy="679126"/>
          </a:xfrm>
        </p:grpSpPr>
        <p:sp>
          <p:nvSpPr>
            <p:cNvPr id="8" name="직사각형 7"/>
            <p:cNvSpPr/>
            <p:nvPr/>
          </p:nvSpPr>
          <p:spPr>
            <a:xfrm>
              <a:off x="3858887" y="2541587"/>
              <a:ext cx="2693284" cy="455613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13566" y="2566289"/>
              <a:ext cx="4200220" cy="654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accent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① </a:t>
              </a:r>
              <a:r>
                <a:rPr lang="ko-KR" altLang="en-US" sz="1600" dirty="0" smtClean="0">
                  <a:solidFill>
                    <a:schemeClr val="accent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본인의 컴퓨터에</a:t>
              </a:r>
              <a:endParaRPr lang="en-US" altLang="ko-KR" sz="16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600" dirty="0" smtClean="0">
                  <a:solidFill>
                    <a:schemeClr val="accent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맞는 </a:t>
              </a:r>
              <a:r>
                <a:rPr lang="en-US" altLang="ko-KR" sz="1600" dirty="0" smtClean="0">
                  <a:solidFill>
                    <a:schemeClr val="accent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OS </a:t>
              </a:r>
              <a:r>
                <a:rPr lang="ko-KR" altLang="en-US" sz="1600" dirty="0" smtClean="0">
                  <a:solidFill>
                    <a:schemeClr val="accent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선택하기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034247" y="5753523"/>
            <a:ext cx="3487022" cy="522749"/>
            <a:chOff x="3069530" y="5163055"/>
            <a:chExt cx="3701140" cy="555760"/>
          </a:xfrm>
        </p:grpSpPr>
        <p:sp>
          <p:nvSpPr>
            <p:cNvPr id="11" name="직사각형 10"/>
            <p:cNvSpPr/>
            <p:nvPr/>
          </p:nvSpPr>
          <p:spPr>
            <a:xfrm>
              <a:off x="3069530" y="5163055"/>
              <a:ext cx="1553269" cy="55576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88179" y="5205374"/>
              <a:ext cx="2182491" cy="392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accent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② </a:t>
              </a:r>
              <a:r>
                <a:rPr lang="ko-KR" altLang="en-US" sz="1600" dirty="0" smtClean="0">
                  <a:solidFill>
                    <a:schemeClr val="accent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클릭하기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755" y="4234850"/>
            <a:ext cx="4824413" cy="1294198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10572562" y="5066610"/>
            <a:ext cx="1740263" cy="609211"/>
            <a:chOff x="2467491" y="5163056"/>
            <a:chExt cx="1847123" cy="647683"/>
          </a:xfrm>
        </p:grpSpPr>
        <p:sp>
          <p:nvSpPr>
            <p:cNvPr id="16" name="직사각형 15"/>
            <p:cNvSpPr/>
            <p:nvPr/>
          </p:nvSpPr>
          <p:spPr>
            <a:xfrm>
              <a:off x="3069531" y="5163056"/>
              <a:ext cx="834684" cy="284269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67491" y="5418084"/>
              <a:ext cx="1847123" cy="392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accent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③</a:t>
              </a:r>
              <a:r>
                <a:rPr lang="ko-KR" altLang="en-US" sz="1600" dirty="0" smtClean="0">
                  <a:solidFill>
                    <a:schemeClr val="accent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다운로드하기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F96C36BF-8F55-B945-8DA2-446A9A8088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9304" y="46056"/>
            <a:ext cx="850777" cy="78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3157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3105</TotalTime>
  <Words>380</Words>
  <Application>Microsoft Office PowerPoint</Application>
  <PresentationFormat>와이드스크린</PresentationFormat>
  <Paragraphs>123</Paragraphs>
  <Slides>23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Google Sans</vt:lpstr>
      <vt:lpstr>맑은 고딕</vt:lpstr>
      <vt:lpstr>Arial</vt:lpstr>
      <vt:lpstr>Arial Black</vt:lpstr>
      <vt:lpstr>Tahoma</vt:lpstr>
      <vt:lpstr>Wingdings</vt:lpstr>
      <vt:lpstr>디자인 사용자 지정</vt:lpstr>
      <vt:lpstr>PowerPoint 프레젠테이션</vt:lpstr>
      <vt:lpstr>시스템 요구사항</vt:lpstr>
      <vt:lpstr>Anaconda</vt:lpstr>
      <vt:lpstr>Anaconda (cont’)</vt:lpstr>
      <vt:lpstr>Anaconda (cont’)</vt:lpstr>
      <vt:lpstr>Anaconda (cont’)</vt:lpstr>
      <vt:lpstr>Anaconda (cont’)</vt:lpstr>
      <vt:lpstr>Anaconda (cont’)</vt:lpstr>
      <vt:lpstr>PyCharm</vt:lpstr>
      <vt:lpstr>PyCharm (cont’)</vt:lpstr>
      <vt:lpstr>PyCharm (cont’)</vt:lpstr>
      <vt:lpstr>PyCharm (cont’)</vt:lpstr>
      <vt:lpstr>PyCharm (cont’)</vt:lpstr>
      <vt:lpstr>PyCharm (cont’)</vt:lpstr>
      <vt:lpstr>PyCharm (cont’)</vt:lpstr>
      <vt:lpstr>PyCharm (cont’)</vt:lpstr>
      <vt:lpstr>PyCharm (cont’)</vt:lpstr>
      <vt:lpstr>MuseScore2 </vt:lpstr>
      <vt:lpstr>MuseScore2 </vt:lpstr>
      <vt:lpstr>MuseScore2 </vt:lpstr>
      <vt:lpstr>MuseScore2 </vt:lpstr>
      <vt:lpstr>MuseScore2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yongyilee</dc:creator>
  <cp:lastModifiedBy>박 승화</cp:lastModifiedBy>
  <cp:revision>557</cp:revision>
  <dcterms:created xsi:type="dcterms:W3CDTF">2018-07-08T11:47:42Z</dcterms:created>
  <dcterms:modified xsi:type="dcterms:W3CDTF">2019-03-19T15:28:06Z</dcterms:modified>
</cp:coreProperties>
</file>