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44" r:id="rId2"/>
    <p:sldId id="406" r:id="rId3"/>
    <p:sldId id="408" r:id="rId4"/>
    <p:sldId id="445" r:id="rId5"/>
    <p:sldId id="411" r:id="rId6"/>
    <p:sldId id="492" r:id="rId7"/>
    <p:sldId id="414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71" r:id="rId23"/>
    <p:sldId id="470" r:id="rId24"/>
    <p:sldId id="469" r:id="rId25"/>
    <p:sldId id="472" r:id="rId26"/>
    <p:sldId id="461" r:id="rId27"/>
    <p:sldId id="462" r:id="rId28"/>
    <p:sldId id="464" r:id="rId29"/>
    <p:sldId id="463" r:id="rId30"/>
    <p:sldId id="465" r:id="rId31"/>
    <p:sldId id="466" r:id="rId32"/>
    <p:sldId id="467" r:id="rId33"/>
    <p:sldId id="468" r:id="rId34"/>
    <p:sldId id="473" r:id="rId35"/>
    <p:sldId id="475" r:id="rId36"/>
    <p:sldId id="476" r:id="rId37"/>
    <p:sldId id="477" r:id="rId38"/>
    <p:sldId id="478" r:id="rId39"/>
    <p:sldId id="491" r:id="rId40"/>
    <p:sldId id="479" r:id="rId41"/>
    <p:sldId id="480" r:id="rId42"/>
    <p:sldId id="482" r:id="rId43"/>
    <p:sldId id="485" r:id="rId44"/>
    <p:sldId id="481" r:id="rId45"/>
    <p:sldId id="484" r:id="rId46"/>
    <p:sldId id="486" r:id="rId47"/>
    <p:sldId id="493" r:id="rId48"/>
    <p:sldId id="488" r:id="rId49"/>
    <p:sldId id="489" r:id="rId50"/>
    <p:sldId id="494" r:id="rId51"/>
    <p:sldId id="495" r:id="rId52"/>
    <p:sldId id="49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00CC"/>
    <a:srgbClr val="FF7043"/>
    <a:srgbClr val="0077BB"/>
    <a:srgbClr val="505B55"/>
    <a:srgbClr val="DD2314"/>
    <a:srgbClr val="2F1909"/>
    <a:srgbClr val="231307"/>
    <a:srgbClr val="FCDF09"/>
    <a:srgbClr val="FFE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85" autoAdjust="0"/>
  </p:normalViewPr>
  <p:slideViewPr>
    <p:cSldViewPr snapToGrid="0">
      <p:cViewPr>
        <p:scale>
          <a:sx n="100" d="100"/>
          <a:sy n="100" d="100"/>
        </p:scale>
        <p:origin x="936" y="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3E139-5523-489D-A8D3-2B291FA4A7F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A1757-82C0-417C-A437-F623A09E3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3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6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4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일반적으로 문제를 해결하는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8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일반적으로 문제를 해결하는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0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9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9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410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30.png"/><Relationship Id="rId5" Type="http://schemas.openxmlformats.org/officeDocument/2006/relationships/image" Target="../media/image11.png"/><Relationship Id="rId10" Type="http://schemas.openxmlformats.org/officeDocument/2006/relationships/image" Target="../media/image15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0.png"/><Relationship Id="rId3" Type="http://schemas.openxmlformats.org/officeDocument/2006/relationships/image" Target="../media/image10.png"/><Relationship Id="rId7" Type="http://schemas.openxmlformats.org/officeDocument/2006/relationships/image" Target="../media/image410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0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17" Type="http://schemas.openxmlformats.org/officeDocument/2006/relationships/image" Target="../media/image16.emf"/><Relationship Id="rId2" Type="http://schemas.openxmlformats.org/officeDocument/2006/relationships/image" Target="../media/image7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github.com/heartcored98/Standalone-DeepLearning" TargetMode="External"/><Relationship Id="rId4" Type="http://schemas.openxmlformats.org/officeDocument/2006/relationships/hyperlink" Target="http://hunkim.github.io/m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6.png"/><Relationship Id="rId5" Type="http://schemas.openxmlformats.org/officeDocument/2006/relationships/image" Target="../media/image11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2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2.png"/><Relationship Id="rId7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6.png"/><Relationship Id="rId7" Type="http://schemas.openxmlformats.org/officeDocument/2006/relationships/image" Target="../media/image23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2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5" y="5591206"/>
            <a:ext cx="964360" cy="243861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 flipV="1">
            <a:off x="2558376" y="4259451"/>
            <a:ext cx="1535217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0" y="5301871"/>
            <a:ext cx="1540759" cy="24940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082693" y="3633059"/>
            <a:ext cx="2010900" cy="400231"/>
            <a:chOff x="3544534" y="3284431"/>
            <a:chExt cx="2211990" cy="44025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786" y="3456438"/>
              <a:ext cx="1688738" cy="2682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534" y="3284431"/>
              <a:ext cx="1688738" cy="274344"/>
            </a:xfrm>
            <a:prstGeom prst="rect">
              <a:avLst/>
            </a:prstGeom>
          </p:spPr>
        </p:pic>
      </p:grpSp>
      <p:sp>
        <p:nvSpPr>
          <p:cNvPr id="8" name="평행 사변형 7"/>
          <p:cNvSpPr/>
          <p:nvPr/>
        </p:nvSpPr>
        <p:spPr>
          <a:xfrm>
            <a:off x="709140" y="4116453"/>
            <a:ext cx="2893375" cy="1090090"/>
          </a:xfrm>
          <a:prstGeom prst="parallelogram">
            <a:avLst>
              <a:gd name="adj" fmla="val 124200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/>
          <p:nvPr/>
        </p:nvSpPr>
        <p:spPr>
          <a:xfrm>
            <a:off x="1479519" y="3628759"/>
            <a:ext cx="440030" cy="440030"/>
          </a:xfrm>
          <a:prstGeom prst="plus">
            <a:avLst>
              <a:gd name="adj" fmla="val 40278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81710" y="5592314"/>
                <a:ext cx="595617" cy="328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710" y="5592314"/>
                <a:ext cx="595617" cy="328004"/>
              </a:xfrm>
              <a:prstGeom prst="rect">
                <a:avLst/>
              </a:prstGeom>
              <a:blipFill>
                <a:blip r:embed="rId6"/>
                <a:stretch>
                  <a:fillRect l="-17347" r="-8163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66529" y="5862590"/>
                <a:ext cx="318911" cy="328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29" y="5862590"/>
                <a:ext cx="318911" cy="328004"/>
              </a:xfrm>
              <a:prstGeom prst="rect">
                <a:avLst/>
              </a:prstGeom>
              <a:blipFill>
                <a:blip r:embed="rId7"/>
                <a:stretch>
                  <a:fillRect l="-16981" r="-9434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98968" y="3192577"/>
            <a:ext cx="1485897" cy="58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Element-wise </a:t>
            </a:r>
          </a:p>
          <a:p>
            <a:pPr algn="ctr"/>
            <a:r>
              <a:rPr lang="en-US" altLang="ko-KR" dirty="0" smtClean="0"/>
              <a:t>Summation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98968" y="2046176"/>
            <a:ext cx="3794625" cy="4144418"/>
            <a:chOff x="515637" y="1932560"/>
            <a:chExt cx="4174087" cy="455886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4957" y="5832093"/>
              <a:ext cx="1060796" cy="268247"/>
            </a:xfrm>
            <a:prstGeom prst="rect">
              <a:avLst/>
            </a:prstGeom>
          </p:spPr>
        </p:pic>
        <p:sp>
          <p:nvSpPr>
            <p:cNvPr id="18" name="사다리꼴 17"/>
            <p:cNvSpPr/>
            <p:nvPr/>
          </p:nvSpPr>
          <p:spPr>
            <a:xfrm flipV="1">
              <a:off x="3000986" y="4367163"/>
              <a:ext cx="1688738" cy="1216152"/>
            </a:xfrm>
            <a:prstGeom prst="trapezoid">
              <a:avLst>
                <a:gd name="adj" fmla="val 32218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26" y="5513825"/>
              <a:ext cx="1694835" cy="274344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477734" y="3678131"/>
              <a:ext cx="2211990" cy="440254"/>
              <a:chOff x="3544534" y="3284431"/>
              <a:chExt cx="2211990" cy="44025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7786" y="3456438"/>
                <a:ext cx="1688738" cy="268247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4534" y="3284431"/>
                <a:ext cx="1688738" cy="274344"/>
              </a:xfrm>
              <a:prstGeom prst="rect">
                <a:avLst/>
              </a:prstGeom>
            </p:spPr>
          </p:pic>
        </p:grpSp>
        <p:sp>
          <p:nvSpPr>
            <p:cNvPr id="21" name="평행 사변형 20"/>
            <p:cNvSpPr/>
            <p:nvPr/>
          </p:nvSpPr>
          <p:spPr>
            <a:xfrm>
              <a:off x="966826" y="4209865"/>
              <a:ext cx="3182712" cy="1199099"/>
            </a:xfrm>
            <a:prstGeom prst="parallelogram">
              <a:avLst>
                <a:gd name="adj" fmla="val 124200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77734" y="2865719"/>
              <a:ext cx="2211990" cy="646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Non-linear</a:t>
              </a:r>
              <a:br>
                <a:rPr lang="en-US" altLang="ko-KR" b="1" dirty="0" smtClean="0"/>
              </a:br>
              <a:r>
                <a:rPr lang="en-US" altLang="ko-KR" b="1" dirty="0" smtClean="0"/>
                <a:t>Activation</a:t>
              </a:r>
              <a:endParaRPr lang="ko-KR" altLang="en-US" b="1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311" y="2392701"/>
              <a:ext cx="1694835" cy="274344"/>
            </a:xfrm>
            <a:prstGeom prst="rect">
              <a:avLst/>
            </a:prstGeom>
          </p:spPr>
        </p:pic>
        <p:sp>
          <p:nvSpPr>
            <p:cNvPr id="24" name="십자형 23"/>
            <p:cNvSpPr/>
            <p:nvPr/>
          </p:nvSpPr>
          <p:spPr>
            <a:xfrm>
              <a:off x="1814243" y="3673401"/>
              <a:ext cx="484033" cy="484033"/>
            </a:xfrm>
            <a:prstGeom prst="plus">
              <a:avLst>
                <a:gd name="adj" fmla="val 40278"/>
              </a:avLst>
            </a:prstGeom>
            <a:solidFill>
              <a:srgbClr val="7030A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blipFill>
                  <a:blip r:embed="rId6"/>
                  <a:stretch>
                    <a:fillRect l="-17347" r="-8163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blipFill>
                  <a:blip r:embed="rId7"/>
                  <a:stretch>
                    <a:fillRect l="-16981" r="-9434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blipFill>
                  <a:blip r:embed="rId8"/>
                  <a:stretch>
                    <a:fillRect l="-28302" r="-11321" b="-320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515637" y="3193601"/>
              <a:ext cx="1634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Element-wise </a:t>
              </a:r>
            </a:p>
            <a:p>
              <a:pPr algn="ctr"/>
              <a:r>
                <a:rPr lang="en-US" altLang="ko-KR" dirty="0" smtClean="0"/>
                <a:t>Summation</a:t>
              </a:r>
              <a:endParaRPr lang="ko-KR" altLang="en-US" dirty="0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6489" y="5591206"/>
            <a:ext cx="964360" cy="24386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5301871"/>
            <a:ext cx="1540759" cy="249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blipFill>
                <a:blip r:embed="rId10"/>
                <a:stretch>
                  <a:fillRect l="-20339" r="-508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blipFill>
                <a:blip r:embed="rId11"/>
                <a:stretch>
                  <a:fillRect l="-6604" r="-2830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꺾인 연결선 34"/>
          <p:cNvCxnSpPr>
            <a:stCxn id="23" idx="3"/>
            <a:endCxn id="32" idx="1"/>
          </p:cNvCxnSpPr>
          <p:nvPr/>
        </p:nvCxnSpPr>
        <p:spPr>
          <a:xfrm>
            <a:off x="3858522" y="2589188"/>
            <a:ext cx="743302" cy="28373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8968" y="2046176"/>
            <a:ext cx="3794625" cy="4144418"/>
            <a:chOff x="515637" y="1932560"/>
            <a:chExt cx="4174087" cy="45588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4957" y="5832093"/>
              <a:ext cx="1060796" cy="268247"/>
            </a:xfrm>
            <a:prstGeom prst="rect">
              <a:avLst/>
            </a:prstGeom>
          </p:spPr>
        </p:pic>
        <p:sp>
          <p:nvSpPr>
            <p:cNvPr id="4" name="사다리꼴 3"/>
            <p:cNvSpPr/>
            <p:nvPr/>
          </p:nvSpPr>
          <p:spPr>
            <a:xfrm flipV="1">
              <a:off x="3000986" y="4367163"/>
              <a:ext cx="1688738" cy="1216152"/>
            </a:xfrm>
            <a:prstGeom prst="trapezoid">
              <a:avLst>
                <a:gd name="adj" fmla="val 32218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26" y="5513825"/>
              <a:ext cx="1694835" cy="274344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2477734" y="3678131"/>
              <a:ext cx="2211990" cy="440254"/>
              <a:chOff x="3544534" y="3284431"/>
              <a:chExt cx="2211990" cy="44025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7786" y="3456438"/>
                <a:ext cx="1688738" cy="26824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4534" y="3284431"/>
                <a:ext cx="1688738" cy="274344"/>
              </a:xfrm>
              <a:prstGeom prst="rect">
                <a:avLst/>
              </a:prstGeom>
            </p:spPr>
          </p:pic>
        </p:grpSp>
        <p:sp>
          <p:nvSpPr>
            <p:cNvPr id="7" name="평행 사변형 6"/>
            <p:cNvSpPr/>
            <p:nvPr/>
          </p:nvSpPr>
          <p:spPr>
            <a:xfrm>
              <a:off x="966826" y="4209865"/>
              <a:ext cx="3182712" cy="1199099"/>
            </a:xfrm>
            <a:prstGeom prst="parallelogram">
              <a:avLst>
                <a:gd name="adj" fmla="val 124200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77734" y="2865719"/>
              <a:ext cx="2211990" cy="646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Non-linear</a:t>
              </a:r>
              <a:br>
                <a:rPr lang="en-US" altLang="ko-KR" b="1" dirty="0" smtClean="0"/>
              </a:br>
              <a:r>
                <a:rPr lang="en-US" altLang="ko-KR" b="1" dirty="0" smtClean="0"/>
                <a:t>Activation</a:t>
              </a:r>
              <a:endParaRPr lang="ko-KR" altLang="en-US" b="1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311" y="2392701"/>
              <a:ext cx="1694835" cy="274344"/>
            </a:xfrm>
            <a:prstGeom prst="rect">
              <a:avLst/>
            </a:prstGeom>
          </p:spPr>
        </p:pic>
        <p:sp>
          <p:nvSpPr>
            <p:cNvPr id="10" name="십자형 9"/>
            <p:cNvSpPr/>
            <p:nvPr/>
          </p:nvSpPr>
          <p:spPr>
            <a:xfrm>
              <a:off x="1814243" y="3673401"/>
              <a:ext cx="484033" cy="484033"/>
            </a:xfrm>
            <a:prstGeom prst="plus">
              <a:avLst>
                <a:gd name="adj" fmla="val 40278"/>
              </a:avLst>
            </a:prstGeom>
            <a:solidFill>
              <a:srgbClr val="7030A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blipFill>
                  <a:blip r:embed="rId6"/>
                  <a:stretch>
                    <a:fillRect l="-17347" r="-8163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blipFill>
                  <a:blip r:embed="rId7"/>
                  <a:stretch>
                    <a:fillRect l="-16981" r="-9434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blipFill>
                  <a:blip r:embed="rId8"/>
                  <a:stretch>
                    <a:fillRect l="-28302" r="-11321" b="-320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5637" y="3193601"/>
              <a:ext cx="1634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Element-wise </a:t>
              </a:r>
            </a:p>
            <a:p>
              <a:pPr algn="ctr"/>
              <a:r>
                <a:rPr lang="en-US" altLang="ko-KR" dirty="0" smtClean="0"/>
                <a:t>Summation</a:t>
              </a:r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89" y="5591206"/>
            <a:ext cx="964360" cy="243861"/>
          </a:xfrm>
          <a:prstGeom prst="rect">
            <a:avLst/>
          </a:prstGeom>
        </p:spPr>
      </p:pic>
      <p:sp>
        <p:nvSpPr>
          <p:cNvPr id="18" name="사다리꼴 17"/>
          <p:cNvSpPr/>
          <p:nvPr/>
        </p:nvSpPr>
        <p:spPr>
          <a:xfrm flipV="1">
            <a:off x="6451061" y="4259451"/>
            <a:ext cx="1535216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5301871"/>
            <a:ext cx="1540759" cy="24940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75377" y="3633059"/>
            <a:ext cx="2010900" cy="400231"/>
            <a:chOff x="3544534" y="3284431"/>
            <a:chExt cx="2211990" cy="44025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786" y="3456438"/>
              <a:ext cx="1688738" cy="26824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534" y="3284431"/>
              <a:ext cx="1688738" cy="274344"/>
            </a:xfrm>
            <a:prstGeom prst="rect">
              <a:avLst/>
            </a:prstGeom>
          </p:spPr>
        </p:pic>
      </p:grpSp>
      <p:sp>
        <p:nvSpPr>
          <p:cNvPr id="23" name="평행 사변형 22"/>
          <p:cNvSpPr/>
          <p:nvPr/>
        </p:nvSpPr>
        <p:spPr>
          <a:xfrm>
            <a:off x="4601824" y="4116453"/>
            <a:ext cx="2893375" cy="1090090"/>
          </a:xfrm>
          <a:prstGeom prst="parallelogram">
            <a:avLst>
              <a:gd name="adj" fmla="val 124200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/>
          <p:nvPr/>
        </p:nvSpPr>
        <p:spPr>
          <a:xfrm>
            <a:off x="5372203" y="3628759"/>
            <a:ext cx="440030" cy="440030"/>
          </a:xfrm>
          <a:prstGeom prst="plus">
            <a:avLst>
              <a:gd name="adj" fmla="val 40278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9" idx="3"/>
            <a:endCxn id="19" idx="1"/>
          </p:cNvCxnSpPr>
          <p:nvPr/>
        </p:nvCxnSpPr>
        <p:spPr>
          <a:xfrm>
            <a:off x="3858522" y="2589188"/>
            <a:ext cx="743302" cy="28373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blipFill>
                <a:blip r:embed="rId9"/>
                <a:stretch>
                  <a:fillRect l="-20339" r="-508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blipFill>
                <a:blip r:embed="rId10"/>
                <a:stretch>
                  <a:fillRect l="-6604" r="-2830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8968" y="2046176"/>
            <a:ext cx="3794625" cy="4144418"/>
            <a:chOff x="515637" y="1932560"/>
            <a:chExt cx="4174087" cy="45588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4957" y="5832093"/>
              <a:ext cx="1060796" cy="268247"/>
            </a:xfrm>
            <a:prstGeom prst="rect">
              <a:avLst/>
            </a:prstGeom>
          </p:spPr>
        </p:pic>
        <p:sp>
          <p:nvSpPr>
            <p:cNvPr id="4" name="사다리꼴 3"/>
            <p:cNvSpPr/>
            <p:nvPr/>
          </p:nvSpPr>
          <p:spPr>
            <a:xfrm flipV="1">
              <a:off x="3000986" y="4367163"/>
              <a:ext cx="1688738" cy="1216152"/>
            </a:xfrm>
            <a:prstGeom prst="trapezoid">
              <a:avLst>
                <a:gd name="adj" fmla="val 32218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26" y="5513825"/>
              <a:ext cx="1694835" cy="274344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2477734" y="3678131"/>
              <a:ext cx="2211990" cy="440254"/>
              <a:chOff x="3544534" y="3284431"/>
              <a:chExt cx="2211990" cy="44025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7786" y="3456438"/>
                <a:ext cx="1688738" cy="26824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4534" y="3284431"/>
                <a:ext cx="1688738" cy="274344"/>
              </a:xfrm>
              <a:prstGeom prst="rect">
                <a:avLst/>
              </a:prstGeom>
            </p:spPr>
          </p:pic>
        </p:grpSp>
        <p:sp>
          <p:nvSpPr>
            <p:cNvPr id="7" name="평행 사변형 6"/>
            <p:cNvSpPr/>
            <p:nvPr/>
          </p:nvSpPr>
          <p:spPr>
            <a:xfrm>
              <a:off x="966826" y="4209865"/>
              <a:ext cx="3182712" cy="1199099"/>
            </a:xfrm>
            <a:prstGeom prst="parallelogram">
              <a:avLst>
                <a:gd name="adj" fmla="val 124200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77734" y="2865719"/>
              <a:ext cx="2211990" cy="646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Non-linear</a:t>
              </a:r>
              <a:br>
                <a:rPr lang="en-US" altLang="ko-KR" b="1" dirty="0" smtClean="0"/>
              </a:br>
              <a:r>
                <a:rPr lang="en-US" altLang="ko-KR" b="1" dirty="0" smtClean="0"/>
                <a:t>Activation</a:t>
              </a:r>
              <a:endParaRPr lang="ko-KR" altLang="en-US" b="1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311" y="2392701"/>
              <a:ext cx="1694835" cy="274344"/>
            </a:xfrm>
            <a:prstGeom prst="rect">
              <a:avLst/>
            </a:prstGeom>
          </p:spPr>
        </p:pic>
        <p:sp>
          <p:nvSpPr>
            <p:cNvPr id="10" name="십자형 9"/>
            <p:cNvSpPr/>
            <p:nvPr/>
          </p:nvSpPr>
          <p:spPr>
            <a:xfrm>
              <a:off x="1814243" y="3673401"/>
              <a:ext cx="484033" cy="484033"/>
            </a:xfrm>
            <a:prstGeom prst="plus">
              <a:avLst>
                <a:gd name="adj" fmla="val 40278"/>
              </a:avLst>
            </a:prstGeom>
            <a:solidFill>
              <a:srgbClr val="7030A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blipFill>
                  <a:blip r:embed="rId6"/>
                  <a:stretch>
                    <a:fillRect l="-17347" r="-8163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blipFill>
                  <a:blip r:embed="rId7"/>
                  <a:stretch>
                    <a:fillRect l="-16981" r="-9434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blipFill>
                  <a:blip r:embed="rId8"/>
                  <a:stretch>
                    <a:fillRect l="-28302" r="-11321" b="-320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5637" y="3193601"/>
              <a:ext cx="1634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Element-wise </a:t>
              </a:r>
            </a:p>
            <a:p>
              <a:pPr algn="ctr"/>
              <a:r>
                <a:rPr lang="en-US" altLang="ko-KR" dirty="0" smtClean="0"/>
                <a:t>Summation</a:t>
              </a:r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89" y="5591206"/>
            <a:ext cx="964360" cy="243861"/>
          </a:xfrm>
          <a:prstGeom prst="rect">
            <a:avLst/>
          </a:prstGeom>
        </p:spPr>
      </p:pic>
      <p:sp>
        <p:nvSpPr>
          <p:cNvPr id="18" name="사다리꼴 17"/>
          <p:cNvSpPr/>
          <p:nvPr/>
        </p:nvSpPr>
        <p:spPr>
          <a:xfrm flipV="1">
            <a:off x="6451061" y="4259451"/>
            <a:ext cx="1535216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5301871"/>
            <a:ext cx="1540759" cy="24940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75377" y="3633059"/>
            <a:ext cx="2010900" cy="400231"/>
            <a:chOff x="3544534" y="3284431"/>
            <a:chExt cx="2211990" cy="44025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67786" y="3456438"/>
              <a:ext cx="1688738" cy="26824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534" y="3284431"/>
              <a:ext cx="1688738" cy="274344"/>
            </a:xfrm>
            <a:prstGeom prst="rect">
              <a:avLst/>
            </a:prstGeom>
          </p:spPr>
        </p:pic>
      </p:grpSp>
      <p:sp>
        <p:nvSpPr>
          <p:cNvPr id="23" name="평행 사변형 22"/>
          <p:cNvSpPr/>
          <p:nvPr/>
        </p:nvSpPr>
        <p:spPr>
          <a:xfrm>
            <a:off x="4601824" y="4116453"/>
            <a:ext cx="2893375" cy="1090090"/>
          </a:xfrm>
          <a:prstGeom prst="parallelogram">
            <a:avLst>
              <a:gd name="adj" fmla="val 124200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75377" y="2894502"/>
            <a:ext cx="2010900" cy="587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Non-linear</a:t>
            </a:r>
            <a:br>
              <a:rPr lang="en-US" altLang="ko-KR" b="1" dirty="0" smtClean="0"/>
            </a:br>
            <a:r>
              <a:rPr lang="en-US" altLang="ko-KR" b="1" dirty="0" smtClean="0"/>
              <a:t>Activation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47" y="2464486"/>
            <a:ext cx="1540759" cy="249404"/>
          </a:xfrm>
          <a:prstGeom prst="rect">
            <a:avLst/>
          </a:prstGeom>
        </p:spPr>
      </p:pic>
      <p:sp>
        <p:nvSpPr>
          <p:cNvPr id="26" name="십자형 25"/>
          <p:cNvSpPr/>
          <p:nvPr/>
        </p:nvSpPr>
        <p:spPr>
          <a:xfrm>
            <a:off x="5372203" y="3628759"/>
            <a:ext cx="440030" cy="440030"/>
          </a:xfrm>
          <a:prstGeom prst="plus">
            <a:avLst>
              <a:gd name="adj" fmla="val 40278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17140" y="2046176"/>
                <a:ext cx="65517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40" y="2046176"/>
                <a:ext cx="655179" cy="360804"/>
              </a:xfrm>
              <a:prstGeom prst="rect">
                <a:avLst/>
              </a:prstGeom>
              <a:blipFill>
                <a:blip r:embed="rId10"/>
                <a:stretch>
                  <a:fillRect l="-11111" r="-2778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꺾인 연결선 27"/>
          <p:cNvCxnSpPr>
            <a:stCxn id="9" idx="3"/>
            <a:endCxn id="19" idx="1"/>
          </p:cNvCxnSpPr>
          <p:nvPr/>
        </p:nvCxnSpPr>
        <p:spPr>
          <a:xfrm>
            <a:off x="3858522" y="2589188"/>
            <a:ext cx="743302" cy="28373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blipFill>
                <a:blip r:embed="rId11"/>
                <a:stretch>
                  <a:fillRect l="-20339" r="-508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blipFill>
                <a:blip r:embed="rId12"/>
                <a:stretch>
                  <a:fillRect l="-6604" r="-2830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8968" y="2046176"/>
            <a:ext cx="3794625" cy="4144418"/>
            <a:chOff x="515637" y="1932560"/>
            <a:chExt cx="4174087" cy="45588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4957" y="5832093"/>
              <a:ext cx="1060796" cy="268247"/>
            </a:xfrm>
            <a:prstGeom prst="rect">
              <a:avLst/>
            </a:prstGeom>
          </p:spPr>
        </p:pic>
        <p:sp>
          <p:nvSpPr>
            <p:cNvPr id="4" name="사다리꼴 3"/>
            <p:cNvSpPr/>
            <p:nvPr/>
          </p:nvSpPr>
          <p:spPr>
            <a:xfrm flipV="1">
              <a:off x="3000986" y="4367163"/>
              <a:ext cx="1688738" cy="1216152"/>
            </a:xfrm>
            <a:prstGeom prst="trapezoid">
              <a:avLst>
                <a:gd name="adj" fmla="val 32218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26" y="5513825"/>
              <a:ext cx="1694835" cy="274344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2477734" y="3678131"/>
              <a:ext cx="2211990" cy="440254"/>
              <a:chOff x="3544534" y="3284431"/>
              <a:chExt cx="2211990" cy="44025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7786" y="3456438"/>
                <a:ext cx="1688738" cy="26824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4534" y="3284431"/>
                <a:ext cx="1688738" cy="274344"/>
              </a:xfrm>
              <a:prstGeom prst="rect">
                <a:avLst/>
              </a:prstGeom>
            </p:spPr>
          </p:pic>
        </p:grpSp>
        <p:sp>
          <p:nvSpPr>
            <p:cNvPr id="7" name="평행 사변형 6"/>
            <p:cNvSpPr/>
            <p:nvPr/>
          </p:nvSpPr>
          <p:spPr>
            <a:xfrm>
              <a:off x="966826" y="4209865"/>
              <a:ext cx="3182712" cy="1199099"/>
            </a:xfrm>
            <a:prstGeom prst="parallelogram">
              <a:avLst>
                <a:gd name="adj" fmla="val 124200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77734" y="2865719"/>
              <a:ext cx="2211990" cy="646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Non-linear</a:t>
              </a:r>
              <a:br>
                <a:rPr lang="en-US" altLang="ko-KR" b="1" dirty="0" smtClean="0"/>
              </a:br>
              <a:r>
                <a:rPr lang="en-US" altLang="ko-KR" b="1" dirty="0" smtClean="0"/>
                <a:t>Activation</a:t>
              </a:r>
              <a:endParaRPr lang="ko-KR" altLang="en-US" b="1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311" y="2392701"/>
              <a:ext cx="1694835" cy="274344"/>
            </a:xfrm>
            <a:prstGeom prst="rect">
              <a:avLst/>
            </a:prstGeom>
          </p:spPr>
        </p:pic>
        <p:sp>
          <p:nvSpPr>
            <p:cNvPr id="10" name="십자형 9"/>
            <p:cNvSpPr/>
            <p:nvPr/>
          </p:nvSpPr>
          <p:spPr>
            <a:xfrm>
              <a:off x="1814243" y="3673401"/>
              <a:ext cx="484033" cy="484033"/>
            </a:xfrm>
            <a:prstGeom prst="plus">
              <a:avLst>
                <a:gd name="adj" fmla="val 40278"/>
              </a:avLst>
            </a:prstGeom>
            <a:solidFill>
              <a:srgbClr val="7030A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53" y="5833312"/>
                  <a:ext cx="655179" cy="360804"/>
                </a:xfrm>
                <a:prstGeom prst="rect">
                  <a:avLst/>
                </a:prstGeom>
                <a:blipFill>
                  <a:blip r:embed="rId6"/>
                  <a:stretch>
                    <a:fillRect l="-17347" r="-8163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54" y="6130616"/>
                  <a:ext cx="350802" cy="360804"/>
                </a:xfrm>
                <a:prstGeom prst="rect">
                  <a:avLst/>
                </a:prstGeom>
                <a:blipFill>
                  <a:blip r:embed="rId7"/>
                  <a:stretch>
                    <a:fillRect l="-16981" r="-9434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103" y="1932560"/>
                  <a:ext cx="361830" cy="360804"/>
                </a:xfrm>
                <a:prstGeom prst="rect">
                  <a:avLst/>
                </a:prstGeom>
                <a:blipFill>
                  <a:blip r:embed="rId8"/>
                  <a:stretch>
                    <a:fillRect l="-28302" r="-11321" b="-320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5637" y="3193601"/>
              <a:ext cx="1634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Element-wise </a:t>
              </a:r>
            </a:p>
            <a:p>
              <a:pPr algn="ctr"/>
              <a:r>
                <a:rPr lang="en-US" altLang="ko-KR" dirty="0" smtClean="0"/>
                <a:t>Summation</a:t>
              </a:r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89" y="5591206"/>
            <a:ext cx="964360" cy="243861"/>
          </a:xfrm>
          <a:prstGeom prst="rect">
            <a:avLst/>
          </a:prstGeom>
        </p:spPr>
      </p:pic>
      <p:sp>
        <p:nvSpPr>
          <p:cNvPr id="18" name="사다리꼴 17"/>
          <p:cNvSpPr/>
          <p:nvPr/>
        </p:nvSpPr>
        <p:spPr>
          <a:xfrm flipV="1">
            <a:off x="6451061" y="4259451"/>
            <a:ext cx="1535216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5301871"/>
            <a:ext cx="1540759" cy="24940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75377" y="3633059"/>
            <a:ext cx="2010900" cy="400231"/>
            <a:chOff x="3544534" y="3284431"/>
            <a:chExt cx="2211990" cy="44025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786" y="3456438"/>
              <a:ext cx="1688738" cy="26824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534" y="3284431"/>
              <a:ext cx="1688738" cy="274344"/>
            </a:xfrm>
            <a:prstGeom prst="rect">
              <a:avLst/>
            </a:prstGeom>
          </p:spPr>
        </p:pic>
      </p:grpSp>
      <p:sp>
        <p:nvSpPr>
          <p:cNvPr id="23" name="평행 사변형 22"/>
          <p:cNvSpPr/>
          <p:nvPr/>
        </p:nvSpPr>
        <p:spPr>
          <a:xfrm>
            <a:off x="4601824" y="4116453"/>
            <a:ext cx="2893375" cy="1090090"/>
          </a:xfrm>
          <a:prstGeom prst="parallelogram">
            <a:avLst>
              <a:gd name="adj" fmla="val 124200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75377" y="2894502"/>
            <a:ext cx="2010900" cy="587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Non-linear</a:t>
            </a:r>
            <a:br>
              <a:rPr lang="en-US" altLang="ko-KR" b="1" dirty="0" smtClean="0"/>
            </a:br>
            <a:r>
              <a:rPr lang="en-US" altLang="ko-KR" b="1" dirty="0" smtClean="0"/>
              <a:t>Activation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47" y="2464486"/>
            <a:ext cx="1540759" cy="249404"/>
          </a:xfrm>
          <a:prstGeom prst="rect">
            <a:avLst/>
          </a:prstGeom>
        </p:spPr>
      </p:pic>
      <p:sp>
        <p:nvSpPr>
          <p:cNvPr id="26" name="십자형 25"/>
          <p:cNvSpPr/>
          <p:nvPr/>
        </p:nvSpPr>
        <p:spPr>
          <a:xfrm>
            <a:off x="5372203" y="3628759"/>
            <a:ext cx="440030" cy="440030"/>
          </a:xfrm>
          <a:prstGeom prst="plus">
            <a:avLst>
              <a:gd name="adj" fmla="val 40278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17140" y="2046176"/>
                <a:ext cx="65517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40" y="2046176"/>
                <a:ext cx="655179" cy="360804"/>
              </a:xfrm>
              <a:prstGeom prst="rect">
                <a:avLst/>
              </a:prstGeom>
              <a:blipFill>
                <a:blip r:embed="rId9"/>
                <a:stretch>
                  <a:fillRect l="-11111" r="-2778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65" y="5591206"/>
            <a:ext cx="964360" cy="243861"/>
          </a:xfrm>
          <a:prstGeom prst="rect">
            <a:avLst/>
          </a:prstGeom>
        </p:spPr>
      </p:pic>
      <p:sp>
        <p:nvSpPr>
          <p:cNvPr id="29" name="사다리꼴 28"/>
          <p:cNvSpPr/>
          <p:nvPr/>
        </p:nvSpPr>
        <p:spPr>
          <a:xfrm flipV="1">
            <a:off x="10323237" y="4259451"/>
            <a:ext cx="1535216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00" y="5301871"/>
            <a:ext cx="1540759" cy="249404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847553" y="3633059"/>
            <a:ext cx="2010900" cy="400231"/>
            <a:chOff x="3544534" y="3284431"/>
            <a:chExt cx="2211990" cy="44025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67786" y="3456438"/>
              <a:ext cx="1688738" cy="26824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534" y="3284431"/>
              <a:ext cx="1688738" cy="274344"/>
            </a:xfrm>
            <a:prstGeom prst="rect">
              <a:avLst/>
            </a:prstGeom>
          </p:spPr>
        </p:pic>
      </p:grpSp>
      <p:sp>
        <p:nvSpPr>
          <p:cNvPr id="34" name="평행 사변형 33"/>
          <p:cNvSpPr/>
          <p:nvPr/>
        </p:nvSpPr>
        <p:spPr>
          <a:xfrm>
            <a:off x="8474000" y="4116453"/>
            <a:ext cx="2893375" cy="1090090"/>
          </a:xfrm>
          <a:prstGeom prst="parallelogram">
            <a:avLst>
              <a:gd name="adj" fmla="val 124200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847553" y="2894502"/>
            <a:ext cx="2010900" cy="587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Non-linear</a:t>
            </a:r>
            <a:br>
              <a:rPr lang="en-US" altLang="ko-KR" b="1" dirty="0" smtClean="0"/>
            </a:br>
            <a:r>
              <a:rPr lang="en-US" altLang="ko-KR" b="1" dirty="0" smtClean="0"/>
              <a:t>Activation</a:t>
            </a:r>
            <a:endParaRPr lang="ko-KR" altLang="en-US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23" y="2464486"/>
            <a:ext cx="1540759" cy="249404"/>
          </a:xfrm>
          <a:prstGeom prst="rect">
            <a:avLst/>
          </a:prstGeom>
        </p:spPr>
      </p:pic>
      <p:sp>
        <p:nvSpPr>
          <p:cNvPr id="37" name="십자형 36"/>
          <p:cNvSpPr/>
          <p:nvPr/>
        </p:nvSpPr>
        <p:spPr>
          <a:xfrm>
            <a:off x="9244379" y="3628759"/>
            <a:ext cx="440030" cy="440030"/>
          </a:xfrm>
          <a:prstGeom prst="plus">
            <a:avLst>
              <a:gd name="adj" fmla="val 40278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946570" y="5592314"/>
                <a:ext cx="65517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70" y="5592314"/>
                <a:ext cx="655179" cy="360804"/>
              </a:xfrm>
              <a:prstGeom prst="rect">
                <a:avLst/>
              </a:prstGeom>
              <a:blipFill>
                <a:blip r:embed="rId10"/>
                <a:stretch>
                  <a:fillRect l="-11215" r="-37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78989" y="5862590"/>
                <a:ext cx="644151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989" y="5862590"/>
                <a:ext cx="644151" cy="360804"/>
              </a:xfrm>
              <a:prstGeom prst="rect">
                <a:avLst/>
              </a:prstGeom>
              <a:blipFill>
                <a:blip r:embed="rId11"/>
                <a:stretch>
                  <a:fillRect l="-5660" r="-2830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40116" y="2046176"/>
                <a:ext cx="65517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116" y="2046176"/>
                <a:ext cx="655179" cy="360804"/>
              </a:xfrm>
              <a:prstGeom prst="rect">
                <a:avLst/>
              </a:prstGeom>
              <a:blipFill>
                <a:blip r:embed="rId12"/>
                <a:stretch>
                  <a:fillRect l="-11215" r="-3738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꺾인 연결선 40"/>
          <p:cNvCxnSpPr>
            <a:stCxn id="9" idx="3"/>
            <a:endCxn id="19" idx="1"/>
          </p:cNvCxnSpPr>
          <p:nvPr/>
        </p:nvCxnSpPr>
        <p:spPr>
          <a:xfrm>
            <a:off x="3858522" y="2589188"/>
            <a:ext cx="743302" cy="28373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3"/>
            <a:endCxn id="30" idx="1"/>
          </p:cNvCxnSpPr>
          <p:nvPr/>
        </p:nvCxnSpPr>
        <p:spPr>
          <a:xfrm>
            <a:off x="7751206" y="2589188"/>
            <a:ext cx="722794" cy="28373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94" y="5592314"/>
                <a:ext cx="361830" cy="360804"/>
              </a:xfrm>
              <a:prstGeom prst="rect">
                <a:avLst/>
              </a:prstGeom>
              <a:blipFill>
                <a:blip r:embed="rId13"/>
                <a:stretch>
                  <a:fillRect l="-20339" r="-508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13" y="5862590"/>
                <a:ext cx="644151" cy="360804"/>
              </a:xfrm>
              <a:prstGeom prst="rect">
                <a:avLst/>
              </a:prstGeom>
              <a:blipFill>
                <a:blip r:embed="rId14"/>
                <a:stretch>
                  <a:fillRect l="-6604" r="-2830"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39791" y="2054648"/>
            <a:ext cx="10712418" cy="3865612"/>
            <a:chOff x="739791" y="2330418"/>
            <a:chExt cx="10712418" cy="38656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791" y="2330418"/>
              <a:ext cx="10712418" cy="334175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89747" y="5688198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/>
                <a:t>기본 </a:t>
              </a:r>
              <a:r>
                <a:rPr lang="en-US" altLang="ko-KR" spc="-150" dirty="0" smtClean="0"/>
                <a:t>NN</a:t>
              </a:r>
              <a:endParaRPr lang="ko-KR" altLang="en-US" spc="-1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69149" y="5549699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/>
                <a:t>예</a:t>
              </a:r>
              <a:r>
                <a:rPr lang="en-US" altLang="ko-KR" spc="-150" dirty="0" smtClean="0"/>
                <a:t>: </a:t>
              </a:r>
              <a:r>
                <a:rPr lang="ko-KR" altLang="en-US" spc="-150" dirty="0" smtClean="0"/>
                <a:t>이미지 캡션</a:t>
              </a:r>
              <a:endParaRPr lang="en-US" altLang="ko-KR" spc="-150" dirty="0" smtClean="0"/>
            </a:p>
            <a:p>
              <a:pPr algn="ctr"/>
              <a:r>
                <a:rPr lang="ko-KR" altLang="en-US" spc="-150" dirty="0" smtClean="0"/>
                <a:t>이미지→문장</a:t>
              </a:r>
              <a:endParaRPr lang="en-US" altLang="ko-KR" spc="-150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9497" y="5549699"/>
              <a:ext cx="1410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/>
                <a:t>예</a:t>
              </a:r>
              <a:r>
                <a:rPr lang="en-US" altLang="ko-KR" spc="-150" dirty="0" smtClean="0"/>
                <a:t>: </a:t>
              </a:r>
              <a:r>
                <a:rPr lang="ko-KR" altLang="en-US" spc="-150" dirty="0" smtClean="0"/>
                <a:t>감정 분류</a:t>
              </a:r>
              <a:endParaRPr lang="en-US" altLang="ko-KR" spc="-150" dirty="0" smtClean="0"/>
            </a:p>
            <a:p>
              <a:pPr algn="ctr"/>
              <a:r>
                <a:rPr lang="ko-KR" altLang="en-US" spc="-150" dirty="0" smtClean="0"/>
                <a:t>문장→호</a:t>
              </a:r>
              <a:r>
                <a:rPr lang="en-US" altLang="ko-KR" spc="-150" dirty="0" smtClean="0"/>
                <a:t>/</a:t>
              </a:r>
              <a:r>
                <a:rPr lang="ko-KR" altLang="en-US" spc="-150" dirty="0" smtClean="0"/>
                <a:t>불호</a:t>
              </a:r>
              <a:endParaRPr lang="en-US" altLang="ko-KR" spc="-15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8446" y="5549699"/>
              <a:ext cx="125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/>
                <a:t>예</a:t>
              </a:r>
              <a:r>
                <a:rPr lang="en-US" altLang="ko-KR" spc="-150" dirty="0" smtClean="0"/>
                <a:t>: </a:t>
              </a:r>
              <a:r>
                <a:rPr lang="ko-KR" altLang="en-US" spc="-150" dirty="0" smtClean="0"/>
                <a:t>기계번역</a:t>
              </a:r>
              <a:endParaRPr lang="en-US" altLang="ko-KR" spc="-150" dirty="0" smtClean="0"/>
            </a:p>
            <a:p>
              <a:pPr algn="ctr"/>
              <a:r>
                <a:rPr lang="ko-KR" altLang="en-US" spc="-150" dirty="0" smtClean="0"/>
                <a:t>문장→문장</a:t>
              </a:r>
              <a:endParaRPr lang="en-US" altLang="ko-KR" spc="-15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76252" y="5549699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/>
                <a:t>예</a:t>
              </a:r>
              <a:r>
                <a:rPr lang="en-US" altLang="ko-KR" spc="-150" dirty="0" smtClean="0"/>
                <a:t>: </a:t>
              </a:r>
              <a:r>
                <a:rPr lang="ko-KR" altLang="en-US" spc="-150" dirty="0" smtClean="0"/>
                <a:t>비디오 캡션 </a:t>
              </a:r>
              <a:endParaRPr lang="en-US" altLang="ko-KR" spc="-150" dirty="0" smtClean="0"/>
            </a:p>
            <a:p>
              <a:pPr algn="ctr"/>
              <a:r>
                <a:rPr lang="ko-KR" altLang="en-US" spc="-150" dirty="0" smtClean="0"/>
                <a:t>비디오→문장</a:t>
              </a:r>
              <a:endParaRPr lang="en-US" altLang="ko-KR" spc="-150" dirty="0" smtClean="0"/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RNN </a:t>
            </a:r>
            <a:r>
              <a:rPr lang="en-US" altLang="ko-KR" b="1" dirty="0" smtClean="0">
                <a:latin typeface="Arial Black" panose="020B0A04020102020204" pitchFamily="34" charset="0"/>
              </a:rPr>
              <a:t>treating Sequential </a:t>
            </a:r>
            <a:r>
              <a:rPr lang="en-US" altLang="ko-KR" b="1" dirty="0">
                <a:latin typeface="Arial Black" panose="020B0A04020102020204" pitchFamily="34" charset="0"/>
              </a:rPr>
              <a:t>Tasks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RNN </a:t>
            </a:r>
            <a:r>
              <a:rPr lang="en-US" altLang="ko-KR" b="1" dirty="0" smtClean="0">
                <a:latin typeface="Arial Black" panose="020B0A04020102020204" pitchFamily="34" charset="0"/>
              </a:rPr>
              <a:t>treating Sequential </a:t>
            </a:r>
            <a:r>
              <a:rPr lang="en-US" altLang="ko-KR" b="1" dirty="0">
                <a:latin typeface="Arial Black" panose="020B0A04020102020204" pitchFamily="34" charset="0"/>
              </a:rPr>
              <a:t>Tasks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88846" y="3221579"/>
            <a:ext cx="9214308" cy="3427388"/>
            <a:chOff x="1488846" y="3002504"/>
            <a:chExt cx="9214308" cy="3427388"/>
          </a:xfrm>
        </p:grpSpPr>
        <p:grpSp>
          <p:nvGrpSpPr>
            <p:cNvPr id="4" name="그룹 3"/>
            <p:cNvGrpSpPr/>
            <p:nvPr/>
          </p:nvGrpSpPr>
          <p:grpSpPr>
            <a:xfrm>
              <a:off x="1488846" y="3002504"/>
              <a:ext cx="2797069" cy="3425138"/>
              <a:chOff x="966826" y="1932560"/>
              <a:chExt cx="3722898" cy="4558860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4957" y="5832093"/>
                <a:ext cx="1060796" cy="268247"/>
              </a:xfrm>
              <a:prstGeom prst="rect">
                <a:avLst/>
              </a:prstGeom>
            </p:spPr>
          </p:pic>
          <p:sp>
            <p:nvSpPr>
              <p:cNvPr id="36" name="사다리꼴 35"/>
              <p:cNvSpPr/>
              <p:nvPr/>
            </p:nvSpPr>
            <p:spPr>
              <a:xfrm flipV="1">
                <a:off x="3000986" y="4367163"/>
                <a:ext cx="1688738" cy="1216152"/>
              </a:xfrm>
              <a:prstGeom prst="trapezoid">
                <a:avLst>
                  <a:gd name="adj" fmla="val 322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826" y="5513825"/>
                <a:ext cx="1694835" cy="274344"/>
              </a:xfrm>
              <a:prstGeom prst="rect">
                <a:avLst/>
              </a:prstGeom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2477734" y="3678131"/>
                <a:ext cx="2211990" cy="440254"/>
                <a:chOff x="3544534" y="3284431"/>
                <a:chExt cx="2211990" cy="440254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7786" y="3456438"/>
                  <a:ext cx="1688738" cy="268247"/>
                </a:xfrm>
                <a:prstGeom prst="rect">
                  <a:avLst/>
                </a:prstGeom>
              </p:spPr>
            </p:pic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4534" y="3284431"/>
                  <a:ext cx="1688738" cy="274344"/>
                </a:xfrm>
                <a:prstGeom prst="rect">
                  <a:avLst/>
                </a:prstGeom>
              </p:spPr>
            </p:pic>
          </p:grpSp>
          <p:sp>
            <p:nvSpPr>
              <p:cNvPr id="39" name="평행 사변형 38"/>
              <p:cNvSpPr/>
              <p:nvPr/>
            </p:nvSpPr>
            <p:spPr>
              <a:xfrm>
                <a:off x="966826" y="4209865"/>
                <a:ext cx="3182712" cy="1199099"/>
              </a:xfrm>
              <a:prstGeom prst="parallelogram">
                <a:avLst>
                  <a:gd name="adj" fmla="val 124200"/>
                </a:avLst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477734" y="2865719"/>
                <a:ext cx="2211990" cy="6465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Non-linear</a:t>
                </a:r>
                <a:br>
                  <a:rPr lang="en-US" altLang="ko-KR" sz="1600" b="1" dirty="0" smtClean="0"/>
                </a:br>
                <a:r>
                  <a:rPr lang="en-US" altLang="ko-KR" sz="1600" b="1" dirty="0" smtClean="0"/>
                  <a:t>Activation</a:t>
                </a:r>
                <a:endParaRPr lang="ko-KR" altLang="en-US" sz="1600" b="1" dirty="0"/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311" y="2392701"/>
                <a:ext cx="1694835" cy="274344"/>
              </a:xfrm>
              <a:prstGeom prst="rect">
                <a:avLst/>
              </a:prstGeom>
            </p:spPr>
          </p:pic>
          <p:sp>
            <p:nvSpPr>
              <p:cNvPr id="42" name="십자형 41"/>
              <p:cNvSpPr/>
              <p:nvPr/>
            </p:nvSpPr>
            <p:spPr>
              <a:xfrm>
                <a:off x="1814243" y="3673401"/>
                <a:ext cx="484033" cy="484033"/>
              </a:xfrm>
              <a:prstGeom prst="plus">
                <a:avLst>
                  <a:gd name="adj" fmla="val 40278"/>
                </a:avLst>
              </a:prstGeom>
              <a:solidFill>
                <a:srgbClr val="7030A0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486653" y="5833312"/>
                    <a:ext cx="655179" cy="36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6653" y="5833312"/>
                    <a:ext cx="655179" cy="3608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284" r="-987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669954" y="6130616"/>
                    <a:ext cx="350802" cy="36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954" y="6130616"/>
                    <a:ext cx="350802" cy="3608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909" r="-11364" b="-34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449103" y="1932560"/>
                    <a:ext cx="361830" cy="36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9103" y="1932560"/>
                    <a:ext cx="361830" cy="3608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667" r="-1111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그룹 4"/>
            <p:cNvGrpSpPr/>
            <p:nvPr/>
          </p:nvGrpSpPr>
          <p:grpSpPr>
            <a:xfrm>
              <a:off x="7906085" y="3002504"/>
              <a:ext cx="2797069" cy="3427388"/>
              <a:chOff x="7906085" y="3002504"/>
              <a:chExt cx="2797069" cy="342738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70271" y="5932280"/>
                <a:ext cx="796992" cy="201538"/>
              </a:xfrm>
              <a:prstGeom prst="rect">
                <a:avLst/>
              </a:prstGeom>
            </p:spPr>
          </p:pic>
          <p:sp>
            <p:nvSpPr>
              <p:cNvPr id="23" name="사다리꼴 22"/>
              <p:cNvSpPr/>
              <p:nvPr/>
            </p:nvSpPr>
            <p:spPr>
              <a:xfrm flipV="1">
                <a:off x="9434380" y="4831657"/>
                <a:ext cx="1268774" cy="913713"/>
              </a:xfrm>
              <a:prstGeom prst="trapezoid">
                <a:avLst>
                  <a:gd name="adj" fmla="val 322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085" y="5693161"/>
                <a:ext cx="1273355" cy="206119"/>
              </a:xfrm>
              <a:prstGeom prst="rect">
                <a:avLst/>
              </a:prstGeom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9041253" y="4313977"/>
                <a:ext cx="1661901" cy="330769"/>
                <a:chOff x="3544534" y="3284431"/>
                <a:chExt cx="2211990" cy="440254"/>
              </a:xfrm>
            </p:grpSpPr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7786" y="3456438"/>
                  <a:ext cx="1688738" cy="268247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4534" y="3284431"/>
                  <a:ext cx="1688738" cy="274344"/>
                </a:xfrm>
                <a:prstGeom prst="rect">
                  <a:avLst/>
                </a:prstGeom>
              </p:spPr>
            </p:pic>
          </p:grpSp>
          <p:sp>
            <p:nvSpPr>
              <p:cNvPr id="26" name="평행 사변형 25"/>
              <p:cNvSpPr/>
              <p:nvPr/>
            </p:nvSpPr>
            <p:spPr>
              <a:xfrm>
                <a:off x="7906085" y="4713477"/>
                <a:ext cx="2391219" cy="900901"/>
              </a:xfrm>
              <a:prstGeom prst="parallelogram">
                <a:avLst>
                  <a:gd name="adj" fmla="val 124200"/>
                </a:avLst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041253" y="3703600"/>
                <a:ext cx="1661901" cy="4857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Non-linear</a:t>
                </a:r>
                <a:br>
                  <a:rPr lang="en-US" altLang="ko-KR" sz="1600" b="1" dirty="0" smtClean="0"/>
                </a:br>
                <a:r>
                  <a:rPr lang="en-US" altLang="ko-KR" sz="1600" b="1" dirty="0" smtClean="0"/>
                  <a:t>Activation</a:t>
                </a:r>
                <a:endParaRPr lang="ko-KR" altLang="en-US" sz="1600" b="1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526" y="3348215"/>
                <a:ext cx="1273355" cy="206119"/>
              </a:xfrm>
              <a:prstGeom prst="rect">
                <a:avLst/>
              </a:prstGeom>
            </p:spPr>
          </p:pic>
          <p:sp>
            <p:nvSpPr>
              <p:cNvPr id="29" name="십자형 28"/>
              <p:cNvSpPr/>
              <p:nvPr/>
            </p:nvSpPr>
            <p:spPr>
              <a:xfrm>
                <a:off x="8542762" y="4310424"/>
                <a:ext cx="363661" cy="363661"/>
              </a:xfrm>
              <a:prstGeom prst="plus">
                <a:avLst>
                  <a:gd name="adj" fmla="val 40278"/>
                </a:avLst>
              </a:prstGeom>
              <a:solidFill>
                <a:srgbClr val="7030A0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296639" y="5933196"/>
                    <a:ext cx="496581" cy="2733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6639" y="5933196"/>
                    <a:ext cx="496581" cy="2733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284" r="-987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9811035" y="6156565"/>
                    <a:ext cx="488479" cy="2733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1035" y="6156565"/>
                    <a:ext cx="488479" cy="27332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111" r="-987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3619" y="3002504"/>
                    <a:ext cx="496581" cy="2733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3619" y="3002504"/>
                    <a:ext cx="496581" cy="27332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284" r="-1111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꺾인 연결선 5"/>
            <p:cNvCxnSpPr>
              <a:stCxn id="41" idx="3"/>
              <a:endCxn id="11" idx="1"/>
            </p:cNvCxnSpPr>
            <p:nvPr/>
          </p:nvCxnSpPr>
          <p:spPr>
            <a:xfrm>
              <a:off x="4091641" y="3451274"/>
              <a:ext cx="614299" cy="234494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 6"/>
            <p:cNvCxnSpPr>
              <a:stCxn id="15" idx="3"/>
              <a:endCxn id="24" idx="1"/>
            </p:cNvCxnSpPr>
            <p:nvPr/>
          </p:nvCxnSpPr>
          <p:spPr>
            <a:xfrm>
              <a:off x="7308735" y="3451274"/>
              <a:ext cx="597350" cy="234494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4705940" y="3002504"/>
              <a:ext cx="2797069" cy="3427388"/>
              <a:chOff x="4705940" y="3002504"/>
              <a:chExt cx="2797069" cy="342738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0126" y="5932280"/>
                <a:ext cx="796992" cy="201538"/>
              </a:xfrm>
              <a:prstGeom prst="rect">
                <a:avLst/>
              </a:prstGeom>
            </p:spPr>
          </p:pic>
          <p:sp>
            <p:nvSpPr>
              <p:cNvPr id="10" name="사다리꼴 9"/>
              <p:cNvSpPr/>
              <p:nvPr/>
            </p:nvSpPr>
            <p:spPr>
              <a:xfrm flipV="1">
                <a:off x="6234235" y="4831657"/>
                <a:ext cx="1268774" cy="913713"/>
              </a:xfrm>
              <a:prstGeom prst="trapezoid">
                <a:avLst>
                  <a:gd name="adj" fmla="val 322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940" y="5693161"/>
                <a:ext cx="1273355" cy="206119"/>
              </a:xfrm>
              <a:prstGeom prst="rect">
                <a:avLst/>
              </a:prstGeom>
            </p:spPr>
          </p:pic>
          <p:grpSp>
            <p:nvGrpSpPr>
              <p:cNvPr id="12" name="그룹 11"/>
              <p:cNvGrpSpPr/>
              <p:nvPr/>
            </p:nvGrpSpPr>
            <p:grpSpPr>
              <a:xfrm>
                <a:off x="5841108" y="4313977"/>
                <a:ext cx="1661901" cy="330769"/>
                <a:chOff x="3544534" y="3284431"/>
                <a:chExt cx="2211990" cy="440254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7786" y="3456438"/>
                  <a:ext cx="1688738" cy="268247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4534" y="3284431"/>
                  <a:ext cx="1688738" cy="274344"/>
                </a:xfrm>
                <a:prstGeom prst="rect">
                  <a:avLst/>
                </a:prstGeom>
              </p:spPr>
            </p:pic>
          </p:grpSp>
          <p:sp>
            <p:nvSpPr>
              <p:cNvPr id="13" name="평행 사변형 12"/>
              <p:cNvSpPr/>
              <p:nvPr/>
            </p:nvSpPr>
            <p:spPr>
              <a:xfrm>
                <a:off x="4705940" y="4713477"/>
                <a:ext cx="2391219" cy="900901"/>
              </a:xfrm>
              <a:prstGeom prst="parallelogram">
                <a:avLst>
                  <a:gd name="adj" fmla="val 124200"/>
                </a:avLst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841108" y="3703600"/>
                <a:ext cx="1661901" cy="4857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Non-linear</a:t>
                </a:r>
                <a:br>
                  <a:rPr lang="en-US" altLang="ko-KR" sz="1600" b="1" dirty="0" smtClean="0"/>
                </a:br>
                <a:r>
                  <a:rPr lang="en-US" altLang="ko-KR" sz="1600" b="1" dirty="0" smtClean="0"/>
                  <a:t>Activation</a:t>
                </a:r>
                <a:endParaRPr lang="ko-KR" altLang="en-US" sz="16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5381" y="3348215"/>
                <a:ext cx="1273355" cy="206119"/>
              </a:xfrm>
              <a:prstGeom prst="rect">
                <a:avLst/>
              </a:prstGeom>
            </p:spPr>
          </p:pic>
          <p:sp>
            <p:nvSpPr>
              <p:cNvPr id="16" name="십자형 15"/>
              <p:cNvSpPr/>
              <p:nvPr/>
            </p:nvSpPr>
            <p:spPr>
              <a:xfrm>
                <a:off x="5342617" y="4310424"/>
                <a:ext cx="363661" cy="363661"/>
              </a:xfrm>
              <a:prstGeom prst="plus">
                <a:avLst>
                  <a:gd name="adj" fmla="val 40278"/>
                </a:avLst>
              </a:prstGeom>
              <a:solidFill>
                <a:srgbClr val="7030A0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371490" y="3002504"/>
                    <a:ext cx="496581" cy="2733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1490" y="3002504"/>
                    <a:ext cx="496581" cy="27332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073" r="-853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80461" y="5933196"/>
                    <a:ext cx="273618" cy="2733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0461" y="5933196"/>
                    <a:ext cx="273618" cy="27332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6667" r="-1111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600394" y="6156565"/>
                    <a:ext cx="488479" cy="2733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0394" y="6156565"/>
                    <a:ext cx="488479" cy="27332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1000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그룹 47"/>
          <p:cNvGrpSpPr/>
          <p:nvPr/>
        </p:nvGrpSpPr>
        <p:grpSpPr>
          <a:xfrm>
            <a:off x="9227522" y="1568258"/>
            <a:ext cx="1268774" cy="1557865"/>
            <a:chOff x="9227522" y="1482533"/>
            <a:chExt cx="1268774" cy="1557865"/>
          </a:xfrm>
        </p:grpSpPr>
        <p:sp>
          <p:nvSpPr>
            <p:cNvPr id="49" name="사다리꼴 48"/>
            <p:cNvSpPr/>
            <p:nvPr/>
          </p:nvSpPr>
          <p:spPr>
            <a:xfrm>
              <a:off x="9227522" y="2126685"/>
              <a:ext cx="1268774" cy="913713"/>
            </a:xfrm>
            <a:prstGeom prst="trapezoid">
              <a:avLst>
                <a:gd name="adj" fmla="val 3221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509934" y="1841408"/>
              <a:ext cx="724538" cy="1832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635534" y="1482533"/>
                  <a:ext cx="515398" cy="300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ko-KR" altLang="en-US" sz="2000" baseline="-250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534" y="1482533"/>
                  <a:ext cx="515398" cy="300660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476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TextBox 51"/>
          <p:cNvSpPr txBox="1"/>
          <p:nvPr/>
        </p:nvSpPr>
        <p:spPr>
          <a:xfrm>
            <a:off x="1879400" y="166216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감정 분류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긍정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부정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7"/>
          <a:srcRect l="33922" r="49490"/>
          <a:stretch/>
        </p:blipFill>
        <p:spPr>
          <a:xfrm>
            <a:off x="826050" y="1568258"/>
            <a:ext cx="1103405" cy="2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Mathematical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89385" y="1580958"/>
            <a:ext cx="2797069" cy="5108042"/>
            <a:chOff x="7906085" y="1568258"/>
            <a:chExt cx="2797069" cy="5108042"/>
          </a:xfrm>
        </p:grpSpPr>
        <p:grpSp>
          <p:nvGrpSpPr>
            <p:cNvPr id="4" name="그룹 3"/>
            <p:cNvGrpSpPr/>
            <p:nvPr/>
          </p:nvGrpSpPr>
          <p:grpSpPr>
            <a:xfrm>
              <a:off x="7906085" y="3221579"/>
              <a:ext cx="2797069" cy="3454721"/>
              <a:chOff x="7906085" y="3002504"/>
              <a:chExt cx="2797069" cy="3454721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70271" y="5932280"/>
                <a:ext cx="796992" cy="201538"/>
              </a:xfrm>
              <a:prstGeom prst="rect">
                <a:avLst/>
              </a:prstGeom>
            </p:spPr>
          </p:pic>
          <p:sp>
            <p:nvSpPr>
              <p:cNvPr id="10" name="사다리꼴 9"/>
              <p:cNvSpPr/>
              <p:nvPr/>
            </p:nvSpPr>
            <p:spPr>
              <a:xfrm flipV="1">
                <a:off x="9434380" y="4831657"/>
                <a:ext cx="1268774" cy="913713"/>
              </a:xfrm>
              <a:prstGeom prst="trapezoid">
                <a:avLst>
                  <a:gd name="adj" fmla="val 322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085" y="5693161"/>
                <a:ext cx="1273355" cy="206119"/>
              </a:xfrm>
              <a:prstGeom prst="rect">
                <a:avLst/>
              </a:prstGeom>
            </p:spPr>
          </p:pic>
          <p:grpSp>
            <p:nvGrpSpPr>
              <p:cNvPr id="12" name="그룹 11"/>
              <p:cNvGrpSpPr/>
              <p:nvPr/>
            </p:nvGrpSpPr>
            <p:grpSpPr>
              <a:xfrm>
                <a:off x="9041253" y="4313977"/>
                <a:ext cx="1661901" cy="330769"/>
                <a:chOff x="3544534" y="3284431"/>
                <a:chExt cx="2211990" cy="440254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7786" y="3456438"/>
                  <a:ext cx="1688738" cy="268247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4534" y="3284431"/>
                  <a:ext cx="1688738" cy="274344"/>
                </a:xfrm>
                <a:prstGeom prst="rect">
                  <a:avLst/>
                </a:prstGeom>
              </p:spPr>
            </p:pic>
          </p:grpSp>
          <p:sp>
            <p:nvSpPr>
              <p:cNvPr id="13" name="평행 사변형 12"/>
              <p:cNvSpPr/>
              <p:nvPr/>
            </p:nvSpPr>
            <p:spPr>
              <a:xfrm>
                <a:off x="7906085" y="4713477"/>
                <a:ext cx="2391219" cy="900901"/>
              </a:xfrm>
              <a:prstGeom prst="parallelogram">
                <a:avLst>
                  <a:gd name="adj" fmla="val 124200"/>
                </a:avLst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9041253" y="3703600"/>
                <a:ext cx="1661901" cy="4857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Non-linear</a:t>
                </a:r>
                <a:br>
                  <a:rPr lang="en-US" altLang="ko-KR" sz="1600" b="1" dirty="0" smtClean="0"/>
                </a:br>
                <a:r>
                  <a:rPr lang="en-US" altLang="ko-KR" sz="1600" b="1" dirty="0" smtClean="0"/>
                  <a:t>Activation</a:t>
                </a:r>
                <a:endParaRPr lang="ko-KR" altLang="en-US" sz="16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526" y="3348215"/>
                <a:ext cx="1273355" cy="206119"/>
              </a:xfrm>
              <a:prstGeom prst="rect">
                <a:avLst/>
              </a:prstGeom>
            </p:spPr>
          </p:pic>
          <p:sp>
            <p:nvSpPr>
              <p:cNvPr id="16" name="십자형 15"/>
              <p:cNvSpPr/>
              <p:nvPr/>
            </p:nvSpPr>
            <p:spPr>
              <a:xfrm>
                <a:off x="8542762" y="4310424"/>
                <a:ext cx="363661" cy="363661"/>
              </a:xfrm>
              <a:prstGeom prst="plus">
                <a:avLst>
                  <a:gd name="adj" fmla="val 40278"/>
                </a:avLst>
              </a:prstGeom>
              <a:solidFill>
                <a:srgbClr val="7030A0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296639" y="5933196"/>
                    <a:ext cx="546239" cy="300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6639" y="5933196"/>
                    <a:ext cx="546239" cy="3006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236" r="-4494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925335" y="6156565"/>
                    <a:ext cx="292067" cy="300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5335" y="6156565"/>
                    <a:ext cx="292067" cy="3006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r="-6250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740619" y="3002504"/>
                    <a:ext cx="300980" cy="300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619" y="3002504"/>
                    <a:ext cx="300980" cy="3006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4000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그룹 4"/>
            <p:cNvGrpSpPr/>
            <p:nvPr/>
          </p:nvGrpSpPr>
          <p:grpSpPr>
            <a:xfrm>
              <a:off x="9227522" y="1568258"/>
              <a:ext cx="1268774" cy="1557865"/>
              <a:chOff x="9227522" y="1482533"/>
              <a:chExt cx="1268774" cy="1557865"/>
            </a:xfrm>
          </p:grpSpPr>
          <p:sp>
            <p:nvSpPr>
              <p:cNvPr id="6" name="사다리꼴 5"/>
              <p:cNvSpPr/>
              <p:nvPr/>
            </p:nvSpPr>
            <p:spPr>
              <a:xfrm>
                <a:off x="9227522" y="2126685"/>
                <a:ext cx="1268774" cy="913713"/>
              </a:xfrm>
              <a:prstGeom prst="trapezoid">
                <a:avLst>
                  <a:gd name="adj" fmla="val 3221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9934" y="1841408"/>
                <a:ext cx="724538" cy="18321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737134" y="1482533"/>
                    <a:ext cx="270138" cy="300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134" y="1482533"/>
                    <a:ext cx="270138" cy="3006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727" r="-6818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" name="TextBox 21"/>
          <p:cNvSpPr txBox="1"/>
          <p:nvPr/>
        </p:nvSpPr>
        <p:spPr>
          <a:xfrm>
            <a:off x="3172182" y="5217653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70C0"/>
                </a:solidFill>
              </a:rPr>
              <a:t>U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5278" y="5099242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2"/>
                </a:solidFill>
              </a:rPr>
              <a:t>W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9434" y="2367639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>
                    <a:lumMod val="50000"/>
                  </a:schemeClr>
                </a:solidFill>
              </a:rPr>
              <a:t>V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5847604" y="3039280"/>
                <a:ext cx="493032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pc="-15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000" b="0" i="1" spc="-15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4" y="3039280"/>
                <a:ext cx="4930324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847604" y="4433872"/>
                <a:ext cx="289874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pc="-15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40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pc="-15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b="0" i="1" spc="-15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4" y="4433872"/>
                <a:ext cx="2898742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971405" y="37413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7224455" y="5118652"/>
                <a:ext cx="1088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pc="-15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pc="-15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55" y="5118652"/>
                <a:ext cx="1088311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847604" y="2488898"/>
            <a:ext cx="165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Vanilla RNN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36396" y="3741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현재입력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52568" y="3741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과거기억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Vanishing Gradient Problem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 (Lecture by 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Dongkyu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04" y="2141592"/>
            <a:ext cx="5958193" cy="44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Vanishing Gradient Problem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Function)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대하여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/>
              <a:t>활성함수</a:t>
            </a:r>
            <a:r>
              <a:rPr lang="ko-KR" altLang="en-US" sz="1800" dirty="0"/>
              <a:t> </a:t>
            </a:r>
            <a:r>
              <a:rPr lang="en-US" altLang="ko-KR" sz="1800" dirty="0" err="1"/>
              <a:t>tanh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미분값은</a:t>
            </a:r>
            <a:r>
              <a:rPr lang="ko-KR" altLang="en-US" sz="1800" dirty="0"/>
              <a:t> </a:t>
            </a:r>
            <a:r>
              <a:rPr lang="en-US" altLang="ko-KR" sz="1800" dirty="0"/>
              <a:t>0~1 </a:t>
            </a:r>
            <a:r>
              <a:rPr lang="ko-KR" altLang="en-US" sz="1800" dirty="0"/>
              <a:t>사이 범위를 가지므로</a:t>
            </a:r>
            <a:r>
              <a:rPr lang="en-US" altLang="ko-KR" sz="1800" dirty="0"/>
              <a:t>, </a:t>
            </a:r>
            <a:r>
              <a:rPr lang="ko-KR" altLang="en-US" sz="1800" dirty="0"/>
              <a:t>이들을 계속 곱하면 점점 </a:t>
            </a:r>
            <a:r>
              <a:rPr lang="en-US" altLang="ko-KR" sz="1800" dirty="0"/>
              <a:t>0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수렴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   </a:t>
            </a:r>
            <a:r>
              <a:rPr lang="ko-KR" altLang="en-US" sz="1800" b="1" dirty="0"/>
              <a:t>최근의 </a:t>
            </a:r>
            <a:r>
              <a:rPr lang="ko-KR" altLang="en-US" sz="1800" b="1" dirty="0" err="1" smtClean="0"/>
              <a:t>은닉값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기억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을 </a:t>
            </a:r>
            <a:r>
              <a:rPr lang="ko-KR" altLang="en-US" sz="1800" b="1" dirty="0"/>
              <a:t>이용한 계산만 </a:t>
            </a:r>
            <a:r>
              <a:rPr lang="ko-KR" altLang="en-US" sz="1800" b="1" dirty="0" smtClean="0"/>
              <a:t>가능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오래된 과거의 </a:t>
            </a:r>
            <a:r>
              <a:rPr lang="ko-KR" altLang="en-US" sz="1800" dirty="0" err="1" smtClean="0"/>
              <a:t>은닉값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기억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</a:t>
            </a:r>
            <a:r>
              <a:rPr lang="ko-KR" altLang="en-US" sz="1800" dirty="0"/>
              <a:t>사용을 </a:t>
            </a:r>
            <a:r>
              <a:rPr lang="ko-KR" altLang="en-US" sz="1800" dirty="0" smtClean="0"/>
              <a:t>못한다</a:t>
            </a:r>
            <a:endParaRPr lang="ko-KR" altLang="en-US" sz="18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569935" y="2425958"/>
            <a:ext cx="4714840" cy="2218737"/>
            <a:chOff x="1569935" y="2517485"/>
            <a:chExt cx="4714840" cy="2218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1904281" y="2517485"/>
                  <a:ext cx="4380494" cy="9578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pc="-15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ko-KR" altLang="en-US" sz="2000" i="1" spc="-15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b="0" i="1" spc="-15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ko-KR" altLang="en-US" sz="2000" b="0" i="1" spc="-15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000" b="0" i="1" spc="-15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nary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i="1" spc="-15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 spc="-1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 spc="-15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 spc="-15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i="1" spc="-15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000" i="1" spc="-15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ko-KR" altLang="en-US" sz="2000" i="1" spc="-15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spc="-15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i="1" spc="-15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ko-KR" altLang="en-US" sz="2000" i="1" spc="-15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spc="-15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000" i="1" spc="-15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2000" i="1" spc="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i="1" spc="-1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pc="-15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000" i="1" spc="-1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pc="-15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i="1" spc="-15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pc="-15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000" i="1" spc="-15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281" y="2517485"/>
                  <a:ext cx="4380494" cy="9578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1569935" y="3299290"/>
                  <a:ext cx="4196342" cy="1436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2000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pc="-15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spc="-15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ko-KR" altLang="en-US" sz="2000" i="1" spc="-15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pc="-15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nary>
                          <m:naryPr>
                            <m:chr m:val="∏"/>
                            <m:ctrlP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20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pc="-15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sz="2000" b="0" i="1" spc="-15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pc="-15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pc="-15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nary>
                      </m:oMath>
                    </m:oMathPara>
                  </a14:m>
                  <a:endParaRPr lang="en-US" altLang="ko-KR" sz="2000" spc="-150" dirty="0" smtClean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935" y="3299290"/>
                  <a:ext cx="4196342" cy="1436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4863048" y="4672872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일반적으로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tanh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미분값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8" idx="0"/>
          </p:cNvCxnSpPr>
          <p:nvPr/>
        </p:nvCxnSpPr>
        <p:spPr>
          <a:xfrm flipH="1" flipV="1">
            <a:off x="5275202" y="4381500"/>
            <a:ext cx="1104448" cy="2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964867" y="2561028"/>
            <a:ext cx="3372507" cy="2075596"/>
            <a:chOff x="7964867" y="3032931"/>
            <a:chExt cx="3372507" cy="2075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7977223" y="4083181"/>
                  <a:ext cx="3283784" cy="1011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altLang="ko-KR" spc="-150" dirty="0" smtClean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223" y="4083181"/>
                  <a:ext cx="3283784" cy="10115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7977223" y="3694328"/>
                  <a:ext cx="336015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pc="-150" dirty="0" smtClean="0"/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223" y="3694328"/>
                  <a:ext cx="3360151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/>
            <p:cNvGrpSpPr/>
            <p:nvPr/>
          </p:nvGrpSpPr>
          <p:grpSpPr>
            <a:xfrm>
              <a:off x="7964867" y="3103447"/>
              <a:ext cx="45719" cy="2005080"/>
              <a:chOff x="6915635" y="3537284"/>
              <a:chExt cx="33572" cy="1676400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6915635" y="3537284"/>
                <a:ext cx="0" cy="1676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6949207" y="3537284"/>
                <a:ext cx="0" cy="1676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8137586" y="3032931"/>
              <a:ext cx="228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Vanilla RNN </a:t>
              </a:r>
              <a:r>
                <a:rPr lang="ko-KR" altLang="en-US" b="1" dirty="0" smtClean="0"/>
                <a:t>표현식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7977223" y="3280645"/>
                  <a:ext cx="231185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ko-KR" spc="-150" dirty="0" smtClean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223" y="3280645"/>
                  <a:ext cx="2311851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4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Acknowledgment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모두를 위한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Sung Kim, HKUST,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hunkim.github.io/ml/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KAIST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홀로서기 세미나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Ideafactory 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KAIST (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github.com/heartcored98/Standalone-DeepLearning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참고문헌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스고모리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유우스케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정석으로 배우는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위키북스</a:t>
            </a:r>
            <a:endParaRPr lang="en-US" altLang="ko-KR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조경현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교수님 논문</a:t>
            </a:r>
            <a:endParaRPr lang="en-US" altLang="ko-KR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밖에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…(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강의노트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블로그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페이스북 등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ì ìì¼ë¡ ë°°ì°ë ë¥ë¬ë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229" y="4199647"/>
            <a:ext cx="1611069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Vanishing Gradient</a:t>
            </a:r>
            <a:r>
              <a:rPr lang="ko-KR" altLang="en-US" b="1" dirty="0" smtClean="0">
                <a:latin typeface="Arial Black" panose="020B0A04020102020204" pitchFamily="34" charset="0"/>
              </a:rPr>
              <a:t> 해결책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Rectified Linear Unit (</a:t>
            </a: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으로서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대신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사용하기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발전으로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vanishing gradient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풀기 위해 개발된 미분 값이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 활성 함수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Gated Recurrent Unit (GRU)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Vanilla RNN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problem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해결한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관점에서 소개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비교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관점에서 소개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0" b="1" dirty="0" smtClean="0">
                <a:latin typeface="Arial Black" panose="020B0A04020102020204" pitchFamily="34" charset="0"/>
              </a:rPr>
              <a:t>RNN with </a:t>
            </a:r>
            <a:r>
              <a:rPr lang="en-US" altLang="ko-KR" sz="6000" b="1" dirty="0" err="1" smtClean="0">
                <a:latin typeface="Arial Black" panose="020B0A04020102020204" pitchFamily="34" charset="0"/>
              </a:rPr>
              <a:t>ReLU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 with </a:t>
            </a:r>
            <a:r>
              <a:rPr lang="en-US" altLang="ko-KR" b="1" dirty="0" err="1" smtClean="0">
                <a:latin typeface="Arial Black" panose="020B0A04020102020204" pitchFamily="34" charset="0"/>
              </a:rPr>
              <a:t>ReLU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 (Lecture by </a:t>
            </a: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Dongkyu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14" y="2352610"/>
            <a:ext cx="1778173" cy="13398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8374" t="26115" r="8374" b="48343"/>
          <a:stretch/>
        </p:blipFill>
        <p:spPr>
          <a:xfrm>
            <a:off x="4865696" y="2041031"/>
            <a:ext cx="6802291" cy="157252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4322544" y="2639079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RNN with </a:t>
            </a:r>
            <a:r>
              <a:rPr lang="en-US" altLang="ko-KR" b="1" dirty="0" err="1">
                <a:latin typeface="Arial Black" panose="020B0A04020102020204" pitchFamily="34" charset="0"/>
              </a:rPr>
              <a:t>ReLU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 (Lecture by </a:t>
            </a: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Dongkyu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14" y="2352610"/>
            <a:ext cx="1778173" cy="13398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8374" t="26115" r="8374" b="48343"/>
          <a:stretch/>
        </p:blipFill>
        <p:spPr>
          <a:xfrm>
            <a:off x="4865696" y="2041031"/>
            <a:ext cx="6802291" cy="157252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4322544" y="2639079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865696" y="3709309"/>
            <a:ext cx="6802291" cy="1572527"/>
            <a:chOff x="3871280" y="4721290"/>
            <a:chExt cx="7482520" cy="172978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l="8374" t="26115" r="8374" b="48343"/>
            <a:stretch/>
          </p:blipFill>
          <p:spPr>
            <a:xfrm>
              <a:off x="3871280" y="4721290"/>
              <a:ext cx="7482520" cy="172978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00650" y="515115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31333" y="5151152"/>
              <a:ext cx="4228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31125" y="5151152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2469" y="5151152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01437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7948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4459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78130" y="5906125"/>
              <a:ext cx="257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4322544" y="4495572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6189" y="4172407"/>
            <a:ext cx="24499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만약 </a:t>
            </a:r>
            <a:r>
              <a:rPr lang="en-US" altLang="ko-KR" b="1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쓴다면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b="1" dirty="0" err="1" smtClean="0"/>
              <a:t>활성함수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미분값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0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RNN with </a:t>
            </a:r>
            <a:r>
              <a:rPr lang="en-US" altLang="ko-KR" b="1" dirty="0" err="1">
                <a:latin typeface="Arial Black" panose="020B0A04020102020204" pitchFamily="34" charset="0"/>
              </a:rPr>
              <a:t>ReLU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 (Lecture by </a:t>
            </a: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Dongkyu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Weight </a:t>
            </a:r>
            <a:r>
              <a:rPr lang="ko-KR" altLang="en-US" sz="1800" b="1" dirty="0"/>
              <a:t>행렬 값이 매우 </a:t>
            </a:r>
            <a:r>
              <a:rPr lang="ko-KR" altLang="en-US" sz="1800" b="1" dirty="0" smtClean="0"/>
              <a:t>중요하다 </a:t>
            </a:r>
            <a:r>
              <a:rPr lang="en-US" altLang="ko-KR" sz="1800" b="1" dirty="0" smtClean="0"/>
              <a:t>(Exploding Gradient)</a:t>
            </a:r>
            <a:endParaRPr lang="ko-KR" altLang="en-US" sz="18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14" y="2352610"/>
            <a:ext cx="1778173" cy="13398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8374" t="26115" r="8374" b="48343"/>
          <a:stretch/>
        </p:blipFill>
        <p:spPr>
          <a:xfrm>
            <a:off x="4865696" y="2041031"/>
            <a:ext cx="6802291" cy="157252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4322544" y="2639079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865696" y="3709309"/>
            <a:ext cx="6802291" cy="1572527"/>
            <a:chOff x="3871280" y="4721290"/>
            <a:chExt cx="7482520" cy="172978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l="8374" t="26115" r="8374" b="48343"/>
            <a:stretch/>
          </p:blipFill>
          <p:spPr>
            <a:xfrm>
              <a:off x="3871280" y="4721290"/>
              <a:ext cx="7482520" cy="172978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00650" y="515115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31333" y="5151152"/>
              <a:ext cx="4228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31125" y="5151152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2469" y="5151152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01437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7948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4459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78130" y="5906125"/>
              <a:ext cx="257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4322544" y="4495572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09526" y="4172407"/>
            <a:ext cx="2423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만약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쓴다면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err="1" smtClean="0"/>
              <a:t>활성함수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미분값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7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RNN with </a:t>
            </a:r>
            <a:r>
              <a:rPr lang="en-US" altLang="ko-KR" b="1" dirty="0" err="1">
                <a:latin typeface="Arial Black" panose="020B0A04020102020204" pitchFamily="34" charset="0"/>
              </a:rPr>
              <a:t>ReLU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 (Lecture by </a:t>
            </a: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Dongkyu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Weight </a:t>
            </a:r>
            <a:r>
              <a:rPr lang="ko-KR" altLang="en-US" sz="1800" dirty="0"/>
              <a:t>행렬 값이 매우 </a:t>
            </a:r>
            <a:r>
              <a:rPr lang="ko-KR" altLang="en-US" sz="1800" dirty="0" smtClean="0"/>
              <a:t>중요하다</a:t>
            </a:r>
            <a:r>
              <a:rPr lang="ko-KR" altLang="en-US" sz="1800" dirty="0"/>
              <a:t> </a:t>
            </a:r>
            <a:r>
              <a:rPr lang="en-US" altLang="ko-KR" sz="1800" dirty="0"/>
              <a:t>(Exploding Gradient)</a:t>
            </a:r>
            <a:endParaRPr lang="ko-KR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기존 </a:t>
            </a:r>
            <a:r>
              <a:rPr lang="ko-KR" altLang="en-US" sz="1800" dirty="0"/>
              <a:t>논문에서도 </a:t>
            </a:r>
            <a:r>
              <a:rPr lang="en-US" altLang="ko-KR" sz="1800" dirty="0"/>
              <a:t>RNN 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ReLU</a:t>
            </a:r>
            <a:r>
              <a:rPr lang="ko-KR" altLang="en-US" sz="1800" dirty="0"/>
              <a:t>를 쓰려면 </a:t>
            </a:r>
            <a:r>
              <a:rPr lang="en-US" altLang="ko-KR" sz="1800" b="1" dirty="0" smtClean="0"/>
              <a:t>(1) Weight </a:t>
            </a:r>
            <a:r>
              <a:rPr lang="ko-KR" altLang="en-US" sz="1800" b="1" dirty="0"/>
              <a:t>초기화</a:t>
            </a:r>
            <a:r>
              <a:rPr lang="ko-KR" altLang="en-US" sz="1800" dirty="0"/>
              <a:t>와 </a:t>
            </a:r>
            <a:r>
              <a:rPr lang="en-US" altLang="ko-KR" sz="1800" b="1" dirty="0" smtClean="0"/>
              <a:t>(2) </a:t>
            </a:r>
            <a:r>
              <a:rPr lang="ko-KR" altLang="en-US" sz="1800" b="1" dirty="0" smtClean="0"/>
              <a:t>아주 </a:t>
            </a:r>
            <a:r>
              <a:rPr lang="ko-KR" altLang="en-US" sz="1800" b="1" dirty="0"/>
              <a:t>작은 </a:t>
            </a:r>
            <a:r>
              <a:rPr lang="en-US" altLang="ko-KR" sz="1800" b="1" dirty="0"/>
              <a:t>Learning rate</a:t>
            </a:r>
            <a:r>
              <a:rPr lang="ko-KR" altLang="en-US" sz="1800" dirty="0"/>
              <a:t>가 중요하다고 </a:t>
            </a:r>
            <a:r>
              <a:rPr lang="ko-KR" altLang="en-US" sz="1800" dirty="0" smtClean="0"/>
              <a:t>발표되었다 </a:t>
            </a:r>
            <a:r>
              <a:rPr lang="en-US" altLang="ko-KR" sz="1800" dirty="0"/>
              <a:t>[Le, Q. V., </a:t>
            </a:r>
            <a:r>
              <a:rPr lang="en-US" altLang="ko-KR" sz="1800" dirty="0" err="1"/>
              <a:t>Jaitly</a:t>
            </a:r>
            <a:r>
              <a:rPr lang="en-US" altLang="ko-KR" sz="1800" dirty="0"/>
              <a:t>, N., &amp; Hinton, G. E. (2015). </a:t>
            </a:r>
            <a:r>
              <a:rPr lang="en-US" altLang="ko-KR" sz="1800" dirty="0" smtClean="0"/>
              <a:t>arXiv:1504.00941</a:t>
            </a:r>
            <a:r>
              <a:rPr lang="en-US" altLang="ko-KR" sz="1800" dirty="0"/>
              <a:t>.]</a:t>
            </a:r>
            <a:endParaRPr lang="ko-KR" altLang="en-US" sz="18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14" y="2352610"/>
            <a:ext cx="1778173" cy="13398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8374" t="26115" r="8374" b="48343"/>
          <a:stretch/>
        </p:blipFill>
        <p:spPr>
          <a:xfrm>
            <a:off x="4865696" y="2041031"/>
            <a:ext cx="6802291" cy="157252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4322544" y="2639079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9526" y="4172407"/>
            <a:ext cx="2423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만약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쓴다면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err="1" smtClean="0"/>
              <a:t>활성함수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미분값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 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865696" y="3709309"/>
            <a:ext cx="6802291" cy="1572527"/>
            <a:chOff x="3871280" y="4721290"/>
            <a:chExt cx="7482520" cy="172978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l="8374" t="26115" r="8374" b="48343"/>
            <a:stretch/>
          </p:blipFill>
          <p:spPr>
            <a:xfrm>
              <a:off x="3871280" y="4721290"/>
              <a:ext cx="7482520" cy="172978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00650" y="515115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31333" y="5151152"/>
              <a:ext cx="4228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31125" y="5151152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2469" y="5151152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01437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7948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4459" y="5906125"/>
              <a:ext cx="4748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78130" y="5906125"/>
              <a:ext cx="257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1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4322544" y="4495572"/>
            <a:ext cx="531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0" b="1" dirty="0" smtClean="0">
                <a:latin typeface="Arial Black" panose="020B0A04020102020204" pitchFamily="34" charset="0"/>
              </a:rPr>
              <a:t>Gated Recurrent Unit (GRU)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Gated Recurrent Unit (GRU)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35152" y="1832044"/>
            <a:ext cx="10571721" cy="4379299"/>
            <a:chOff x="935152" y="1832044"/>
            <a:chExt cx="10571721" cy="437929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2233" y="1998107"/>
              <a:ext cx="5724640" cy="392616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l="30976" t="2977" r="36526" b="57552"/>
            <a:stretch/>
          </p:blipFill>
          <p:spPr>
            <a:xfrm>
              <a:off x="1336507" y="1832044"/>
              <a:ext cx="4221592" cy="43792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5152" y="3018710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52" y="3018710"/>
                  <a:ext cx="655179" cy="360804"/>
                </a:xfrm>
                <a:prstGeom prst="rect">
                  <a:avLst/>
                </a:prstGeom>
                <a:blipFill>
                  <a:blip r:embed="rId4"/>
                  <a:stretch>
                    <a:fillRect l="-11111" r="-2778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8309365" y="602667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GRU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94212" y="6026677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Vanilla RNN</a:t>
            </a:r>
            <a:endParaRPr lang="ko-KR" altLang="en-US" b="1" dirty="0"/>
          </a:p>
        </p:txBody>
      </p:sp>
      <p:pic>
        <p:nvPicPr>
          <p:cNvPr id="2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95" y="1278302"/>
            <a:ext cx="4524375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Arial Black" panose="020B0A04020102020204" pitchFamily="34" charset="0"/>
              </a:rPr>
              <a:t>수식 표현 방법 정리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09852" y="1449507"/>
            <a:ext cx="10834855" cy="4770460"/>
            <a:chOff x="696937" y="1797844"/>
            <a:chExt cx="10834855" cy="477046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97913" y="1848597"/>
              <a:ext cx="2797069" cy="3454721"/>
              <a:chOff x="1289385" y="3234279"/>
              <a:chExt cx="2797069" cy="3454721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289385" y="3234279"/>
                <a:ext cx="2797069" cy="3454721"/>
                <a:chOff x="7906085" y="3002504"/>
                <a:chExt cx="2797069" cy="3454721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670271" y="5932280"/>
                  <a:ext cx="796992" cy="201538"/>
                </a:xfrm>
                <a:prstGeom prst="rect">
                  <a:avLst/>
                </a:prstGeom>
              </p:spPr>
            </p:pic>
            <p:sp>
              <p:nvSpPr>
                <p:cNvPr id="10" name="사다리꼴 9"/>
                <p:cNvSpPr/>
                <p:nvPr/>
              </p:nvSpPr>
              <p:spPr>
                <a:xfrm flipV="1">
                  <a:off x="9434380" y="4831657"/>
                  <a:ext cx="1268774" cy="913713"/>
                </a:xfrm>
                <a:prstGeom prst="trapezoid">
                  <a:avLst>
                    <a:gd name="adj" fmla="val 3221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6085" y="5693161"/>
                  <a:ext cx="1273355" cy="206119"/>
                </a:xfrm>
                <a:prstGeom prst="rect">
                  <a:avLst/>
                </a:prstGeom>
              </p:spPr>
            </p:pic>
            <p:grpSp>
              <p:nvGrpSpPr>
                <p:cNvPr id="12" name="그룹 11"/>
                <p:cNvGrpSpPr/>
                <p:nvPr/>
              </p:nvGrpSpPr>
              <p:grpSpPr>
                <a:xfrm>
                  <a:off x="9041253" y="4313977"/>
                  <a:ext cx="1661901" cy="330769"/>
                  <a:chOff x="3544534" y="3284431"/>
                  <a:chExt cx="2211990" cy="440254"/>
                </a:xfrm>
              </p:grpSpPr>
              <p:pic>
                <p:nvPicPr>
                  <p:cNvPr id="20" name="그림 1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067786" y="3456438"/>
                    <a:ext cx="1688738" cy="268247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4534" y="3284431"/>
                    <a:ext cx="1688738" cy="27434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평행 사변형 12"/>
                <p:cNvSpPr/>
                <p:nvPr/>
              </p:nvSpPr>
              <p:spPr>
                <a:xfrm>
                  <a:off x="7906085" y="4713477"/>
                  <a:ext cx="2391219" cy="900901"/>
                </a:xfrm>
                <a:prstGeom prst="parallelogram">
                  <a:avLst>
                    <a:gd name="adj" fmla="val 124200"/>
                  </a:avLst>
                </a:prstGeom>
                <a:solidFill>
                  <a:schemeClr val="accent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9041253" y="3703600"/>
                  <a:ext cx="1661901" cy="4857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Non-linear</a:t>
                  </a:r>
                  <a:br>
                    <a:rPr lang="en-US" altLang="ko-KR" sz="1600" b="1" dirty="0" smtClean="0"/>
                  </a:br>
                  <a:r>
                    <a:rPr lang="en-US" altLang="ko-KR" sz="1600" b="1" dirty="0" smtClean="0"/>
                    <a:t>Activation</a:t>
                  </a:r>
                  <a:endParaRPr lang="ko-KR" altLang="en-US" sz="1600" b="1" dirty="0"/>
                </a:p>
              </p:txBody>
            </p:sp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35526" y="3348215"/>
                  <a:ext cx="1273355" cy="206119"/>
                </a:xfrm>
                <a:prstGeom prst="rect">
                  <a:avLst/>
                </a:prstGeom>
              </p:spPr>
            </p:pic>
            <p:sp>
              <p:nvSpPr>
                <p:cNvPr id="16" name="십자형 15"/>
                <p:cNvSpPr/>
                <p:nvPr/>
              </p:nvSpPr>
              <p:spPr>
                <a:xfrm>
                  <a:off x="8542762" y="4310424"/>
                  <a:ext cx="363661" cy="363661"/>
                </a:xfrm>
                <a:prstGeom prst="plus">
                  <a:avLst>
                    <a:gd name="adj" fmla="val 40278"/>
                  </a:avLst>
                </a:prstGeom>
                <a:solidFill>
                  <a:srgbClr val="7030A0"/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8296639" y="5933196"/>
                      <a:ext cx="546239" cy="300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baseline="-250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6639" y="5933196"/>
                      <a:ext cx="546239" cy="3006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236" r="-4494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9925335" y="6156565"/>
                      <a:ext cx="292067" cy="300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baseline="-250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25335" y="6156565"/>
                      <a:ext cx="292067" cy="30066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2500" r="-6250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9740619" y="3002504"/>
                      <a:ext cx="300980" cy="300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baseline="-250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619" y="3002504"/>
                      <a:ext cx="300980" cy="30066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4000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TextBox 21"/>
              <p:cNvSpPr txBox="1"/>
              <p:nvPr/>
            </p:nvSpPr>
            <p:spPr>
              <a:xfrm>
                <a:off x="3172182" y="5217653"/>
                <a:ext cx="5597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0070C0"/>
                    </a:solidFill>
                  </a:rPr>
                  <a:t>U</a:t>
                </a:r>
                <a:endParaRPr lang="ko-KR" altLang="en-US" sz="4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55278" y="5099242"/>
                <a:ext cx="7024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chemeClr val="accent2"/>
                    </a:solidFill>
                  </a:rPr>
                  <a:t>W</a:t>
                </a:r>
                <a:endParaRPr lang="ko-KR" altLang="en-US" sz="4000" b="1" dirty="0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696937" y="5453031"/>
                  <a:ext cx="4930324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b="0" i="1" spc="-15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b="0" i="1" spc="-15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37" y="5453031"/>
                  <a:ext cx="4930324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/>
                <p:cNvSpPr/>
                <p:nvPr/>
              </p:nvSpPr>
              <p:spPr>
                <a:xfrm>
                  <a:off x="6825504" y="5453031"/>
                  <a:ext cx="4706288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b="0" i="1" spc="-15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b="0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·[</m:t>
                            </m:r>
                            <m:sSub>
                              <m:sSubPr>
                                <m:ctrlP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4000" b="0" i="1" spc="-15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4000" b="0" i="1" spc="-15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4000" b="0" i="1" spc="-15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33" name="직사각형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04" y="5453031"/>
                  <a:ext cx="4706288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사다리꼴 38"/>
            <p:cNvSpPr/>
            <p:nvPr/>
          </p:nvSpPr>
          <p:spPr>
            <a:xfrm flipV="1">
              <a:off x="7677150" y="3626996"/>
              <a:ext cx="2626532" cy="913713"/>
            </a:xfrm>
            <a:prstGeom prst="trapezoid">
              <a:avLst>
                <a:gd name="adj" fmla="val 23878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470299" y="3277837"/>
              <a:ext cx="1268774" cy="201538"/>
            </a:xfrm>
            <a:prstGeom prst="rect">
              <a:avLst/>
            </a:prstGeom>
          </p:spPr>
        </p:pic>
        <p:sp>
          <p:nvSpPr>
            <p:cNvPr id="42" name="평행 사변형 41"/>
            <p:cNvSpPr/>
            <p:nvPr/>
          </p:nvSpPr>
          <p:spPr>
            <a:xfrm>
              <a:off x="8646685" y="3651778"/>
              <a:ext cx="1631210" cy="865749"/>
            </a:xfrm>
            <a:prstGeom prst="parallelogram">
              <a:avLst>
                <a:gd name="adj" fmla="val 24816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48081" y="2498940"/>
              <a:ext cx="1661901" cy="4857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Non-linear</a:t>
              </a:r>
              <a:br>
                <a:rPr lang="en-US" altLang="ko-KR" sz="1600" b="1" dirty="0" smtClean="0"/>
              </a:br>
              <a:r>
                <a:rPr lang="en-US" altLang="ko-KR" sz="1600" b="1" dirty="0" smtClean="0"/>
                <a:t>Activation</a:t>
              </a:r>
              <a:endParaRPr lang="ko-KR" altLang="en-US" sz="1600" b="1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354" y="2143555"/>
              <a:ext cx="1273355" cy="206119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7955242" y="4743222"/>
              <a:ext cx="2070347" cy="530270"/>
              <a:chOff x="7196623" y="4722295"/>
              <a:chExt cx="2070347" cy="530270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96623" y="4722295"/>
                <a:ext cx="796992" cy="20153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3615" y="4723039"/>
                <a:ext cx="1273355" cy="2061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449617" y="4951905"/>
                    <a:ext cx="546239" cy="300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9617" y="4951905"/>
                    <a:ext cx="546239" cy="3006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111" r="-3333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451687" y="4946580"/>
                    <a:ext cx="292067" cy="300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aseline="-250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1687" y="4946580"/>
                    <a:ext cx="292067" cy="3006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766" r="-8511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947447" y="1797844"/>
                  <a:ext cx="300980" cy="300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447" y="1797844"/>
                  <a:ext cx="300980" cy="300660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4000" b="-20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7900654" y="3733510"/>
              <a:ext cx="8787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70C0"/>
                  </a:solidFill>
                </a:rPr>
                <a:t>[U,</a:t>
              </a:r>
              <a:endParaRPr lang="ko-KR" alt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137" y="3715406"/>
              <a:ext cx="886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accent2"/>
                  </a:solidFill>
                </a:rPr>
                <a:t>W]</a:t>
              </a:r>
              <a:endParaRPr lang="ko-KR" altLang="en-US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80018" y="6198972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(M x N)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79247" y="619126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(N x 1)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16946" y="6166632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(M x M)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45621" y="615710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(M x 1)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29051" y="6193847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(M x (N+M))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81626" y="6184322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((N+M) x 1)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53904" y="3728185"/>
              <a:ext cx="12458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7030A0"/>
                  </a:solidFill>
                </a:rPr>
                <a:t>K = </a:t>
              </a:r>
              <a:endParaRPr lang="ko-KR" altLang="en-US" sz="4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7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GRU: Details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785270" y="1595546"/>
            <a:ext cx="4568529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gate 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갱신 비율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기억을 만들기 위한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과거 기억과 현재 입력의 비율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균형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59588" y="1913208"/>
            <a:ext cx="5725682" cy="3962205"/>
            <a:chOff x="5949334" y="1304544"/>
            <a:chExt cx="5725682" cy="396220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376" y="1304544"/>
              <a:ext cx="5724640" cy="392616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949334" y="1304544"/>
              <a:ext cx="5725682" cy="396220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7420" y="2583281"/>
            <a:ext cx="3360467" cy="3208472"/>
            <a:chOff x="6785270" y="2516606"/>
            <a:chExt cx="3360467" cy="3208472"/>
          </a:xfrm>
        </p:grpSpPr>
        <p:sp>
          <p:nvSpPr>
            <p:cNvPr id="11" name="원호 10"/>
            <p:cNvSpPr/>
            <p:nvPr/>
          </p:nvSpPr>
          <p:spPr>
            <a:xfrm>
              <a:off x="6917549" y="2938603"/>
              <a:ext cx="914400" cy="9144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호 11"/>
            <p:cNvSpPr/>
            <p:nvPr/>
          </p:nvSpPr>
          <p:spPr>
            <a:xfrm rot="16200000">
              <a:off x="7837906" y="4708334"/>
              <a:ext cx="914400" cy="9144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호 12"/>
            <p:cNvSpPr/>
            <p:nvPr/>
          </p:nvSpPr>
          <p:spPr>
            <a:xfrm rot="10800000">
              <a:off x="7837906" y="3803212"/>
              <a:ext cx="914400" cy="9144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1" idx="2"/>
              <a:endCxn id="13" idx="2"/>
            </p:cNvCxnSpPr>
            <p:nvPr/>
          </p:nvCxnSpPr>
          <p:spPr>
            <a:xfrm>
              <a:off x="7831949" y="3395803"/>
              <a:ext cx="5957" cy="864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원호 14"/>
            <p:cNvSpPr/>
            <p:nvPr/>
          </p:nvSpPr>
          <p:spPr>
            <a:xfrm rot="5400000">
              <a:off x="9187424" y="4033476"/>
              <a:ext cx="587087" cy="755703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3" idx="0"/>
            </p:cNvCxnSpPr>
            <p:nvPr/>
          </p:nvCxnSpPr>
          <p:spPr>
            <a:xfrm flipV="1">
              <a:off x="8295106" y="4696168"/>
              <a:ext cx="604238" cy="214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15" idx="2"/>
            </p:cNvCxnSpPr>
            <p:nvPr/>
          </p:nvCxnSpPr>
          <p:spPr>
            <a:xfrm>
              <a:off x="8899344" y="4696168"/>
              <a:ext cx="581623" cy="87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</p:cNvCxnSpPr>
            <p:nvPr/>
          </p:nvCxnSpPr>
          <p:spPr>
            <a:xfrm>
              <a:off x="7837906" y="5165534"/>
              <a:ext cx="2374" cy="559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9577966" y="4084889"/>
              <a:ext cx="567771" cy="35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ko-KR" sz="2800" b="1" dirty="0" smtClean="0">
                  <a:solidFill>
                    <a:sysClr val="windowText" lastClr="000000"/>
                  </a:solidFill>
                </a:rPr>
                <a:t>σ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연결선 19"/>
            <p:cNvCxnSpPr>
              <a:endCxn id="11" idx="0"/>
            </p:cNvCxnSpPr>
            <p:nvPr/>
          </p:nvCxnSpPr>
          <p:spPr>
            <a:xfrm>
              <a:off x="7112810" y="2933227"/>
              <a:ext cx="261939" cy="5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785270" y="2516606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270" y="2516606"/>
                  <a:ext cx="655179" cy="360804"/>
                </a:xfrm>
                <a:prstGeom prst="rect">
                  <a:avLst/>
                </a:prstGeom>
                <a:blipFill>
                  <a:blip r:embed="rId3"/>
                  <a:stretch>
                    <a:fillRect l="-11215" r="-3738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496417" y="5338747"/>
                  <a:ext cx="3508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417" y="5338747"/>
                  <a:ext cx="350802" cy="360804"/>
                </a:xfrm>
                <a:prstGeom prst="rect">
                  <a:avLst/>
                </a:prstGeom>
                <a:blipFill>
                  <a:blip r:embed="rId4"/>
                  <a:stretch>
                    <a:fillRect l="-12281" r="-7018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491475" y="3687924"/>
                  <a:ext cx="331886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475" y="3687924"/>
                  <a:ext cx="331886" cy="360804"/>
                </a:xfrm>
                <a:prstGeom prst="rect">
                  <a:avLst/>
                </a:prstGeom>
                <a:blipFill>
                  <a:blip r:embed="rId5"/>
                  <a:stretch>
                    <a:fillRect l="-12963" r="-5556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844" y="4008419"/>
            <a:ext cx="3390900" cy="4286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384354" y="452005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과거</a:t>
            </a:r>
            <a:endParaRPr lang="en-US" altLang="ko-KR" dirty="0" smtClean="0"/>
          </a:p>
          <a:p>
            <a:r>
              <a:rPr lang="ko-KR" altLang="en-US" dirty="0" smtClean="0"/>
              <a:t>기억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255635" y="452005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</a:t>
            </a:r>
            <a:endParaRPr lang="en-US" altLang="ko-KR" dirty="0" smtClean="0"/>
          </a:p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2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Gated Recurrent Unit (GRU)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Donghyeon</a:t>
            </a: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Kim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Feb 28, 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GRU: Details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785270" y="1595546"/>
            <a:ext cx="4568529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gate </a:t>
            </a:r>
            <a:b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재조정 비율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기억 후보자를 만들기 위해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과거 기억을 재조정하는 비율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59588" y="1913208"/>
            <a:ext cx="5725682" cy="3962205"/>
            <a:chOff x="5850663" y="579708"/>
            <a:chExt cx="5725682" cy="3962205"/>
          </a:xfrm>
        </p:grpSpPr>
        <p:grpSp>
          <p:nvGrpSpPr>
            <p:cNvPr id="29" name="그룹 28"/>
            <p:cNvGrpSpPr/>
            <p:nvPr/>
          </p:nvGrpSpPr>
          <p:grpSpPr>
            <a:xfrm>
              <a:off x="5850663" y="579708"/>
              <a:ext cx="5725682" cy="3962205"/>
              <a:chOff x="5949334" y="1304544"/>
              <a:chExt cx="5725682" cy="3962205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50376" y="1304544"/>
                <a:ext cx="5724640" cy="3926164"/>
              </a:xfrm>
              <a:prstGeom prst="rect">
                <a:avLst/>
              </a:prstGeom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5949334" y="1304544"/>
                <a:ext cx="5725682" cy="396220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920740" y="1262390"/>
              <a:ext cx="2549870" cy="3208472"/>
              <a:chOff x="838200" y="2641610"/>
              <a:chExt cx="2549870" cy="3208472"/>
            </a:xfrm>
          </p:grpSpPr>
          <p:sp>
            <p:nvSpPr>
              <p:cNvPr id="31" name="원호 30"/>
              <p:cNvSpPr/>
              <p:nvPr/>
            </p:nvSpPr>
            <p:spPr>
              <a:xfrm>
                <a:off x="970479" y="3063607"/>
                <a:ext cx="914400" cy="9144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원호 31"/>
              <p:cNvSpPr/>
              <p:nvPr/>
            </p:nvSpPr>
            <p:spPr>
              <a:xfrm rot="16200000">
                <a:off x="1890836" y="4833338"/>
                <a:ext cx="914400" cy="9144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원호 32"/>
              <p:cNvSpPr/>
              <p:nvPr/>
            </p:nvSpPr>
            <p:spPr>
              <a:xfrm rot="10800000">
                <a:off x="1890836" y="3928216"/>
                <a:ext cx="914400" cy="9144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/>
              <p:cNvSpPr/>
              <p:nvPr/>
            </p:nvSpPr>
            <p:spPr>
              <a:xfrm>
                <a:off x="2591593" y="3909970"/>
                <a:ext cx="507722" cy="686581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>
                <a:stCxn id="31" idx="2"/>
                <a:endCxn id="33" idx="2"/>
              </p:cNvCxnSpPr>
              <p:nvPr/>
            </p:nvCxnSpPr>
            <p:spPr>
              <a:xfrm>
                <a:off x="1884879" y="3520807"/>
                <a:ext cx="5957" cy="8646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원호 35"/>
              <p:cNvSpPr/>
              <p:nvPr/>
            </p:nvSpPr>
            <p:spPr>
              <a:xfrm rot="5400000">
                <a:off x="2719945" y="4441802"/>
                <a:ext cx="464659" cy="294081"/>
              </a:xfrm>
              <a:prstGeom prst="arc">
                <a:avLst>
                  <a:gd name="adj1" fmla="val 16013891"/>
                  <a:gd name="adj2" fmla="val 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3" idx="0"/>
                <a:endCxn id="36" idx="2"/>
              </p:cNvCxnSpPr>
              <p:nvPr/>
            </p:nvCxnSpPr>
            <p:spPr>
              <a:xfrm flipV="1">
                <a:off x="2348036" y="4821172"/>
                <a:ext cx="604238" cy="214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2" idx="0"/>
              </p:cNvCxnSpPr>
              <p:nvPr/>
            </p:nvCxnSpPr>
            <p:spPr>
              <a:xfrm>
                <a:off x="1890836" y="5290538"/>
                <a:ext cx="2374" cy="559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20299" y="4209893"/>
                <a:ext cx="567771" cy="3554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ko-KR" sz="2800" b="1" dirty="0" smtClean="0">
                    <a:solidFill>
                      <a:sysClr val="windowText" lastClr="000000"/>
                    </a:solidFill>
                  </a:rPr>
                  <a:t>σ</a:t>
                </a:r>
                <a:endParaRPr lang="ko-KR" altLang="en-US" sz="28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0" name="직선 화살표 연결선 39"/>
              <p:cNvCxnSpPr>
                <a:stCxn id="34" idx="0"/>
              </p:cNvCxnSpPr>
              <p:nvPr/>
            </p:nvCxnSpPr>
            <p:spPr>
              <a:xfrm flipH="1" flipV="1">
                <a:off x="2616693" y="3894709"/>
                <a:ext cx="228761" cy="1526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endCxn id="31" idx="0"/>
              </p:cNvCxnSpPr>
              <p:nvPr/>
            </p:nvCxnSpPr>
            <p:spPr>
              <a:xfrm>
                <a:off x="1165740" y="3058231"/>
                <a:ext cx="261939" cy="537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38200" y="2641610"/>
                    <a:ext cx="655179" cy="36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2641610"/>
                    <a:ext cx="655179" cy="3608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778" b="-186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549347" y="5463751"/>
                    <a:ext cx="350802" cy="36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9347" y="5463751"/>
                    <a:ext cx="350802" cy="3608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069" r="-5172" b="-186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566785" y="3865541"/>
                    <a:ext cx="302390" cy="36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6785" y="3865541"/>
                    <a:ext cx="302390" cy="3608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8163" b="-186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844" y="3970319"/>
            <a:ext cx="3448050" cy="50482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384354" y="452005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과거</a:t>
            </a:r>
            <a:endParaRPr lang="en-US" altLang="ko-KR" dirty="0" smtClean="0"/>
          </a:p>
          <a:p>
            <a:r>
              <a:rPr lang="ko-KR" altLang="en-US" dirty="0" smtClean="0"/>
              <a:t>기억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255635" y="452005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</a:t>
            </a:r>
            <a:endParaRPr lang="en-US" altLang="ko-KR" dirty="0" smtClean="0"/>
          </a:p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GRU: Details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785270" y="1595546"/>
            <a:ext cx="4568529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현재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기억 </a:t>
            </a: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후보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기억의 후보를 만들기 위해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입력과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재조정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(reset)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된 과거 기억 조합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59588" y="1913208"/>
            <a:ext cx="5725682" cy="3962205"/>
            <a:chOff x="5949334" y="1304544"/>
            <a:chExt cx="5725682" cy="396220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376" y="1304544"/>
              <a:ext cx="5724640" cy="3926164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5949334" y="1304544"/>
              <a:ext cx="5725682" cy="396220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132461" y="2588113"/>
            <a:ext cx="4717076" cy="3208472"/>
            <a:chOff x="6785270" y="2516606"/>
            <a:chExt cx="4717076" cy="3208472"/>
          </a:xfrm>
        </p:grpSpPr>
        <p:sp>
          <p:nvSpPr>
            <p:cNvPr id="49" name="원호 48"/>
            <p:cNvSpPr/>
            <p:nvPr/>
          </p:nvSpPr>
          <p:spPr>
            <a:xfrm rot="10800000">
              <a:off x="8370111" y="4679927"/>
              <a:ext cx="914400" cy="310405"/>
            </a:xfrm>
            <a:prstGeom prst="arc">
              <a:avLst>
                <a:gd name="adj1" fmla="val 15431304"/>
                <a:gd name="adj2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/>
            <p:cNvSpPr/>
            <p:nvPr/>
          </p:nvSpPr>
          <p:spPr>
            <a:xfrm rot="16200000">
              <a:off x="8060694" y="4764145"/>
              <a:ext cx="473572" cy="914400"/>
            </a:xfrm>
            <a:prstGeom prst="arc">
              <a:avLst>
                <a:gd name="adj1" fmla="val 16200000"/>
                <a:gd name="adj2" fmla="val 2340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호 50"/>
            <p:cNvSpPr/>
            <p:nvPr/>
          </p:nvSpPr>
          <p:spPr>
            <a:xfrm>
              <a:off x="7479524" y="2928665"/>
              <a:ext cx="914400" cy="9144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호 54"/>
            <p:cNvSpPr/>
            <p:nvPr/>
          </p:nvSpPr>
          <p:spPr>
            <a:xfrm rot="5400000">
              <a:off x="9881111" y="3937139"/>
              <a:ext cx="1182253" cy="9144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08957" y="4084890"/>
              <a:ext cx="831273" cy="35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 smtClean="0">
                  <a:solidFill>
                    <a:sysClr val="windowText" lastClr="000000"/>
                  </a:solidFill>
                </a:rPr>
                <a:t>tanh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>
              <a:stCxn id="51" idx="2"/>
              <a:endCxn id="61" idx="0"/>
            </p:cNvCxnSpPr>
            <p:nvPr/>
          </p:nvCxnSpPr>
          <p:spPr>
            <a:xfrm flipH="1">
              <a:off x="8388452" y="3385865"/>
              <a:ext cx="5472" cy="2085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37906" y="5165534"/>
              <a:ext cx="2374" cy="5595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0" idx="2"/>
              <a:endCxn id="49" idx="0"/>
            </p:cNvCxnSpPr>
            <p:nvPr/>
          </p:nvCxnSpPr>
          <p:spPr>
            <a:xfrm>
              <a:off x="8313614" y="4984706"/>
              <a:ext cx="548886" cy="51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9" idx="0"/>
              <a:endCxn id="55" idx="2"/>
            </p:cNvCxnSpPr>
            <p:nvPr/>
          </p:nvCxnSpPr>
          <p:spPr>
            <a:xfrm flipV="1">
              <a:off x="8862500" y="4985466"/>
              <a:ext cx="1609738" cy="44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8213140" y="3594393"/>
              <a:ext cx="350623" cy="350623"/>
            </a:xfrm>
            <a:prstGeom prst="ellipse">
              <a:avLst/>
            </a:prstGeom>
            <a:solidFill>
              <a:srgbClr val="F6A0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/>
            <p:cNvCxnSpPr>
              <a:stCxn id="61" idx="4"/>
              <a:endCxn id="49" idx="2"/>
            </p:cNvCxnSpPr>
            <p:nvPr/>
          </p:nvCxnSpPr>
          <p:spPr>
            <a:xfrm flipH="1">
              <a:off x="8370111" y="3945016"/>
              <a:ext cx="18341" cy="8901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endCxn id="56" idx="0"/>
            </p:cNvCxnSpPr>
            <p:nvPr/>
          </p:nvCxnSpPr>
          <p:spPr>
            <a:xfrm>
              <a:off x="10922811" y="3955091"/>
              <a:ext cx="1783" cy="1297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112810" y="2933227"/>
              <a:ext cx="261939" cy="5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85270" y="2516606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270" y="2516606"/>
                  <a:ext cx="655179" cy="360804"/>
                </a:xfrm>
                <a:prstGeom prst="rect">
                  <a:avLst/>
                </a:prstGeom>
                <a:blipFill>
                  <a:blip r:embed="rId3"/>
                  <a:stretch>
                    <a:fillRect l="-11215" r="-3738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140517" y="3677336"/>
                  <a:ext cx="361829" cy="3857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0517" y="3677336"/>
                  <a:ext cx="361829" cy="3857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496417" y="5338747"/>
                  <a:ext cx="3508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417" y="5338747"/>
                  <a:ext cx="350802" cy="360804"/>
                </a:xfrm>
                <a:prstGeom prst="rect">
                  <a:avLst/>
                </a:prstGeom>
                <a:blipFill>
                  <a:blip r:embed="rId5"/>
                  <a:stretch>
                    <a:fillRect l="-10345" r="-5172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513855" y="3740537"/>
                  <a:ext cx="302390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855" y="3740537"/>
                  <a:ext cx="302390" cy="360804"/>
                </a:xfrm>
                <a:prstGeom prst="rect">
                  <a:avLst/>
                </a:prstGeom>
                <a:blipFill>
                  <a:blip r:embed="rId6"/>
                  <a:stretch>
                    <a:fillRect l="-12000" r="-600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직선 연결선 68"/>
            <p:cNvCxnSpPr>
              <a:endCxn id="51" idx="0"/>
            </p:cNvCxnSpPr>
            <p:nvPr/>
          </p:nvCxnSpPr>
          <p:spPr>
            <a:xfrm flipV="1">
              <a:off x="7374749" y="2928665"/>
              <a:ext cx="561975" cy="993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7333442" y="3970319"/>
            <a:ext cx="4553551" cy="1213897"/>
            <a:chOff x="7446580" y="2885872"/>
            <a:chExt cx="4553551" cy="1213897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46580" y="2885872"/>
              <a:ext cx="4410075" cy="5715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0482519" y="345343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과거</a:t>
              </a:r>
              <a:endParaRPr lang="en-US" altLang="ko-KR" dirty="0" smtClean="0"/>
            </a:p>
            <a:p>
              <a:r>
                <a:rPr lang="ko-KR" altLang="en-US" dirty="0" smtClean="0"/>
                <a:t>기억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353800" y="345343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현재</a:t>
              </a:r>
              <a:endParaRPr lang="en-US" altLang="ko-KR" dirty="0" smtClean="0"/>
            </a:p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524154" y="34451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재조정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비율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2432050" y="5864742"/>
                <a:ext cx="80361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spc="-150" dirty="0"/>
                  <a:t>	</a:t>
                </a:r>
                <a:r>
                  <a:rPr lang="en-US" altLang="ko-KR" spc="-150" dirty="0"/>
                  <a:t>: </a:t>
                </a:r>
                <a:r>
                  <a:rPr lang="ko-KR" altLang="en-US" b="1" spc="-150" dirty="0"/>
                  <a:t>과거 기억을 </a:t>
                </a:r>
                <a:r>
                  <a:rPr lang="en-US" altLang="ko-KR" b="1" spc="-150" dirty="0"/>
                  <a:t>reset (</a:t>
                </a:r>
                <a:r>
                  <a:rPr lang="ko-KR" altLang="en-US" b="1" spc="-150" dirty="0"/>
                  <a:t>지우고</a:t>
                </a:r>
                <a:r>
                  <a:rPr lang="en-US" altLang="ko-KR" b="1" spc="-150" dirty="0"/>
                  <a:t>)</a:t>
                </a:r>
                <a:r>
                  <a:rPr lang="en-US" altLang="ko-KR" spc="-150" dirty="0"/>
                  <a:t>, </a:t>
                </a:r>
                <a:r>
                  <a:rPr lang="ko-KR" altLang="en-US" spc="-150" dirty="0"/>
                  <a:t>현재 입력</a:t>
                </a:r>
                <a:r>
                  <a:rPr lang="en-US" altLang="ko-KR" spc="-150" dirty="0"/>
                  <a:t>(</a:t>
                </a:r>
                <a:r>
                  <a:rPr lang="ko-KR" altLang="en-US" spc="-150" dirty="0"/>
                  <a:t>자극</a:t>
                </a:r>
                <a:r>
                  <a:rPr lang="en-US" altLang="ko-KR" spc="-150" dirty="0"/>
                  <a:t>) </a:t>
                </a:r>
                <a:r>
                  <a:rPr lang="ko-KR" altLang="en-US" spc="-150" dirty="0"/>
                  <a:t>위주로 현재 기억 후보 만들기</a:t>
                </a:r>
                <a:endParaRPr lang="en-US" altLang="ko-KR" spc="-1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spc="-150" dirty="0" smtClean="0"/>
                  <a:t>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 smtClean="0"/>
                  <a:t>: </a:t>
                </a:r>
                <a:r>
                  <a:rPr lang="ko-KR" altLang="en-US" b="1" spc="-150" dirty="0" smtClean="0"/>
                  <a:t>과거 기억을 기준으로</a:t>
                </a:r>
                <a:r>
                  <a:rPr lang="en-US" altLang="ko-KR" spc="-150" dirty="0" smtClean="0"/>
                  <a:t>, </a:t>
                </a:r>
                <a:r>
                  <a:rPr lang="ko-KR" altLang="en-US" spc="-150" dirty="0" smtClean="0"/>
                  <a:t>현재 입력</a:t>
                </a:r>
                <a:r>
                  <a:rPr lang="en-US" altLang="ko-KR" spc="-150" dirty="0" smtClean="0"/>
                  <a:t>(</a:t>
                </a:r>
                <a:r>
                  <a:rPr lang="ko-KR" altLang="en-US" spc="-150" dirty="0" smtClean="0"/>
                  <a:t>자극</a:t>
                </a:r>
                <a:r>
                  <a:rPr lang="en-US" altLang="ko-KR" spc="-150" dirty="0" smtClean="0"/>
                  <a:t>)</a:t>
                </a:r>
                <a:r>
                  <a:rPr lang="ko-KR" altLang="en-US" spc="-150" dirty="0" smtClean="0"/>
                  <a:t>을 조합하여 현재 기억 후보 만들기</a:t>
                </a:r>
                <a:endParaRPr lang="en-US" altLang="ko-KR" spc="-150" dirty="0" smtClean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50" y="5864742"/>
                <a:ext cx="8036174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GRU: Details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785270" y="1595546"/>
            <a:ext cx="4568529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Memory</a:t>
            </a:r>
            <a:b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현재 기억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갱신 비율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따른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과거의 기억과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기억 후보의 조합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59588" y="1913208"/>
            <a:ext cx="5725682" cy="3962205"/>
            <a:chOff x="5949334" y="1304544"/>
            <a:chExt cx="5725682" cy="396220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376" y="1304544"/>
              <a:ext cx="5724640" cy="3926164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5949334" y="1304544"/>
              <a:ext cx="5725682" cy="396220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23088" y="2091001"/>
            <a:ext cx="5403311" cy="2412885"/>
            <a:chOff x="6785270" y="2027501"/>
            <a:chExt cx="5403311" cy="2412885"/>
          </a:xfrm>
        </p:grpSpPr>
        <p:sp>
          <p:nvSpPr>
            <p:cNvPr id="35" name="원호 34"/>
            <p:cNvSpPr/>
            <p:nvPr/>
          </p:nvSpPr>
          <p:spPr>
            <a:xfrm rot="16200000">
              <a:off x="9793513" y="3837906"/>
              <a:ext cx="670819" cy="534142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9588640" y="3357871"/>
              <a:ext cx="543783" cy="385685"/>
            </a:xfrm>
            <a:prstGeom prst="ellipse">
              <a:avLst/>
            </a:prstGeom>
            <a:solidFill>
              <a:srgbClr val="F6A0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0747499" y="3604468"/>
              <a:ext cx="350623" cy="350623"/>
            </a:xfrm>
            <a:prstGeom prst="ellipse">
              <a:avLst/>
            </a:prstGeom>
            <a:solidFill>
              <a:srgbClr val="F6A0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>
              <a:stCxn id="37" idx="4"/>
            </p:cNvCxnSpPr>
            <p:nvPr/>
          </p:nvCxnSpPr>
          <p:spPr>
            <a:xfrm>
              <a:off x="10922811" y="3955091"/>
              <a:ext cx="1783" cy="1297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36" idx="4"/>
            </p:cNvCxnSpPr>
            <p:nvPr/>
          </p:nvCxnSpPr>
          <p:spPr>
            <a:xfrm flipH="1" flipV="1">
              <a:off x="9860532" y="3743556"/>
              <a:ext cx="1320" cy="3413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683507" y="2757915"/>
              <a:ext cx="350623" cy="350623"/>
            </a:xfrm>
            <a:prstGeom prst="ellipse">
              <a:avLst/>
            </a:prstGeom>
            <a:solidFill>
              <a:srgbClr val="F6A0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744598" y="2754817"/>
              <a:ext cx="350623" cy="350623"/>
            </a:xfrm>
            <a:prstGeom prst="ellipse">
              <a:avLst/>
            </a:prstGeom>
            <a:solidFill>
              <a:srgbClr val="F6A0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5768" y="2560016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+</a:t>
              </a:r>
              <a:endParaRPr lang="ko-KR" alt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30176" y="3312126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1-</a:t>
              </a:r>
              <a:endParaRPr lang="ko-KR" altLang="en-US" sz="2400" b="1" dirty="0"/>
            </a:p>
          </p:txBody>
        </p:sp>
        <p:cxnSp>
          <p:nvCxnSpPr>
            <p:cNvPr id="44" name="직선 화살표 연결선 43"/>
            <p:cNvCxnSpPr>
              <a:stCxn id="35" idx="2"/>
              <a:endCxn id="37" idx="2"/>
            </p:cNvCxnSpPr>
            <p:nvPr/>
          </p:nvCxnSpPr>
          <p:spPr>
            <a:xfrm>
              <a:off x="10128923" y="3769568"/>
              <a:ext cx="618576" cy="102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7" idx="0"/>
              <a:endCxn id="41" idx="4"/>
            </p:cNvCxnSpPr>
            <p:nvPr/>
          </p:nvCxnSpPr>
          <p:spPr>
            <a:xfrm flipH="1" flipV="1">
              <a:off x="10919910" y="3105440"/>
              <a:ext cx="2901" cy="4990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6" idx="0"/>
              <a:endCxn id="40" idx="4"/>
            </p:cNvCxnSpPr>
            <p:nvPr/>
          </p:nvCxnSpPr>
          <p:spPr>
            <a:xfrm flipH="1" flipV="1">
              <a:off x="9858819" y="3108538"/>
              <a:ext cx="1713" cy="24933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7112810" y="2933227"/>
              <a:ext cx="261939" cy="5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6"/>
              <a:endCxn id="41" idx="2"/>
            </p:cNvCxnSpPr>
            <p:nvPr/>
          </p:nvCxnSpPr>
          <p:spPr>
            <a:xfrm flipV="1">
              <a:off x="10034130" y="2930129"/>
              <a:ext cx="710468" cy="30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1" idx="6"/>
            </p:cNvCxnSpPr>
            <p:nvPr/>
          </p:nvCxnSpPr>
          <p:spPr>
            <a:xfrm>
              <a:off x="11095221" y="2930129"/>
              <a:ext cx="10933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V="1">
              <a:off x="11741961" y="2083814"/>
              <a:ext cx="0" cy="82910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785270" y="2516606"/>
                  <a:ext cx="65517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270" y="2516606"/>
                  <a:ext cx="655179" cy="360804"/>
                </a:xfrm>
                <a:prstGeom prst="rect">
                  <a:avLst/>
                </a:prstGeom>
                <a:blipFill>
                  <a:blip r:embed="rId3"/>
                  <a:stretch>
                    <a:fillRect l="-11111" r="-2778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140517" y="3677336"/>
                  <a:ext cx="361829" cy="3857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0517" y="3677336"/>
                  <a:ext cx="361829" cy="3857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491475" y="3687924"/>
                  <a:ext cx="331886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475" y="3687924"/>
                  <a:ext cx="331886" cy="360804"/>
                </a:xfrm>
                <a:prstGeom prst="rect">
                  <a:avLst/>
                </a:prstGeom>
                <a:blipFill>
                  <a:blip r:embed="rId5"/>
                  <a:stretch>
                    <a:fillRect l="-10909" r="-3636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1295342" y="2027501"/>
                  <a:ext cx="361829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baseline="-25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5342" y="2027501"/>
                  <a:ext cx="361829" cy="360804"/>
                </a:xfrm>
                <a:prstGeom prst="rect">
                  <a:avLst/>
                </a:prstGeom>
                <a:blipFill>
                  <a:blip r:embed="rId6"/>
                  <a:stretch>
                    <a:fillRect l="-20339" r="-5085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연결선 79"/>
            <p:cNvCxnSpPr/>
            <p:nvPr/>
          </p:nvCxnSpPr>
          <p:spPr>
            <a:xfrm flipV="1">
              <a:off x="7374749" y="2928665"/>
              <a:ext cx="561975" cy="993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endCxn id="40" idx="2"/>
            </p:cNvCxnSpPr>
            <p:nvPr/>
          </p:nvCxnSpPr>
          <p:spPr>
            <a:xfrm>
              <a:off x="7936724" y="2928665"/>
              <a:ext cx="1746783" cy="45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7333442" y="4018591"/>
            <a:ext cx="4519878" cy="1408807"/>
            <a:chOff x="7467600" y="3003147"/>
            <a:chExt cx="4519878" cy="1408807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7600" y="3003147"/>
              <a:ext cx="4286250" cy="5334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749710" y="348564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과거</a:t>
              </a:r>
              <a:endParaRPr lang="en-US" altLang="ko-KR" dirty="0" smtClean="0"/>
            </a:p>
            <a:p>
              <a:r>
                <a:rPr lang="ko-KR" altLang="en-US" dirty="0" smtClean="0"/>
                <a:t>기억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341147" y="3488624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현재</a:t>
              </a:r>
              <a:endParaRPr lang="en-US" altLang="ko-KR" dirty="0" smtClean="0"/>
            </a:p>
            <a:p>
              <a:r>
                <a:rPr lang="ko-KR" altLang="en-US" dirty="0" smtClean="0"/>
                <a:t>기억</a:t>
              </a:r>
              <a:endParaRPr lang="en-US" altLang="ko-KR" dirty="0" smtClean="0"/>
            </a:p>
            <a:p>
              <a:r>
                <a:rPr lang="ko-KR" altLang="en-US" dirty="0" smtClean="0"/>
                <a:t>후보</a:t>
              </a:r>
              <a:endParaRPr lang="ko-KR" alt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429997" y="450108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갱신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비율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486889" y="450108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갱신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2432050" y="5864742"/>
                <a:ext cx="46891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spc="-150" dirty="0"/>
                  <a:t>	</a:t>
                </a:r>
                <a:r>
                  <a:rPr lang="en-US" altLang="ko-KR" spc="-150" dirty="0"/>
                  <a:t>: </a:t>
                </a:r>
                <a:r>
                  <a:rPr lang="ko-KR" altLang="en-US" b="1" spc="-150" dirty="0"/>
                  <a:t>과거 기억 위주</a:t>
                </a:r>
                <a:r>
                  <a:rPr lang="ko-KR" altLang="en-US" spc="-150" dirty="0"/>
                  <a:t>의</a:t>
                </a:r>
                <a:r>
                  <a:rPr lang="ko-KR" altLang="en-US" b="1" spc="-150" dirty="0"/>
                  <a:t> </a:t>
                </a:r>
                <a:r>
                  <a:rPr lang="ko-KR" altLang="en-US" spc="-150" dirty="0"/>
                  <a:t>최종 업데이트</a:t>
                </a:r>
                <a:endParaRPr lang="en-US" altLang="ko-KR" spc="-1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spc="-150" dirty="0" smtClean="0"/>
                  <a:t>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 smtClean="0"/>
                  <a:t>: </a:t>
                </a:r>
                <a:r>
                  <a:rPr lang="ko-KR" altLang="en-US" b="1" spc="-150" dirty="0" smtClean="0"/>
                  <a:t>현재 기억 후보 위주</a:t>
                </a:r>
                <a:r>
                  <a:rPr lang="ko-KR" altLang="en-US" spc="-150" dirty="0" smtClean="0"/>
                  <a:t>의 최종 업데이트</a:t>
                </a:r>
                <a:endParaRPr lang="en-US" altLang="ko-KR" spc="-150" dirty="0" smtClean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50" y="5864742"/>
                <a:ext cx="4689104" cy="646331"/>
              </a:xfrm>
              <a:prstGeom prst="rect">
                <a:avLst/>
              </a:prstGeom>
              <a:blipFill>
                <a:blip r:embed="rId8"/>
                <a:stretch>
                  <a:fillRect t="-4717" r="-39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4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GRU: Details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0" y="1913208"/>
            <a:ext cx="5724640" cy="392616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564531" y="2842697"/>
            <a:ext cx="5312040" cy="2776847"/>
            <a:chOff x="6475631" y="2537897"/>
            <a:chExt cx="5312040" cy="277684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1396" y="2847769"/>
              <a:ext cx="4486275" cy="246697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475631" y="2537897"/>
              <a:ext cx="1545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Update gate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75631" y="3169204"/>
              <a:ext cx="1342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Reset gate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75631" y="3792183"/>
              <a:ext cx="230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Memory Candidate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75631" y="4474290"/>
              <a:ext cx="171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</a:rPr>
                <a:t>Final Memory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2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어떻게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해결하는가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[Remind]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Vanilla RNN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67494" y="4235793"/>
                <a:ext cx="4196342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94" y="4235793"/>
                <a:ext cx="4196342" cy="1436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7398810" y="4306309"/>
            <a:ext cx="45719" cy="2005080"/>
            <a:chOff x="6915635" y="3537284"/>
            <a:chExt cx="33572" cy="16764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571529" y="4235793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Vanilla RNN </a:t>
            </a:r>
            <a:r>
              <a:rPr lang="ko-KR" altLang="en-US" b="1" dirty="0" smtClean="0"/>
              <a:t>표현식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571529" y="4497294"/>
            <a:ext cx="3360151" cy="1814095"/>
            <a:chOff x="7977223" y="2808742"/>
            <a:chExt cx="3360151" cy="1814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7977223" y="3611278"/>
                  <a:ext cx="3283784" cy="1011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 spc="-1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 spc="-15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 spc="-15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15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altLang="ko-KR" spc="-150" dirty="0" smtClean="0"/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223" y="3611278"/>
                  <a:ext cx="3283784" cy="10115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7977223" y="3222425"/>
                  <a:ext cx="336015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ko-KR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pc="-150" dirty="0" smtClean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223" y="3222425"/>
                  <a:ext cx="3360151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7977223" y="2808742"/>
                  <a:ext cx="231185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pc="-15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spc="-15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ko-KR" spc="-150" dirty="0" smtClean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223" y="2808742"/>
                  <a:ext cx="2311851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35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어떻게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해결하는가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465" y="4360538"/>
                <a:ext cx="3566426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pc="-15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65" y="4360538"/>
                <a:ext cx="3566426" cy="1187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7398810" y="4306309"/>
            <a:ext cx="45719" cy="2005080"/>
            <a:chOff x="6915635" y="3537284"/>
            <a:chExt cx="33572" cy="16764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571529" y="423579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GRU </a:t>
            </a:r>
            <a:r>
              <a:rPr lang="ko-KR" altLang="en-US" b="1" dirty="0" smtClean="0"/>
              <a:t>표현식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260" y="4619639"/>
            <a:ext cx="3064186" cy="1684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어떻게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해결하는가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465" y="4360538"/>
                <a:ext cx="3566426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pc="-15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65" y="4360538"/>
                <a:ext cx="3566426" cy="1187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>
            <a:off x="7398810" y="4235793"/>
            <a:ext cx="3655636" cy="2075596"/>
            <a:chOff x="7398810" y="4235793"/>
            <a:chExt cx="3655636" cy="2075596"/>
          </a:xfrm>
        </p:grpSpPr>
        <p:grpSp>
          <p:nvGrpSpPr>
            <p:cNvPr id="11" name="그룹 10"/>
            <p:cNvGrpSpPr/>
            <p:nvPr/>
          </p:nvGrpSpPr>
          <p:grpSpPr>
            <a:xfrm>
              <a:off x="7398810" y="4306309"/>
              <a:ext cx="45719" cy="2005080"/>
              <a:chOff x="6915635" y="3537284"/>
              <a:chExt cx="33572" cy="1676400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6915635" y="3537284"/>
                <a:ext cx="0" cy="1676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6949207" y="3537284"/>
                <a:ext cx="0" cy="1676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571529" y="4235793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GRU </a:t>
              </a:r>
              <a:r>
                <a:rPr lang="ko-KR" altLang="en-US" b="1" dirty="0" smtClean="0"/>
                <a:t>표현식</a:t>
              </a:r>
              <a:endParaRPr lang="ko-KR" altLang="en-US" b="1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260" y="4619639"/>
              <a:ext cx="3064186" cy="16849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954221" y="5301495"/>
                <a:ext cx="5511124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1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pc="-15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spc="-15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pc="-15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2000" b="1" spc="-150" dirty="0" smtClean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221" y="5301495"/>
                <a:ext cx="5511124" cy="1187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1964739" y="5990543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어떻게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해결하는가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18" y="26727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465" y="4360538"/>
                <a:ext cx="3566426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pc="-15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65" y="4360538"/>
                <a:ext cx="3566426" cy="1187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7398810" y="4380274"/>
            <a:ext cx="45719" cy="580800"/>
            <a:chOff x="6915635" y="3537284"/>
            <a:chExt cx="33572" cy="16764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571529" y="423579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GRU </a:t>
            </a:r>
            <a:r>
              <a:rPr lang="ko-KR" altLang="en-US" b="1" dirty="0" smtClean="0"/>
              <a:t>표현식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8614" b="29339"/>
          <a:stretch/>
        </p:blipFill>
        <p:spPr>
          <a:xfrm>
            <a:off x="7990260" y="4657725"/>
            <a:ext cx="3064186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638465" y="5301495"/>
                <a:ext cx="7111819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pc="-15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i="1" spc="-150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sSup>
                                <m:sSup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1" spc="-150" dirty="0" smtClean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65" y="5301495"/>
                <a:ext cx="7111819" cy="1187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01" y="2193596"/>
                <a:ext cx="2508700" cy="1436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Vanishing Gradient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865118" y="24949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18" y="24949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371765" y="3179438"/>
                <a:ext cx="3566426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pc="-15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65" y="3179438"/>
                <a:ext cx="3566426" cy="1187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645065" y="4048364"/>
                <a:ext cx="7111819" cy="1187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ko-KR" altLang="en-US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000" i="1" spc="-15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pc="-15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i="1" spc="-150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sSup>
                                <m:sSup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ko-KR" altLang="en-US" sz="20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1" spc="-150" dirty="0" smtClean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65" y="4048364"/>
                <a:ext cx="7111819" cy="1187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171822" y="2015796"/>
                <a:ext cx="25087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22" y="2015796"/>
                <a:ext cx="2508700" cy="1436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371765" y="4784715"/>
                <a:ext cx="4890185" cy="1113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spc="-15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pc="-15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ko-KR" altLang="en-US" sz="2000" i="1" spc="-15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65" y="4784715"/>
                <a:ext cx="4890185" cy="1113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3053378" y="5763863"/>
                <a:ext cx="8107989" cy="698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spc="-150" dirty="0" smtClean="0"/>
                  <a:t>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 smtClean="0"/>
                  <a:t>(</a:t>
                </a:r>
                <a:r>
                  <a:rPr lang="ko-KR" altLang="en-US" spc="-150" dirty="0" smtClean="0"/>
                  <a:t>현재 기억 후보를 갱신하는 </a:t>
                </a:r>
                <a:r>
                  <a:rPr lang="en-US" altLang="ko-KR" spc="-150" dirty="0" smtClean="0"/>
                  <a:t>update </a:t>
                </a:r>
                <a:r>
                  <a:rPr lang="ko-KR" altLang="en-US" spc="-150" dirty="0" smtClean="0"/>
                  <a:t>비율 </a:t>
                </a:r>
                <a:r>
                  <a:rPr lang="en-US" altLang="ko-KR" spc="-150" dirty="0" smtClean="0"/>
                  <a:t>0, </a:t>
                </a:r>
                <a:r>
                  <a:rPr lang="ko-KR" altLang="en-US" spc="-150" dirty="0" smtClean="0"/>
                  <a:t>과거 기억이 중요하다</a:t>
                </a:r>
                <a:r>
                  <a:rPr lang="en-US" altLang="ko-KR" spc="-150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spc="-150" dirty="0" smtClean="0"/>
                  <a:t> 	</a:t>
                </a:r>
                <a:r>
                  <a:rPr lang="en-US" altLang="ko-KR" spc="-150" dirty="0" smtClean="0"/>
                  <a:t>(</a:t>
                </a:r>
                <a:r>
                  <a:rPr lang="ko-KR" altLang="en-US" spc="-150" dirty="0" smtClean="0"/>
                  <a:t>과거 기억 재조정 </a:t>
                </a:r>
                <a:r>
                  <a:rPr lang="en-US" altLang="ko-KR" spc="-150" dirty="0" smtClean="0"/>
                  <a:t>reset 0, </a:t>
                </a:r>
                <a:r>
                  <a:rPr lang="ko-KR" altLang="en-US" spc="-150" dirty="0" smtClean="0"/>
                  <a:t>현재 입력 위주의 현재 기억 후보</a:t>
                </a:r>
                <a:r>
                  <a:rPr lang="en-US" altLang="ko-KR" spc="-150" dirty="0" smtClean="0"/>
                  <a:t>)</a:t>
                </a:r>
                <a:endParaRPr lang="en-US" altLang="ko-KR" spc="-15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78" y="5763863"/>
                <a:ext cx="8107989" cy="698909"/>
              </a:xfrm>
              <a:prstGeom prst="rect">
                <a:avLst/>
              </a:prstGeom>
              <a:blipFill>
                <a:blip r:embed="rId7"/>
                <a:stretch>
                  <a:fillRect t="-614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8665588" y="1738189"/>
            <a:ext cx="3323305" cy="1886905"/>
            <a:chOff x="7398810" y="4235793"/>
            <a:chExt cx="3655636" cy="2075596"/>
          </a:xfrm>
        </p:grpSpPr>
        <p:grpSp>
          <p:nvGrpSpPr>
            <p:cNvPr id="20" name="그룹 19"/>
            <p:cNvGrpSpPr/>
            <p:nvPr/>
          </p:nvGrpSpPr>
          <p:grpSpPr>
            <a:xfrm>
              <a:off x="7398810" y="4306309"/>
              <a:ext cx="45719" cy="2005080"/>
              <a:chOff x="6915635" y="3537284"/>
              <a:chExt cx="33572" cy="16764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6915635" y="3537284"/>
                <a:ext cx="0" cy="1676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6949207" y="3537284"/>
                <a:ext cx="0" cy="1676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7571529" y="4235793"/>
              <a:ext cx="13051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GRU </a:t>
              </a:r>
              <a:r>
                <a:rPr lang="ko-KR" altLang="en-US" sz="1600" b="1" dirty="0" smtClean="0"/>
                <a:t>표현식</a:t>
              </a:r>
              <a:endParaRPr lang="ko-KR" altLang="en-US" sz="1600" b="1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90260" y="4619639"/>
              <a:ext cx="3064186" cy="1684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0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Vanishing Gradient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052320" y="24949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20" y="24949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359024" y="2015796"/>
                <a:ext cx="66683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4" y="2015796"/>
                <a:ext cx="6668300" cy="143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873355" y="3534187"/>
                <a:ext cx="876650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55" y="3534187"/>
                <a:ext cx="876650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1356121" y="3900255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50005" y="3673982"/>
            <a:ext cx="452545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71872" y="3673982"/>
            <a:ext cx="681712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22906" y="3673982"/>
            <a:ext cx="1026931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19159" y="3673982"/>
            <a:ext cx="1560496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48976" y="3673982"/>
            <a:ext cx="2247377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13926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4960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61213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91031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96353" y="37155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 …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55" y="4347780"/>
            <a:ext cx="8542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과거의 기억이 필요한가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아닌가에 따라 </a:t>
            </a:r>
            <a:r>
              <a:rPr lang="en-US" altLang="ko-KR" sz="1600" b="1" dirty="0" smtClean="0"/>
              <a:t>Vanishing Gradient</a:t>
            </a:r>
            <a:r>
              <a:rPr lang="ko-KR" altLang="en-US" sz="1600" b="1" dirty="0" smtClean="0"/>
              <a:t>가 문제일수도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아닐 수도 있다</a:t>
            </a:r>
            <a:endParaRPr lang="ko-KR" altLang="en-US" sz="16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356121" y="4493012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 (RNN)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개념 요약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문제점 소개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Rectified Linear Unit (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풀기 위한 해결 방법으로 소개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Gated Recurrent Unit (GRU)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gradient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풀어낸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블록에 대해 소개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2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2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Contents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Vanishing Gradient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052320" y="24949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20" y="24949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359024" y="2015796"/>
                <a:ext cx="66683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4" y="2015796"/>
                <a:ext cx="6668300" cy="143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873355" y="3534187"/>
                <a:ext cx="876650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55" y="3534187"/>
                <a:ext cx="876650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1356121" y="3900255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50005" y="3673982"/>
            <a:ext cx="452545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71872" y="3673982"/>
            <a:ext cx="681712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22906" y="3673982"/>
            <a:ext cx="1026931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19159" y="3673982"/>
            <a:ext cx="1560496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48976" y="3673982"/>
            <a:ext cx="2247377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13926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4960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61213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91031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96353" y="37155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 …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55" y="4347780"/>
            <a:ext cx="843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과거의 기억이 필요한가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아닌가에 따라 </a:t>
            </a:r>
            <a:r>
              <a:rPr lang="en-US" altLang="ko-KR" sz="1600" dirty="0" smtClean="0"/>
              <a:t>Vanishing Gradient</a:t>
            </a:r>
            <a:r>
              <a:rPr lang="ko-KR" altLang="en-US" sz="1600" dirty="0" smtClean="0"/>
              <a:t>가 문제일수도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아닐 수도 있다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356121" y="4493012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1143126" y="4907587"/>
                <a:ext cx="4203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spc="-150" dirty="0"/>
                  <a:t>	</a:t>
                </a:r>
                <a:r>
                  <a:rPr lang="en-US" altLang="ko-KR" spc="-150" dirty="0"/>
                  <a:t>: </a:t>
                </a:r>
                <a:r>
                  <a:rPr lang="ko-KR" altLang="en-US" b="1" spc="-150" dirty="0"/>
                  <a:t>과거 기억 위주</a:t>
                </a:r>
                <a:r>
                  <a:rPr lang="ko-KR" altLang="en-US" spc="-150" dirty="0"/>
                  <a:t>의</a:t>
                </a:r>
                <a:r>
                  <a:rPr lang="ko-KR" altLang="en-US" b="1" spc="-150" dirty="0"/>
                  <a:t> </a:t>
                </a:r>
                <a:r>
                  <a:rPr lang="ko-KR" altLang="en-US" spc="-150" dirty="0"/>
                  <a:t>최종 </a:t>
                </a:r>
                <a:r>
                  <a:rPr lang="ko-KR" altLang="en-US" spc="-150" dirty="0" smtClean="0"/>
                  <a:t>업데이트</a:t>
                </a:r>
                <a:endParaRPr lang="en-US" altLang="ko-KR" spc="-15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26" y="4907587"/>
                <a:ext cx="4203395" cy="369332"/>
              </a:xfrm>
              <a:prstGeom prst="rect">
                <a:avLst/>
              </a:prstGeom>
              <a:blipFill>
                <a:blip r:embed="rId5"/>
                <a:stretch>
                  <a:fillRect t="-8197" r="-58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052328" y="6009945"/>
                <a:ext cx="8203208" cy="74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pc="-15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16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ko-KR" altLang="en-US" sz="1600" b="1" i="1" spc="-15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6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pc="-15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1600" b="1" i="1" spc="-15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spc="-150" dirty="0" smtClean="0"/>
                  <a:t>: </a:t>
                </a:r>
                <a:r>
                  <a:rPr lang="ko-KR" altLang="en-US" sz="1600" spc="-150" dirty="0" smtClean="0"/>
                  <a:t>현재 기억 위주이므로</a:t>
                </a:r>
                <a:r>
                  <a:rPr lang="en-US" altLang="ko-KR" sz="1600" spc="-150" dirty="0" smtClean="0"/>
                  <a:t>, </a:t>
                </a:r>
                <a:r>
                  <a:rPr lang="ko-KR" altLang="en-US" sz="1600" spc="-150" dirty="0" smtClean="0"/>
                  <a:t>과거로 가는 </a:t>
                </a:r>
                <a:r>
                  <a:rPr lang="en-US" altLang="ko-KR" sz="1600" spc="-150" dirty="0" smtClean="0"/>
                  <a:t>Gradient </a:t>
                </a:r>
                <a:r>
                  <a:rPr lang="ko-KR" altLang="en-US" sz="1600" spc="-150" dirty="0" smtClean="0"/>
                  <a:t>값은 작아져도 괜찮다</a:t>
                </a:r>
                <a:endParaRPr lang="en-US" altLang="ko-KR" sz="1600" spc="-150" dirty="0" smtClean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28" y="6009945"/>
                <a:ext cx="8203208" cy="7455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3052328" y="5111521"/>
                <a:ext cx="7395358" cy="74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pc="-15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16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1600" spc="-150" dirty="0" smtClean="0"/>
                  <a:t>: </a:t>
                </a:r>
                <a:r>
                  <a:rPr lang="ko-KR" altLang="en-US" sz="1600" spc="-150" dirty="0" smtClean="0"/>
                  <a:t>과거 기억 위주이므로</a:t>
                </a:r>
                <a:r>
                  <a:rPr lang="en-US" altLang="ko-KR" sz="1600" spc="-150" dirty="0" smtClean="0"/>
                  <a:t>, </a:t>
                </a:r>
                <a:r>
                  <a:rPr lang="ko-KR" altLang="en-US" sz="1600" spc="-150" dirty="0" smtClean="0"/>
                  <a:t>과거로 가는 </a:t>
                </a:r>
                <a:r>
                  <a:rPr lang="en-US" altLang="ko-KR" sz="1600" spc="-150" dirty="0" smtClean="0"/>
                  <a:t>Gradient </a:t>
                </a:r>
                <a:r>
                  <a:rPr lang="ko-KR" altLang="en-US" sz="1600" spc="-150" dirty="0" smtClean="0"/>
                  <a:t>값이 </a:t>
                </a:r>
                <a:r>
                  <a:rPr lang="en-US" altLang="ko-KR" sz="1600" spc="-150" dirty="0" smtClean="0"/>
                  <a:t>1</a:t>
                </a:r>
                <a:r>
                  <a:rPr lang="ko-KR" altLang="en-US" sz="1600" spc="-150" dirty="0" smtClean="0"/>
                  <a:t>로 쭉쭉 이어져야 한다</a:t>
                </a:r>
                <a:endParaRPr lang="en-US" altLang="ko-KR" sz="1600" spc="-150" dirty="0" smtClean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28" y="5111521"/>
                <a:ext cx="7395358" cy="745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1143126" y="5831412"/>
                <a:ext cx="468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spc="-150" dirty="0" smtClean="0"/>
                  <a:t>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 smtClean="0"/>
                  <a:t>: </a:t>
                </a:r>
                <a:r>
                  <a:rPr lang="ko-KR" altLang="en-US" b="1" spc="-150" dirty="0" smtClean="0"/>
                  <a:t>현재 기억 후보 위주</a:t>
                </a:r>
                <a:r>
                  <a:rPr lang="ko-KR" altLang="en-US" spc="-150" dirty="0" smtClean="0"/>
                  <a:t>의 최종 업데이트</a:t>
                </a:r>
                <a:endParaRPr lang="en-US" altLang="ko-KR" spc="-150" dirty="0" smtClean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26" y="5831412"/>
                <a:ext cx="4689104" cy="369332"/>
              </a:xfrm>
              <a:prstGeom prst="rect">
                <a:avLst/>
              </a:prstGeom>
              <a:blipFill>
                <a:blip r:embed="rId8"/>
                <a:stretch>
                  <a:fillRect t="-10000" r="-39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GRU vs. 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문제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Vanishing Gradient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손실함수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𝐿 에 대하여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052320" y="2494902"/>
                <a:ext cx="438049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b="0" i="1" spc="-15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0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spc="-15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pc="-15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20" y="2494902"/>
                <a:ext cx="4380494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359024" y="2015796"/>
                <a:ext cx="6668300" cy="1436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000" i="1" spc="-1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 spc="-15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000" i="1" spc="-1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1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pc="-15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2000" i="1" spc="-15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spc="-15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ko-KR" altLang="en-US" sz="20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 spc="-15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i="1" spc="-15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ko-KR" sz="2000" i="1" spc="-15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spc="-150" dirty="0" smtClean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4" y="2015796"/>
                <a:ext cx="6668300" cy="143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873355" y="3534187"/>
                <a:ext cx="876650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pc="-15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55" y="3534187"/>
                <a:ext cx="876650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1356121" y="3900255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50005" y="3673982"/>
            <a:ext cx="452545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71872" y="3673982"/>
            <a:ext cx="681712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22906" y="3673982"/>
            <a:ext cx="1026931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19159" y="3673982"/>
            <a:ext cx="1560496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48976" y="3673982"/>
            <a:ext cx="2247377" cy="452545"/>
          </a:xfrm>
          <a:prstGeom prst="rect">
            <a:avLst/>
          </a:prstGeom>
          <a:solidFill>
            <a:srgbClr val="DAC2E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13926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4960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61213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91031" y="371558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96353" y="37155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 …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55" y="4347780"/>
            <a:ext cx="843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과거의 기억이 필요한가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아닌가에 따라 </a:t>
            </a:r>
            <a:r>
              <a:rPr lang="en-US" altLang="ko-KR" sz="1600" dirty="0" smtClean="0"/>
              <a:t>Vanishing Gradient</a:t>
            </a:r>
            <a:r>
              <a:rPr lang="ko-KR" altLang="en-US" sz="1600" dirty="0" smtClean="0"/>
              <a:t>가 문제일수도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아닐 수도 있다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356121" y="4493012"/>
            <a:ext cx="399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1143126" y="5831412"/>
                <a:ext cx="8036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pc="-15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spc="-150" dirty="0" smtClean="0"/>
                  <a:t>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 smtClean="0"/>
                  <a:t>: </a:t>
                </a:r>
                <a:r>
                  <a:rPr lang="ko-KR" altLang="en-US" b="1" spc="-150" dirty="0" smtClean="0"/>
                  <a:t>과거 기억을 기준으로</a:t>
                </a:r>
                <a:r>
                  <a:rPr lang="en-US" altLang="ko-KR" spc="-150" dirty="0" smtClean="0"/>
                  <a:t>, </a:t>
                </a:r>
                <a:r>
                  <a:rPr lang="ko-KR" altLang="en-US" spc="-150" dirty="0" smtClean="0"/>
                  <a:t>현재 입력</a:t>
                </a:r>
                <a:r>
                  <a:rPr lang="en-US" altLang="ko-KR" spc="-150" dirty="0" smtClean="0"/>
                  <a:t>(</a:t>
                </a:r>
                <a:r>
                  <a:rPr lang="ko-KR" altLang="en-US" spc="-150" dirty="0" smtClean="0"/>
                  <a:t>자극</a:t>
                </a:r>
                <a:r>
                  <a:rPr lang="en-US" altLang="ko-KR" spc="-150" dirty="0" smtClean="0"/>
                  <a:t>)</a:t>
                </a:r>
                <a:r>
                  <a:rPr lang="ko-KR" altLang="en-US" spc="-150" dirty="0" smtClean="0"/>
                  <a:t>을 조합하여 현재 기억 후보 만들기</a:t>
                </a:r>
                <a:endParaRPr lang="en-US" altLang="ko-KR" spc="-150" dirty="0" smtClean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26" y="5831412"/>
                <a:ext cx="803617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3052328" y="5165959"/>
                <a:ext cx="7599388" cy="739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pc="-15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16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1" spc="-15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spc="-150" dirty="0" smtClean="0"/>
                  <a:t>: </a:t>
                </a:r>
                <a:r>
                  <a:rPr lang="ko-KR" altLang="en-US" sz="1600" spc="-150" dirty="0" smtClean="0"/>
                  <a:t>작은 값을 갖더라도 </a:t>
                </a:r>
                <a:r>
                  <a:rPr lang="en-US" altLang="ko-KR" sz="1600" spc="-150" dirty="0" smtClean="0"/>
                  <a:t>reasonable </a:t>
                </a:r>
                <a:r>
                  <a:rPr lang="ko-KR" altLang="en-US" sz="1600" spc="-150" dirty="0" smtClean="0"/>
                  <a:t>하다 </a:t>
                </a:r>
                <a:r>
                  <a:rPr lang="en-US" altLang="ko-KR" sz="1600" spc="-150" dirty="0" smtClean="0"/>
                  <a:t>(</a:t>
                </a:r>
                <a:r>
                  <a:rPr lang="ko-KR" altLang="en-US" sz="1600" spc="-150" dirty="0" smtClean="0"/>
                  <a:t>현재 기억 후보 위주로 </a:t>
                </a:r>
                <a:r>
                  <a:rPr lang="ko-KR" altLang="en-US" sz="1600" spc="-150" dirty="0" err="1" smtClean="0"/>
                  <a:t>갈테니까</a:t>
                </a:r>
                <a:r>
                  <a:rPr lang="en-US" altLang="ko-KR" sz="1600" spc="-150" dirty="0" smtClean="0"/>
                  <a:t>)</a:t>
                </a: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28" y="5165959"/>
                <a:ext cx="7599388" cy="739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1143126" y="4907587"/>
                <a:ext cx="8035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pc="-15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5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spc="-150" dirty="0"/>
                  <a:t>	</a:t>
                </a:r>
                <a:r>
                  <a:rPr lang="en-US" altLang="ko-KR" spc="-150" dirty="0"/>
                  <a:t>: </a:t>
                </a:r>
                <a:r>
                  <a:rPr lang="ko-KR" altLang="en-US" b="1" spc="-150" dirty="0"/>
                  <a:t>과거 기억을 </a:t>
                </a:r>
                <a:r>
                  <a:rPr lang="en-US" altLang="ko-KR" b="1" spc="-150" dirty="0"/>
                  <a:t>reset (</a:t>
                </a:r>
                <a:r>
                  <a:rPr lang="ko-KR" altLang="en-US" b="1" spc="-150" dirty="0"/>
                  <a:t>지우고</a:t>
                </a:r>
                <a:r>
                  <a:rPr lang="en-US" altLang="ko-KR" b="1" spc="-150" dirty="0"/>
                  <a:t>)</a:t>
                </a:r>
                <a:r>
                  <a:rPr lang="en-US" altLang="ko-KR" spc="-150" dirty="0"/>
                  <a:t>, </a:t>
                </a:r>
                <a:r>
                  <a:rPr lang="ko-KR" altLang="en-US" spc="-150" dirty="0"/>
                  <a:t>현재 입력</a:t>
                </a:r>
                <a:r>
                  <a:rPr lang="en-US" altLang="ko-KR" spc="-150" dirty="0"/>
                  <a:t>(</a:t>
                </a:r>
                <a:r>
                  <a:rPr lang="ko-KR" altLang="en-US" spc="-150" dirty="0"/>
                  <a:t>자극</a:t>
                </a:r>
                <a:r>
                  <a:rPr lang="en-US" altLang="ko-KR" spc="-150" dirty="0"/>
                  <a:t>) </a:t>
                </a:r>
                <a:r>
                  <a:rPr lang="ko-KR" altLang="en-US" spc="-150" dirty="0"/>
                  <a:t>위주로 현재 기억 후보 </a:t>
                </a:r>
                <a:r>
                  <a:rPr lang="ko-KR" altLang="en-US" spc="-150" dirty="0" smtClean="0"/>
                  <a:t>만들기</a:t>
                </a:r>
                <a:endParaRPr lang="en-US" altLang="ko-KR" spc="-150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26" y="4907587"/>
                <a:ext cx="803502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052328" y="6009945"/>
                <a:ext cx="8074903" cy="74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pc="-15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ko-KR" altLang="en-US" sz="1600" b="1" i="1" spc="-15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15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1" i="1" spc="-15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16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)+(</m:t>
                    </m:r>
                    <m:sSub>
                      <m:sSub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spc="-15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ko-KR" altLang="en-US" sz="1600" b="1" i="1" spc="-15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600" b="1" i="1" spc="-15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pc="-15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1600" b="1" i="1" spc="-15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600" b="1" i="1" spc="-15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r>
                      <a:rPr lang="en-US" altLang="ko-KR" sz="1600" b="1" i="1" spc="-15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spc="-150" dirty="0" smtClean="0"/>
                  <a:t>: </a:t>
                </a:r>
                <a:r>
                  <a:rPr lang="ko-KR" altLang="en-US" sz="1600" spc="-150" dirty="0" smtClean="0"/>
                  <a:t>상황에 따라 다르지만</a:t>
                </a:r>
                <a:r>
                  <a:rPr lang="en-US" altLang="ko-KR" sz="1600" spc="-150" dirty="0" smtClean="0"/>
                  <a:t>,</a:t>
                </a:r>
                <a:r>
                  <a:rPr lang="ko-KR" altLang="en-US" sz="1600" spc="-150" dirty="0" smtClean="0"/>
                  <a:t> 결국은 </a:t>
                </a:r>
                <a:r>
                  <a:rPr lang="en-US" altLang="ko-KR" sz="1600" spc="-150" dirty="0" smtClean="0"/>
                  <a:t>update gate </a:t>
                </a:r>
                <a:r>
                  <a:rPr lang="ko-KR" altLang="en-US" sz="1600" spc="-150" dirty="0" smtClean="0"/>
                  <a:t>값에 달려있다</a:t>
                </a:r>
                <a:endParaRPr lang="en-US" altLang="ko-KR" sz="1600" spc="-150" dirty="0" smtClean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28" y="6009945"/>
                <a:ext cx="8074903" cy="745589"/>
              </a:xfrm>
              <a:prstGeom prst="rect">
                <a:avLst/>
              </a:prstGeom>
              <a:blipFill>
                <a:blip r:embed="rId8"/>
                <a:stretch>
                  <a:fillRect r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0" b="1" dirty="0" smtClean="0">
                <a:latin typeface="Arial Black" panose="020B0A04020102020204" pitchFamily="34" charset="0"/>
              </a:rPr>
              <a:t>GRU vs. LSTM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Long Short-Term Memory (LSTM)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6620" y="1595546"/>
            <a:ext cx="5855325" cy="5028469"/>
            <a:chOff x="1297950" y="1802399"/>
            <a:chExt cx="5855325" cy="50284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7950" y="1955800"/>
              <a:ext cx="5740977" cy="48750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331" y="1802399"/>
              <a:ext cx="4880944" cy="306803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6785270" y="1595546"/>
            <a:ext cx="4568529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 2017 </a:t>
            </a:r>
            <a:r>
              <a:rPr lang="ko-KR" altLang="en-US" sz="2000" strike="sngStrik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갑분싸</a:t>
            </a:r>
            <a:endParaRPr lang="en-US" altLang="ko-KR" sz="2000" strike="sngStrik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쥐 전기자극 실험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바로 실험을 되풀이하는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짧은 시간 내에 기억을 떠올릴 때는 해마 쪽 신경세포가 활발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Hidden state in LSTM…?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 후 체험을 반복 </a:t>
            </a: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할때는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오래된 기억을 </a:t>
            </a: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떠올릴때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대뇌피질 신경세포가 활발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Cell state in LSTM…?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Long Short-Term Memory (LSTM)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37" t="57888" r="4129" b="2787"/>
          <a:stretch/>
        </p:blipFill>
        <p:spPr>
          <a:xfrm>
            <a:off x="576446" y="2523943"/>
            <a:ext cx="11039108" cy="37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Long Short-Term Memory (LSTM)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8200" y="1595546"/>
            <a:ext cx="10515600" cy="5149831"/>
            <a:chOff x="838200" y="1595546"/>
            <a:chExt cx="10515600" cy="5149831"/>
          </a:xfrm>
        </p:grpSpPr>
        <p:sp>
          <p:nvSpPr>
            <p:cNvPr id="3" name="내용 개체 틀 2"/>
            <p:cNvSpPr txBox="1">
              <a:spLocks/>
            </p:cNvSpPr>
            <p:nvPr/>
          </p:nvSpPr>
          <p:spPr>
            <a:xfrm>
              <a:off x="838200" y="1595546"/>
              <a:ext cx="10515600" cy="48933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Remind</a:t>
              </a:r>
            </a:p>
            <a:p>
              <a:pPr lvl="1">
                <a:lnSpc>
                  <a:spcPct val="150000"/>
                </a:lnSpc>
                <a:spcBef>
                  <a:spcPts val="0"/>
                </a:spcBef>
              </a:pPr>
              <a:endPara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  <a:spcBef>
                  <a:spcPts val="0"/>
                </a:spcBef>
              </a:pPr>
              <a:endPara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  <a:spcBef>
                  <a:spcPts val="0"/>
                </a:spcBef>
              </a:pPr>
              <a:endPara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endPara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2" descr="http://colah.github.io/posts/2015-08-Understanding-LSTMs/img/LSTM3-focus-f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639"/>
            <a:stretch/>
          </p:blipFill>
          <p:spPr bwMode="auto">
            <a:xfrm>
              <a:off x="2024133" y="1842280"/>
              <a:ext cx="3099955" cy="202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820768" y="1640909"/>
              <a:ext cx="162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CC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Forget Gate</a:t>
              </a:r>
              <a:endParaRPr lang="ko-KR" altLang="en-US" sz="2000" b="1" dirty="0">
                <a:solidFill>
                  <a:srgbClr val="CC0000"/>
                </a:solidFill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6" name="Picture 2" descr="http://colah.github.io/posts/2015-08-Understanding-LSTMs/img/LSTM3-focus-f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8" t="37135" b="37135"/>
            <a:stretch/>
          </p:blipFill>
          <p:spPr bwMode="auto">
            <a:xfrm>
              <a:off x="3099015" y="3523750"/>
              <a:ext cx="3038523" cy="520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colah.github.io/posts/2015-08-Understanding-LSTMs/img/LSTM3-focus-i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904"/>
            <a:stretch/>
          </p:blipFill>
          <p:spPr bwMode="auto">
            <a:xfrm>
              <a:off x="6811725" y="1802930"/>
              <a:ext cx="3082636" cy="202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728934" y="1640909"/>
              <a:ext cx="1486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CC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Input Gate</a:t>
              </a:r>
              <a:endParaRPr lang="ko-KR" altLang="en-US" sz="2000" b="1" dirty="0">
                <a:solidFill>
                  <a:srgbClr val="CC0000"/>
                </a:solidFill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7" name="Picture 4" descr="http://colah.github.io/posts/2015-08-Understanding-LSTMs/img/LSTM3-focus-i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55" t="27427" b="27427"/>
            <a:stretch/>
          </p:blipFill>
          <p:spPr bwMode="auto">
            <a:xfrm>
              <a:off x="7796602" y="3232863"/>
              <a:ext cx="3072749" cy="91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colah.github.io/posts/2015-08-Understanding-LSTMs/img/LSTM3-focus-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51"/>
            <a:stretch/>
          </p:blipFill>
          <p:spPr bwMode="auto">
            <a:xfrm>
              <a:off x="2024133" y="4456970"/>
              <a:ext cx="3105727" cy="202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437574" y="4153585"/>
              <a:ext cx="24329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CC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Update (cell state)</a:t>
              </a:r>
              <a:endParaRPr lang="ko-KR" altLang="en-US" sz="2000" b="1" dirty="0">
                <a:solidFill>
                  <a:srgbClr val="CC0000"/>
                </a:solidFill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21" name="Picture 2" descr="http://colah.github.io/posts/2015-08-Understanding-LSTMs/img/LSTM3-focus-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35" t="36776" r="10923" b="36776"/>
            <a:stretch/>
          </p:blipFill>
          <p:spPr bwMode="auto">
            <a:xfrm>
              <a:off x="3099015" y="6210675"/>
              <a:ext cx="2424545" cy="534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://colah.github.io/posts/2015-08-Understanding-LSTMs/img/LSTM3-focus-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51"/>
            <a:stretch/>
          </p:blipFill>
          <p:spPr bwMode="auto">
            <a:xfrm>
              <a:off x="6939603" y="4405378"/>
              <a:ext cx="3105727" cy="202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811725" y="4153585"/>
              <a:ext cx="3502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CC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Output Gate (hidden state)</a:t>
              </a:r>
              <a:endParaRPr lang="ko-KR" altLang="en-US" sz="2000" b="1" dirty="0">
                <a:solidFill>
                  <a:srgbClr val="CC0000"/>
                </a:solidFill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25" name="Picture 4" descr="http://colah.github.io/posts/2015-08-Understanding-LSTMs/img/LSTM3-focus-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3" t="28872" r="4926" b="28872"/>
            <a:stretch/>
          </p:blipFill>
          <p:spPr bwMode="auto">
            <a:xfrm>
              <a:off x="8121533" y="5869759"/>
              <a:ext cx="2747818" cy="85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04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LSTM vs. GRU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1008876" y="1364453"/>
            <a:ext cx="4514304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72" y="1890149"/>
            <a:ext cx="5724640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LSTM vs. GRU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3792" y="1421135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838200" y="1421135"/>
            <a:ext cx="2105956" cy="23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35" y="1601413"/>
            <a:ext cx="2670586" cy="18315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37" y="3432998"/>
            <a:ext cx="3431262" cy="32678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36" y="3562872"/>
            <a:ext cx="3370604" cy="18534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4809399" y="4800600"/>
            <a:ext cx="539937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8828057" y="1389126"/>
            <a:ext cx="41563" cy="5200661"/>
            <a:chOff x="6915635" y="3537284"/>
            <a:chExt cx="33572" cy="167640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977738" y="1785173"/>
            <a:ext cx="2915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Cell state </a:t>
            </a:r>
            <a:r>
              <a:rPr lang="ko-KR" altLang="en-US" dirty="0"/>
              <a:t>로부터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cell (</a:t>
            </a:r>
            <a:r>
              <a:rPr lang="ko-KR" altLang="en-US" dirty="0"/>
              <a:t>장기기억</a:t>
            </a:r>
            <a:r>
              <a:rPr lang="en-US" altLang="ko-KR" dirty="0"/>
              <a:t>) </a:t>
            </a:r>
            <a:r>
              <a:rPr lang="ko-KR" altLang="en-US" dirty="0"/>
              <a:t>후보를 계산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GRU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Cell state </a:t>
            </a:r>
            <a:r>
              <a:rPr lang="ko-KR" altLang="en-US" dirty="0"/>
              <a:t>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메모리를 따로 저장하는 개념이 아니다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기억 후보를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7876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LSTM vs. GRU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3792" y="1421135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838200" y="1421135"/>
            <a:ext cx="2105956" cy="23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35" y="1601413"/>
            <a:ext cx="2670586" cy="18315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37" y="3432998"/>
            <a:ext cx="3431262" cy="32678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36" y="3562872"/>
            <a:ext cx="3370604" cy="18534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3875950" y="5257800"/>
            <a:ext cx="1473386" cy="60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7738" y="1785173"/>
            <a:ext cx="2915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LSTM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Forget/ Input gate</a:t>
            </a:r>
            <a:br>
              <a:rPr lang="en-US" altLang="ko-KR" dirty="0" smtClean="0"/>
            </a:br>
            <a:r>
              <a:rPr lang="ko-KR" altLang="en-US" dirty="0" smtClean="0"/>
              <a:t>따로 존재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과거장기기억과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현재장기기억 후보 조합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둘 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수도</a:t>
            </a:r>
            <a:r>
              <a:rPr lang="en-US" altLang="ko-KR" dirty="0" smtClean="0"/>
              <a:t>…!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GRU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Update gate 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과거기억과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현재기억후보 조합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어느 한쪽 비율이 크다면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다른쪽</a:t>
            </a:r>
            <a:r>
              <a:rPr lang="ko-KR" altLang="en-US" dirty="0" smtClean="0"/>
              <a:t> 비율은 작아진다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828057" y="1389126"/>
            <a:ext cx="41563" cy="5200661"/>
            <a:chOff x="6915635" y="3537284"/>
            <a:chExt cx="33572" cy="1676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 Black" panose="020B0A04020102020204" pitchFamily="34" charset="0"/>
              </a:rPr>
              <a:t>LSTM vs. GRU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3792" y="1421135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838200" y="1421135"/>
            <a:ext cx="2105956" cy="23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35" y="1601413"/>
            <a:ext cx="2670586" cy="18315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37" y="3432998"/>
            <a:ext cx="3431262" cy="32678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36" y="3562872"/>
            <a:ext cx="3370604" cy="1853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7738" y="1785173"/>
            <a:ext cx="2915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LSTM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ko-KR" altLang="en-US" dirty="0" smtClean="0"/>
              <a:t>개인적으로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ko-KR" altLang="en-US" dirty="0" smtClean="0"/>
              <a:t>뇌 구조에 더 흡사한 모델이라 생각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파라미터가</a:t>
            </a:r>
            <a:r>
              <a:rPr lang="ko-KR" altLang="en-US" dirty="0" smtClean="0"/>
              <a:t> 많다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GRU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계산 </a:t>
            </a:r>
            <a:r>
              <a:rPr lang="ko-KR" altLang="en-US" dirty="0" err="1" smtClean="0"/>
              <a:t>파라미터</a:t>
            </a:r>
            <a:r>
              <a:rPr lang="ko-KR" altLang="en-US" dirty="0" err="1"/>
              <a:t>의</a:t>
            </a:r>
            <a:r>
              <a:rPr lang="ko-KR" altLang="en-US" dirty="0" smtClean="0"/>
              <a:t> 수가 적어서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학습 속도 빠른데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LSTM</a:t>
            </a:r>
            <a:r>
              <a:rPr lang="ko-KR" altLang="en-US" dirty="0" smtClean="0"/>
              <a:t>과 비슷한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수준의 성능을 보여준다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828057" y="1389126"/>
            <a:ext cx="41563" cy="5200661"/>
            <a:chOff x="6915635" y="3537284"/>
            <a:chExt cx="33572" cy="1676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6000" b="1" dirty="0" smtClean="0">
                <a:latin typeface="Arial Black" panose="020B0A04020102020204" pitchFamily="34" charset="0"/>
              </a:rPr>
              <a:t>R</a:t>
            </a:r>
            <a:r>
              <a:rPr lang="en-US" altLang="ko-KR" sz="5400" b="1" dirty="0" smtClean="0">
                <a:latin typeface="Arial Black" panose="020B0A04020102020204" pitchFamily="34" charset="0"/>
              </a:rPr>
              <a:t>ecurrent Neural Network</a:t>
            </a:r>
            <a:endParaRPr lang="ko-KR" alt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피하기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3792" y="1421135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0976" t="2977" r="36526" b="57552"/>
          <a:stretch/>
        </p:blipFill>
        <p:spPr>
          <a:xfrm>
            <a:off x="232998" y="1997791"/>
            <a:ext cx="3837811" cy="3981181"/>
          </a:xfrm>
          <a:prstGeom prst="rect">
            <a:avLst/>
          </a:prstGeom>
        </p:spPr>
      </p:pic>
      <p:pic>
        <p:nvPicPr>
          <p:cNvPr id="14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4316401" y="2080425"/>
            <a:ext cx="3391664" cy="37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65" y="2411889"/>
            <a:ext cx="4301006" cy="29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Vanishing Gradient </a:t>
            </a:r>
            <a:r>
              <a:rPr lang="ko-KR" altLang="en-US" b="1" dirty="0" smtClean="0">
                <a:latin typeface="Arial Black" panose="020B0A04020102020204" pitchFamily="34" charset="0"/>
              </a:rPr>
              <a:t>피하기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3792" y="1421135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73" y="2604652"/>
            <a:ext cx="4359698" cy="272799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826711" y="2417498"/>
            <a:ext cx="4301789" cy="2976864"/>
            <a:chOff x="8260393" y="1772427"/>
            <a:chExt cx="5725682" cy="3962205"/>
          </a:xfrm>
        </p:grpSpPr>
        <p:grpSp>
          <p:nvGrpSpPr>
            <p:cNvPr id="10" name="그룹 9"/>
            <p:cNvGrpSpPr/>
            <p:nvPr/>
          </p:nvGrpSpPr>
          <p:grpSpPr>
            <a:xfrm>
              <a:off x="8260393" y="1772427"/>
              <a:ext cx="5725682" cy="3962205"/>
              <a:chOff x="5949334" y="1304544"/>
              <a:chExt cx="5725682" cy="396220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376" y="1304544"/>
                <a:ext cx="5724640" cy="3926164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5949334" y="1304544"/>
                <a:ext cx="5725682" cy="396220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8345378" y="1946991"/>
              <a:ext cx="5403311" cy="1228920"/>
              <a:chOff x="3050266" y="1199593"/>
              <a:chExt cx="5403311" cy="122892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5948503" y="1930007"/>
                <a:ext cx="350623" cy="350623"/>
              </a:xfrm>
              <a:prstGeom prst="ellipse">
                <a:avLst/>
              </a:prstGeom>
              <a:solidFill>
                <a:srgbClr val="F6A0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009594" y="1926909"/>
                <a:ext cx="350623" cy="350623"/>
              </a:xfrm>
              <a:prstGeom prst="ellipse">
                <a:avLst/>
              </a:prstGeom>
              <a:solidFill>
                <a:srgbClr val="F6A0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30764" y="1732107"/>
                <a:ext cx="589300" cy="69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/>
                  <a:t>+</a:t>
                </a:r>
                <a:endParaRPr lang="ko-KR" altLang="en-US" sz="2800" b="1" dirty="0"/>
              </a:p>
            </p:txBody>
          </p:sp>
          <p:cxnSp>
            <p:nvCxnSpPr>
              <p:cNvPr id="35" name="직선 연결선 34"/>
              <p:cNvCxnSpPr>
                <a:endCxn id="32" idx="2"/>
              </p:cNvCxnSpPr>
              <p:nvPr/>
            </p:nvCxnSpPr>
            <p:spPr>
              <a:xfrm>
                <a:off x="3377806" y="2105319"/>
                <a:ext cx="257069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6299126" y="2102221"/>
                <a:ext cx="710468" cy="309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33" idx="6"/>
              </p:cNvCxnSpPr>
              <p:nvPr/>
            </p:nvCxnSpPr>
            <p:spPr>
              <a:xfrm>
                <a:off x="7360217" y="2102221"/>
                <a:ext cx="109336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V="1">
                <a:off x="8006957" y="1255906"/>
                <a:ext cx="0" cy="82910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50266" y="1688698"/>
                    <a:ext cx="652368" cy="360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aseline="-25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0266" y="1688698"/>
                    <a:ext cx="652368" cy="360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111" r="-370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560337" y="1199593"/>
                    <a:ext cx="360066" cy="360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aseline="-250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337" y="1199593"/>
                    <a:ext cx="360066" cy="360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4444" b="-204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30976" t="2977" r="36526" b="57552"/>
          <a:stretch/>
        </p:blipFill>
        <p:spPr>
          <a:xfrm>
            <a:off x="232998" y="1997791"/>
            <a:ext cx="3837811" cy="39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6000" b="1" dirty="0" smtClean="0">
                <a:latin typeface="Arial Black" panose="020B0A04020102020204" pitchFamily="34" charset="0"/>
              </a:rPr>
              <a:t>Thank you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Recurrent Neural Network (RNN)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데이터는 무조건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써야한다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No!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데이터의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Classification/ Regression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문제를 풀기 위해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Multi-layer perceptron (MLP)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사용해도 된다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심지어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성능이 월등히 </a:t>
            </a: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좋을때도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많다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적은 </a:t>
            </a: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파라미터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수와 다양한 모델의 발전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그럼에도 불구하고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RNN…?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RNN: </a:t>
            </a:r>
            <a:r>
              <a:rPr lang="ko-KR" alt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궁극의 </a:t>
            </a:r>
            <a:r>
              <a:rPr lang="ko-KR" alt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딥러닝</a:t>
            </a:r>
            <a:r>
              <a:rPr lang="ko-KR" alt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모델</a:t>
            </a: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MLP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나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CNN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은 입력데이터를 처음 한번만 입력 받고 이후로 추가 연산이 없다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RNN: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현재 입력과 이전 결과물의 연산이 반복적으로 수행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 (Lecture by 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Juhee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𝑓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보통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⁡(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사용한다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어떤 𝑡에 대해서도 같은 𝑈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𝑊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𝑏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𝑐를 사용해야 한다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 </a:t>
            </a:r>
            <a:r>
              <a:rPr lang="ko-KR" alt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마다의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예측 𝑦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𝑡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 계산 가능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Recurrent Neural Network (RNN)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20242" y="3573360"/>
            <a:ext cx="4867857" cy="2621329"/>
            <a:chOff x="3280507" y="2818617"/>
            <a:chExt cx="4867857" cy="2621329"/>
          </a:xfrm>
        </p:grpSpPr>
        <p:grpSp>
          <p:nvGrpSpPr>
            <p:cNvPr id="17" name="그룹 16"/>
            <p:cNvGrpSpPr/>
            <p:nvPr/>
          </p:nvGrpSpPr>
          <p:grpSpPr>
            <a:xfrm>
              <a:off x="3280507" y="3665884"/>
              <a:ext cx="600657" cy="600656"/>
              <a:chOff x="838200" y="5004842"/>
              <a:chExt cx="600657" cy="600656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838200" y="5004842"/>
                <a:ext cx="600657" cy="60065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316" y="5088807"/>
                    <a:ext cx="361718" cy="38124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𝑡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316" y="5088807"/>
                    <a:ext cx="361718" cy="38124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3333" r="-28333" b="-145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그룹 19"/>
            <p:cNvGrpSpPr/>
            <p:nvPr/>
          </p:nvGrpSpPr>
          <p:grpSpPr>
            <a:xfrm>
              <a:off x="5414107" y="3665883"/>
              <a:ext cx="600657" cy="600657"/>
              <a:chOff x="2600869" y="5069340"/>
              <a:chExt cx="600657" cy="60065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600869" y="5069340"/>
                <a:ext cx="600657" cy="60065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88985" y="5159261"/>
                    <a:ext cx="3617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h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𝑡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985" y="5159261"/>
                    <a:ext cx="36171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0000" r="-28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그룹 22"/>
            <p:cNvGrpSpPr/>
            <p:nvPr/>
          </p:nvGrpSpPr>
          <p:grpSpPr>
            <a:xfrm>
              <a:off x="7547707" y="3665884"/>
              <a:ext cx="600657" cy="600656"/>
              <a:chOff x="838200" y="5004842"/>
              <a:chExt cx="600657" cy="60065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838200" y="5004842"/>
                <a:ext cx="600657" cy="60065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6316" y="5088807"/>
                    <a:ext cx="361718" cy="38124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𝑦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𝑡</m:t>
                          </m:r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316" y="5088807"/>
                    <a:ext cx="361718" cy="38124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0000" r="-28333" b="-145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직선 화살표 연결선 25"/>
            <p:cNvCxnSpPr>
              <a:stCxn id="18" idx="6"/>
              <a:endCxn id="21" idx="2"/>
            </p:cNvCxnSpPr>
            <p:nvPr/>
          </p:nvCxnSpPr>
          <p:spPr>
            <a:xfrm>
              <a:off x="3881164" y="3966212"/>
              <a:ext cx="1532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6"/>
              <a:endCxn id="24" idx="2"/>
            </p:cNvCxnSpPr>
            <p:nvPr/>
          </p:nvCxnSpPr>
          <p:spPr>
            <a:xfrm>
              <a:off x="6014764" y="3966212"/>
              <a:ext cx="1532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구부러진 연결선 27"/>
            <p:cNvCxnSpPr>
              <a:stCxn id="21" idx="6"/>
              <a:endCxn id="21" idx="2"/>
            </p:cNvCxnSpPr>
            <p:nvPr/>
          </p:nvCxnSpPr>
          <p:spPr>
            <a:xfrm flipH="1">
              <a:off x="5414107" y="3966212"/>
              <a:ext cx="600657" cy="12700"/>
            </a:xfrm>
            <a:prstGeom prst="curvedConnector5">
              <a:avLst>
                <a:gd name="adj1" fmla="val -38058"/>
                <a:gd name="adj2" fmla="val -6384047"/>
                <a:gd name="adj3" fmla="val 1380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474343" y="3701913"/>
                  <a:ext cx="2449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343" y="3701913"/>
                  <a:ext cx="2449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634" r="-14634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591965" y="2818617"/>
                  <a:ext cx="310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65" y="2818617"/>
                  <a:ext cx="31040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725" r="-9804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58766" y="3701913"/>
                  <a:ext cx="2333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766" y="3701913"/>
                  <a:ext cx="23333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421" r="-15789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942187" y="4608885"/>
                  <a:ext cx="3546099" cy="8310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ko-KR" b="0" dirty="0" smtClean="0"/>
                </a:p>
                <a:p>
                  <a:endParaRPr lang="en-US" altLang="ko-KR" b="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ko-KR" b="0" dirty="0" smtClean="0"/>
                    <a:t/>
                  </a:r>
                  <a:br>
                    <a:rPr lang="en-US" altLang="ko-KR" b="0" dirty="0" smtClean="0"/>
                  </a:br>
                  <a:endParaRPr lang="en-US" altLang="ko-KR" b="0" dirty="0" smtClean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87" y="4608885"/>
                  <a:ext cx="3546099" cy="831061"/>
                </a:xfrm>
                <a:prstGeom prst="rect">
                  <a:avLst/>
                </a:prstGeom>
                <a:blipFill>
                  <a:blip r:embed="rId1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9130114" y="4313397"/>
            <a:ext cx="290335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cs typeface="Arial" panose="020B0604020202020204" pitchFamily="34" charset="0"/>
              </a:rPr>
              <a:t>직관적인 표현</a:t>
            </a:r>
            <a:endParaRPr lang="en-US" altLang="ko-KR" b="1" dirty="0" smtClean="0">
              <a:cs typeface="Arial" panose="020B0604020202020204" pitchFamily="34" charset="0"/>
            </a:endParaRPr>
          </a:p>
          <a:p>
            <a:endParaRPr lang="en-US" altLang="ko-KR" sz="1050" dirty="0" smtClean="0"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𝑡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: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현재 입력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자극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* ℎ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𝑡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-1)	: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과거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기억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* ℎ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𝑡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: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현재 기억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848850" y="4192737"/>
            <a:ext cx="45719" cy="1657091"/>
            <a:chOff x="6915635" y="3537284"/>
            <a:chExt cx="33572" cy="167640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6915635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949207" y="3537284"/>
              <a:ext cx="0" cy="1676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7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5" y="5591206"/>
            <a:ext cx="964360" cy="243861"/>
          </a:xfrm>
          <a:prstGeom prst="rect">
            <a:avLst/>
          </a:prstGeom>
        </p:spPr>
      </p:pic>
      <p:sp>
        <p:nvSpPr>
          <p:cNvPr id="36" name="사다리꼴 35"/>
          <p:cNvSpPr/>
          <p:nvPr/>
        </p:nvSpPr>
        <p:spPr>
          <a:xfrm flipV="1">
            <a:off x="2558376" y="4259451"/>
            <a:ext cx="1535217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6" y="3789429"/>
            <a:ext cx="1535216" cy="243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66529" y="5862590"/>
                <a:ext cx="318911" cy="328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29" y="5862590"/>
                <a:ext cx="318911" cy="328004"/>
              </a:xfrm>
              <a:prstGeom prst="rect">
                <a:avLst/>
              </a:prstGeom>
              <a:blipFill>
                <a:blip r:embed="rId5"/>
                <a:stretch>
                  <a:fillRect l="-16981" r="-9434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5" y="5591206"/>
            <a:ext cx="964360" cy="243861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 flipV="1">
            <a:off x="2558376" y="4259451"/>
            <a:ext cx="1535217" cy="1105593"/>
          </a:xfrm>
          <a:prstGeom prst="trapezoid">
            <a:avLst>
              <a:gd name="adj" fmla="val 3221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0" y="5301871"/>
            <a:ext cx="1540759" cy="24940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082693" y="3633059"/>
            <a:ext cx="2010900" cy="400231"/>
            <a:chOff x="3544534" y="3284431"/>
            <a:chExt cx="2211990" cy="44025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786" y="3456438"/>
              <a:ext cx="1688738" cy="2682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534" y="3284431"/>
              <a:ext cx="1688738" cy="274344"/>
            </a:xfrm>
            <a:prstGeom prst="rect">
              <a:avLst/>
            </a:prstGeom>
          </p:spPr>
        </p:pic>
      </p:grpSp>
      <p:sp>
        <p:nvSpPr>
          <p:cNvPr id="8" name="평행 사변형 7"/>
          <p:cNvSpPr/>
          <p:nvPr/>
        </p:nvSpPr>
        <p:spPr>
          <a:xfrm>
            <a:off x="709140" y="4116453"/>
            <a:ext cx="2893375" cy="1090090"/>
          </a:xfrm>
          <a:prstGeom prst="parallelogram">
            <a:avLst>
              <a:gd name="adj" fmla="val 124200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1710" y="5592314"/>
                <a:ext cx="595617" cy="328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710" y="5592314"/>
                <a:ext cx="595617" cy="328004"/>
              </a:xfrm>
              <a:prstGeom prst="rect">
                <a:avLst/>
              </a:prstGeom>
              <a:blipFill>
                <a:blip r:embed="rId6"/>
                <a:stretch>
                  <a:fillRect l="-17347" r="-8163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66529" y="5862590"/>
                <a:ext cx="318911" cy="328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29" y="5862590"/>
                <a:ext cx="318911" cy="328004"/>
              </a:xfrm>
              <a:prstGeom prst="rect">
                <a:avLst/>
              </a:prstGeom>
              <a:blipFill>
                <a:blip r:embed="rId7"/>
                <a:stretch>
                  <a:fillRect l="-16981" r="-9434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RNN: Graphical Description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1076</Words>
  <Application>Microsoft Office PowerPoint</Application>
  <PresentationFormat>와이드스크린</PresentationFormat>
  <Paragraphs>539</Paragraphs>
  <Slides>52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맑은 고딕</vt:lpstr>
      <vt:lpstr>함초롬돋움</vt:lpstr>
      <vt:lpstr>Arial</vt:lpstr>
      <vt:lpstr>Arial Black</vt:lpstr>
      <vt:lpstr>Cambria Math</vt:lpstr>
      <vt:lpstr>Tahoma</vt:lpstr>
      <vt:lpstr>Wingdings</vt:lpstr>
      <vt:lpstr>Office 테마</vt:lpstr>
      <vt:lpstr>PowerPoint 프레젠테이션</vt:lpstr>
      <vt:lpstr>Acknowledgment</vt:lpstr>
      <vt:lpstr>Gated Recurrent Unit (GRU)</vt:lpstr>
      <vt:lpstr>PowerPoint 프레젠테이션</vt:lpstr>
      <vt:lpstr>Recurrent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RNN with ReLU</vt:lpstr>
      <vt:lpstr>PowerPoint 프레젠테이션</vt:lpstr>
      <vt:lpstr>PowerPoint 프레젠테이션</vt:lpstr>
      <vt:lpstr>PowerPoint 프레젠테이션</vt:lpstr>
      <vt:lpstr>PowerPoint 프레젠테이션</vt:lpstr>
      <vt:lpstr>Gated Recurrent Unit (GRU)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GRU vs. LSTM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Windows 사용자</cp:lastModifiedBy>
  <cp:revision>567</cp:revision>
  <dcterms:created xsi:type="dcterms:W3CDTF">2018-07-08T11:47:42Z</dcterms:created>
  <dcterms:modified xsi:type="dcterms:W3CDTF">2019-02-28T13:05:51Z</dcterms:modified>
</cp:coreProperties>
</file>