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444" r:id="rId2"/>
    <p:sldId id="405" r:id="rId3"/>
    <p:sldId id="474" r:id="rId4"/>
    <p:sldId id="475" r:id="rId5"/>
    <p:sldId id="476" r:id="rId6"/>
    <p:sldId id="408" r:id="rId7"/>
    <p:sldId id="447" r:id="rId8"/>
    <p:sldId id="452" r:id="rId9"/>
    <p:sldId id="448" r:id="rId10"/>
    <p:sldId id="449" r:id="rId11"/>
    <p:sldId id="450" r:id="rId12"/>
    <p:sldId id="451" r:id="rId13"/>
    <p:sldId id="456" r:id="rId14"/>
    <p:sldId id="457" r:id="rId15"/>
    <p:sldId id="458" r:id="rId16"/>
    <p:sldId id="477" r:id="rId17"/>
    <p:sldId id="460" r:id="rId18"/>
    <p:sldId id="459" r:id="rId19"/>
    <p:sldId id="461" r:id="rId20"/>
    <p:sldId id="462" r:id="rId21"/>
    <p:sldId id="463" r:id="rId22"/>
    <p:sldId id="453" r:id="rId23"/>
    <p:sldId id="464" r:id="rId24"/>
    <p:sldId id="465" r:id="rId25"/>
    <p:sldId id="466" r:id="rId26"/>
    <p:sldId id="467" r:id="rId27"/>
    <p:sldId id="454" r:id="rId28"/>
    <p:sldId id="478" r:id="rId29"/>
    <p:sldId id="468" r:id="rId30"/>
    <p:sldId id="469" r:id="rId31"/>
    <p:sldId id="479" r:id="rId32"/>
    <p:sldId id="470" r:id="rId33"/>
    <p:sldId id="471" r:id="rId34"/>
    <p:sldId id="472" r:id="rId35"/>
    <p:sldId id="445" r:id="rId36"/>
    <p:sldId id="473" r:id="rId37"/>
    <p:sldId id="455" r:id="rId38"/>
    <p:sldId id="446" r:id="rId39"/>
    <p:sldId id="407" r:id="rId40"/>
    <p:sldId id="401" r:id="rId41"/>
    <p:sldId id="381" r:id="rId42"/>
    <p:sldId id="379" r:id="rId43"/>
    <p:sldId id="404" r:id="rId44"/>
    <p:sldId id="378" r:id="rId45"/>
    <p:sldId id="387" r:id="rId46"/>
    <p:sldId id="40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2B2B"/>
    <a:srgbClr val="1DFF1D"/>
    <a:srgbClr val="222A35"/>
    <a:srgbClr val="C00000"/>
    <a:srgbClr val="FF7043"/>
    <a:srgbClr val="0077BB"/>
    <a:srgbClr val="505B55"/>
    <a:srgbClr val="DD2314"/>
    <a:srgbClr val="2F1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6" autoAdjust="0"/>
    <p:restoredTop sz="91551" autoAdjust="0"/>
  </p:normalViewPr>
  <p:slideViewPr>
    <p:cSldViewPr snapToGrid="0">
      <p:cViewPr varScale="1">
        <p:scale>
          <a:sx n="74" d="100"/>
          <a:sy n="74" d="100"/>
        </p:scale>
        <p:origin x="72" y="1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0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5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3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0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37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7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03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53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8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75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1-of-k representation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96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44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29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3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39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32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1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4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Precision: </a:t>
            </a:r>
            <a:r>
              <a:rPr lang="ko-KR" altLang="en-US" dirty="0" smtClean="0"/>
              <a:t>정답인 것들을 놓쳐도 좋으니까 정답이라고 한 것들은 진짜 정답이었으면 좋겠어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출입 시스템에서 가끔 직원을 예측 못해도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직원이 아닌 사람은 반드시 오답이라고 했으면 좋겠어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Recall: </a:t>
            </a:r>
            <a:r>
              <a:rPr lang="ko-KR" altLang="en-US" dirty="0" smtClean="0"/>
              <a:t>틀려도 좋으니까 정답인 것들은 전부 놓치지 않고 정답이라고 말해줬으면 좋겠어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스팸필터에서 스팸이 아닌 것들을 모두 찾는 게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가끔 스팸이 들어와도 괜찮음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0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32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36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46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3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0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0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새해 인사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3~4</a:t>
            </a:r>
            <a:r>
              <a:rPr lang="ko-KR" altLang="en-US" dirty="0" smtClean="0"/>
              <a:t>장 공부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순서가 어렵게 기술되어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기존에 있는 자료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책의 내용으로</a:t>
            </a:r>
            <a:r>
              <a:rPr lang="ko-KR" altLang="en-US" baseline="0" dirty="0" smtClean="0"/>
              <a:t> 강의</a:t>
            </a:r>
            <a:r>
              <a:rPr lang="ko-KR" altLang="en-US" dirty="0" smtClean="0"/>
              <a:t> 재구성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98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90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Hypothesis: </a:t>
            </a:r>
            <a:r>
              <a:rPr lang="ko-KR" altLang="en-US" dirty="0" smtClean="0"/>
              <a:t>주어진 데이터를 잘 표현할 수 있는 수학적 모델을 제안</a:t>
            </a:r>
            <a:endParaRPr lang="en-US" altLang="ko-KR" dirty="0" smtClean="0"/>
          </a:p>
          <a:p>
            <a:r>
              <a:rPr lang="en-US" altLang="ko-KR" dirty="0" smtClean="0"/>
              <a:t>Cost function: </a:t>
            </a:r>
            <a:r>
              <a:rPr lang="ko-KR" altLang="en-US" dirty="0" smtClean="0"/>
              <a:t>제안한 모델이 </a:t>
            </a:r>
            <a:r>
              <a:rPr lang="en-US" altLang="ko-KR" dirty="0" smtClean="0"/>
              <a:t>parameter</a:t>
            </a:r>
            <a:r>
              <a:rPr lang="en-US" altLang="ko-KR" baseline="0" dirty="0" smtClean="0"/>
              <a:t> theta</a:t>
            </a:r>
            <a:r>
              <a:rPr lang="ko-KR" altLang="en-US" baseline="0" dirty="0" smtClean="0"/>
              <a:t>에서</a:t>
            </a:r>
            <a:r>
              <a:rPr lang="ko-KR" altLang="en-US" dirty="0" smtClean="0"/>
              <a:t> 주어진 데이터에 얼마나 잘 표현하고 있는지를 정략적으로 나타내는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작을 수록 잘 나타냄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Gradient</a:t>
            </a:r>
            <a:r>
              <a:rPr lang="en-US" altLang="ko-KR" baseline="0" dirty="0" smtClean="0"/>
              <a:t> descent: Cost function</a:t>
            </a:r>
            <a:r>
              <a:rPr lang="ko-KR" altLang="en-US" baseline="0" dirty="0" smtClean="0"/>
              <a:t>을 최소화하는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주어진 데이터를 가장 잘 표현하는 모델을 만들기 위한 </a:t>
            </a:r>
            <a:r>
              <a:rPr lang="en-US" altLang="ko-KR" baseline="0" dirty="0" smtClean="0"/>
              <a:t>theta</a:t>
            </a:r>
            <a:r>
              <a:rPr lang="ko-KR" altLang="en-US" baseline="0" dirty="0" smtClean="0"/>
              <a:t>를 자동으로 추정하는 방법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1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39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10.png"/><Relationship Id="rId4" Type="http://schemas.openxmlformats.org/officeDocument/2006/relationships/image" Target="../media/image5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5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10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51.png"/><Relationship Id="rId21" Type="http://schemas.openxmlformats.org/officeDocument/2006/relationships/image" Target="../media/image63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Relationship Id="rId22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7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78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50.png"/><Relationship Id="rId9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hyperlink" Target="http://www.andrewng.org/" TargetMode="External"/><Relationship Id="rId4" Type="http://schemas.openxmlformats.org/officeDocument/2006/relationships/hyperlink" Target="http://hunkim.github.io/ml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ylee.st.john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vbHu_bVa_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Binary </a:t>
            </a:r>
            <a:r>
              <a:rPr lang="en-US" altLang="ko-KR" b="1" dirty="0" smtClean="0">
                <a:latin typeface="Arial Black" panose="020B0A04020102020204" pitchFamily="34" charset="0"/>
              </a:rPr>
              <a:t>Classification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이란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입력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class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분류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결과를 도출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결과를 두 개의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로만 분류하는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E-mail: Spam/ham, Exam: pass/fail, Tumor: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악성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(malignant)/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양성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(benign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class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분류하며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이를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부호화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(encoding)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12593" y="4172640"/>
            <a:ext cx="6152137" cy="2775330"/>
            <a:chOff x="533400" y="3934502"/>
            <a:chExt cx="4632737" cy="208990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342389" y="4779172"/>
              <a:ext cx="2366169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곱셈 기호 9"/>
            <p:cNvSpPr/>
            <p:nvPr/>
          </p:nvSpPr>
          <p:spPr>
            <a:xfrm>
              <a:off x="2437294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곱셈 기호 10"/>
            <p:cNvSpPr/>
            <p:nvPr/>
          </p:nvSpPr>
          <p:spPr>
            <a:xfrm>
              <a:off x="2751649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곱셈 기호 11"/>
            <p:cNvSpPr/>
            <p:nvPr/>
          </p:nvSpPr>
          <p:spPr>
            <a:xfrm>
              <a:off x="3066004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342389" y="5795462"/>
              <a:ext cx="2476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1342389" y="4200133"/>
              <a:ext cx="0" cy="15953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698499" y="3934502"/>
                  <a:ext cx="807720" cy="264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Pass?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𝒚</m:t>
                      </m:r>
                    </m:oMath>
                  </a14:m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9" y="3934502"/>
                  <a:ext cx="807720" cy="264211"/>
                </a:xfrm>
                <a:prstGeom prst="rect">
                  <a:avLst/>
                </a:prstGeom>
                <a:blipFill>
                  <a:blip r:embed="rId3"/>
                  <a:stretch>
                    <a:fillRect l="-1705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3880901" y="5673541"/>
                  <a:ext cx="1285236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Study hour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𝒙</m:t>
                      </m:r>
                    </m:oMath>
                  </a14:m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901" y="5673541"/>
                  <a:ext cx="1285236" cy="350865"/>
                </a:xfrm>
                <a:prstGeom prst="rect">
                  <a:avLst/>
                </a:prstGeom>
                <a:blipFill>
                  <a:blip r:embed="rId4"/>
                  <a:stretch>
                    <a:fillRect l="-1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곱셈 기호 17"/>
            <p:cNvSpPr/>
            <p:nvPr/>
          </p:nvSpPr>
          <p:spPr>
            <a:xfrm>
              <a:off x="1506219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곱셈 기호 18"/>
            <p:cNvSpPr/>
            <p:nvPr/>
          </p:nvSpPr>
          <p:spPr>
            <a:xfrm>
              <a:off x="1819402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3400" y="4632369"/>
              <a:ext cx="718821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Yes(1)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3400" y="5648658"/>
              <a:ext cx="718821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No(0)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2585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895676" y="5696771"/>
            <a:ext cx="1612947" cy="323812"/>
            <a:chOff x="9895676" y="5572079"/>
            <a:chExt cx="1612947" cy="323812"/>
          </a:xfrm>
        </p:grpSpPr>
        <p:sp>
          <p:nvSpPr>
            <p:cNvPr id="23" name="곱셈 기호 22"/>
            <p:cNvSpPr/>
            <p:nvPr/>
          </p:nvSpPr>
          <p:spPr>
            <a:xfrm>
              <a:off x="9895676" y="5572079"/>
              <a:ext cx="323812" cy="323812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219488" y="5572079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 dataset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Binary </a:t>
            </a:r>
            <a:r>
              <a:rPr lang="en-US" altLang="ko-KR" b="1" dirty="0" smtClean="0">
                <a:latin typeface="Arial Black" panose="020B0A04020102020204" pitchFamily="34" charset="0"/>
              </a:rPr>
              <a:t>Classification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classification using a linear regression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수행할 수 없을까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결과에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적용하여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</a:t>
            </a:r>
            <a:endParaRPr lang="en-US" altLang="ko-KR" sz="1800" b="1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12593" y="4172640"/>
            <a:ext cx="6152137" cy="2775330"/>
            <a:chOff x="533400" y="3934502"/>
            <a:chExt cx="4632737" cy="208990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342389" y="4779172"/>
              <a:ext cx="2366169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곱셈 기호 9"/>
            <p:cNvSpPr/>
            <p:nvPr/>
          </p:nvSpPr>
          <p:spPr>
            <a:xfrm>
              <a:off x="2437294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곱셈 기호 10"/>
            <p:cNvSpPr/>
            <p:nvPr/>
          </p:nvSpPr>
          <p:spPr>
            <a:xfrm>
              <a:off x="2751649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곱셈 기호 11"/>
            <p:cNvSpPr/>
            <p:nvPr/>
          </p:nvSpPr>
          <p:spPr>
            <a:xfrm>
              <a:off x="3066004" y="465491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342389" y="5795462"/>
              <a:ext cx="2476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1342389" y="4200133"/>
              <a:ext cx="0" cy="15953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698499" y="3934502"/>
                  <a:ext cx="807720" cy="264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Pass?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𝒚</m:t>
                      </m:r>
                    </m:oMath>
                  </a14:m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9" y="3934502"/>
                  <a:ext cx="807720" cy="264211"/>
                </a:xfrm>
                <a:prstGeom prst="rect">
                  <a:avLst/>
                </a:prstGeom>
                <a:blipFill>
                  <a:blip r:embed="rId3"/>
                  <a:stretch>
                    <a:fillRect l="-1705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3880901" y="5673541"/>
                  <a:ext cx="1285236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:r>
                    <a:rPr lang="en-US" altLang="ko-KR" sz="1400" b="1" dirty="0" smtClean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rPr>
                    <a:t>Study hour </a:t>
                  </a:r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𝒙</m:t>
                      </m:r>
                    </m:oMath>
                  </a14:m>
                  <a:endParaRPr lang="ko-KR" altLang="en-US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901" y="5673541"/>
                  <a:ext cx="1285236" cy="350865"/>
                </a:xfrm>
                <a:prstGeom prst="rect">
                  <a:avLst/>
                </a:prstGeom>
                <a:blipFill>
                  <a:blip r:embed="rId4"/>
                  <a:stretch>
                    <a:fillRect l="-1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곱셈 기호 17"/>
            <p:cNvSpPr/>
            <p:nvPr/>
          </p:nvSpPr>
          <p:spPr>
            <a:xfrm>
              <a:off x="1506219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곱셈 기호 18"/>
            <p:cNvSpPr/>
            <p:nvPr/>
          </p:nvSpPr>
          <p:spPr>
            <a:xfrm>
              <a:off x="1819402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3400" y="4632369"/>
              <a:ext cx="718821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Yes(1)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3400" y="5648658"/>
              <a:ext cx="718821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No(0)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2585" y="5673541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97514" y="4791267"/>
            <a:ext cx="4641127" cy="1849574"/>
            <a:chOff x="1342389" y="4399285"/>
            <a:chExt cx="3461266" cy="1379377"/>
          </a:xfrm>
        </p:grpSpPr>
        <p:cxnSp>
          <p:nvCxnSpPr>
            <p:cNvPr id="24" name="직선 연결선 23"/>
            <p:cNvCxnSpPr/>
            <p:nvPr/>
          </p:nvCxnSpPr>
          <p:spPr>
            <a:xfrm flipV="1">
              <a:off x="1342389" y="4666816"/>
              <a:ext cx="2366169" cy="111184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3452451" y="4399285"/>
                  <a:ext cx="1351204" cy="2616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ko-KR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0" dirty="0" smtClean="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451" y="4399285"/>
                  <a:ext cx="1351204" cy="261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/>
            <p:cNvSpPr/>
            <p:nvPr/>
          </p:nvSpPr>
          <p:spPr>
            <a:xfrm>
              <a:off x="3122809" y="4888780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818183" y="5027097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501826" y="5173709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180031" y="5330013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875944" y="5470430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574597" y="5610558"/>
              <a:ext cx="76200" cy="762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895676" y="5696771"/>
            <a:ext cx="1612947" cy="323812"/>
            <a:chOff x="9895676" y="5572079"/>
            <a:chExt cx="1612947" cy="323812"/>
          </a:xfrm>
        </p:grpSpPr>
        <p:sp>
          <p:nvSpPr>
            <p:cNvPr id="34" name="곱셈 기호 33"/>
            <p:cNvSpPr/>
            <p:nvPr/>
          </p:nvSpPr>
          <p:spPr>
            <a:xfrm>
              <a:off x="9895676" y="5572079"/>
              <a:ext cx="323812" cy="323812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19488" y="5572079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 dataset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006494" y="6005903"/>
            <a:ext cx="1194353" cy="307777"/>
            <a:chOff x="10006494" y="5881211"/>
            <a:chExt cx="1194353" cy="307777"/>
          </a:xfrm>
        </p:grpSpPr>
        <p:sp>
          <p:nvSpPr>
            <p:cNvPr id="38" name="TextBox 37"/>
            <p:cNvSpPr txBox="1"/>
            <p:nvPr/>
          </p:nvSpPr>
          <p:spPr>
            <a:xfrm>
              <a:off x="10219488" y="5881211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22A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lang="ko-KR" altLang="en-US" sz="1400" dirty="0">
                <a:solidFill>
                  <a:srgbClr val="222A3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006494" y="5992029"/>
              <a:ext cx="102175" cy="10217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12593" y="5770145"/>
            <a:ext cx="4259199" cy="878556"/>
            <a:chOff x="533400" y="5140513"/>
            <a:chExt cx="3175158" cy="654948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342389" y="5287317"/>
              <a:ext cx="2366169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33400" y="5140513"/>
              <a:ext cx="718821" cy="243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0.5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393092" y="5287316"/>
              <a:ext cx="0" cy="508145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3593456" y="5390112"/>
            <a:ext cx="1654622" cy="614339"/>
            <a:chOff x="2462201" y="4832033"/>
            <a:chExt cx="1273322" cy="472767"/>
          </a:xfrm>
        </p:grpSpPr>
        <p:sp>
          <p:nvSpPr>
            <p:cNvPr id="45" name="직사각형 44"/>
            <p:cNvSpPr/>
            <p:nvPr/>
          </p:nvSpPr>
          <p:spPr>
            <a:xfrm>
              <a:off x="2947596" y="4977723"/>
              <a:ext cx="787927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Good !!</a:t>
              </a:r>
              <a:endPara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462201" y="5122319"/>
              <a:ext cx="166659" cy="16665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787307" y="4972053"/>
              <a:ext cx="166659" cy="16665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104594" y="4832033"/>
              <a:ext cx="166659" cy="16665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9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086906" y="5294336"/>
            <a:ext cx="480634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Binary </a:t>
            </a:r>
            <a:r>
              <a:rPr lang="en-US" altLang="ko-KR" b="1" dirty="0" smtClean="0">
                <a:latin typeface="Arial Black" panose="020B0A04020102020204" pitchFamily="34" charset="0"/>
              </a:rPr>
              <a:t>Classification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Binary classification using a linear regression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이용해 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binary classification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수행할 수 없을까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 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결과에 </a:t>
                </a:r>
                <a:r>
                  <a:rPr lang="en-US" altLang="ko-KR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thresholding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적용하여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과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ko-KR" alt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로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encoding</a:t>
                </a: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</a:t>
                </a:r>
                <a:r>
                  <a:rPr lang="ko-KR" altLang="en-US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적합한 </a:t>
                </a:r>
                <a:r>
                  <a:rPr lang="en-US" altLang="ko-KR" sz="1800" b="1" u="sng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hypothesis</a:t>
                </a:r>
                <a:r>
                  <a:rPr lang="ko-KR" altLang="en-US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필요 </a:t>
                </a:r>
                <a:r>
                  <a:rPr lang="en-US" altLang="ko-KR" sz="1800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Data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특히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outlier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에 의해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 value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가 매우 </a:t>
                </a:r>
                <a:r>
                  <a:rPr lang="ko-KR" altLang="en-US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민감</a:t>
                </a: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Hypothesis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의 범위가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ko-KR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)≤1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을 벗어남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곱셈 기호 9"/>
          <p:cNvSpPr/>
          <p:nvPr/>
        </p:nvSpPr>
        <p:spPr>
          <a:xfrm>
            <a:off x="3540908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곱셈 기호 10"/>
          <p:cNvSpPr/>
          <p:nvPr/>
        </p:nvSpPr>
        <p:spPr>
          <a:xfrm>
            <a:off x="3958362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곱셈 기호 11"/>
          <p:cNvSpPr/>
          <p:nvPr/>
        </p:nvSpPr>
        <p:spPr>
          <a:xfrm>
            <a:off x="4375816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086906" y="6643939"/>
            <a:ext cx="32887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086906" y="4525390"/>
            <a:ext cx="0" cy="2118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31840" y="4172640"/>
                <a:ext cx="1072628" cy="350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Pass?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40" y="4172640"/>
                <a:ext cx="1072628" cy="350864"/>
              </a:xfrm>
              <a:prstGeom prst="rect">
                <a:avLst/>
              </a:prstGeom>
              <a:blipFill>
                <a:blip r:embed="rId4"/>
                <a:stretch>
                  <a:fillRect l="-1705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457975" y="6482032"/>
                <a:ext cx="1706755" cy="465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Study hour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975" y="6482032"/>
                <a:ext cx="1706755" cy="465938"/>
              </a:xfrm>
              <a:prstGeom prst="rect">
                <a:avLst/>
              </a:prstGeom>
              <a:blipFill>
                <a:blip r:embed="rId5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곱셈 기호 17"/>
          <p:cNvSpPr/>
          <p:nvPr/>
        </p:nvSpPr>
        <p:spPr>
          <a:xfrm>
            <a:off x="2304468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곱셈 기호 18"/>
          <p:cNvSpPr/>
          <p:nvPr/>
        </p:nvSpPr>
        <p:spPr>
          <a:xfrm>
            <a:off x="2720365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1012593" y="5099387"/>
            <a:ext cx="954573" cy="46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Yes(1)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2593" y="6448988"/>
            <a:ext cx="954573" cy="46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No(0)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곱셈 기호 21"/>
          <p:cNvSpPr/>
          <p:nvPr/>
        </p:nvSpPr>
        <p:spPr>
          <a:xfrm>
            <a:off x="3136263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33" name="그룹 32"/>
          <p:cNvGrpSpPr/>
          <p:nvPr/>
        </p:nvGrpSpPr>
        <p:grpSpPr>
          <a:xfrm>
            <a:off x="9895676" y="5696771"/>
            <a:ext cx="1612947" cy="323812"/>
            <a:chOff x="9895676" y="5572079"/>
            <a:chExt cx="1612947" cy="323812"/>
          </a:xfrm>
        </p:grpSpPr>
        <p:sp>
          <p:nvSpPr>
            <p:cNvPr id="34" name="곱셈 기호 33"/>
            <p:cNvSpPr/>
            <p:nvPr/>
          </p:nvSpPr>
          <p:spPr>
            <a:xfrm>
              <a:off x="9895676" y="5572079"/>
              <a:ext cx="323812" cy="323812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19488" y="5572079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 dataset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006494" y="6005903"/>
            <a:ext cx="1194353" cy="307777"/>
            <a:chOff x="10006494" y="5881211"/>
            <a:chExt cx="1194353" cy="307777"/>
          </a:xfrm>
        </p:grpSpPr>
        <p:sp>
          <p:nvSpPr>
            <p:cNvPr id="38" name="TextBox 37"/>
            <p:cNvSpPr txBox="1"/>
            <p:nvPr/>
          </p:nvSpPr>
          <p:spPr>
            <a:xfrm>
              <a:off x="10219488" y="5881211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22A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lang="ko-KR" altLang="en-US" sz="1400" dirty="0">
                <a:solidFill>
                  <a:srgbClr val="222A3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006494" y="5992029"/>
              <a:ext cx="102175" cy="10217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082057" y="4859164"/>
            <a:ext cx="7700677" cy="1780010"/>
            <a:chOff x="1342389" y="4448316"/>
            <a:chExt cx="5828022" cy="1347146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342389" y="5287317"/>
              <a:ext cx="2366169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>
            <a:xfrm>
              <a:off x="2917116" y="5287316"/>
              <a:ext cx="0" cy="5081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>
            <a:xfrm flipV="1">
              <a:off x="1342389" y="4594904"/>
              <a:ext cx="3643949" cy="1200558"/>
            </a:xfrm>
            <a:prstGeom prst="line">
              <a:avLst/>
            </a:prstGeom>
            <a:noFill/>
            <a:ln w="19050" cap="flat" cmpd="sng" algn="ctr">
              <a:solidFill>
                <a:srgbClr val="9BBB59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5057208" y="4448316"/>
                  <a:ext cx="2113203" cy="2475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𝑥</m:t>
                      </m:r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ko-KR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𝒕𝒓</m:t>
                      </m:r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en-US" altLang="ko-KR" sz="1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kumimoji="0" lang="en-US" altLang="ko-K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BBB5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208" y="4448316"/>
                  <a:ext cx="2113203" cy="2475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타원 70"/>
            <p:cNvSpPr/>
            <p:nvPr/>
          </p:nvSpPr>
          <p:spPr>
            <a:xfrm>
              <a:off x="2840916" y="5249216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527440" y="5355200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2219288" y="5453362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900338" y="5559216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592341" y="5660249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3171936" y="5141554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751244" y="4619654"/>
              <a:ext cx="76200" cy="76200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6475972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직사각형 79"/>
          <p:cNvSpPr/>
          <p:nvPr/>
        </p:nvSpPr>
        <p:spPr>
          <a:xfrm>
            <a:off x="6208516" y="5409231"/>
            <a:ext cx="989788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ko-KR" sz="1400" dirty="0" smtClean="0">
                <a:solidFill>
                  <a:srgbClr val="C00000"/>
                </a:solidFill>
                <a:latin typeface="Arial" panose="020B0604020202020204" pitchFamily="34" charset="0"/>
              </a:rPr>
              <a:t>ew data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412064" y="5023288"/>
            <a:ext cx="3333290" cy="1197779"/>
            <a:chOff x="3412064" y="4898596"/>
            <a:chExt cx="3333290" cy="1197779"/>
          </a:xfrm>
        </p:grpSpPr>
        <p:sp>
          <p:nvSpPr>
            <p:cNvPr id="86" name="타원 85"/>
            <p:cNvSpPr/>
            <p:nvPr/>
          </p:nvSpPr>
          <p:spPr>
            <a:xfrm>
              <a:off x="4436887" y="5596183"/>
              <a:ext cx="216566" cy="21656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28788" y="4898596"/>
              <a:ext cx="216566" cy="21656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412064" y="5410154"/>
              <a:ext cx="673384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Bad !!</a:t>
              </a:r>
              <a:endPara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3590834" y="5879809"/>
              <a:ext cx="216566" cy="2165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004148" y="5740025"/>
              <a:ext cx="216566" cy="2165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9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086906" y="5294336"/>
            <a:ext cx="480634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Logistic </a:t>
            </a:r>
            <a:r>
              <a:rPr lang="en-US" altLang="ko-KR" b="1" dirty="0" smtClean="0">
                <a:latin typeface="Arial Black" panose="020B0A04020102020204" pitchFamily="34" charset="0"/>
              </a:rPr>
              <a:t>Function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 for binary classification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/>
                  <a:t>결과 값을 </a:t>
                </a:r>
                <a:r>
                  <a:rPr lang="en-US" altLang="ko-KR" sz="1800" dirty="0"/>
                  <a:t>0</a:t>
                </a:r>
                <a:r>
                  <a:rPr lang="ko-KR" altLang="en-US" sz="1800" dirty="0"/>
                  <a:t>과 </a:t>
                </a:r>
                <a:r>
                  <a:rPr lang="en-US" altLang="ko-KR" sz="1800" dirty="0"/>
                  <a:t>1 </a:t>
                </a:r>
                <a:r>
                  <a:rPr lang="ko-KR" altLang="en-US" sz="1800" dirty="0"/>
                  <a:t>사이의 값만 내보내는 함수</a:t>
                </a:r>
                <a:r>
                  <a:rPr lang="en-US" altLang="ko-KR" sz="1800" dirty="0"/>
                  <a:t> → Step </a:t>
                </a:r>
                <a:r>
                  <a:rPr lang="en-US" altLang="ko-KR" sz="1800" dirty="0" smtClean="0"/>
                  <a:t>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/>
                  <a:t>보다 정확한 예측을 위해서는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확률을 출력하는 함수</a:t>
                </a:r>
                <a:r>
                  <a:rPr lang="en-US" altLang="ko-KR" sz="1800" dirty="0"/>
                  <a:t>’</a:t>
                </a:r>
                <a:r>
                  <a:rPr lang="ko-KR" altLang="en-US" sz="1800" dirty="0"/>
                  <a:t>가 필요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/>
                  <a:t>결과 값을 확률로 나타내면서 미분이 가능한 함수</a:t>
                </a:r>
                <a:r>
                  <a:rPr lang="en-US" altLang="ko-KR" sz="1800" dirty="0"/>
                  <a:t> → </a:t>
                </a:r>
                <a:r>
                  <a:rPr lang="en-US" altLang="ko-KR" sz="1800" b="1" dirty="0"/>
                  <a:t>Sigmoid function (Logistic function)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ct val="2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p>
                          </m:sSup>
                        </m:den>
                      </m:f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           0≤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곱셈 기호 9"/>
          <p:cNvSpPr/>
          <p:nvPr/>
        </p:nvSpPr>
        <p:spPr>
          <a:xfrm>
            <a:off x="3540908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곱셈 기호 10"/>
          <p:cNvSpPr/>
          <p:nvPr/>
        </p:nvSpPr>
        <p:spPr>
          <a:xfrm>
            <a:off x="3958362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곱셈 기호 11"/>
          <p:cNvSpPr/>
          <p:nvPr/>
        </p:nvSpPr>
        <p:spPr>
          <a:xfrm>
            <a:off x="4375816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086906" y="6643939"/>
            <a:ext cx="32887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086906" y="4525390"/>
            <a:ext cx="0" cy="2118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31840" y="4172640"/>
                <a:ext cx="1072628" cy="350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Pass?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40" y="4172640"/>
                <a:ext cx="1072628" cy="350864"/>
              </a:xfrm>
              <a:prstGeom prst="rect">
                <a:avLst/>
              </a:prstGeom>
              <a:blipFill>
                <a:blip r:embed="rId4"/>
                <a:stretch>
                  <a:fillRect l="-1705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457975" y="6482032"/>
                <a:ext cx="1706755" cy="465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Study hour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975" y="6482032"/>
                <a:ext cx="1706755" cy="465938"/>
              </a:xfrm>
              <a:prstGeom prst="rect">
                <a:avLst/>
              </a:prstGeom>
              <a:blipFill>
                <a:blip r:embed="rId5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곱셈 기호 17"/>
          <p:cNvSpPr/>
          <p:nvPr/>
        </p:nvSpPr>
        <p:spPr>
          <a:xfrm>
            <a:off x="2304468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곱셈 기호 18"/>
          <p:cNvSpPr/>
          <p:nvPr/>
        </p:nvSpPr>
        <p:spPr>
          <a:xfrm>
            <a:off x="2720365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1012593" y="5099387"/>
            <a:ext cx="954573" cy="46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Yes(1)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2593" y="6448988"/>
            <a:ext cx="954573" cy="46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No(0)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곱셈 기호 21"/>
          <p:cNvSpPr/>
          <p:nvPr/>
        </p:nvSpPr>
        <p:spPr>
          <a:xfrm>
            <a:off x="3136263" y="6482032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33" name="그룹 32"/>
          <p:cNvGrpSpPr/>
          <p:nvPr/>
        </p:nvGrpSpPr>
        <p:grpSpPr>
          <a:xfrm>
            <a:off x="9895676" y="5696771"/>
            <a:ext cx="1612947" cy="323812"/>
            <a:chOff x="9895676" y="5572079"/>
            <a:chExt cx="1612947" cy="323812"/>
          </a:xfrm>
        </p:grpSpPr>
        <p:sp>
          <p:nvSpPr>
            <p:cNvPr id="34" name="곱셈 기호 33"/>
            <p:cNvSpPr/>
            <p:nvPr/>
          </p:nvSpPr>
          <p:spPr>
            <a:xfrm>
              <a:off x="9895676" y="5572079"/>
              <a:ext cx="323812" cy="323812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19488" y="5572079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 dataset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6475972" y="5129327"/>
            <a:ext cx="323812" cy="323812"/>
          </a:xfrm>
          <a:prstGeom prst="mathMultiply">
            <a:avLst>
              <a:gd name="adj1" fmla="val 118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43" name="그룹 42"/>
          <p:cNvGrpSpPr/>
          <p:nvPr/>
        </p:nvGrpSpPr>
        <p:grpSpPr>
          <a:xfrm>
            <a:off x="2086905" y="4888868"/>
            <a:ext cx="7051179" cy="1755072"/>
            <a:chOff x="1330960" y="4472392"/>
            <a:chExt cx="5298440" cy="1318807"/>
          </a:xfrm>
        </p:grpSpPr>
        <p:sp>
          <p:nvSpPr>
            <p:cNvPr id="44" name="자유형 43"/>
            <p:cNvSpPr/>
            <p:nvPr/>
          </p:nvSpPr>
          <p:spPr>
            <a:xfrm>
              <a:off x="1330960" y="4779170"/>
              <a:ext cx="3759835" cy="1012029"/>
            </a:xfrm>
            <a:custGeom>
              <a:avLst/>
              <a:gdLst>
                <a:gd name="connsiteX0" fmla="*/ 0 w 3464560"/>
                <a:gd name="connsiteY0" fmla="*/ 1026160 h 1026160"/>
                <a:gd name="connsiteX1" fmla="*/ 1026160 w 3464560"/>
                <a:gd name="connsiteY1" fmla="*/ 1026160 h 1026160"/>
                <a:gd name="connsiteX2" fmla="*/ 1137920 w 3464560"/>
                <a:gd name="connsiteY2" fmla="*/ 0 h 1026160"/>
                <a:gd name="connsiteX3" fmla="*/ 3464560 w 3464560"/>
                <a:gd name="connsiteY3" fmla="*/ 0 h 1026160"/>
                <a:gd name="connsiteX0" fmla="*/ 0 w 3759835"/>
                <a:gd name="connsiteY0" fmla="*/ 1026160 h 1026160"/>
                <a:gd name="connsiteX1" fmla="*/ 1026160 w 3759835"/>
                <a:gd name="connsiteY1" fmla="*/ 1026160 h 1026160"/>
                <a:gd name="connsiteX2" fmla="*/ 1137920 w 3759835"/>
                <a:gd name="connsiteY2" fmla="*/ 0 h 1026160"/>
                <a:gd name="connsiteX3" fmla="*/ 3759835 w 3759835"/>
                <a:gd name="connsiteY3" fmla="*/ 0 h 1026160"/>
                <a:gd name="connsiteX0" fmla="*/ 0 w 3759835"/>
                <a:gd name="connsiteY0" fmla="*/ 1026160 h 1026160"/>
                <a:gd name="connsiteX1" fmla="*/ 1057910 w 3759835"/>
                <a:gd name="connsiteY1" fmla="*/ 1026160 h 1026160"/>
                <a:gd name="connsiteX2" fmla="*/ 1137920 w 3759835"/>
                <a:gd name="connsiteY2" fmla="*/ 0 h 1026160"/>
                <a:gd name="connsiteX3" fmla="*/ 3759835 w 3759835"/>
                <a:gd name="connsiteY3" fmla="*/ 0 h 1026160"/>
                <a:gd name="connsiteX0" fmla="*/ 0 w 3759835"/>
                <a:gd name="connsiteY0" fmla="*/ 1026160 h 1026160"/>
                <a:gd name="connsiteX1" fmla="*/ 1057910 w 3759835"/>
                <a:gd name="connsiteY1" fmla="*/ 1026160 h 1026160"/>
                <a:gd name="connsiteX2" fmla="*/ 1118870 w 3759835"/>
                <a:gd name="connsiteY2" fmla="*/ 0 h 1026160"/>
                <a:gd name="connsiteX3" fmla="*/ 3759835 w 3759835"/>
                <a:gd name="connsiteY3" fmla="*/ 0 h 102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9835" h="1026160">
                  <a:moveTo>
                    <a:pt x="0" y="1026160"/>
                  </a:moveTo>
                  <a:lnTo>
                    <a:pt x="1057910" y="1026160"/>
                  </a:lnTo>
                  <a:lnTo>
                    <a:pt x="1118870" y="0"/>
                  </a:lnTo>
                  <a:lnTo>
                    <a:pt x="3759835" y="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8238" y="4472392"/>
              <a:ext cx="1681162" cy="245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0" dirty="0" smtClean="0">
                  <a:solidFill>
                    <a:srgbClr val="FFC000"/>
                  </a:solidFill>
                  <a:latin typeface="Arial" panose="020B0604020202020204" pitchFamily="34" charset="0"/>
                </a:rPr>
                <a:t>Step function </a:t>
              </a:r>
              <a:r>
                <a:rPr lang="en-US" altLang="ko-KR" sz="1400" b="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ko-KR" altLang="en-US" sz="1400" b="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미분 </a:t>
              </a:r>
              <a:r>
                <a:rPr lang="en-US" altLang="ko-KR" sz="1400" b="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X)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086905" y="5294336"/>
            <a:ext cx="6914930" cy="1355051"/>
            <a:chOff x="1347882" y="4793441"/>
            <a:chExt cx="4941881" cy="968412"/>
          </a:xfrm>
        </p:grpSpPr>
        <p:sp>
          <p:nvSpPr>
            <p:cNvPr id="47" name="자유형 46"/>
            <p:cNvSpPr/>
            <p:nvPr/>
          </p:nvSpPr>
          <p:spPr>
            <a:xfrm>
              <a:off x="1347882" y="4815670"/>
              <a:ext cx="3575913" cy="946183"/>
            </a:xfrm>
            <a:custGeom>
              <a:avLst/>
              <a:gdLst>
                <a:gd name="connsiteX0" fmla="*/ 0 w 2705100"/>
                <a:gd name="connsiteY0" fmla="*/ 1666875 h 1669520"/>
                <a:gd name="connsiteX1" fmla="*/ 461963 w 2705100"/>
                <a:gd name="connsiteY1" fmla="*/ 1643062 h 1669520"/>
                <a:gd name="connsiteX2" fmla="*/ 909638 w 2705100"/>
                <a:gd name="connsiteY2" fmla="*/ 1476375 h 1669520"/>
                <a:gd name="connsiteX3" fmla="*/ 1362075 w 2705100"/>
                <a:gd name="connsiteY3" fmla="*/ 833437 h 1669520"/>
                <a:gd name="connsiteX4" fmla="*/ 1814513 w 2705100"/>
                <a:gd name="connsiteY4" fmla="*/ 195262 h 1669520"/>
                <a:gd name="connsiteX5" fmla="*/ 2262188 w 2705100"/>
                <a:gd name="connsiteY5" fmla="*/ 33337 h 1669520"/>
                <a:gd name="connsiteX6" fmla="*/ 2705100 w 2705100"/>
                <a:gd name="connsiteY6" fmla="*/ 0 h 1669520"/>
                <a:gd name="connsiteX0" fmla="*/ 0 w 2705100"/>
                <a:gd name="connsiteY0" fmla="*/ 1657139 h 1659784"/>
                <a:gd name="connsiteX1" fmla="*/ 461963 w 2705100"/>
                <a:gd name="connsiteY1" fmla="*/ 1633326 h 1659784"/>
                <a:gd name="connsiteX2" fmla="*/ 909638 w 2705100"/>
                <a:gd name="connsiteY2" fmla="*/ 1466639 h 1659784"/>
                <a:gd name="connsiteX3" fmla="*/ 1362075 w 2705100"/>
                <a:gd name="connsiteY3" fmla="*/ 823701 h 1659784"/>
                <a:gd name="connsiteX4" fmla="*/ 1814513 w 2705100"/>
                <a:gd name="connsiteY4" fmla="*/ 185526 h 1659784"/>
                <a:gd name="connsiteX5" fmla="*/ 2262188 w 2705100"/>
                <a:gd name="connsiteY5" fmla="*/ 23601 h 1659784"/>
                <a:gd name="connsiteX6" fmla="*/ 2705100 w 2705100"/>
                <a:gd name="connsiteY6" fmla="*/ 743 h 1659784"/>
                <a:gd name="connsiteX0" fmla="*/ 0 w 2720857"/>
                <a:gd name="connsiteY0" fmla="*/ 1646660 h 1652733"/>
                <a:gd name="connsiteX1" fmla="*/ 477720 w 2720857"/>
                <a:gd name="connsiteY1" fmla="*/ 1633326 h 1652733"/>
                <a:gd name="connsiteX2" fmla="*/ 925395 w 2720857"/>
                <a:gd name="connsiteY2" fmla="*/ 1466639 h 1652733"/>
                <a:gd name="connsiteX3" fmla="*/ 1377832 w 2720857"/>
                <a:gd name="connsiteY3" fmla="*/ 823701 h 1652733"/>
                <a:gd name="connsiteX4" fmla="*/ 1830270 w 2720857"/>
                <a:gd name="connsiteY4" fmla="*/ 185526 h 1652733"/>
                <a:gd name="connsiteX5" fmla="*/ 2277945 w 2720857"/>
                <a:gd name="connsiteY5" fmla="*/ 23601 h 1652733"/>
                <a:gd name="connsiteX6" fmla="*/ 2720857 w 2720857"/>
                <a:gd name="connsiteY6" fmla="*/ 743 h 1652733"/>
                <a:gd name="connsiteX0" fmla="*/ 0 w 2734331"/>
                <a:gd name="connsiteY0" fmla="*/ 1650530 h 1656603"/>
                <a:gd name="connsiteX1" fmla="*/ 477720 w 2734331"/>
                <a:gd name="connsiteY1" fmla="*/ 1637196 h 1656603"/>
                <a:gd name="connsiteX2" fmla="*/ 925395 w 2734331"/>
                <a:gd name="connsiteY2" fmla="*/ 1470509 h 1656603"/>
                <a:gd name="connsiteX3" fmla="*/ 1377832 w 2734331"/>
                <a:gd name="connsiteY3" fmla="*/ 827571 h 1656603"/>
                <a:gd name="connsiteX4" fmla="*/ 1830270 w 2734331"/>
                <a:gd name="connsiteY4" fmla="*/ 189396 h 1656603"/>
                <a:gd name="connsiteX5" fmla="*/ 2277945 w 2734331"/>
                <a:gd name="connsiteY5" fmla="*/ 27471 h 1656603"/>
                <a:gd name="connsiteX6" fmla="*/ 2694268 w 2734331"/>
                <a:gd name="connsiteY6" fmla="*/ 1167 h 1656603"/>
                <a:gd name="connsiteX7" fmla="*/ 2720857 w 2734331"/>
                <a:gd name="connsiteY7" fmla="*/ 4613 h 1656603"/>
                <a:gd name="connsiteX0" fmla="*/ 0 w 3426951"/>
                <a:gd name="connsiteY0" fmla="*/ 1651345 h 1657418"/>
                <a:gd name="connsiteX1" fmla="*/ 477720 w 3426951"/>
                <a:gd name="connsiteY1" fmla="*/ 1638011 h 1657418"/>
                <a:gd name="connsiteX2" fmla="*/ 925395 w 3426951"/>
                <a:gd name="connsiteY2" fmla="*/ 1471324 h 1657418"/>
                <a:gd name="connsiteX3" fmla="*/ 1377832 w 3426951"/>
                <a:gd name="connsiteY3" fmla="*/ 828386 h 1657418"/>
                <a:gd name="connsiteX4" fmla="*/ 1830270 w 3426951"/>
                <a:gd name="connsiteY4" fmla="*/ 190211 h 1657418"/>
                <a:gd name="connsiteX5" fmla="*/ 2277945 w 3426951"/>
                <a:gd name="connsiteY5" fmla="*/ 28286 h 1657418"/>
                <a:gd name="connsiteX6" fmla="*/ 2694268 w 3426951"/>
                <a:gd name="connsiteY6" fmla="*/ 1982 h 1657418"/>
                <a:gd name="connsiteX7" fmla="*/ 3426951 w 3426951"/>
                <a:gd name="connsiteY7" fmla="*/ 1498 h 1657418"/>
                <a:gd name="connsiteX0" fmla="*/ 0 w 4676648"/>
                <a:gd name="connsiteY0" fmla="*/ 1653914 h 1659987"/>
                <a:gd name="connsiteX1" fmla="*/ 477720 w 4676648"/>
                <a:gd name="connsiteY1" fmla="*/ 1640580 h 1659987"/>
                <a:gd name="connsiteX2" fmla="*/ 925395 w 4676648"/>
                <a:gd name="connsiteY2" fmla="*/ 1473893 h 1659987"/>
                <a:gd name="connsiteX3" fmla="*/ 1377832 w 4676648"/>
                <a:gd name="connsiteY3" fmla="*/ 830955 h 1659987"/>
                <a:gd name="connsiteX4" fmla="*/ 1830270 w 4676648"/>
                <a:gd name="connsiteY4" fmla="*/ 192780 h 1659987"/>
                <a:gd name="connsiteX5" fmla="*/ 2277945 w 4676648"/>
                <a:gd name="connsiteY5" fmla="*/ 30855 h 1659987"/>
                <a:gd name="connsiteX6" fmla="*/ 2694268 w 4676648"/>
                <a:gd name="connsiteY6" fmla="*/ 4551 h 1659987"/>
                <a:gd name="connsiteX7" fmla="*/ 4676648 w 4676648"/>
                <a:gd name="connsiteY7" fmla="*/ 137 h 1659987"/>
                <a:gd name="connsiteX0" fmla="*/ 0 w 4676648"/>
                <a:gd name="connsiteY0" fmla="*/ 1653914 h 1659987"/>
                <a:gd name="connsiteX1" fmla="*/ 477720 w 4676648"/>
                <a:gd name="connsiteY1" fmla="*/ 1640580 h 1659987"/>
                <a:gd name="connsiteX2" fmla="*/ 925395 w 4676648"/>
                <a:gd name="connsiteY2" fmla="*/ 1473893 h 1659987"/>
                <a:gd name="connsiteX3" fmla="*/ 1377832 w 4676648"/>
                <a:gd name="connsiteY3" fmla="*/ 830955 h 1659987"/>
                <a:gd name="connsiteX4" fmla="*/ 1830270 w 4676648"/>
                <a:gd name="connsiteY4" fmla="*/ 192780 h 1659987"/>
                <a:gd name="connsiteX5" fmla="*/ 2272035 w 4676648"/>
                <a:gd name="connsiteY5" fmla="*/ 22997 h 1659987"/>
                <a:gd name="connsiteX6" fmla="*/ 2694268 w 4676648"/>
                <a:gd name="connsiteY6" fmla="*/ 4551 h 1659987"/>
                <a:gd name="connsiteX7" fmla="*/ 4676648 w 4676648"/>
                <a:gd name="connsiteY7" fmla="*/ 137 h 1659987"/>
                <a:gd name="connsiteX0" fmla="*/ 0 w 4676648"/>
                <a:gd name="connsiteY0" fmla="*/ 1653914 h 1659987"/>
                <a:gd name="connsiteX1" fmla="*/ 477720 w 4676648"/>
                <a:gd name="connsiteY1" fmla="*/ 1640580 h 1659987"/>
                <a:gd name="connsiteX2" fmla="*/ 925395 w 4676648"/>
                <a:gd name="connsiteY2" fmla="*/ 1473893 h 1659987"/>
                <a:gd name="connsiteX3" fmla="*/ 1377832 w 4676648"/>
                <a:gd name="connsiteY3" fmla="*/ 830955 h 1659987"/>
                <a:gd name="connsiteX4" fmla="*/ 1830270 w 4676648"/>
                <a:gd name="connsiteY4" fmla="*/ 192780 h 1659987"/>
                <a:gd name="connsiteX5" fmla="*/ 2272035 w 4676648"/>
                <a:gd name="connsiteY5" fmla="*/ 34786 h 1659987"/>
                <a:gd name="connsiteX6" fmla="*/ 2694268 w 4676648"/>
                <a:gd name="connsiteY6" fmla="*/ 4551 h 1659987"/>
                <a:gd name="connsiteX7" fmla="*/ 4676648 w 4676648"/>
                <a:gd name="connsiteY7" fmla="*/ 137 h 1659987"/>
                <a:gd name="connsiteX0" fmla="*/ 0 w 4644150"/>
                <a:gd name="connsiteY0" fmla="*/ 1665703 h 1668073"/>
                <a:gd name="connsiteX1" fmla="*/ 445222 w 4644150"/>
                <a:gd name="connsiteY1" fmla="*/ 1640580 h 1668073"/>
                <a:gd name="connsiteX2" fmla="*/ 892897 w 4644150"/>
                <a:gd name="connsiteY2" fmla="*/ 1473893 h 1668073"/>
                <a:gd name="connsiteX3" fmla="*/ 1345334 w 4644150"/>
                <a:gd name="connsiteY3" fmla="*/ 830955 h 1668073"/>
                <a:gd name="connsiteX4" fmla="*/ 1797772 w 4644150"/>
                <a:gd name="connsiteY4" fmla="*/ 192780 h 1668073"/>
                <a:gd name="connsiteX5" fmla="*/ 2239537 w 4644150"/>
                <a:gd name="connsiteY5" fmla="*/ 34786 h 1668073"/>
                <a:gd name="connsiteX6" fmla="*/ 2661770 w 4644150"/>
                <a:gd name="connsiteY6" fmla="*/ 4551 h 1668073"/>
                <a:gd name="connsiteX7" fmla="*/ 4644150 w 4644150"/>
                <a:gd name="connsiteY7" fmla="*/ 137 h 1668073"/>
                <a:gd name="connsiteX0" fmla="*/ 0 w 4632333"/>
                <a:gd name="connsiteY0" fmla="*/ 1665703 h 1668073"/>
                <a:gd name="connsiteX1" fmla="*/ 433405 w 4632333"/>
                <a:gd name="connsiteY1" fmla="*/ 1640580 h 1668073"/>
                <a:gd name="connsiteX2" fmla="*/ 881080 w 4632333"/>
                <a:gd name="connsiteY2" fmla="*/ 1473893 h 1668073"/>
                <a:gd name="connsiteX3" fmla="*/ 1333517 w 4632333"/>
                <a:gd name="connsiteY3" fmla="*/ 830955 h 1668073"/>
                <a:gd name="connsiteX4" fmla="*/ 1785955 w 4632333"/>
                <a:gd name="connsiteY4" fmla="*/ 192780 h 1668073"/>
                <a:gd name="connsiteX5" fmla="*/ 2227720 w 4632333"/>
                <a:gd name="connsiteY5" fmla="*/ 34786 h 1668073"/>
                <a:gd name="connsiteX6" fmla="*/ 2649953 w 4632333"/>
                <a:gd name="connsiteY6" fmla="*/ 4551 h 1668073"/>
                <a:gd name="connsiteX7" fmla="*/ 4632333 w 4632333"/>
                <a:gd name="connsiteY7" fmla="*/ 137 h 166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333" h="1668073">
                  <a:moveTo>
                    <a:pt x="0" y="1665703"/>
                  </a:moveTo>
                  <a:cubicBezTo>
                    <a:pt x="155178" y="1669671"/>
                    <a:pt x="286558" y="1672548"/>
                    <a:pt x="433405" y="1640580"/>
                  </a:cubicBezTo>
                  <a:cubicBezTo>
                    <a:pt x="580252" y="1608612"/>
                    <a:pt x="731061" y="1608830"/>
                    <a:pt x="881080" y="1473893"/>
                  </a:cubicBezTo>
                  <a:cubicBezTo>
                    <a:pt x="1031099" y="1338956"/>
                    <a:pt x="1333517" y="830955"/>
                    <a:pt x="1333517" y="830955"/>
                  </a:cubicBezTo>
                  <a:cubicBezTo>
                    <a:pt x="1484329" y="617436"/>
                    <a:pt x="1636921" y="325475"/>
                    <a:pt x="1785955" y="192780"/>
                  </a:cubicBezTo>
                  <a:cubicBezTo>
                    <a:pt x="1934989" y="60085"/>
                    <a:pt x="2083720" y="66157"/>
                    <a:pt x="2227720" y="34786"/>
                  </a:cubicBezTo>
                  <a:cubicBezTo>
                    <a:pt x="2371720" y="3415"/>
                    <a:pt x="2576134" y="8361"/>
                    <a:pt x="2649953" y="4551"/>
                  </a:cubicBezTo>
                  <a:cubicBezTo>
                    <a:pt x="2723772" y="741"/>
                    <a:pt x="4627902" y="-437"/>
                    <a:pt x="4632333" y="13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13401" y="4793441"/>
              <a:ext cx="1376362" cy="585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0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Sigmoid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9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Logistic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 for binary classification</a:t>
                </a:r>
                <a:endPara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schemeClr val="tx1"/>
                    </a:solidFill>
                  </a:rPr>
                  <a:t>결과 값을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1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사이의 값만 내보내는 함수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→ Step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/>
                  <a:t>보다 정확한 예측을 위해서는 </a:t>
                </a:r>
                <a:r>
                  <a:rPr lang="en-US" altLang="ko-KR" sz="1800" dirty="0" smtClean="0"/>
                  <a:t>‘</a:t>
                </a:r>
                <a:r>
                  <a:rPr lang="ko-KR" altLang="en-US" sz="1800" dirty="0" smtClean="0"/>
                  <a:t>확률을 출력하는 함수</a:t>
                </a:r>
                <a:r>
                  <a:rPr lang="en-US" altLang="ko-KR" sz="1800" dirty="0" smtClean="0"/>
                  <a:t>’</a:t>
                </a:r>
                <a:r>
                  <a:rPr lang="ko-KR" altLang="en-US" sz="1800" dirty="0" smtClean="0"/>
                  <a:t>가 필요</a:t>
                </a:r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>
                    <a:solidFill>
                      <a:schemeClr val="tx1"/>
                    </a:solidFill>
                  </a:rPr>
                  <a:t>결과 값을 확률로 나타내면서 미분이 가능한 함수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→ </a:t>
                </a:r>
                <a:r>
                  <a:rPr lang="en-US" altLang="ko-KR" sz="1800" b="1" dirty="0">
                    <a:solidFill>
                      <a:schemeClr val="tx1"/>
                    </a:solidFill>
                  </a:rPr>
                  <a:t>Sigmoid function (Logistic function)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ct val="2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r>
                                    <a:rPr lang="en-US" altLang="ko-KR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p>
                          </m:sSup>
                        </m:den>
                      </m:f>
                      <m: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0≤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656460" y="4515182"/>
                <a:ext cx="377019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Prediction:</a:t>
                </a:r>
                <a:r>
                  <a:rPr lang="en-US" altLang="ko-KR" sz="2800" b="1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,</m:t>
                    </m:r>
                  </m:oMath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60" y="4515182"/>
                <a:ext cx="3770199" cy="530915"/>
              </a:xfrm>
              <a:prstGeom prst="rect">
                <a:avLst/>
              </a:prstGeom>
              <a:blipFill>
                <a:blip r:embed="rId4"/>
                <a:stretch>
                  <a:fillRect l="-3398" t="-11494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5658770" y="4487385"/>
                <a:ext cx="2051459" cy="595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p>
                      </m:sSup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70" y="4487385"/>
                <a:ext cx="2051459" cy="595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7997415" y="4518452"/>
                <a:ext cx="19424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5" y="4518452"/>
                <a:ext cx="19424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1656460" y="5585142"/>
                <a:ext cx="401065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 ,</m:t>
                    </m:r>
                  </m:oMath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60" y="5585142"/>
                <a:ext cx="4010650" cy="530915"/>
              </a:xfrm>
              <a:prstGeom prst="rect">
                <a:avLst/>
              </a:prstGeom>
              <a:blipFill>
                <a:blip r:embed="rId7"/>
                <a:stretch>
                  <a:fillRect l="-3191" t="-10345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646070" y="5557345"/>
                <a:ext cx="2080313" cy="595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p>
                      </m:sSup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70" y="5557345"/>
                <a:ext cx="2080313" cy="595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7997415" y="5588412"/>
                <a:ext cx="19424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5" y="5588412"/>
                <a:ext cx="19424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5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Logistic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 for binary classification</a:t>
                </a:r>
                <a:endPara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≥0.5 (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≥0 )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&lt;0.5 (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&lt;0 )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3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𝐗</m:t>
                    </m:r>
                    <m:r>
                      <a:rPr lang="ko-KR" altLang="en-US" sz="180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data domain</a:t>
                </a:r>
                <a:r>
                  <a:rPr lang="ko-KR" altLang="en-US" sz="1800" dirty="0" smtClean="0"/>
                  <a:t>에서의 </a:t>
                </a:r>
                <a:r>
                  <a:rPr lang="en-US" altLang="ko-KR" sz="1800" dirty="0"/>
                  <a:t>decision boundary</a:t>
                </a:r>
                <a:r>
                  <a:rPr lang="ko-KR" altLang="en-US" sz="1800" dirty="0"/>
                  <a:t>를 </a:t>
                </a:r>
                <a:r>
                  <a:rPr lang="ko-KR" altLang="en-US" sz="1800" dirty="0" smtClean="0"/>
                  <a:t>의미</a:t>
                </a: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Decision boundary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training</a:t>
                </a:r>
                <a:r>
                  <a:rPr lang="ko-KR" altLang="en-US" sz="1800" dirty="0"/>
                  <a:t>된 </a:t>
                </a:r>
                <a:r>
                  <a:rPr lang="en-US" altLang="ko-KR" sz="1800" dirty="0"/>
                  <a:t>parameter</a:t>
                </a:r>
                <a:r>
                  <a:rPr lang="ko-KR" altLang="en-US" sz="1800" dirty="0"/>
                  <a:t>에 의해 </a:t>
                </a:r>
                <a:r>
                  <a:rPr lang="ko-KR" altLang="en-US" sz="1800" dirty="0" smtClean="0"/>
                  <a:t>결정</a:t>
                </a: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1147712" y="4238220"/>
            <a:ext cx="3979538" cy="2331516"/>
            <a:chOff x="19879" y="4005006"/>
            <a:chExt cx="3979538" cy="2331516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33400" y="4005006"/>
              <a:ext cx="3106589" cy="2331516"/>
              <a:chOff x="5437009" y="4005006"/>
              <a:chExt cx="3106589" cy="2331516"/>
            </a:xfrm>
          </p:grpSpPr>
          <p:pic>
            <p:nvPicPr>
              <p:cNvPr id="133" name="Picture 2" descr="https://upload.wikimedia.org/wikipedia/commons/thumb/8/88/Logistic-curve.svg/600px-Logistic-curve.sv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7009" y="4005006"/>
                <a:ext cx="3106589" cy="2071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직사각형 133"/>
              <p:cNvSpPr/>
              <p:nvPr/>
            </p:nvSpPr>
            <p:spPr>
              <a:xfrm>
                <a:off x="5557890" y="5985657"/>
                <a:ext cx="2864826" cy="35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Fig.</a:t>
                </a:r>
                <a:r>
                  <a:rPr kumimoji="0" lang="en-US" altLang="ko-K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Sigmoid function © Wikipedia</a:t>
                </a:r>
                <a:endPara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직사각형 125"/>
                <p:cNvSpPr/>
                <p:nvPr/>
              </p:nvSpPr>
              <p:spPr>
                <a:xfrm>
                  <a:off x="603645" y="4138934"/>
                  <a:ext cx="1443537" cy="500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0" lang="en-US" altLang="ko-K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ko-KR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ko-KR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ko-KR" alt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26" name="직사각형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45" y="4138934"/>
                  <a:ext cx="1443537" cy="500650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7" name="그룹 126"/>
            <p:cNvGrpSpPr/>
            <p:nvPr/>
          </p:nvGrpSpPr>
          <p:grpSpPr>
            <a:xfrm>
              <a:off x="2286000" y="4662100"/>
              <a:ext cx="1713417" cy="307777"/>
              <a:chOff x="2286000" y="4662100"/>
              <a:chExt cx="1713417" cy="307777"/>
            </a:xfrm>
          </p:grpSpPr>
          <p:cxnSp>
            <p:nvCxnSpPr>
              <p:cNvPr id="131" name="직선 화살표 연결선 130"/>
              <p:cNvCxnSpPr/>
              <p:nvPr/>
            </p:nvCxnSpPr>
            <p:spPr>
              <a:xfrm>
                <a:off x="2286000" y="4800600"/>
                <a:ext cx="457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2" name="직사각형 131"/>
              <p:cNvSpPr/>
              <p:nvPr/>
            </p:nvSpPr>
            <p:spPr>
              <a:xfrm>
                <a:off x="2747151" y="4662100"/>
                <a:ext cx="12522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</a:rPr>
                  <a:t>Positive class</a:t>
                </a:r>
                <a:endPara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 flipH="1">
              <a:off x="19879" y="5077815"/>
              <a:ext cx="1762735" cy="307777"/>
              <a:chOff x="2286000" y="4623785"/>
              <a:chExt cx="1762735" cy="307777"/>
            </a:xfrm>
          </p:grpSpPr>
          <p:cxnSp>
            <p:nvCxnSpPr>
              <p:cNvPr id="129" name="직선 화살표 연결선 128"/>
              <p:cNvCxnSpPr/>
              <p:nvPr/>
            </p:nvCxnSpPr>
            <p:spPr>
              <a:xfrm>
                <a:off x="2286000" y="4800600"/>
                <a:ext cx="457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0" name="직사각형 129"/>
              <p:cNvSpPr/>
              <p:nvPr/>
            </p:nvSpPr>
            <p:spPr>
              <a:xfrm>
                <a:off x="2695479" y="4623785"/>
                <a:ext cx="13532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Negative class</a:t>
                </a:r>
                <a:endPara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6340749" y="4444323"/>
            <a:ext cx="4780785" cy="1963333"/>
            <a:chOff x="4457645" y="4077109"/>
            <a:chExt cx="4780785" cy="1963333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4457645" y="4351068"/>
              <a:ext cx="1683069" cy="1689374"/>
            </a:xfrm>
            <a:prstGeom prst="line">
              <a:avLst/>
            </a:prstGeom>
            <a:noFill/>
            <a:ln w="19050" cap="flat" cmpd="sng" algn="ctr">
              <a:solidFill>
                <a:srgbClr val="9BBB59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직사각형 136"/>
                <p:cNvSpPr/>
                <p:nvPr/>
              </p:nvSpPr>
              <p:spPr>
                <a:xfrm>
                  <a:off x="6245489" y="4077109"/>
                  <a:ext cx="2992941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ko-KR" sz="1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n-US" altLang="ko-KR" sz="1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𝐗</m:t>
                          </m:r>
                        </m:e>
                      </m:d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0" lang="en-US" altLang="ko-KR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9BBB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ctrlP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kumimoji="0" lang="en-US" altLang="ko-KR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ko-KR" sz="14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kumimoji="0" lang="en-US" altLang="ko-KR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ko-KR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400" b="0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kumimoji="0" lang="en-US" altLang="ko-K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BBB59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37" name="직사각형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89" y="4077109"/>
                  <a:ext cx="2992941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직사각형 137"/>
                <p:cNvSpPr/>
                <p:nvPr/>
              </p:nvSpPr>
              <p:spPr>
                <a:xfrm>
                  <a:off x="6484656" y="4416926"/>
                  <a:ext cx="2535361" cy="3554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𝑤h𝑒𝑟𝑒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altLang="ko-KR" sz="1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   </m:t>
                        </m:r>
                        <m:r>
                          <a:rPr kumimoji="0" lang="en-US" altLang="ko-KR" sz="1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𝛉</m:t>
                        </m:r>
                        <m:r>
                          <a:rPr kumimoji="0" lang="en-US" altLang="ko-KR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9BBB5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altLang="ko-KR" sz="1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ko-KR" sz="14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9BBB5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ko-KR" sz="14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9BBB59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  <m:t>−3, 1, 1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altLang="ko-KR" sz="14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9BBB5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직사각형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56" y="4416926"/>
                  <a:ext cx="2535361" cy="3554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그룹 138"/>
          <p:cNvGrpSpPr/>
          <p:nvPr/>
        </p:nvGrpSpPr>
        <p:grpSpPr>
          <a:xfrm>
            <a:off x="7811593" y="5734322"/>
            <a:ext cx="2765143" cy="416791"/>
            <a:chOff x="5928489" y="5367108"/>
            <a:chExt cx="2765143" cy="41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직사각형 139"/>
                <p:cNvSpPr/>
                <p:nvPr/>
              </p:nvSpPr>
              <p:spPr>
                <a:xfrm>
                  <a:off x="6158271" y="5433034"/>
                  <a:ext cx="2535361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   </m:t>
                        </m:r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−3+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F497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직사각형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271" y="5433034"/>
                  <a:ext cx="2535361" cy="350865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직선 화살표 연결선 140"/>
            <p:cNvCxnSpPr/>
            <p:nvPr/>
          </p:nvCxnSpPr>
          <p:spPr>
            <a:xfrm flipV="1">
              <a:off x="5928489" y="5367108"/>
              <a:ext cx="396111" cy="348850"/>
            </a:xfrm>
            <a:prstGeom prst="straightConnector1">
              <a:avLst/>
            </a:prstGeom>
            <a:noFill/>
            <a:ln w="9525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42" name="그룹 141"/>
          <p:cNvGrpSpPr/>
          <p:nvPr/>
        </p:nvGrpSpPr>
        <p:grpSpPr>
          <a:xfrm>
            <a:off x="6062040" y="4104249"/>
            <a:ext cx="2634988" cy="2612051"/>
            <a:chOff x="4178936" y="3737035"/>
            <a:chExt cx="2634988" cy="2612051"/>
          </a:xfrm>
        </p:grpSpPr>
        <p:grpSp>
          <p:nvGrpSpPr>
            <p:cNvPr id="143" name="그룹 142"/>
            <p:cNvGrpSpPr/>
            <p:nvPr/>
          </p:nvGrpSpPr>
          <p:grpSpPr>
            <a:xfrm>
              <a:off x="4495800" y="4005006"/>
              <a:ext cx="1980650" cy="1980651"/>
              <a:chOff x="5448300" y="3980564"/>
              <a:chExt cx="2171700" cy="2171701"/>
            </a:xfrm>
          </p:grpSpPr>
          <p:grpSp>
            <p:nvGrpSpPr>
              <p:cNvPr id="177" name="그룹 176"/>
              <p:cNvGrpSpPr/>
              <p:nvPr/>
            </p:nvGrpSpPr>
            <p:grpSpPr>
              <a:xfrm>
                <a:off x="5486400" y="6076065"/>
                <a:ext cx="2133600" cy="76200"/>
                <a:chOff x="5410200" y="5829300"/>
                <a:chExt cx="2133600" cy="76200"/>
              </a:xfrm>
            </p:grpSpPr>
            <p:cxnSp>
              <p:nvCxnSpPr>
                <p:cNvPr id="183" name="직선 화살표 연결선 182"/>
                <p:cNvCxnSpPr/>
                <p:nvPr/>
              </p:nvCxnSpPr>
              <p:spPr>
                <a:xfrm>
                  <a:off x="5410200" y="5867400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84" name="직선 연결선 183"/>
                <p:cNvCxnSpPr/>
                <p:nvPr/>
              </p:nvCxnSpPr>
              <p:spPr>
                <a:xfrm>
                  <a:off x="59690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70866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65278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178" name="그룹 177"/>
              <p:cNvGrpSpPr/>
              <p:nvPr/>
            </p:nvGrpSpPr>
            <p:grpSpPr>
              <a:xfrm rot="16200000">
                <a:off x="4419600" y="5009264"/>
                <a:ext cx="2133600" cy="76200"/>
                <a:chOff x="5410200" y="5829300"/>
                <a:chExt cx="2133600" cy="76200"/>
              </a:xfrm>
            </p:grpSpPr>
            <p:cxnSp>
              <p:nvCxnSpPr>
                <p:cNvPr id="179" name="직선 화살표 연결선 178"/>
                <p:cNvCxnSpPr/>
                <p:nvPr/>
              </p:nvCxnSpPr>
              <p:spPr>
                <a:xfrm>
                  <a:off x="5410200" y="5867400"/>
                  <a:ext cx="2133600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59690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70866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82" name="직선 연결선 181"/>
                <p:cNvCxnSpPr/>
                <p:nvPr/>
              </p:nvCxnSpPr>
              <p:spPr>
                <a:xfrm>
                  <a:off x="6527800" y="5829300"/>
                  <a:ext cx="0" cy="76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44" name="그룹 143"/>
            <p:cNvGrpSpPr/>
            <p:nvPr/>
          </p:nvGrpSpPr>
          <p:grpSpPr>
            <a:xfrm>
              <a:off x="4606930" y="4894617"/>
              <a:ext cx="901243" cy="973934"/>
              <a:chOff x="5164215" y="4300649"/>
              <a:chExt cx="901243" cy="973934"/>
            </a:xfrm>
          </p:grpSpPr>
          <p:sp>
            <p:nvSpPr>
              <p:cNvPr id="165" name="곱셈 기호 164"/>
              <p:cNvSpPr/>
              <p:nvPr/>
            </p:nvSpPr>
            <p:spPr>
              <a:xfrm>
                <a:off x="5189839" y="449099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곱셈 기호 165"/>
              <p:cNvSpPr/>
              <p:nvPr/>
            </p:nvSpPr>
            <p:spPr>
              <a:xfrm>
                <a:off x="5342239" y="464339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곱셈 기호 166"/>
              <p:cNvSpPr/>
              <p:nvPr/>
            </p:nvSpPr>
            <p:spPr>
              <a:xfrm>
                <a:off x="5353329" y="485339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곱셈 기호 167"/>
              <p:cNvSpPr/>
              <p:nvPr/>
            </p:nvSpPr>
            <p:spPr>
              <a:xfrm>
                <a:off x="5639514" y="503074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곱셈 기호 168"/>
              <p:cNvSpPr/>
              <p:nvPr/>
            </p:nvSpPr>
            <p:spPr>
              <a:xfrm>
                <a:off x="5306679" y="4300649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0" name="곱셈 기호 169"/>
              <p:cNvSpPr/>
              <p:nvPr/>
            </p:nvSpPr>
            <p:spPr>
              <a:xfrm>
                <a:off x="5449691" y="501531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곱셈 기호 170"/>
              <p:cNvSpPr/>
              <p:nvPr/>
            </p:nvSpPr>
            <p:spPr>
              <a:xfrm>
                <a:off x="5549660" y="4579237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곱셈 기호 171"/>
              <p:cNvSpPr/>
              <p:nvPr/>
            </p:nvSpPr>
            <p:spPr>
              <a:xfrm>
                <a:off x="5531353" y="485782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곱셈 기호 172"/>
              <p:cNvSpPr/>
              <p:nvPr/>
            </p:nvSpPr>
            <p:spPr>
              <a:xfrm>
                <a:off x="5821618" y="4931721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곱셈 기호 173"/>
              <p:cNvSpPr/>
              <p:nvPr/>
            </p:nvSpPr>
            <p:spPr>
              <a:xfrm>
                <a:off x="5164215" y="469673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곱셈 기호 174"/>
              <p:cNvSpPr/>
              <p:nvPr/>
            </p:nvSpPr>
            <p:spPr>
              <a:xfrm>
                <a:off x="5700566" y="475515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6" name="곱셈 기호 175"/>
              <p:cNvSpPr/>
              <p:nvPr/>
            </p:nvSpPr>
            <p:spPr>
              <a:xfrm>
                <a:off x="5386643" y="446813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 rot="10800000">
              <a:off x="5186518" y="4554327"/>
              <a:ext cx="803693" cy="863486"/>
              <a:chOff x="4642538" y="4987060"/>
              <a:chExt cx="803693" cy="863486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4643393" y="5256032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4642538" y="5449390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4794210" y="5369373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4830196" y="5204688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4794210" y="554941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5134940" y="558630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4950280" y="550305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5324499" y="5716099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4996096" y="5296075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4996096" y="5728814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4974776" y="5118431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5147508" y="5388450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4804959" y="5728814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4848664" y="4987060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5299180" y="548847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직사각형 145"/>
                <p:cNvSpPr/>
                <p:nvPr/>
              </p:nvSpPr>
              <p:spPr>
                <a:xfrm>
                  <a:off x="4178936" y="4261948"/>
                  <a:ext cx="337474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직사각형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936" y="4261948"/>
                  <a:ext cx="337474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직사각형 146"/>
                <p:cNvSpPr/>
                <p:nvPr/>
              </p:nvSpPr>
              <p:spPr>
                <a:xfrm>
                  <a:off x="5895183" y="5998221"/>
                  <a:ext cx="337474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직사각형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183" y="5998221"/>
                  <a:ext cx="337474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직사각형 147"/>
                <p:cNvSpPr/>
                <p:nvPr/>
              </p:nvSpPr>
              <p:spPr>
                <a:xfrm>
                  <a:off x="6476450" y="5802511"/>
                  <a:ext cx="337474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직사각형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50" y="5802511"/>
                  <a:ext cx="337474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직사각형 148"/>
                <p:cNvSpPr/>
                <p:nvPr/>
              </p:nvSpPr>
              <p:spPr>
                <a:xfrm>
                  <a:off x="4396559" y="3737035"/>
                  <a:ext cx="337474" cy="350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직사각형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59" y="3737035"/>
                  <a:ext cx="337474" cy="3508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그룹 186"/>
          <p:cNvGrpSpPr/>
          <p:nvPr/>
        </p:nvGrpSpPr>
        <p:grpSpPr>
          <a:xfrm>
            <a:off x="4816885" y="6251835"/>
            <a:ext cx="2969964" cy="483228"/>
            <a:chOff x="3354636" y="5367108"/>
            <a:chExt cx="2969964" cy="483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직사각형 187"/>
                <p:cNvSpPr/>
                <p:nvPr/>
              </p:nvSpPr>
              <p:spPr>
                <a:xfrm>
                  <a:off x="3354636" y="5499471"/>
                  <a:ext cx="2535361" cy="350865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   </m:t>
                        </m:r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−3+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ko-K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kumimoji="0" lang="en-US" altLang="ko-KR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직사각형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36" y="5499471"/>
                  <a:ext cx="2535361" cy="350865"/>
                </a:xfrm>
                <a:prstGeom prst="rect">
                  <a:avLst/>
                </a:prstGeom>
                <a:blipFill>
                  <a:blip r:embed="rId13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직선 화살표 연결선 188"/>
            <p:cNvCxnSpPr/>
            <p:nvPr/>
          </p:nvCxnSpPr>
          <p:spPr>
            <a:xfrm flipH="1">
              <a:off x="5928489" y="5367108"/>
              <a:ext cx="396111" cy="34885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53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Logistic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Why sigmoid function? </a:t>
                </a:r>
                <a:endParaRPr lang="en-US" altLang="ko-KR" sz="20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/>
                  <a:t>확률을 표현하는 함수</a:t>
                </a: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:r>
                  <a:rPr lang="en-US" altLang="ko-KR" sz="1600" dirty="0" smtClean="0"/>
                  <a:t>-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확률밀도함수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주어진 </a:t>
                </a:r>
                <a14:m>
                  <m:oMath xmlns:m="http://schemas.openxmlformats.org/officeDocument/2006/math">
                    <m:r>
                      <a:rPr lang="en-US" altLang="ko-KR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의 값이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a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이상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b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이하가 될 확률을 표현하는 함수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 smtClean="0"/>
                  <a:t>- </a:t>
                </a:r>
                <a:r>
                  <a:rPr lang="ko-KR" altLang="en-US" sz="1600" dirty="0" smtClean="0"/>
                  <a:t>누적분포함수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/>
                  <a:t>주어진 </a:t>
                </a:r>
                <a14:m>
                  <m:oMath xmlns:m="http://schemas.openxmlformats.org/officeDocument/2006/math">
                    <m:r>
                      <a:rPr lang="en-US" altLang="ko-KR" sz="16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600" dirty="0" smtClean="0"/>
                  <a:t>c </a:t>
                </a:r>
                <a:r>
                  <a:rPr lang="ko-KR" altLang="en-US" sz="1600" dirty="0" smtClean="0"/>
                  <a:t>이하가 될 확률을 나타내는 함수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>
                    <a:solidFill>
                      <a:srgbClr val="0000CC"/>
                    </a:solidFill>
                  </a:rPr>
                  <a:t>확률을 출력하는 함수로 적절</a:t>
                </a:r>
                <a:endParaRPr lang="en-US" altLang="ko-KR" sz="1600" dirty="0" smtClean="0">
                  <a:solidFill>
                    <a:srgbClr val="0000CC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00" dirty="0">
                  <a:solidFill>
                    <a:srgbClr val="0000CC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err="1" smtClean="0">
                    <a:solidFill>
                      <a:schemeClr val="tx1"/>
                    </a:solidFill>
                  </a:rPr>
                  <a:t>Probit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 regression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가장 일반적인 확률밀도함수인 정규분포의 누적분포함수를 사용한 모델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확률을 출력하는 함수로는 적절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 but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계산</a:t>
                </a:r>
                <a:r>
                  <a:rPr lang="ko-KR" altLang="en-US" sz="1600" dirty="0"/>
                  <a:t>이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 복잡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endParaRPr lang="en-US" altLang="ko-KR" sz="1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Sigmoid function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           0≤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- </a:t>
                </a:r>
                <a:r>
                  <a:rPr lang="ko-KR" altLang="en-US" sz="1600" dirty="0" smtClean="0"/>
                  <a:t>정규 분포의 누적분포함수와 모양이 유사하고 계산하기 편한 함수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/>
                  <a:t> )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; </a:t>
                </a:r>
                <a:r>
                  <a:rPr lang="en-US" altLang="ko-KR" sz="1800" dirty="0" smtClean="0">
                    <a:solidFill>
                      <a:srgbClr val="0000CC"/>
                    </a:solidFill>
                  </a:rPr>
                  <a:t>estimated probability that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800" dirty="0">
                    <a:solidFill>
                      <a:srgbClr val="0000CC"/>
                    </a:solidFill>
                  </a:rPr>
                  <a:t> on given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sz="1800" dirty="0">
                    <a:solidFill>
                      <a:srgbClr val="0000CC"/>
                    </a:solidFill>
                  </a:rPr>
                  <a:t> parameterized by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034672" y="1738949"/>
            <a:ext cx="731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600" b="1" dirty="0">
                <a:solidFill>
                  <a:srgbClr val="0000CC"/>
                </a:solidFill>
              </a:rPr>
              <a:t>3.4.4 </a:t>
            </a:r>
            <a:r>
              <a:rPr lang="ko-KR" altLang="en-US" sz="1600" dirty="0" err="1">
                <a:solidFill>
                  <a:srgbClr val="0000CC"/>
                </a:solidFill>
              </a:rPr>
              <a:t>시그모이드</a:t>
            </a:r>
            <a:r>
              <a:rPr lang="ko-KR" altLang="en-US" sz="1600" dirty="0">
                <a:solidFill>
                  <a:srgbClr val="0000CC"/>
                </a:solidFill>
              </a:rPr>
              <a:t> 함수와 확률밀도함수</a:t>
            </a:r>
            <a:r>
              <a:rPr lang="en-US" altLang="ko-KR" sz="1600" dirty="0">
                <a:solidFill>
                  <a:srgbClr val="0000CC"/>
                </a:solidFill>
              </a:rPr>
              <a:t>, </a:t>
            </a:r>
            <a:r>
              <a:rPr lang="ko-KR" altLang="en-US" sz="1600" dirty="0">
                <a:solidFill>
                  <a:srgbClr val="0000CC"/>
                </a:solidFill>
              </a:rPr>
              <a:t>누적분포함수 참조 </a:t>
            </a:r>
            <a:r>
              <a:rPr lang="en-US" altLang="ko-KR" sz="1600" dirty="0">
                <a:solidFill>
                  <a:srgbClr val="0000CC"/>
                </a:solidFill>
              </a:rPr>
              <a:t>(p.106~109)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048994" y="3533209"/>
            <a:ext cx="2768226" cy="1971692"/>
            <a:chOff x="8992433" y="3401234"/>
            <a:chExt cx="2768226" cy="1971692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433" y="3401234"/>
              <a:ext cx="2768226" cy="197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875782" y="4644901"/>
              <a:ext cx="8018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1DFF1D"/>
                  </a:solidFill>
                </a:rPr>
                <a:t>Probit</a:t>
              </a:r>
              <a:endParaRPr lang="en-US" altLang="ko-KR" sz="1400" dirty="0" smtClean="0">
                <a:solidFill>
                  <a:srgbClr val="1DFF1D"/>
                </a:solidFill>
              </a:endParaRPr>
            </a:p>
            <a:p>
              <a:r>
                <a:rPr lang="en-US" altLang="ko-KR" sz="1400" dirty="0" smtClean="0">
                  <a:solidFill>
                    <a:srgbClr val="FF2B2B"/>
                  </a:solidFill>
                </a:rPr>
                <a:t>Logistic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4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Cost </a:t>
            </a:r>
            <a:r>
              <a:rPr lang="en-US" altLang="ko-KR" b="1" dirty="0" smtClean="0">
                <a:latin typeface="Arial Black" panose="020B0A04020102020204" pitchFamily="34" charset="0"/>
              </a:rPr>
              <a:t>Function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 for logistic regression</a:t>
                </a:r>
                <a:endPara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Sigmoid function</a:t>
                </a:r>
                <a:r>
                  <a:rPr lang="ko-KR" altLang="en-US" sz="1800" dirty="0"/>
                  <a:t>에 적합한 </a:t>
                </a:r>
                <a:r>
                  <a:rPr lang="en-US" altLang="ko-KR" sz="1800" dirty="0"/>
                  <a:t>loss function</a:t>
                </a:r>
                <a:r>
                  <a:rPr lang="ko-KR" altLang="en-US" sz="1800" dirty="0"/>
                  <a:t>을 정의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1322826" y="3371192"/>
            <a:ext cx="3266778" cy="3486808"/>
            <a:chOff x="6273730" y="3486437"/>
            <a:chExt cx="2567692" cy="2740637"/>
          </a:xfrm>
        </p:grpSpPr>
        <p:sp>
          <p:nvSpPr>
            <p:cNvPr id="11" name="직사각형 10"/>
            <p:cNvSpPr/>
            <p:nvPr/>
          </p:nvSpPr>
          <p:spPr>
            <a:xfrm>
              <a:off x="6400800" y="5922267"/>
              <a:ext cx="2313552" cy="304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Fig.</a:t>
              </a: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Loss function ©</a:t>
              </a:r>
              <a:r>
                <a:rPr lang="en-US" altLang="ko-KR" sz="1400" dirty="0" err="1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Shivam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12" name="Picture 6" descr="Logistic regression - Cost function grap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730" y="3486437"/>
              <a:ext cx="2567692" cy="249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302828" y="4077923"/>
                <a:ext cx="1400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28" y="4077923"/>
                <a:ext cx="1400512" cy="523220"/>
              </a:xfrm>
              <a:prstGeom prst="rect">
                <a:avLst/>
              </a:prstGeom>
              <a:blipFill>
                <a:blip r:embed="rId6"/>
                <a:stretch>
                  <a:fillRect l="-9130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616443" y="4719407"/>
                <a:ext cx="1822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1 ,</m:t>
                      </m:r>
                    </m:oMath>
                  </m:oMathPara>
                </a14:m>
                <a:endParaRPr lang="ko-KR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3" y="4719407"/>
                <a:ext cx="1822487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789912" y="4719407"/>
                <a:ext cx="269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912" y="4719407"/>
                <a:ext cx="2695097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616443" y="5462908"/>
                <a:ext cx="1822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0 ,</m:t>
                      </m:r>
                    </m:oMath>
                  </m:oMathPara>
                </a14:m>
                <a:endParaRPr lang="ko-KR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3" y="5462908"/>
                <a:ext cx="1822487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7786780" y="5462907"/>
                <a:ext cx="2853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80" y="5462907"/>
                <a:ext cx="2853795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2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Cost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 for logistic regression</a:t>
                </a:r>
                <a:endPara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Sigmoid function</a:t>
                </a:r>
                <a:r>
                  <a:rPr lang="ko-KR" altLang="en-US" sz="1800" dirty="0"/>
                  <a:t>에 적합한 </a:t>
                </a:r>
                <a:r>
                  <a:rPr lang="en-US" altLang="ko-KR" sz="1800" dirty="0"/>
                  <a:t>loss function</a:t>
                </a:r>
                <a:r>
                  <a:rPr lang="ko-KR" altLang="en-US" sz="1800" dirty="0"/>
                  <a:t>을 정의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1322826" y="3371192"/>
            <a:ext cx="3266778" cy="3486808"/>
            <a:chOff x="6273730" y="3486437"/>
            <a:chExt cx="2567692" cy="2740637"/>
          </a:xfrm>
        </p:grpSpPr>
        <p:sp>
          <p:nvSpPr>
            <p:cNvPr id="11" name="직사각형 10"/>
            <p:cNvSpPr/>
            <p:nvPr/>
          </p:nvSpPr>
          <p:spPr>
            <a:xfrm>
              <a:off x="6400800" y="5922267"/>
              <a:ext cx="2313552" cy="304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Fig.</a:t>
              </a: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Loss function ©</a:t>
              </a:r>
              <a:r>
                <a:rPr lang="en-US" altLang="ko-KR" sz="1400" dirty="0" err="1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Shivam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12" name="Picture 6" descr="Logistic regression - Cost function grap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730" y="3486437"/>
              <a:ext cx="2567692" cy="249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302828" y="4077923"/>
                <a:ext cx="1400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28" y="4077923"/>
                <a:ext cx="1400512" cy="523220"/>
              </a:xfrm>
              <a:prstGeom prst="rect">
                <a:avLst/>
              </a:prstGeom>
              <a:blipFill>
                <a:blip r:embed="rId6"/>
                <a:stretch>
                  <a:fillRect l="-9130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616443" y="4719407"/>
                <a:ext cx="1822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0 ,</m:t>
                      </m:r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3" y="4719407"/>
                <a:ext cx="1822487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789912" y="4719407"/>
                <a:ext cx="3298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912" y="4719407"/>
                <a:ext cx="3298403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616443" y="5462908"/>
                <a:ext cx="1822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1 ,</m:t>
                      </m:r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3" y="5462908"/>
                <a:ext cx="1822487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7786780" y="5462907"/>
                <a:ext cx="33897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80" y="5462907"/>
                <a:ext cx="3389774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Cost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 for logistic regression</a:t>
                </a:r>
                <a:endPara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Sigmoid function</a:t>
                </a:r>
                <a:r>
                  <a:rPr lang="ko-KR" altLang="en-US" sz="1800" dirty="0"/>
                  <a:t>에 적합한 </a:t>
                </a:r>
                <a:r>
                  <a:rPr lang="en-US" altLang="ko-KR" sz="1800" dirty="0"/>
                  <a:t>loss function</a:t>
                </a:r>
                <a:r>
                  <a:rPr lang="ko-KR" altLang="en-US" sz="1800" dirty="0"/>
                  <a:t>을 정의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Logistic regression</a:t>
                </a:r>
                <a:r>
                  <a:rPr lang="ko-KR" altLang="en-US" sz="1800" dirty="0" smtClean="0"/>
                  <a:t>을 </a:t>
                </a:r>
                <a:r>
                  <a:rPr lang="en-US" altLang="ko-KR" sz="1800" dirty="0"/>
                  <a:t>convex optimization problem</a:t>
                </a:r>
                <a:r>
                  <a:rPr lang="ko-KR" altLang="en-US" sz="1800" dirty="0"/>
                  <a:t>으로 만드는 </a:t>
                </a:r>
                <a:r>
                  <a:rPr lang="en-US" altLang="ko-KR" sz="1800" dirty="0"/>
                  <a:t>cost function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800">
                                                  <a:latin typeface="Cambria Math" panose="02040503050406030204" pitchFamily="18" charset="0"/>
                                                </a:rPr>
                                                <m:t>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8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8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8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Gradient descent </a:t>
                </a:r>
                <a:r>
                  <a:rPr lang="ko-KR" altLang="en-US" sz="1800" dirty="0"/>
                  <a:t>방법으로 </a:t>
                </a:r>
                <a:r>
                  <a:rPr lang="en-US" altLang="ko-KR" sz="1800" dirty="0"/>
                  <a:t>cost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function</a:t>
                </a:r>
                <a:r>
                  <a:rPr lang="ko-KR" altLang="en-US" sz="1800" dirty="0"/>
                  <a:t>을 최소화하는 </a:t>
                </a:r>
                <a:r>
                  <a:rPr lang="en-US" altLang="ko-KR" sz="1800" dirty="0"/>
                  <a:t>parameter</a:t>
                </a:r>
                <a:r>
                  <a:rPr lang="ko-KR" altLang="en-US" sz="1800" dirty="0"/>
                  <a:t>를 탐색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b="1" u="sng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 b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4312763" y="4878842"/>
            <a:ext cx="4906651" cy="317302"/>
            <a:chOff x="4392672" y="2970994"/>
            <a:chExt cx="3736648" cy="317302"/>
          </a:xfrm>
        </p:grpSpPr>
        <p:sp>
          <p:nvSpPr>
            <p:cNvPr id="19" name="TextBox 18"/>
            <p:cNvSpPr txBox="1"/>
            <p:nvPr/>
          </p:nvSpPr>
          <p:spPr>
            <a:xfrm>
              <a:off x="6904433" y="2980519"/>
              <a:ext cx="122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Loss function</a:t>
              </a:r>
              <a:endParaRPr lang="ko-KR" alt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392672" y="2970994"/>
              <a:ext cx="349896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33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Deep Learning with TF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the artificial neural network and deep learning technologies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them in Python with the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Lec01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Linear Regression (01/03)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Lec02. Logistic Regression (01/10)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Hangout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Lec03. Artificial Neural Network (01/21)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Lec04. Deep Learning (01/31)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oogle hangou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91" y="4263363"/>
            <a:ext cx="37338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Cost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Mean-squared-error</a:t>
            </a:r>
            <a:r>
              <a:rPr lang="ko-KR" altLang="en-US" sz="1800" dirty="0"/>
              <a:t>를 </a:t>
            </a:r>
            <a:r>
              <a:rPr lang="en-US" altLang="ko-KR" sz="1800" dirty="0"/>
              <a:t>loss function</a:t>
            </a:r>
            <a:r>
              <a:rPr lang="ko-KR" altLang="en-US" sz="1800" dirty="0"/>
              <a:t>으로 사용하면 </a:t>
            </a:r>
            <a:r>
              <a:rPr lang="en-US" altLang="ko-KR" sz="1800" dirty="0"/>
              <a:t>cost function</a:t>
            </a:r>
            <a:r>
              <a:rPr lang="ko-KR" altLang="en-US" sz="1800" dirty="0"/>
              <a:t>이 </a:t>
            </a:r>
            <a:r>
              <a:rPr lang="en-US" altLang="ko-KR" sz="1800" dirty="0"/>
              <a:t>non-convex function</a:t>
            </a:r>
            <a:r>
              <a:rPr lang="ko-KR" altLang="en-US" sz="1800" dirty="0"/>
              <a:t>이 </a:t>
            </a:r>
            <a:r>
              <a:rPr lang="ko-KR" altLang="en-US" sz="1800" dirty="0" smtClean="0"/>
              <a:t>됨</a:t>
            </a: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929273" y="2822221"/>
            <a:ext cx="4710296" cy="3653654"/>
            <a:chOff x="4464789" y="2815524"/>
            <a:chExt cx="4311109" cy="33440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228" y="3171703"/>
              <a:ext cx="3990895" cy="2987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4790791" y="3183657"/>
                  <a:ext cx="446477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𝑱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𝜽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ko-KR" altLang="en-US" b="1" i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791" y="3183657"/>
                  <a:ext cx="446477" cy="424732"/>
                </a:xfrm>
                <a:prstGeom prst="rect">
                  <a:avLst/>
                </a:prstGeom>
                <a:blipFill>
                  <a:blip r:embed="rId4"/>
                  <a:stretch>
                    <a:fillRect l="-21250"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405938" y="5697884"/>
                  <a:ext cx="279184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938" y="5697884"/>
                  <a:ext cx="279184" cy="424732"/>
                </a:xfrm>
                <a:prstGeom prst="rect">
                  <a:avLst/>
                </a:prstGeom>
                <a:blipFill>
                  <a:blip r:embed="rId5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4464789" y="2815524"/>
                  <a:ext cx="431110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1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d>
                                <m: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789" y="2815524"/>
                  <a:ext cx="4311109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1552432" y="2743200"/>
            <a:ext cx="4360431" cy="3745736"/>
            <a:chOff x="458876" y="2743200"/>
            <a:chExt cx="3990894" cy="342829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76" y="3183657"/>
              <a:ext cx="3990894" cy="2987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458876" y="2743200"/>
              <a:ext cx="3990894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Dataset</a:t>
              </a:r>
              <a:endParaRPr lang="ko-KR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4170586" y="5697884"/>
                  <a:ext cx="279184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586" y="5697884"/>
                  <a:ext cx="279184" cy="424732"/>
                </a:xfrm>
                <a:prstGeom prst="rect">
                  <a:avLst/>
                </a:prstGeom>
                <a:blipFill>
                  <a:blip r:embed="rId8"/>
                  <a:stretch>
                    <a:fillRect l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458876" y="3183657"/>
                  <a:ext cx="446477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b="1" i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6" y="3183657"/>
                  <a:ext cx="446477" cy="424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63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52432" y="2743200"/>
            <a:ext cx="9451504" cy="3745736"/>
            <a:chOff x="458876" y="2743200"/>
            <a:chExt cx="8650509" cy="3428293"/>
          </a:xfrm>
        </p:grpSpPr>
        <p:grpSp>
          <p:nvGrpSpPr>
            <p:cNvPr id="18" name="그룹 17"/>
            <p:cNvGrpSpPr/>
            <p:nvPr/>
          </p:nvGrpSpPr>
          <p:grpSpPr>
            <a:xfrm>
              <a:off x="4464789" y="2787825"/>
              <a:ext cx="4644596" cy="3371714"/>
              <a:chOff x="4464789" y="2787825"/>
              <a:chExt cx="4644596" cy="33717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464789" y="2787825"/>
                    <a:ext cx="4644596" cy="3389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a14:m>
                    <a:endParaRPr lang="ko-KR" altLang="en-US" sz="1600" dirty="0">
                      <a:solidFill>
                        <a:prstClr val="black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789" y="2787825"/>
                    <a:ext cx="4644596" cy="33891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228" y="3171703"/>
                <a:ext cx="3990895" cy="29878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790791" y="3183657"/>
                    <a:ext cx="446477" cy="4247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𝑱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b="1" i="1" dirty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직사각형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91" y="3183657"/>
                    <a:ext cx="446477" cy="4247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25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8405938" y="5697884"/>
                    <a:ext cx="279184" cy="4247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𝜽</m:t>
                          </m:r>
                        </m:oMath>
                      </m:oMathPara>
                    </a14:m>
                    <a:endParaRPr lang="ko-KR" altLang="en-US" b="1" dirty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직사각형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5938" y="5697884"/>
                    <a:ext cx="279184" cy="4247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그룹 22"/>
            <p:cNvGrpSpPr/>
            <p:nvPr/>
          </p:nvGrpSpPr>
          <p:grpSpPr>
            <a:xfrm>
              <a:off x="458876" y="2743200"/>
              <a:ext cx="3990894" cy="3428293"/>
              <a:chOff x="458876" y="2743200"/>
              <a:chExt cx="3990894" cy="3428293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876" y="3183657"/>
                <a:ext cx="3990894" cy="29878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458876" y="2743200"/>
                <a:ext cx="3990894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600" b="1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Dataset</a:t>
                </a:r>
                <a:endParaRPr lang="ko-KR" altLang="en-US" sz="16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4170586" y="5697884"/>
                    <a:ext cx="279184" cy="4247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586" y="5697884"/>
                    <a:ext cx="279184" cy="4247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58876" y="3183657"/>
                    <a:ext cx="446477" cy="4247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i="1" dirty="0">
                      <a:latin typeface="Arial" panose="020B0604020202020204" pitchFamily="34" charset="0"/>
                      <a:ea typeface="+mj-ea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876" y="3183657"/>
                    <a:ext cx="446477" cy="4247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Cost Function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Mean-squared-error</a:t>
            </a:r>
            <a:r>
              <a:rPr lang="ko-KR" altLang="en-US" sz="1800" dirty="0"/>
              <a:t>를 </a:t>
            </a:r>
            <a:r>
              <a:rPr lang="en-US" altLang="ko-KR" sz="1800" dirty="0"/>
              <a:t>loss function</a:t>
            </a:r>
            <a:r>
              <a:rPr lang="ko-KR" altLang="en-US" sz="1800" dirty="0"/>
              <a:t>으로 사용하면 </a:t>
            </a:r>
            <a:r>
              <a:rPr lang="en-US" altLang="ko-KR" sz="1800" dirty="0"/>
              <a:t>cost function</a:t>
            </a:r>
            <a:r>
              <a:rPr lang="ko-KR" altLang="en-US" sz="1800" dirty="0"/>
              <a:t>이 </a:t>
            </a:r>
            <a:r>
              <a:rPr lang="en-US" altLang="ko-KR" sz="1800" dirty="0"/>
              <a:t>non-convex function</a:t>
            </a:r>
            <a:r>
              <a:rPr lang="ko-KR" altLang="en-US" sz="1800" dirty="0"/>
              <a:t>이 </a:t>
            </a:r>
            <a:r>
              <a:rPr lang="ko-KR" altLang="en-US" sz="1800" dirty="0" smtClean="0"/>
              <a:t>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371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S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oftmax Classification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Multinomial Classification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Multi-class classification: One-vs-All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의 개수가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개 이상일 경우의 </a:t>
                </a:r>
                <a:r>
                  <a:rPr lang="en-US" altLang="ko-KR" sz="1800" dirty="0"/>
                  <a:t>classification</a:t>
                </a:r>
                <a:br>
                  <a:rPr lang="en-US" altLang="ko-KR" sz="1800" dirty="0"/>
                </a:br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시험 성적</a:t>
                </a:r>
                <a:r>
                  <a:rPr lang="en-US" altLang="ko-KR" sz="1800" dirty="0"/>
                  <a:t>: A/B/C/D/F, E-mail </a:t>
                </a:r>
                <a:r>
                  <a:rPr lang="ko-KR" altLang="en-US" sz="1800" dirty="0"/>
                  <a:t>분류</a:t>
                </a:r>
                <a:r>
                  <a:rPr lang="en-US" altLang="ko-KR" sz="1800" dirty="0"/>
                  <a:t>: family/work/friend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/>
                  <a:t>각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별로 </a:t>
                </a:r>
                <a:r>
                  <a:rPr lang="ko-KR" altLang="en-US" sz="1800" b="1" u="sng" dirty="0">
                    <a:solidFill>
                      <a:srgbClr val="0000CC"/>
                    </a:solidFill>
                  </a:rPr>
                  <a:t>해당 </a:t>
                </a:r>
                <a:r>
                  <a:rPr lang="en-US" altLang="ko-KR" sz="1800" b="1" u="sng" dirty="0">
                    <a:solidFill>
                      <a:srgbClr val="0000CC"/>
                    </a:solidFill>
                  </a:rPr>
                  <a:t>class</a:t>
                </a:r>
                <a:r>
                  <a:rPr lang="en-US" altLang="ko-KR" sz="1800" b="1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ko-KR" sz="1800" b="1" u="sng" dirty="0">
                    <a:solidFill>
                      <a:srgbClr val="0000CC"/>
                    </a:solidFill>
                  </a:rPr>
                  <a:t>vs</a:t>
                </a:r>
                <a:r>
                  <a:rPr lang="en-US" altLang="ko-KR" sz="1800" b="1" dirty="0">
                    <a:solidFill>
                      <a:srgbClr val="0000CC"/>
                    </a:solidFill>
                  </a:rPr>
                  <a:t> </a:t>
                </a:r>
                <a:r>
                  <a:rPr lang="ko-KR" altLang="en-US" sz="1800" b="1" u="sng" dirty="0">
                    <a:solidFill>
                      <a:srgbClr val="0000CC"/>
                    </a:solidFill>
                  </a:rPr>
                  <a:t>나머지 </a:t>
                </a:r>
                <a:r>
                  <a:rPr lang="en-US" altLang="ko-KR" sz="1800" b="1" u="sng" dirty="0">
                    <a:solidFill>
                      <a:srgbClr val="0000CC"/>
                    </a:solidFill>
                  </a:rPr>
                  <a:t>class</a:t>
                </a:r>
                <a:r>
                  <a:rPr lang="ko-KR" altLang="en-US" sz="1800" u="sng" dirty="0">
                    <a:solidFill>
                      <a:srgbClr val="0000CC"/>
                    </a:solidFill>
                  </a:rPr>
                  <a:t>의 </a:t>
                </a:r>
                <a:r>
                  <a:rPr lang="en-US" altLang="ko-KR" sz="1800" u="sng" dirty="0">
                    <a:solidFill>
                      <a:srgbClr val="0000CC"/>
                    </a:solidFill>
                  </a:rPr>
                  <a:t>binary classification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smtClean="0"/>
                  <a:t>적용</a:t>
                </a:r>
                <a:endParaRPr lang="en-US" altLang="ko-KR" sz="1800" dirty="0"/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ko-KR" sz="1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Train a logistic 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𝛉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𝐗</m:t>
                        </m:r>
                      </m:e>
                    </m:d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𝐗</m:t>
                        </m:r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𝛉</m:t>
                        </m:r>
                      </m:e>
                    </m:d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class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2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On a new input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𝐗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pick the class </a:t>
                </a:r>
                <a14:m>
                  <m:oMath xmlns:m="http://schemas.openxmlformats.org/officeDocument/2006/math">
                    <m:r>
                      <a:rPr lang="en-US" altLang="ko-KR" sz="1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𝛉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/>
          <p:cNvGrpSpPr/>
          <p:nvPr/>
        </p:nvGrpSpPr>
        <p:grpSpPr>
          <a:xfrm>
            <a:off x="1706850" y="4285816"/>
            <a:ext cx="3596128" cy="2580548"/>
            <a:chOff x="998189" y="4003860"/>
            <a:chExt cx="3097560" cy="2222780"/>
          </a:xfrm>
        </p:grpSpPr>
        <p:grpSp>
          <p:nvGrpSpPr>
            <p:cNvPr id="78" name="그룹 77"/>
            <p:cNvGrpSpPr/>
            <p:nvPr/>
          </p:nvGrpSpPr>
          <p:grpSpPr>
            <a:xfrm>
              <a:off x="998189" y="4003860"/>
              <a:ext cx="3097560" cy="2222780"/>
              <a:chOff x="1132021" y="3673280"/>
              <a:chExt cx="3417858" cy="2452623"/>
            </a:xfrm>
          </p:grpSpPr>
          <p:cxnSp>
            <p:nvCxnSpPr>
              <p:cNvPr id="90" name="직선 화살표 연결선 89"/>
              <p:cNvCxnSpPr/>
              <p:nvPr/>
            </p:nvCxnSpPr>
            <p:spPr>
              <a:xfrm>
                <a:off x="1266012" y="5887155"/>
                <a:ext cx="194590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1" name="직선 화살표 연결선 90"/>
              <p:cNvCxnSpPr/>
              <p:nvPr/>
            </p:nvCxnSpPr>
            <p:spPr>
              <a:xfrm rot="16200000">
                <a:off x="293061" y="4914203"/>
                <a:ext cx="194590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직사각형 91"/>
                  <p:cNvSpPr/>
                  <p:nvPr/>
                </p:nvSpPr>
                <p:spPr>
                  <a:xfrm>
                    <a:off x="3211913" y="5738757"/>
                    <a:ext cx="1337966" cy="3871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:</a:t>
                    </a:r>
                    <a:r>
                      <a: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공부시간</a:t>
                    </a:r>
                    <a:endParaRPr kumimoji="0" lang="en-US" altLang="ko-KR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직사각형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913" y="5738757"/>
                    <a:ext cx="1337966" cy="38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132021" y="3673280"/>
                    <a:ext cx="1157846" cy="3871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: </a:t>
                    </a:r>
                    <a:r>
                      <a:rPr kumimoji="0" lang="ko-KR" alt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참석률</a:t>
                    </a:r>
                    <a:endParaRPr kumimoji="0" lang="en-US" altLang="ko-KR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직사각형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021" y="3673280"/>
                    <a:ext cx="1157846" cy="3871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/>
            <p:cNvGrpSpPr/>
            <p:nvPr/>
          </p:nvGrpSpPr>
          <p:grpSpPr>
            <a:xfrm>
              <a:off x="1172797" y="4599447"/>
              <a:ext cx="1351262" cy="1441596"/>
              <a:chOff x="1172797" y="4599447"/>
              <a:chExt cx="1351262" cy="144159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57149" y="459944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09549" y="475184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998353" y="482938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44301" y="519264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79230" y="5032622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391938" y="5244445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4141" y="573326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C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674504" y="571174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C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759323" y="5552625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C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72797" y="494878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</a:t>
                </a:r>
                <a:endPara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5222385" y="4373192"/>
            <a:ext cx="3684147" cy="604074"/>
            <a:chOff x="4600575" y="4034353"/>
            <a:chExt cx="3684147" cy="604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/>
                <p:cNvSpPr/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ko-KR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A</m:t>
                            </m:r>
                          </m:sub>
                          <m:sup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𝐓</m:t>
                            </m:r>
                          </m:sup>
                        </m:sSubSup>
                        <m:r>
                          <a:rPr kumimoji="0" lang="en-US" altLang="ko-KR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/>
                <p:cNvSpPr/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직사각형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/>
                <p:cNvSpPr/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직사각형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/>
                <p:cNvSpPr/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en-US" altLang="ko-KR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직사각형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  <a:blipFill>
                  <a:blip r:embed="rId9"/>
                  <a:stretch>
                    <a:fillRect r="-1190" b="-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화살표 연결선 98"/>
            <p:cNvCxnSpPr/>
            <p:nvPr/>
          </p:nvCxnSpPr>
          <p:spPr>
            <a:xfrm>
              <a:off x="5115033" y="4398062"/>
              <a:ext cx="37648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0" name="직선 화살표 연결선 99"/>
            <p:cNvCxnSpPr/>
            <p:nvPr/>
          </p:nvCxnSpPr>
          <p:spPr>
            <a:xfrm>
              <a:off x="6243297" y="4398062"/>
              <a:ext cx="49969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1" name="직선 화살표 연결선 100"/>
            <p:cNvCxnSpPr/>
            <p:nvPr/>
          </p:nvCxnSpPr>
          <p:spPr>
            <a:xfrm>
              <a:off x="7261043" y="4398062"/>
              <a:ext cx="509221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/>
                <p:cNvSpPr/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직사각형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그룹 102"/>
          <p:cNvGrpSpPr/>
          <p:nvPr/>
        </p:nvGrpSpPr>
        <p:grpSpPr>
          <a:xfrm>
            <a:off x="5222385" y="5188682"/>
            <a:ext cx="3684147" cy="604074"/>
            <a:chOff x="4600575" y="4034353"/>
            <a:chExt cx="3684147" cy="604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직사각형 103"/>
                <p:cNvSpPr/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ko-KR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B</m:t>
                            </m:r>
                          </m:sub>
                          <m:sup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𝐓</m:t>
                            </m:r>
                          </m:sup>
                        </m:sSubSup>
                        <m:r>
                          <a:rPr kumimoji="0" lang="en-US" altLang="ko-KR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직사각형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/>
                <p:cNvSpPr/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직사각형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직사각형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직사각형 106"/>
                <p:cNvSpPr/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en-US" altLang="ko-KR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직사각형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  <a:blipFill>
                  <a:blip r:embed="rId14"/>
                  <a:stretch>
                    <a:fillRect r="-1190" b="-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직선 화살표 연결선 107"/>
            <p:cNvCxnSpPr/>
            <p:nvPr/>
          </p:nvCxnSpPr>
          <p:spPr>
            <a:xfrm>
              <a:off x="5115033" y="4398062"/>
              <a:ext cx="37648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9" name="직선 화살표 연결선 108"/>
            <p:cNvCxnSpPr/>
            <p:nvPr/>
          </p:nvCxnSpPr>
          <p:spPr>
            <a:xfrm>
              <a:off x="6243297" y="4398062"/>
              <a:ext cx="49969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0" name="직선 화살표 연결선 109"/>
            <p:cNvCxnSpPr/>
            <p:nvPr/>
          </p:nvCxnSpPr>
          <p:spPr>
            <a:xfrm>
              <a:off x="7261043" y="4398062"/>
              <a:ext cx="509221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/>
                <p:cNvSpPr/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그룹 111"/>
          <p:cNvGrpSpPr/>
          <p:nvPr/>
        </p:nvGrpSpPr>
        <p:grpSpPr>
          <a:xfrm>
            <a:off x="5222385" y="6004172"/>
            <a:ext cx="3684147" cy="604074"/>
            <a:chOff x="4600575" y="4034353"/>
            <a:chExt cx="3684147" cy="604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/>
                <p:cNvSpPr/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ko-KR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C</m:t>
                            </m:r>
                          </m:sub>
                          <m:sup>
                            <m:r>
                              <a:rPr kumimoji="0" lang="en-US" altLang="ko-KR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𝐓</m:t>
                            </m:r>
                          </m:sup>
                        </m:sSubSup>
                        <m:r>
                          <a:rPr kumimoji="0" lang="en-US" altLang="ko-KR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직사각형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519" y="4157697"/>
                  <a:ext cx="751778" cy="4807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직사각형 113"/>
                <p:cNvSpPr/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직사각형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575" y="4185696"/>
                  <a:ext cx="514458" cy="4247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직사각형 114"/>
                <p:cNvSpPr/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3" name="직사각형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93" y="4157697"/>
                  <a:ext cx="518050" cy="48073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/>
                <p:cNvSpPr/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en-US" altLang="ko-KR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ko-KR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직사각형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264" y="4185696"/>
                  <a:ext cx="514458" cy="424732"/>
                </a:xfrm>
                <a:prstGeom prst="rect">
                  <a:avLst/>
                </a:prstGeom>
                <a:blipFill>
                  <a:blip r:embed="rId19"/>
                  <a:stretch>
                    <a:fillRect r="-2381" b="-28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직선 화살표 연결선 116"/>
            <p:cNvCxnSpPr/>
            <p:nvPr/>
          </p:nvCxnSpPr>
          <p:spPr>
            <a:xfrm>
              <a:off x="5115033" y="4398062"/>
              <a:ext cx="37648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8" name="직선 화살표 연결선 117"/>
            <p:cNvCxnSpPr/>
            <p:nvPr/>
          </p:nvCxnSpPr>
          <p:spPr>
            <a:xfrm>
              <a:off x="6243297" y="4398062"/>
              <a:ext cx="49969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9" name="직선 화살표 연결선 118"/>
            <p:cNvCxnSpPr/>
            <p:nvPr/>
          </p:nvCxnSpPr>
          <p:spPr>
            <a:xfrm>
              <a:off x="7261043" y="4398062"/>
              <a:ext cx="509221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직사각형 119"/>
                <p:cNvSpPr/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직사각형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485" y="4034353"/>
                  <a:ext cx="514458" cy="4247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직선 연결선 120"/>
          <p:cNvCxnSpPr/>
          <p:nvPr/>
        </p:nvCxnSpPr>
        <p:spPr>
          <a:xfrm>
            <a:off x="2334396" y="4995097"/>
            <a:ext cx="1112885" cy="1393795"/>
          </a:xfrm>
          <a:prstGeom prst="line">
            <a:avLst/>
          </a:prstGeom>
          <a:noFill/>
          <a:ln w="12700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122" name="직선 연결선 121"/>
          <p:cNvCxnSpPr/>
          <p:nvPr/>
        </p:nvCxnSpPr>
        <p:spPr>
          <a:xfrm flipH="1">
            <a:off x="2430134" y="4894949"/>
            <a:ext cx="496133" cy="1498873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23" name="직선 연결선 122"/>
          <p:cNvCxnSpPr/>
          <p:nvPr/>
        </p:nvCxnSpPr>
        <p:spPr>
          <a:xfrm flipH="1">
            <a:off x="2276514" y="5627504"/>
            <a:ext cx="1323630" cy="603842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olid"/>
          </a:ln>
          <a:effectLst/>
        </p:spPr>
      </p:cxnSp>
      <p:grpSp>
        <p:nvGrpSpPr>
          <p:cNvPr id="124" name="그룹 123"/>
          <p:cNvGrpSpPr/>
          <p:nvPr/>
        </p:nvGrpSpPr>
        <p:grpSpPr>
          <a:xfrm>
            <a:off x="9099181" y="4524535"/>
            <a:ext cx="514458" cy="2055712"/>
            <a:chOff x="7991596" y="4136736"/>
            <a:chExt cx="514458" cy="1947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직사각형 124"/>
                <p:cNvSpPr/>
                <p:nvPr/>
              </p:nvSpPr>
              <p:spPr>
                <a:xfrm>
                  <a:off x="7991596" y="413673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rgbClr val="1F497D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직사각형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596" y="4136736"/>
                  <a:ext cx="514458" cy="424732"/>
                </a:xfrm>
                <a:prstGeom prst="rect">
                  <a:avLst/>
                </a:prstGeom>
                <a:blipFill>
                  <a:blip r:embed="rId21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직사각형 125"/>
                <p:cNvSpPr/>
                <p:nvPr/>
              </p:nvSpPr>
              <p:spPr>
                <a:xfrm>
                  <a:off x="7991596" y="4869481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직사각형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596" y="4869481"/>
                  <a:ext cx="514458" cy="424732"/>
                </a:xfrm>
                <a:prstGeom prst="rect">
                  <a:avLst/>
                </a:prstGeom>
                <a:blipFill>
                  <a:blip r:embed="rId22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직사각형 126"/>
                <p:cNvSpPr/>
                <p:nvPr/>
              </p:nvSpPr>
              <p:spPr>
                <a:xfrm>
                  <a:off x="7991596" y="5659399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rgbClr val="9BBB59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직사각형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596" y="5659399"/>
                  <a:ext cx="514458" cy="424732"/>
                </a:xfrm>
                <a:prstGeom prst="rect">
                  <a:avLst/>
                </a:prstGeom>
                <a:blipFill>
                  <a:blip r:embed="rId23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타원 127"/>
          <p:cNvSpPr/>
          <p:nvPr/>
        </p:nvSpPr>
        <p:spPr>
          <a:xfrm>
            <a:off x="9043739" y="4438662"/>
            <a:ext cx="625342" cy="596477"/>
          </a:xfrm>
          <a:prstGeom prst="ellipse">
            <a:avLst/>
          </a:prstGeom>
          <a:noFill/>
          <a:ln w="12700" cap="flat" cmpd="sng" algn="ctr">
            <a:solidFill>
              <a:srgbClr val="1F497D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1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Softmax Function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Multi-class classification: Softmax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다중 클래스에 대한 예측 결과를 확률로 표현할 수 있도록 </a:t>
            </a:r>
            <a:r>
              <a:rPr lang="en-US" altLang="ko-KR" sz="1800" dirty="0" smtClean="0"/>
              <a:t>sigmoid </a:t>
            </a:r>
            <a:r>
              <a:rPr lang="ko-KR" altLang="en-US" sz="1800" dirty="0" smtClean="0"/>
              <a:t>함수를 변경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결과값의 정규화를 통해 입력이 특정 클래스로 분류될 확률의 </a:t>
            </a:r>
            <a:r>
              <a:rPr lang="ko-KR" altLang="en-US" sz="1800" dirty="0"/>
              <a:t>표현이 가능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label </a:t>
            </a:r>
            <a:r>
              <a:rPr lang="ko-KR" altLang="en-US" sz="1800" dirty="0"/>
              <a:t>𝑦 </a:t>
            </a:r>
            <a:r>
              <a:rPr lang="en-US" altLang="ko-KR" sz="1800" dirty="0"/>
              <a:t>(true value)</a:t>
            </a:r>
            <a:r>
              <a:rPr lang="ko-KR" altLang="en-US" sz="1800" dirty="0"/>
              <a:t>를 ‘</a:t>
            </a:r>
            <a:r>
              <a:rPr lang="en-US" altLang="ko-KR" sz="1800" b="1" dirty="0">
                <a:solidFill>
                  <a:srgbClr val="0000CC"/>
                </a:solidFill>
              </a:rPr>
              <a:t>one-hot-encoding </a:t>
            </a:r>
            <a:r>
              <a:rPr lang="en-US" altLang="ko-KR" sz="1800" dirty="0">
                <a:solidFill>
                  <a:srgbClr val="0000CC"/>
                </a:solidFill>
              </a:rPr>
              <a:t>(OHE)</a:t>
            </a:r>
            <a:r>
              <a:rPr lang="en-US" altLang="ko-KR" sz="1800" dirty="0"/>
              <a:t>’ </a:t>
            </a:r>
            <a:r>
              <a:rPr lang="ko-KR" altLang="en-US" sz="1800" dirty="0"/>
              <a:t>방식으로 표현</a:t>
            </a:r>
            <a:br>
              <a:rPr lang="ko-KR" altLang="en-US" sz="1800" dirty="0"/>
            </a:br>
            <a:endParaRPr lang="en-US" altLang="ko-KR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98843" y="3806947"/>
            <a:ext cx="5706185" cy="2604407"/>
            <a:chOff x="1551137" y="3853413"/>
            <a:chExt cx="5078831" cy="2318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442081" y="4183119"/>
                  <a:ext cx="751778" cy="4807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081" y="4183119"/>
                  <a:ext cx="751778" cy="4807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6115510" y="4211118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510" y="4211118"/>
                  <a:ext cx="514458" cy="424732"/>
                </a:xfrm>
                <a:prstGeom prst="rect">
                  <a:avLst/>
                </a:prstGeom>
                <a:blipFill>
                  <a:blip r:embed="rId4"/>
                  <a:stretch>
                    <a:fillRect r="-73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3193859" y="4423484"/>
              <a:ext cx="4996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606289" y="4423484"/>
              <a:ext cx="509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3160047" y="4059775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47" y="4059775"/>
                  <a:ext cx="514458" cy="424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2442081" y="4936937"/>
                  <a:ext cx="751778" cy="4807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  <m:sup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081" y="4936937"/>
                  <a:ext cx="751778" cy="4807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1551137" y="496493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137" y="4964936"/>
                  <a:ext cx="514458" cy="4247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6115510" y="4964936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510" y="4964936"/>
                  <a:ext cx="514458" cy="424732"/>
                </a:xfrm>
                <a:prstGeom prst="rect">
                  <a:avLst/>
                </a:prstGeom>
                <a:blipFill>
                  <a:blip r:embed="rId8"/>
                  <a:stretch>
                    <a:fillRect r="-73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/>
            <p:cNvCxnSpPr>
              <a:stCxn id="24" idx="3"/>
              <a:endCxn id="23" idx="1"/>
            </p:cNvCxnSpPr>
            <p:nvPr/>
          </p:nvCxnSpPr>
          <p:spPr>
            <a:xfrm>
              <a:off x="2065595" y="5177302"/>
              <a:ext cx="376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193859" y="5177302"/>
              <a:ext cx="4996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5606289" y="5177302"/>
              <a:ext cx="509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3160047" y="481359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47" y="4813593"/>
                  <a:ext cx="514458" cy="424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442081" y="5690754"/>
                  <a:ext cx="751778" cy="4807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081" y="5690754"/>
                  <a:ext cx="751778" cy="4807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6115510" y="571875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510" y="5718753"/>
                  <a:ext cx="514458" cy="424732"/>
                </a:xfrm>
                <a:prstGeom prst="rect">
                  <a:avLst/>
                </a:prstGeom>
                <a:blipFill>
                  <a:blip r:embed="rId11"/>
                  <a:stretch>
                    <a:fillRect r="-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/>
            <p:nvPr/>
          </p:nvCxnSpPr>
          <p:spPr>
            <a:xfrm>
              <a:off x="3193859" y="5931119"/>
              <a:ext cx="4996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606289" y="5931119"/>
              <a:ext cx="509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/>
                <p:cNvSpPr/>
                <p:nvPr/>
              </p:nvSpPr>
              <p:spPr>
                <a:xfrm>
                  <a:off x="3160047" y="5567410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47" y="5567410"/>
                  <a:ext cx="514458" cy="424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꺾인 연결선 34"/>
            <p:cNvCxnSpPr>
              <a:stCxn id="24" idx="3"/>
              <a:endCxn id="18" idx="1"/>
            </p:cNvCxnSpPr>
            <p:nvPr/>
          </p:nvCxnSpPr>
          <p:spPr>
            <a:xfrm flipV="1">
              <a:off x="2065595" y="4423484"/>
              <a:ext cx="376486" cy="7538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3"/>
              <a:endCxn id="30" idx="1"/>
            </p:cNvCxnSpPr>
            <p:nvPr/>
          </p:nvCxnSpPr>
          <p:spPr>
            <a:xfrm>
              <a:off x="2065595" y="5177302"/>
              <a:ext cx="376486" cy="75381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3693555" y="4183118"/>
                  <a:ext cx="1912734" cy="198836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555" y="4183118"/>
                  <a:ext cx="1912734" cy="19883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직사각형 37"/>
            <p:cNvSpPr/>
            <p:nvPr/>
          </p:nvSpPr>
          <p:spPr>
            <a:xfrm>
              <a:off x="3691411" y="3853413"/>
              <a:ext cx="1914877" cy="38779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b="1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Softmax</a:t>
              </a:r>
              <a:endParaRPr lang="en-US" altLang="ko-KR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408308" y="4177378"/>
            <a:ext cx="514458" cy="2233974"/>
            <a:chOff x="2524127" y="3569889"/>
            <a:chExt cx="514458" cy="1916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2524127" y="3569889"/>
                  <a:ext cx="514458" cy="3942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ko-KR" b="1" dirty="0" smtClean="0">
                      <a:solidFill>
                        <a:schemeClr val="tx2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3569889"/>
                  <a:ext cx="514458" cy="394210"/>
                </a:xfrm>
                <a:prstGeom prst="rect">
                  <a:avLst/>
                </a:prstGeom>
                <a:blipFill>
                  <a:blip r:embed="rId14"/>
                  <a:stretch>
                    <a:fillRect r="-7143"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2524127" y="4302634"/>
                  <a:ext cx="514458" cy="3942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ko-KR" b="1" dirty="0" smtClean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6</a:t>
                  </a: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4302634"/>
                  <a:ext cx="514458" cy="394210"/>
                </a:xfrm>
                <a:prstGeom prst="rect">
                  <a:avLst/>
                </a:prstGeom>
                <a:blipFill>
                  <a:blip r:embed="rId15"/>
                  <a:stretch>
                    <a:fillRect r="-7143" b="-118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2524127" y="5092552"/>
                  <a:ext cx="514458" cy="3942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ko-KR" b="1" dirty="0" smtClean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5092552"/>
                  <a:ext cx="514458" cy="394210"/>
                </a:xfrm>
                <a:prstGeom prst="rect">
                  <a:avLst/>
                </a:prstGeom>
                <a:blipFill>
                  <a:blip r:embed="rId16"/>
                  <a:stretch>
                    <a:fillRect r="-7143" b="-118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그룹 42"/>
          <p:cNvGrpSpPr/>
          <p:nvPr/>
        </p:nvGrpSpPr>
        <p:grpSpPr>
          <a:xfrm>
            <a:off x="6569734" y="4177377"/>
            <a:ext cx="514458" cy="2233975"/>
            <a:chOff x="2524127" y="3554628"/>
            <a:chExt cx="514458" cy="1947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2524127" y="3554628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3554628"/>
                  <a:ext cx="514458" cy="424732"/>
                </a:xfrm>
                <a:prstGeom prst="rect">
                  <a:avLst/>
                </a:prstGeom>
                <a:blipFill>
                  <a:blip r:embed="rId17"/>
                  <a:stretch>
                    <a:fillRect r="-309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2524127" y="4287373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4287373"/>
                  <a:ext cx="514458" cy="424732"/>
                </a:xfrm>
                <a:prstGeom prst="rect">
                  <a:avLst/>
                </a:prstGeom>
                <a:blipFill>
                  <a:blip r:embed="rId18"/>
                  <a:stretch>
                    <a:fillRect r="-309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/>
                <p:cNvSpPr/>
                <p:nvPr/>
              </p:nvSpPr>
              <p:spPr>
                <a:xfrm>
                  <a:off x="2524127" y="5077291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en-US" altLang="ko-KR" b="1" dirty="0" smtClean="0">
                    <a:solidFill>
                      <a:schemeClr val="accent3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7" y="5077291"/>
                  <a:ext cx="514458" cy="424732"/>
                </a:xfrm>
                <a:prstGeom prst="rect">
                  <a:avLst/>
                </a:prstGeom>
                <a:blipFill>
                  <a:blip r:embed="rId19"/>
                  <a:stretch>
                    <a:fillRect r="-309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/>
          <p:cNvGrpSpPr/>
          <p:nvPr/>
        </p:nvGrpSpPr>
        <p:grpSpPr>
          <a:xfrm>
            <a:off x="7462619" y="4177377"/>
            <a:ext cx="3047260" cy="2233975"/>
            <a:chOff x="6142621" y="3504187"/>
            <a:chExt cx="2725154" cy="1997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8353317" y="3533200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317" y="3533200"/>
                  <a:ext cx="514458" cy="4247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8353317" y="4287018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317" y="4287018"/>
                  <a:ext cx="514458" cy="4247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8353317" y="5040835"/>
                  <a:ext cx="514458" cy="4247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317" y="5040835"/>
                  <a:ext cx="514458" cy="4247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6952376" y="3504187"/>
                  <a:ext cx="1182848" cy="19893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𝑂𝐻𝐸</m:t>
                        </m:r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직사각형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376" y="3504187"/>
                  <a:ext cx="1182848" cy="198937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직선 화살표 연결선 51"/>
            <p:cNvCxnSpPr/>
            <p:nvPr/>
          </p:nvCxnSpPr>
          <p:spPr>
            <a:xfrm>
              <a:off x="6600825" y="3745566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600825" y="4496844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6600825" y="5256747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/>
            <p:cNvGrpSpPr/>
            <p:nvPr/>
          </p:nvGrpSpPr>
          <p:grpSpPr>
            <a:xfrm>
              <a:off x="6142621" y="3554628"/>
              <a:ext cx="514458" cy="1947395"/>
              <a:chOff x="2524127" y="3554628"/>
              <a:chExt cx="514458" cy="19473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524127" y="3554628"/>
                    <a:ext cx="514458" cy="42473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altLang="ko-KR" b="1" dirty="0" smtClean="0">
                      <a:solidFill>
                        <a:schemeClr val="tx2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직사각형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127" y="3554628"/>
                    <a:ext cx="514458" cy="4247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524127" y="4287373"/>
                    <a:ext cx="514458" cy="42473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ko-KR" b="1" dirty="0" smtClean="0">
                      <a:solidFill>
                        <a:srgbClr val="C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직사각형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127" y="4287373"/>
                    <a:ext cx="514458" cy="4247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524127" y="5077291"/>
                    <a:ext cx="514458" cy="424732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altLang="ko-KR" b="1" dirty="0" smtClean="0">
                      <a:solidFill>
                        <a:schemeClr val="accent3"/>
                      </a:solidFill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직사각형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127" y="5077291"/>
                    <a:ext cx="514458" cy="4247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직선 화살표 연결선 55"/>
            <p:cNvCxnSpPr/>
            <p:nvPr/>
          </p:nvCxnSpPr>
          <p:spPr>
            <a:xfrm>
              <a:off x="8129953" y="3745566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8129953" y="4496844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8129953" y="5256747"/>
              <a:ext cx="356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3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Cross-Entropy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 for Softmax 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Softmax function</a:t>
                </a:r>
                <a:r>
                  <a:rPr lang="ko-KR" altLang="en-US" sz="1800" dirty="0"/>
                  <a:t>에 적합한 </a:t>
                </a:r>
                <a:r>
                  <a:rPr lang="en-US" altLang="ko-KR" sz="1800" dirty="0"/>
                  <a:t>loss function</a:t>
                </a:r>
                <a:r>
                  <a:rPr lang="ko-KR" altLang="en-US" sz="1800" dirty="0"/>
                  <a:t>을 정의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8138160" y="1595546"/>
            <a:ext cx="3215640" cy="2431339"/>
            <a:chOff x="6027069" y="3886200"/>
            <a:chExt cx="2783558" cy="2104642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4" t="5729" r="5630" b="5461"/>
            <a:stretch/>
          </p:blipFill>
          <p:spPr>
            <a:xfrm>
              <a:off x="6027069" y="3886200"/>
              <a:ext cx="2783558" cy="2104642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7418848" y="3995289"/>
              <a:ext cx="1073246" cy="3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6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–log(x)</a:t>
              </a:r>
              <a:endParaRPr lang="ko-KR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1341120" y="3588623"/>
                <a:ext cx="14053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ko-KR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3588623"/>
                <a:ext cx="1405321" cy="523220"/>
              </a:xfrm>
              <a:prstGeom prst="rect">
                <a:avLst/>
              </a:prstGeom>
              <a:blipFill>
                <a:blip r:embed="rId5"/>
                <a:stretch>
                  <a:fillRect l="-8658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1264920" y="4120230"/>
                <a:ext cx="6371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4120230"/>
                <a:ext cx="637174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1264920" y="4528726"/>
                <a:ext cx="602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4528726"/>
                <a:ext cx="602100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1264920" y="4937222"/>
                <a:ext cx="2481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4937222"/>
                <a:ext cx="248112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/>
              <p:cNvSpPr/>
              <p:nvPr/>
            </p:nvSpPr>
            <p:spPr>
              <a:xfrm>
                <a:off x="1341120" y="5459523"/>
                <a:ext cx="1351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1 ,</m:t>
                      </m:r>
                    </m:oMath>
                  </m:oMathPara>
                </a14:m>
                <a:endParaRPr lang="ko-KR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5459523"/>
                <a:ext cx="1351332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7712647" y="4528726"/>
            <a:ext cx="225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“one-hot-encoding”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3056628" y="5459523"/>
                <a:ext cx="2105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28" y="5459523"/>
                <a:ext cx="2105320" cy="461665"/>
              </a:xfrm>
              <a:prstGeom prst="rect">
                <a:avLst/>
              </a:prstGeom>
              <a:blipFill>
                <a:blip r:embed="rId1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1341120" y="6027271"/>
                <a:ext cx="1351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0 ,</m:t>
                      </m:r>
                    </m:oMath>
                  </m:oMathPara>
                </a14:m>
                <a:endParaRPr lang="ko-KR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6027271"/>
                <a:ext cx="1351332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3056628" y="6027271"/>
                <a:ext cx="21966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28" y="6027271"/>
                <a:ext cx="2196692" cy="461665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8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Cross-Entropy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 for Softmax function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Softmax function</a:t>
                </a:r>
                <a:r>
                  <a:rPr lang="ko-KR" altLang="en-US" sz="1800" dirty="0"/>
                  <a:t>에 적합한 </a:t>
                </a:r>
                <a:r>
                  <a:rPr lang="en-US" altLang="ko-KR" sz="1800" dirty="0"/>
                  <a:t>loss function</a:t>
                </a:r>
                <a:r>
                  <a:rPr lang="ko-KR" altLang="en-US" sz="1800" dirty="0"/>
                  <a:t>을 정의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Multi-class </a:t>
                </a:r>
                <a:r>
                  <a:rPr lang="en-US" altLang="ko-KR" sz="1800" dirty="0"/>
                  <a:t>classification</a:t>
                </a:r>
                <a:r>
                  <a:rPr lang="ko-KR" altLang="en-US" sz="1800" dirty="0"/>
                  <a:t>을 </a:t>
                </a:r>
                <a:r>
                  <a:rPr lang="en-US" altLang="ko-KR" sz="1800" dirty="0"/>
                  <a:t>convex optimization problem</a:t>
                </a:r>
                <a:r>
                  <a:rPr lang="ko-KR" altLang="en-US" sz="1800" dirty="0"/>
                  <a:t>으로 만드는 </a:t>
                </a:r>
                <a:r>
                  <a:rPr lang="en-US" altLang="ko-KR" sz="1800" dirty="0"/>
                  <a:t>cost function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𝑠𝑜𝑓𝑡</m:t>
                                  </m:r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8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d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Gradient descent </a:t>
                </a:r>
                <a:r>
                  <a:rPr lang="ko-KR" altLang="en-US" sz="1800" dirty="0"/>
                  <a:t>방법으로 </a:t>
                </a:r>
                <a:r>
                  <a:rPr lang="en-US" altLang="ko-KR" sz="1800" dirty="0"/>
                  <a:t>cost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function</a:t>
                </a:r>
                <a:r>
                  <a:rPr lang="ko-KR" altLang="en-US" sz="1800" dirty="0"/>
                  <a:t>을 최소화하는 </a:t>
                </a:r>
                <a:r>
                  <a:rPr lang="en-US" altLang="ko-KR" sz="1800" dirty="0"/>
                  <a:t>parameter</a:t>
                </a:r>
                <a:r>
                  <a:rPr lang="ko-KR" altLang="en-US" sz="1800" dirty="0"/>
                  <a:t>를 탐색</a:t>
                </a: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 b="-1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L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earning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Model 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of trained model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실제 데이터는 매우 복잡하고 </a:t>
            </a:r>
            <a:r>
              <a:rPr lang="en-US" altLang="ko-KR" sz="1800" dirty="0" smtClean="0"/>
              <a:t>noise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outlier</a:t>
            </a:r>
            <a:r>
              <a:rPr lang="ko-KR" altLang="en-US" sz="1800" dirty="0" smtClean="0"/>
              <a:t>가 포함되어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실제 문제에서 주어진 데이터를 </a:t>
            </a:r>
            <a:r>
              <a:rPr lang="en-US" altLang="ko-KR" sz="1800" dirty="0" smtClean="0"/>
              <a:t>100% </a:t>
            </a:r>
            <a:r>
              <a:rPr lang="ko-KR" altLang="en-US" sz="1800" dirty="0" smtClean="0"/>
              <a:t>제대로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분류하는 것은 불가능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학습을 통해 추정한 모델이 주어진 데이터를 </a:t>
            </a:r>
            <a:r>
              <a:rPr lang="en-US" altLang="ko-KR" sz="1800" b="1" dirty="0" smtClean="0"/>
              <a:t>‘</a:t>
            </a:r>
            <a:r>
              <a:rPr lang="ko-KR" altLang="en-US" sz="1800" b="1" dirty="0" smtClean="0"/>
              <a:t>잘</a:t>
            </a:r>
            <a:r>
              <a:rPr lang="en-US" altLang="ko-KR" sz="1800" b="1" dirty="0" smtClean="0"/>
              <a:t>‘ </a:t>
            </a:r>
            <a:r>
              <a:rPr lang="ko-KR" altLang="en-US" sz="1800" b="1" dirty="0" smtClean="0"/>
              <a:t>분류한다는 것</a:t>
            </a:r>
            <a:r>
              <a:rPr lang="ko-KR" altLang="en-US" sz="1800" dirty="0" smtClean="0"/>
              <a:t>의 의미는</a:t>
            </a:r>
            <a:r>
              <a:rPr lang="en-US" altLang="ko-KR" sz="1800" dirty="0" smtClean="0"/>
              <a:t>?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비슷한 데이터가 다시 주어졌을 때 제대로 분류할 확률을 높아야 함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주어진 데이터를 정확하게 분류 뿐만 아니라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데이터가 지닌 진짜 패턴을 예측하는 것이 중요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0000CC"/>
                </a:solidFill>
              </a:rPr>
              <a:t>- </a:t>
            </a:r>
            <a:r>
              <a:rPr lang="ko-KR" altLang="en-US" sz="1600" dirty="0">
                <a:solidFill>
                  <a:srgbClr val="0000CC"/>
                </a:solidFill>
              </a:rPr>
              <a:t>두 가지 목표 사이에 때때로 </a:t>
            </a:r>
            <a:r>
              <a:rPr lang="en-US" altLang="ko-KR" sz="1600" dirty="0">
                <a:solidFill>
                  <a:srgbClr val="0000CC"/>
                </a:solidFill>
              </a:rPr>
              <a:t>trade-off</a:t>
            </a:r>
            <a:r>
              <a:rPr lang="ko-KR" altLang="en-US" sz="1600" dirty="0">
                <a:solidFill>
                  <a:srgbClr val="0000CC"/>
                </a:solidFill>
              </a:rPr>
              <a:t>가 발생 </a:t>
            </a:r>
            <a:r>
              <a:rPr lang="en-US" altLang="ko-KR" sz="1600" dirty="0">
                <a:solidFill>
                  <a:srgbClr val="0000CC"/>
                </a:solidFill>
              </a:rPr>
              <a:t>– </a:t>
            </a:r>
            <a:r>
              <a:rPr lang="en-US" altLang="ko-KR" sz="1600" b="1" dirty="0">
                <a:solidFill>
                  <a:srgbClr val="0000CC"/>
                </a:solidFill>
              </a:rPr>
              <a:t>Overfitting problem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3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Overfitting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problem of overfitting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Training dataset</a:t>
            </a:r>
            <a:r>
              <a:rPr lang="ko-KR" altLang="en-US" sz="1800" dirty="0"/>
              <a:t>에 지나치게 맞춰진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를 학습하는 경우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 smtClean="0"/>
              <a:t>지나치게 딱 맞는 </a:t>
            </a:r>
            <a:r>
              <a:rPr lang="ko-KR" altLang="en-US" sz="1800" dirty="0"/>
              <a:t>모델은 오히려 새로운 데이터를 예측하는 일에는 실패하기 쉬움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If we have </a:t>
            </a:r>
            <a:r>
              <a:rPr lang="en-US" altLang="ko-KR" sz="1800" b="1" dirty="0">
                <a:solidFill>
                  <a:srgbClr val="0000CC"/>
                </a:solidFill>
              </a:rPr>
              <a:t>1) too many features</a:t>
            </a:r>
            <a:r>
              <a:rPr lang="en-US" altLang="ko-KR" sz="1800" dirty="0"/>
              <a:t> or </a:t>
            </a:r>
            <a:r>
              <a:rPr lang="en-US" altLang="ko-KR" sz="1800" b="1" dirty="0">
                <a:solidFill>
                  <a:srgbClr val="0000CC"/>
                </a:solidFill>
              </a:rPr>
              <a:t>2) lack of a dataset</a:t>
            </a:r>
            <a:r>
              <a:rPr lang="en-US" altLang="ko-KR" sz="1800" dirty="0"/>
              <a:t>, the learned hypothesis may fit the training set very well, </a:t>
            </a:r>
            <a:r>
              <a:rPr lang="ko-KR" altLang="en-US" sz="1800" dirty="0"/>
              <a:t>𝐽</a:t>
            </a:r>
            <a:r>
              <a:rPr lang="en-US" altLang="ko-KR" sz="1800" dirty="0"/>
              <a:t>(</a:t>
            </a:r>
            <a:r>
              <a:rPr lang="ko-KR" altLang="en-US" sz="1800" dirty="0"/>
              <a:t>𝜃</a:t>
            </a:r>
            <a:r>
              <a:rPr lang="en-US" altLang="ko-KR" sz="1800" dirty="0"/>
              <a:t>)≈0, but fail to generalize to new </a:t>
            </a:r>
            <a:r>
              <a:rPr lang="en-US" altLang="ko-KR" sz="1800" dirty="0" smtClean="0"/>
              <a:t>examples</a:t>
            </a:r>
            <a:endParaRPr lang="en-US" altLang="ko-KR" sz="1800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6393517" y="3864357"/>
            <a:ext cx="2838587" cy="2776248"/>
            <a:chOff x="4799316" y="3737035"/>
            <a:chExt cx="2417365" cy="2364276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009687" y="4709160"/>
              <a:ext cx="1193202" cy="1222672"/>
              <a:chOff x="4606930" y="4709160"/>
              <a:chExt cx="1193202" cy="1222672"/>
            </a:xfrm>
          </p:grpSpPr>
          <p:sp>
            <p:nvSpPr>
              <p:cNvPr id="137" name="곱셈 기호 136"/>
              <p:cNvSpPr/>
              <p:nvPr/>
            </p:nvSpPr>
            <p:spPr>
              <a:xfrm>
                <a:off x="4663449" y="496616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곱셈 기호 137"/>
              <p:cNvSpPr/>
              <p:nvPr/>
            </p:nvSpPr>
            <p:spPr>
              <a:xfrm>
                <a:off x="4645812" y="559384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곱셈 기호 138"/>
              <p:cNvSpPr/>
              <p:nvPr/>
            </p:nvSpPr>
            <p:spPr>
              <a:xfrm>
                <a:off x="4828228" y="520608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곱셈 기호 139"/>
              <p:cNvSpPr/>
              <p:nvPr/>
            </p:nvSpPr>
            <p:spPr>
              <a:xfrm>
                <a:off x="5556292" y="552702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곱셈 기호 140"/>
              <p:cNvSpPr/>
              <p:nvPr/>
            </p:nvSpPr>
            <p:spPr>
              <a:xfrm>
                <a:off x="4640263" y="470916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곱셈 기호 141"/>
              <p:cNvSpPr/>
              <p:nvPr/>
            </p:nvSpPr>
            <p:spPr>
              <a:xfrm>
                <a:off x="4848067" y="548446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곱셈 기호 142"/>
              <p:cNvSpPr/>
              <p:nvPr/>
            </p:nvSpPr>
            <p:spPr>
              <a:xfrm>
                <a:off x="5080108" y="5427987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곱셈 기호 143"/>
              <p:cNvSpPr/>
              <p:nvPr/>
            </p:nvSpPr>
            <p:spPr>
              <a:xfrm>
                <a:off x="5243916" y="568799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곱셈 기호 144"/>
              <p:cNvSpPr/>
              <p:nvPr/>
            </p:nvSpPr>
            <p:spPr>
              <a:xfrm>
                <a:off x="4606930" y="529069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곱셈 기호 145"/>
              <p:cNvSpPr/>
              <p:nvPr/>
            </p:nvSpPr>
            <p:spPr>
              <a:xfrm>
                <a:off x="5098992" y="5159929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곱셈 기호 146"/>
              <p:cNvSpPr/>
              <p:nvPr/>
            </p:nvSpPr>
            <p:spPr>
              <a:xfrm>
                <a:off x="5403250" y="478991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464014" y="4092407"/>
              <a:ext cx="1119946" cy="1228009"/>
              <a:chOff x="5061257" y="4092407"/>
              <a:chExt cx="1119946" cy="1228009"/>
            </a:xfrm>
          </p:grpSpPr>
          <p:sp>
            <p:nvSpPr>
              <p:cNvPr id="126" name="타원 125"/>
              <p:cNvSpPr/>
              <p:nvPr/>
            </p:nvSpPr>
            <p:spPr>
              <a:xfrm rot="10800000">
                <a:off x="6059471" y="4917090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 rot="10800000">
                <a:off x="5715459" y="4905298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 rot="10800000">
                <a:off x="5183051" y="4101502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 rot="10800000">
                <a:off x="5853576" y="4626503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 rot="10800000">
                <a:off x="5281966" y="4636568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 rot="10800000">
                <a:off x="5098717" y="4406385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 rot="10800000">
                <a:off x="5363508" y="4376603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 rot="10800000">
                <a:off x="5503499" y="409240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 rot="10800000">
                <a:off x="5654593" y="4446459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 rot="10800000">
                <a:off x="5593726" y="5198684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 rot="10800000">
                <a:off x="5061257" y="4794179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799316" y="3737035"/>
              <a:ext cx="2417365" cy="2364276"/>
              <a:chOff x="4396559" y="3737035"/>
              <a:chExt cx="2417365" cy="236427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4495800" y="4005006"/>
                <a:ext cx="1980650" cy="1980651"/>
                <a:chOff x="5448300" y="3980564"/>
                <a:chExt cx="2171700" cy="2171701"/>
              </a:xfrm>
            </p:grpSpPr>
            <p:grpSp>
              <p:nvGrpSpPr>
                <p:cNvPr id="116" name="그룹 115"/>
                <p:cNvGrpSpPr/>
                <p:nvPr/>
              </p:nvGrpSpPr>
              <p:grpSpPr>
                <a:xfrm>
                  <a:off x="5486400" y="6076065"/>
                  <a:ext cx="2133600" cy="76200"/>
                  <a:chOff x="5410200" y="5829300"/>
                  <a:chExt cx="2133600" cy="76200"/>
                </a:xfrm>
              </p:grpSpPr>
              <p:cxnSp>
                <p:nvCxnSpPr>
                  <p:cNvPr id="122" name="직선 화살표 연결선 121"/>
                  <p:cNvCxnSpPr/>
                  <p:nvPr/>
                </p:nvCxnSpPr>
                <p:spPr>
                  <a:xfrm>
                    <a:off x="5410200" y="5867400"/>
                    <a:ext cx="2133600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59690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70866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>
                    <a:off x="65278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17" name="그룹 116"/>
                <p:cNvGrpSpPr/>
                <p:nvPr/>
              </p:nvGrpSpPr>
              <p:grpSpPr>
                <a:xfrm rot="16200000">
                  <a:off x="4419600" y="5009264"/>
                  <a:ext cx="2133600" cy="76200"/>
                  <a:chOff x="5410200" y="5829300"/>
                  <a:chExt cx="2133600" cy="76200"/>
                </a:xfrm>
              </p:grpSpPr>
              <p:cxnSp>
                <p:nvCxnSpPr>
                  <p:cNvPr id="118" name="직선 화살표 연결선 117"/>
                  <p:cNvCxnSpPr/>
                  <p:nvPr/>
                </p:nvCxnSpPr>
                <p:spPr>
                  <a:xfrm>
                    <a:off x="5410200" y="5867400"/>
                    <a:ext cx="2133600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>
                    <a:off x="59690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70866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65278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6476450" y="5802511"/>
                    <a:ext cx="337474" cy="2988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450" y="5802511"/>
                    <a:ext cx="337474" cy="298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4396559" y="3737035"/>
                    <a:ext cx="337474" cy="2988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559" y="3737035"/>
                    <a:ext cx="337474" cy="2988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8" name="그룹 147"/>
          <p:cNvGrpSpPr/>
          <p:nvPr/>
        </p:nvGrpSpPr>
        <p:grpSpPr>
          <a:xfrm>
            <a:off x="2376226" y="3864357"/>
            <a:ext cx="2838587" cy="2776248"/>
            <a:chOff x="1676400" y="3737035"/>
            <a:chExt cx="2417365" cy="236427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886771" y="4709160"/>
              <a:ext cx="1193202" cy="1222672"/>
              <a:chOff x="4606930" y="4709160"/>
              <a:chExt cx="1193202" cy="1222672"/>
            </a:xfrm>
          </p:grpSpPr>
          <p:sp>
            <p:nvSpPr>
              <p:cNvPr id="176" name="곱셈 기호 175"/>
              <p:cNvSpPr/>
              <p:nvPr/>
            </p:nvSpPr>
            <p:spPr>
              <a:xfrm>
                <a:off x="4663449" y="496616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7" name="곱셈 기호 176"/>
              <p:cNvSpPr/>
              <p:nvPr/>
            </p:nvSpPr>
            <p:spPr>
              <a:xfrm>
                <a:off x="4645812" y="559384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8" name="곱셈 기호 177"/>
              <p:cNvSpPr/>
              <p:nvPr/>
            </p:nvSpPr>
            <p:spPr>
              <a:xfrm>
                <a:off x="4828228" y="5206084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곱셈 기호 178"/>
              <p:cNvSpPr/>
              <p:nvPr/>
            </p:nvSpPr>
            <p:spPr>
              <a:xfrm>
                <a:off x="5556292" y="552702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곱셈 기호 179"/>
              <p:cNvSpPr/>
              <p:nvPr/>
            </p:nvSpPr>
            <p:spPr>
              <a:xfrm>
                <a:off x="4625159" y="4709160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곱셈 기호 180"/>
              <p:cNvSpPr/>
              <p:nvPr/>
            </p:nvSpPr>
            <p:spPr>
              <a:xfrm>
                <a:off x="4848067" y="5484463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2" name="곱셈 기호 181"/>
              <p:cNvSpPr/>
              <p:nvPr/>
            </p:nvSpPr>
            <p:spPr>
              <a:xfrm>
                <a:off x="5080108" y="5427987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3" name="곱셈 기호 182"/>
              <p:cNvSpPr/>
              <p:nvPr/>
            </p:nvSpPr>
            <p:spPr>
              <a:xfrm>
                <a:off x="5243916" y="5687992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4" name="곱셈 기호 183"/>
              <p:cNvSpPr/>
              <p:nvPr/>
            </p:nvSpPr>
            <p:spPr>
              <a:xfrm>
                <a:off x="4606930" y="5290698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5" name="곱셈 기호 184"/>
              <p:cNvSpPr/>
              <p:nvPr/>
            </p:nvSpPr>
            <p:spPr>
              <a:xfrm>
                <a:off x="5098992" y="5159929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6" name="곱셈 기호 185"/>
              <p:cNvSpPr/>
              <p:nvPr/>
            </p:nvSpPr>
            <p:spPr>
              <a:xfrm>
                <a:off x="5403250" y="4789915"/>
                <a:ext cx="243840" cy="243840"/>
              </a:xfrm>
              <a:prstGeom prst="mathMultiply">
                <a:avLst>
                  <a:gd name="adj1" fmla="val 11801"/>
                </a:avLst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2341098" y="4092407"/>
              <a:ext cx="1119946" cy="1228009"/>
              <a:chOff x="5061257" y="4092407"/>
              <a:chExt cx="1119946" cy="1228009"/>
            </a:xfrm>
          </p:grpSpPr>
          <p:sp>
            <p:nvSpPr>
              <p:cNvPr id="165" name="타원 164"/>
              <p:cNvSpPr/>
              <p:nvPr/>
            </p:nvSpPr>
            <p:spPr>
              <a:xfrm rot="10800000">
                <a:off x="6059471" y="4917090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5715459" y="4905298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 rot="10800000">
                <a:off x="5183051" y="4101502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5853576" y="4626503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 rot="10800000">
                <a:off x="5281966" y="4636568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 rot="10800000">
                <a:off x="5098717" y="4406385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5363508" y="4376603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 rot="10800000">
                <a:off x="5503499" y="4092407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654593" y="4446459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 rot="10800000">
                <a:off x="5593726" y="5198684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5061257" y="4794179"/>
                <a:ext cx="121732" cy="121732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676400" y="3737035"/>
              <a:ext cx="2417365" cy="2364276"/>
              <a:chOff x="4396559" y="3737035"/>
              <a:chExt cx="2417365" cy="2364276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4495800" y="4005006"/>
                <a:ext cx="1980650" cy="1980651"/>
                <a:chOff x="5448300" y="3980564"/>
                <a:chExt cx="2171700" cy="2171701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5486400" y="6076065"/>
                  <a:ext cx="2133600" cy="76200"/>
                  <a:chOff x="5410200" y="5829300"/>
                  <a:chExt cx="2133600" cy="76200"/>
                </a:xfrm>
              </p:grpSpPr>
              <p:cxnSp>
                <p:nvCxnSpPr>
                  <p:cNvPr id="161" name="직선 화살표 연결선 160"/>
                  <p:cNvCxnSpPr/>
                  <p:nvPr/>
                </p:nvCxnSpPr>
                <p:spPr>
                  <a:xfrm>
                    <a:off x="5410200" y="5867400"/>
                    <a:ext cx="2133600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>
                    <a:off x="59690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70866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5278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6" name="그룹 155"/>
                <p:cNvGrpSpPr/>
                <p:nvPr/>
              </p:nvGrpSpPr>
              <p:grpSpPr>
                <a:xfrm rot="16200000">
                  <a:off x="4419600" y="5009264"/>
                  <a:ext cx="2133600" cy="76200"/>
                  <a:chOff x="5410200" y="5829300"/>
                  <a:chExt cx="2133600" cy="76200"/>
                </a:xfrm>
              </p:grpSpPr>
              <p:cxnSp>
                <p:nvCxnSpPr>
                  <p:cNvPr id="157" name="직선 화살표 연결선 156"/>
                  <p:cNvCxnSpPr/>
                  <p:nvPr/>
                </p:nvCxnSpPr>
                <p:spPr>
                  <a:xfrm>
                    <a:off x="5410200" y="5867400"/>
                    <a:ext cx="2133600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>
                    <a:off x="59690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70866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6527800" y="5829300"/>
                    <a:ext cx="0" cy="76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6476450" y="5802511"/>
                    <a:ext cx="337474" cy="2988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3" name="직사각형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450" y="5802511"/>
                    <a:ext cx="337474" cy="298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4396559" y="3737035"/>
                    <a:ext cx="337474" cy="2988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ko-KR" sz="14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직사각형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559" y="3737035"/>
                    <a:ext cx="337474" cy="2988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7" name="직선 연결선 186"/>
          <p:cNvCxnSpPr/>
          <p:nvPr/>
        </p:nvCxnSpPr>
        <p:spPr>
          <a:xfrm>
            <a:off x="2628699" y="4807166"/>
            <a:ext cx="1661794" cy="144541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grpSp>
        <p:nvGrpSpPr>
          <p:cNvPr id="188" name="그룹 187"/>
          <p:cNvGrpSpPr/>
          <p:nvPr/>
        </p:nvGrpSpPr>
        <p:grpSpPr>
          <a:xfrm>
            <a:off x="7064460" y="4128993"/>
            <a:ext cx="4091007" cy="1744144"/>
            <a:chOff x="5370697" y="3962401"/>
            <a:chExt cx="3483936" cy="1485328"/>
          </a:xfrm>
        </p:grpSpPr>
        <p:sp>
          <p:nvSpPr>
            <p:cNvPr id="189" name="자유형 188"/>
            <p:cNvSpPr/>
            <p:nvPr/>
          </p:nvSpPr>
          <p:spPr>
            <a:xfrm>
              <a:off x="5370697" y="3962401"/>
              <a:ext cx="1528109" cy="1485328"/>
            </a:xfrm>
            <a:custGeom>
              <a:avLst/>
              <a:gdLst>
                <a:gd name="connsiteX0" fmla="*/ 76812 w 1524612"/>
                <a:gd name="connsiteY0" fmla="*/ 0 h 1486413"/>
                <a:gd name="connsiteX1" fmla="*/ 48237 w 1524612"/>
                <a:gd name="connsiteY1" fmla="*/ 1123950 h 1486413"/>
                <a:gd name="connsiteX2" fmla="*/ 638787 w 1524612"/>
                <a:gd name="connsiteY2" fmla="*/ 714375 h 1486413"/>
                <a:gd name="connsiteX3" fmla="*/ 572112 w 1524612"/>
                <a:gd name="connsiteY3" fmla="*/ 1476375 h 1486413"/>
                <a:gd name="connsiteX4" fmla="*/ 1524612 w 1524612"/>
                <a:gd name="connsiteY4" fmla="*/ 1152525 h 1486413"/>
                <a:gd name="connsiteX0" fmla="*/ 80309 w 1528109"/>
                <a:gd name="connsiteY0" fmla="*/ 0 h 1484801"/>
                <a:gd name="connsiteX1" fmla="*/ 51734 w 1528109"/>
                <a:gd name="connsiteY1" fmla="*/ 1123950 h 1484801"/>
                <a:gd name="connsiteX2" fmla="*/ 689909 w 1528109"/>
                <a:gd name="connsiteY2" fmla="*/ 757238 h 1484801"/>
                <a:gd name="connsiteX3" fmla="*/ 575609 w 1528109"/>
                <a:gd name="connsiteY3" fmla="*/ 1476375 h 1484801"/>
                <a:gd name="connsiteX4" fmla="*/ 1528109 w 1528109"/>
                <a:gd name="connsiteY4" fmla="*/ 1152525 h 1484801"/>
                <a:gd name="connsiteX0" fmla="*/ 80309 w 1528109"/>
                <a:gd name="connsiteY0" fmla="*/ 0 h 1485328"/>
                <a:gd name="connsiteX1" fmla="*/ 51734 w 1528109"/>
                <a:gd name="connsiteY1" fmla="*/ 1123950 h 1485328"/>
                <a:gd name="connsiteX2" fmla="*/ 689909 w 1528109"/>
                <a:gd name="connsiteY2" fmla="*/ 742951 h 1485328"/>
                <a:gd name="connsiteX3" fmla="*/ 575609 w 1528109"/>
                <a:gd name="connsiteY3" fmla="*/ 1476375 h 1485328"/>
                <a:gd name="connsiteX4" fmla="*/ 1528109 w 1528109"/>
                <a:gd name="connsiteY4" fmla="*/ 1152525 h 148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109" h="1485328">
                  <a:moveTo>
                    <a:pt x="80309" y="0"/>
                  </a:moveTo>
                  <a:cubicBezTo>
                    <a:pt x="19190" y="502444"/>
                    <a:pt x="-49866" y="1000125"/>
                    <a:pt x="51734" y="1123950"/>
                  </a:cubicBezTo>
                  <a:cubicBezTo>
                    <a:pt x="153334" y="1247775"/>
                    <a:pt x="602597" y="684214"/>
                    <a:pt x="689909" y="742951"/>
                  </a:cubicBezTo>
                  <a:cubicBezTo>
                    <a:pt x="777221" y="801688"/>
                    <a:pt x="435909" y="1408113"/>
                    <a:pt x="575609" y="1476375"/>
                  </a:cubicBezTo>
                  <a:cubicBezTo>
                    <a:pt x="715309" y="1544637"/>
                    <a:pt x="1348722" y="1201737"/>
                    <a:pt x="1528109" y="115252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879207" y="4962074"/>
              <a:ext cx="1975426" cy="298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Too complex model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6891297" y="4435276"/>
            <a:ext cx="1767795" cy="1555890"/>
            <a:chOff x="5223230" y="4223234"/>
            <a:chExt cx="1505469" cy="1325009"/>
          </a:xfrm>
        </p:grpSpPr>
        <p:sp>
          <p:nvSpPr>
            <p:cNvPr id="192" name="타원 191"/>
            <p:cNvSpPr/>
            <p:nvPr/>
          </p:nvSpPr>
          <p:spPr>
            <a:xfrm rot="10800000">
              <a:off x="5223230" y="4223234"/>
              <a:ext cx="121732" cy="12173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 rot="10800000">
              <a:off x="5891721" y="4557601"/>
              <a:ext cx="121732" cy="121732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 rot="10800000">
              <a:off x="6265281" y="5132458"/>
              <a:ext cx="121732" cy="121732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 rot="10800000">
              <a:off x="5501474" y="4604318"/>
              <a:ext cx="121732" cy="121732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 rot="10800000">
              <a:off x="6291728" y="4867414"/>
              <a:ext cx="121732" cy="121732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 rot="10800000">
              <a:off x="5614207" y="4268299"/>
              <a:ext cx="121732" cy="121732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 rot="10800000">
              <a:off x="6606967" y="5266229"/>
              <a:ext cx="121732" cy="12173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 rot="10800000">
              <a:off x="6387014" y="5426511"/>
              <a:ext cx="121732" cy="12173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871908" y="4435276"/>
            <a:ext cx="3211944" cy="1815433"/>
            <a:chOff x="2098527" y="4223234"/>
            <a:chExt cx="2735319" cy="1546038"/>
          </a:xfrm>
        </p:grpSpPr>
        <p:sp>
          <p:nvSpPr>
            <p:cNvPr id="201" name="직사각형 200"/>
            <p:cNvSpPr/>
            <p:nvPr/>
          </p:nvSpPr>
          <p:spPr>
            <a:xfrm>
              <a:off x="3400177" y="5470473"/>
              <a:ext cx="1433669" cy="298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New examples</a:t>
              </a: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2098527" y="4223234"/>
              <a:ext cx="1505469" cy="1325009"/>
              <a:chOff x="5223230" y="4223234"/>
              <a:chExt cx="1505469" cy="1325009"/>
            </a:xfrm>
          </p:grpSpPr>
          <p:sp>
            <p:nvSpPr>
              <p:cNvPr id="203" name="타원 202"/>
              <p:cNvSpPr/>
              <p:nvPr/>
            </p:nvSpPr>
            <p:spPr>
              <a:xfrm rot="10800000">
                <a:off x="5223230" y="4223234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 rot="10800000">
                <a:off x="5891721" y="4557601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 rot="10800000">
                <a:off x="6265281" y="5132458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 rot="10800000">
                <a:off x="5501474" y="4604318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7" name="타원 206"/>
              <p:cNvSpPr/>
              <p:nvPr/>
            </p:nvSpPr>
            <p:spPr>
              <a:xfrm rot="10800000">
                <a:off x="6291728" y="4867414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8" name="타원 207"/>
              <p:cNvSpPr/>
              <p:nvPr/>
            </p:nvSpPr>
            <p:spPr>
              <a:xfrm rot="10800000">
                <a:off x="5614207" y="4268299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 rot="10800000">
                <a:off x="6606967" y="5266229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>
              <a:xfrm rot="10800000">
                <a:off x="6387014" y="5426511"/>
                <a:ext cx="121732" cy="1217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18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729" b="182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Google @ CES 2019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Train/Dev/Test </a:t>
            </a:r>
            <a:r>
              <a:rPr lang="en-US" altLang="ko-KR" b="1" dirty="0">
                <a:latin typeface="Arial Black" panose="020B0A04020102020204" pitchFamily="34" charset="0"/>
              </a:rPr>
              <a:t>Sets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Paired dataset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추정한 모델이 주어진 데이터를 </a:t>
            </a:r>
            <a:r>
              <a:rPr lang="en-US" altLang="ko-KR" sz="1800" dirty="0"/>
              <a:t>‘</a:t>
            </a:r>
            <a:r>
              <a:rPr lang="ko-KR" altLang="en-US" sz="1800" dirty="0"/>
              <a:t>잘</a:t>
            </a:r>
            <a:r>
              <a:rPr lang="en-US" altLang="ko-KR" sz="1800" dirty="0"/>
              <a:t>‘ </a:t>
            </a:r>
            <a:r>
              <a:rPr lang="ko-KR" altLang="en-US" sz="1800" dirty="0" smtClean="0"/>
              <a:t>분류하는지 평가하기 위해 데이터를 분류해서 사용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Training </a:t>
            </a:r>
            <a:r>
              <a:rPr lang="en-US" altLang="ko-KR" sz="1800" dirty="0"/>
              <a:t>set: </a:t>
            </a:r>
            <a:r>
              <a:rPr lang="ko-KR" altLang="en-US" sz="1800" dirty="0"/>
              <a:t>모델 학습을 위한 </a:t>
            </a:r>
            <a:r>
              <a:rPr lang="en-US" altLang="ko-KR" sz="1800" dirty="0"/>
              <a:t>dataset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Development/validation dataset: </a:t>
            </a:r>
            <a:r>
              <a:rPr lang="ko-KR" altLang="en-US" sz="1800" dirty="0"/>
              <a:t>학습 결과의 중간 평가와</a:t>
            </a:r>
            <a:r>
              <a:rPr lang="en-US" altLang="ko-KR" sz="1800" dirty="0"/>
              <a:t> hyper-parameter tuning</a:t>
            </a:r>
            <a:r>
              <a:rPr lang="ko-KR" altLang="en-US" sz="1800" dirty="0"/>
              <a:t>에 사용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Test dataset: </a:t>
            </a:r>
            <a:r>
              <a:rPr lang="ko-KR" altLang="en-US" sz="1800" dirty="0"/>
              <a:t>학습 결과의 최종 성능을 평가하기 위한 </a:t>
            </a:r>
            <a:r>
              <a:rPr lang="en-US" altLang="ko-KR" sz="1800" dirty="0"/>
              <a:t>dataset (</a:t>
            </a:r>
            <a:r>
              <a:rPr lang="ko-KR" altLang="en-US" sz="1800" u="sng" dirty="0">
                <a:solidFill>
                  <a:srgbClr val="0000FF"/>
                </a:solidFill>
              </a:rPr>
              <a:t>학습에 관여하지 않음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27285" y="3934694"/>
            <a:ext cx="9337431" cy="2667338"/>
            <a:chOff x="838200" y="3581400"/>
            <a:chExt cx="7315200" cy="2089666"/>
          </a:xfrm>
        </p:grpSpPr>
        <p:sp>
          <p:nvSpPr>
            <p:cNvPr id="106" name="직사각형 105"/>
            <p:cNvSpPr/>
            <p:nvPr/>
          </p:nvSpPr>
          <p:spPr>
            <a:xfrm>
              <a:off x="838200" y="4985266"/>
              <a:ext cx="5333998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62601" y="4985266"/>
              <a:ext cx="609599" cy="685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38200" y="4223266"/>
              <a:ext cx="5333999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172200" y="4223266"/>
              <a:ext cx="19812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6172199" y="4985266"/>
              <a:ext cx="1981201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5562600" y="4985266"/>
              <a:ext cx="0" cy="685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V="1">
              <a:off x="838200" y="3766066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flipV="1">
              <a:off x="8153400" y="3766066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/>
            <p:nvPr/>
          </p:nvCxnSpPr>
          <p:spPr>
            <a:xfrm>
              <a:off x="838200" y="3994666"/>
              <a:ext cx="7315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/>
            <p:cNvSpPr/>
            <p:nvPr/>
          </p:nvSpPr>
          <p:spPr>
            <a:xfrm>
              <a:off x="3761521" y="3581400"/>
              <a:ext cx="16209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Set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Evaluation Metrics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학습된 결과를 평가할 수 있는 지표가 필요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Test dataset</a:t>
            </a:r>
            <a:r>
              <a:rPr lang="ko-KR" altLang="en-US" sz="1800" dirty="0" smtClean="0"/>
              <a:t>을 이용해 나올 수 있는 결과의 조합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lvl="1"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dirty="0" smtClean="0">
                <a:solidFill>
                  <a:srgbClr val="0000CC"/>
                </a:solidFill>
              </a:rPr>
              <a:t>Accuracy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rgbClr val="0000CC"/>
                </a:solidFill>
              </a:rPr>
              <a:t>: </a:t>
            </a:r>
            <a:r>
              <a:rPr lang="ko-KR" altLang="en-US" sz="1600" dirty="0" smtClean="0">
                <a:solidFill>
                  <a:srgbClr val="0000CC"/>
                </a:solidFill>
              </a:rPr>
              <a:t>모든 데이터에 대하여 정답을 제대로 예측한 비율</a:t>
            </a:r>
            <a:endParaRPr lang="en-US" altLang="ko-KR" sz="1600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Precision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정답이라고 예측한 데이터 중에서 진짜로 정답인 데이터의 비율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Recall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맞춰야 하는 정답 데이터에 대하여 실제로 정답을 맞춘 데이터의 비율</a:t>
            </a:r>
            <a:endParaRPr lang="en-US" altLang="ko-KR" sz="1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31095"/>
              </p:ext>
            </p:extLst>
          </p:nvPr>
        </p:nvGraphicFramePr>
        <p:xfrm>
          <a:off x="7032396" y="1770882"/>
          <a:ext cx="432140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68">
                  <a:extLst>
                    <a:ext uri="{9D8B030D-6E8A-4147-A177-3AD203B41FA5}">
                      <a16:colId xmlns:a16="http://schemas.microsoft.com/office/drawing/2014/main" val="2892743280"/>
                    </a:ext>
                  </a:extLst>
                </a:gridCol>
                <a:gridCol w="1440468">
                  <a:extLst>
                    <a:ext uri="{9D8B030D-6E8A-4147-A177-3AD203B41FA5}">
                      <a16:colId xmlns:a16="http://schemas.microsoft.com/office/drawing/2014/main" val="3096104429"/>
                    </a:ext>
                  </a:extLst>
                </a:gridCol>
                <a:gridCol w="1440468">
                  <a:extLst>
                    <a:ext uri="{9D8B030D-6E8A-4147-A177-3AD203B41FA5}">
                      <a16:colId xmlns:a16="http://schemas.microsoft.com/office/drawing/2014/main" val="169405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        예측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정답</a:t>
                      </a:r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y=0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y=1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t=0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TP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sz="1200" b="0" dirty="0" smtClean="0"/>
                        <a:t>(</a:t>
                      </a:r>
                      <a:r>
                        <a:rPr lang="en-US" altLang="ko-KR" sz="1200" dirty="0" smtClean="0"/>
                        <a:t>true</a:t>
                      </a:r>
                      <a:r>
                        <a:rPr lang="en-US" altLang="ko-KR" sz="1200" baseline="0" dirty="0" smtClean="0"/>
                        <a:t> positive)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FN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(false negative)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3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t=1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FP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(false positive)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TN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(true</a:t>
                      </a:r>
                      <a:r>
                        <a:rPr lang="en-US" altLang="ko-KR" sz="1200" baseline="0" dirty="0" smtClean="0"/>
                        <a:t> negative)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60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77574"/>
                  </p:ext>
                </p:extLst>
              </p:nvPr>
            </p:nvGraphicFramePr>
            <p:xfrm>
              <a:off x="8136082" y="3979718"/>
              <a:ext cx="3217718" cy="2509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4352">
                      <a:extLst>
                        <a:ext uri="{9D8B030D-6E8A-4147-A177-3AD203B41FA5}">
                          <a16:colId xmlns:a16="http://schemas.microsoft.com/office/drawing/2014/main" val="1269106371"/>
                        </a:ext>
                      </a:extLst>
                    </a:gridCol>
                    <a:gridCol w="2123366">
                      <a:extLst>
                        <a:ext uri="{9D8B030D-6E8A-4147-A177-3AD203B41FA5}">
                          <a16:colId xmlns:a16="http://schemas.microsoft.com/office/drawing/2014/main" val="1820427189"/>
                        </a:ext>
                      </a:extLst>
                    </a:gridCol>
                  </a:tblGrid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err="1" smtClean="0"/>
                            <a:t>정답률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Accuracy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𝐓𝐍</m:t>
                                    </m:r>
                                  </m:num>
                                  <m:den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𝐅𝐍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𝐅𝐏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1" i="0" smtClean="0">
                                        <a:latin typeface="Cambria Math" panose="02040503050406030204" pitchFamily="18" charset="0"/>
                                      </a:rPr>
                                      <m:t>𝐓𝐍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6888448"/>
                      </a:ext>
                    </a:extLst>
                  </a:tr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smtClean="0"/>
                            <a:t>적합률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Precision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</m:num>
                                  <m:den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𝐅𝐏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258284"/>
                      </a:ext>
                    </a:extLst>
                  </a:tr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err="1" smtClean="0"/>
                            <a:t>재현률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Recall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</m:num>
                                  <m:den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𝐓𝐏</m:t>
                                    </m:r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0" smtClean="0">
                                        <a:latin typeface="Cambria Math" panose="02040503050406030204" pitchFamily="18" charset="0"/>
                                      </a:rPr>
                                      <m:t>𝐅𝐍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2367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77574"/>
                  </p:ext>
                </p:extLst>
              </p:nvPr>
            </p:nvGraphicFramePr>
            <p:xfrm>
              <a:off x="8136082" y="3979718"/>
              <a:ext cx="3217718" cy="2509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4352">
                      <a:extLst>
                        <a:ext uri="{9D8B030D-6E8A-4147-A177-3AD203B41FA5}">
                          <a16:colId xmlns:a16="http://schemas.microsoft.com/office/drawing/2014/main" val="1269106371"/>
                        </a:ext>
                      </a:extLst>
                    </a:gridCol>
                    <a:gridCol w="2123366">
                      <a:extLst>
                        <a:ext uri="{9D8B030D-6E8A-4147-A177-3AD203B41FA5}">
                          <a16:colId xmlns:a16="http://schemas.microsoft.com/office/drawing/2014/main" val="1820427189"/>
                        </a:ext>
                      </a:extLst>
                    </a:gridCol>
                  </a:tblGrid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err="1" smtClean="0"/>
                            <a:t>정답률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Accuracy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862" t="-725" r="-573" b="-200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888448"/>
                      </a:ext>
                    </a:extLst>
                  </a:tr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smtClean="0"/>
                            <a:t>적합률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Precision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862" t="-101460" r="-573" b="-102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258284"/>
                      </a:ext>
                    </a:extLst>
                  </a:tr>
                  <a:tr h="83640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600" dirty="0" err="1" smtClean="0"/>
                            <a:t>재현률</a:t>
                          </a:r>
                          <a:endParaRPr lang="en-US" altLang="ko-KR" sz="1600" dirty="0" smtClean="0"/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600" dirty="0" smtClean="0"/>
                            <a:t>Recall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862" t="-200000" r="-573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3676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96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Learning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Under-fitting and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Over-fitting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8082339" y="2344730"/>
            <a:ext cx="2009799" cy="1745480"/>
          </a:xfrm>
          <a:custGeom>
            <a:avLst/>
            <a:gdLst>
              <a:gd name="connsiteX0" fmla="*/ 229799 w 1799519"/>
              <a:gd name="connsiteY0" fmla="*/ 1562855 h 1562855"/>
              <a:gd name="connsiteX1" fmla="*/ 161219 w 1799519"/>
              <a:gd name="connsiteY1" fmla="*/ 1379975 h 1562855"/>
              <a:gd name="connsiteX2" fmla="*/ 8819 w 1799519"/>
              <a:gd name="connsiteY2" fmla="*/ 762755 h 1562855"/>
              <a:gd name="connsiteX3" fmla="*/ 450779 w 1799519"/>
              <a:gd name="connsiteY3" fmla="*/ 854195 h 1562855"/>
              <a:gd name="connsiteX4" fmla="*/ 938459 w 1799519"/>
              <a:gd name="connsiteY4" fmla="*/ 1059935 h 1562855"/>
              <a:gd name="connsiteX5" fmla="*/ 930839 w 1799519"/>
              <a:gd name="connsiteY5" fmla="*/ 496055 h 1562855"/>
              <a:gd name="connsiteX6" fmla="*/ 885119 w 1799519"/>
              <a:gd name="connsiteY6" fmla="*/ 755 h 1562855"/>
              <a:gd name="connsiteX7" fmla="*/ 1487099 w 1799519"/>
              <a:gd name="connsiteY7" fmla="*/ 389375 h 1562855"/>
              <a:gd name="connsiteX8" fmla="*/ 1799519 w 1799519"/>
              <a:gd name="connsiteY8" fmla="*/ 633215 h 156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519" h="1562855">
                <a:moveTo>
                  <a:pt x="229799" y="1562855"/>
                </a:moveTo>
                <a:cubicBezTo>
                  <a:pt x="213924" y="1538090"/>
                  <a:pt x="198049" y="1513325"/>
                  <a:pt x="161219" y="1379975"/>
                </a:cubicBezTo>
                <a:cubicBezTo>
                  <a:pt x="124389" y="1246625"/>
                  <a:pt x="-39441" y="850385"/>
                  <a:pt x="8819" y="762755"/>
                </a:cubicBezTo>
                <a:cubicBezTo>
                  <a:pt x="57079" y="675125"/>
                  <a:pt x="295839" y="804665"/>
                  <a:pt x="450779" y="854195"/>
                </a:cubicBezTo>
                <a:cubicBezTo>
                  <a:pt x="605719" y="903725"/>
                  <a:pt x="858449" y="1119625"/>
                  <a:pt x="938459" y="1059935"/>
                </a:cubicBezTo>
                <a:cubicBezTo>
                  <a:pt x="1018469" y="1000245"/>
                  <a:pt x="939729" y="672585"/>
                  <a:pt x="930839" y="496055"/>
                </a:cubicBezTo>
                <a:cubicBezTo>
                  <a:pt x="921949" y="319525"/>
                  <a:pt x="792409" y="18535"/>
                  <a:pt x="885119" y="755"/>
                </a:cubicBezTo>
                <a:cubicBezTo>
                  <a:pt x="977829" y="-17025"/>
                  <a:pt x="1334699" y="283965"/>
                  <a:pt x="1487099" y="389375"/>
                </a:cubicBezTo>
                <a:cubicBezTo>
                  <a:pt x="1639499" y="494785"/>
                  <a:pt x="1719509" y="564000"/>
                  <a:pt x="1799519" y="633215"/>
                </a:cubicBezTo>
              </a:path>
            </a:pathLst>
          </a:cu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1706929" y="2605818"/>
            <a:ext cx="1848429" cy="13538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1454058" y="2285999"/>
            <a:ext cx="3063753" cy="2073882"/>
            <a:chOff x="533400" y="4094479"/>
            <a:chExt cx="3007360" cy="203571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16" name="직선 화살표 연결선 21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화살표 연결선 21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직사각형 21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2" name="곱셈 기호 21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4" name="곱셈 기호 21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4586957" y="2285999"/>
            <a:ext cx="3063753" cy="2073882"/>
            <a:chOff x="533400" y="4094479"/>
            <a:chExt cx="3007360" cy="2035710"/>
          </a:xfrm>
        </p:grpSpPr>
        <p:grpSp>
          <p:nvGrpSpPr>
            <p:cNvPr id="221" name="그룹 22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26" name="직선 화살표 연결선 22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화살표 연결선 22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직사각형 22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2" name="곱셈 기호 22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719858" y="2285999"/>
            <a:ext cx="3063753" cy="2073882"/>
            <a:chOff x="533400" y="4094479"/>
            <a:chExt cx="3007360" cy="2035710"/>
          </a:xfrm>
        </p:grpSpPr>
        <p:grpSp>
          <p:nvGrpSpPr>
            <p:cNvPr id="231" name="그룹 23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36" name="직선 화살표 연결선 23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화살표 연결선 23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직사각형 23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2" name="곱셈 기호 23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3" name="곱셈 기호 23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4" name="곱셈 기호 23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5" name="곱셈 기호 23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직사각형 239"/>
              <p:cNvSpPr/>
              <p:nvPr/>
            </p:nvSpPr>
            <p:spPr>
              <a:xfrm>
                <a:off x="2641135" y="3307737"/>
                <a:ext cx="1220986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직사각형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35" y="3307737"/>
                <a:ext cx="1220986" cy="350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직사각형 240"/>
              <p:cNvSpPr/>
              <p:nvPr/>
            </p:nvSpPr>
            <p:spPr>
              <a:xfrm>
                <a:off x="5363246" y="3528498"/>
                <a:ext cx="1996745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1" name="직사각형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246" y="3528498"/>
                <a:ext cx="1996745" cy="350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자유형 241"/>
          <p:cNvSpPr/>
          <p:nvPr/>
        </p:nvSpPr>
        <p:spPr>
          <a:xfrm>
            <a:off x="5070988" y="2600886"/>
            <a:ext cx="1931866" cy="1463793"/>
          </a:xfrm>
          <a:custGeom>
            <a:avLst/>
            <a:gdLst>
              <a:gd name="connsiteX0" fmla="*/ 0 w 1729740"/>
              <a:gd name="connsiteY0" fmla="*/ 1310640 h 1310640"/>
              <a:gd name="connsiteX1" fmla="*/ 320040 w 1729740"/>
              <a:gd name="connsiteY1" fmla="*/ 632460 h 1310640"/>
              <a:gd name="connsiteX2" fmla="*/ 800100 w 1729740"/>
              <a:gd name="connsiteY2" fmla="*/ 259080 h 1310640"/>
              <a:gd name="connsiteX3" fmla="*/ 1729740 w 1729740"/>
              <a:gd name="connsiteY3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740" h="1310640">
                <a:moveTo>
                  <a:pt x="0" y="1310640"/>
                </a:moveTo>
                <a:cubicBezTo>
                  <a:pt x="93345" y="1059180"/>
                  <a:pt x="186690" y="807720"/>
                  <a:pt x="320040" y="632460"/>
                </a:cubicBezTo>
                <a:cubicBezTo>
                  <a:pt x="453390" y="457200"/>
                  <a:pt x="565150" y="364490"/>
                  <a:pt x="800100" y="259080"/>
                </a:cubicBezTo>
                <a:cubicBezTo>
                  <a:pt x="1035050" y="153670"/>
                  <a:pt x="1382395" y="76835"/>
                  <a:pt x="1729740" y="0"/>
                </a:cubicBezTo>
              </a:path>
            </a:pathLst>
          </a:cu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직사각형 242"/>
              <p:cNvSpPr/>
              <p:nvPr/>
            </p:nvSpPr>
            <p:spPr>
              <a:xfrm>
                <a:off x="8496147" y="3622212"/>
                <a:ext cx="2141764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3" name="직사각형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47" y="3622212"/>
                <a:ext cx="2141764" cy="350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직사각형 243"/>
          <p:cNvSpPr/>
          <p:nvPr/>
        </p:nvSpPr>
        <p:spPr>
          <a:xfrm>
            <a:off x="1539162" y="4181064"/>
            <a:ext cx="2808440" cy="391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Underfit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(high-bias)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1264920" y="4583814"/>
            <a:ext cx="3372640" cy="2073882"/>
            <a:chOff x="287851" y="4495800"/>
            <a:chExt cx="3019769" cy="1856897"/>
          </a:xfrm>
        </p:grpSpPr>
        <p:cxnSp>
          <p:nvCxnSpPr>
            <p:cNvPr id="246" name="직선 연결선 245"/>
            <p:cNvCxnSpPr/>
            <p:nvPr/>
          </p:nvCxnSpPr>
          <p:spPr>
            <a:xfrm>
              <a:off x="630967" y="541020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그룹 246"/>
            <p:cNvGrpSpPr/>
            <p:nvPr/>
          </p:nvGrpSpPr>
          <p:grpSpPr>
            <a:xfrm>
              <a:off x="457199" y="4495800"/>
              <a:ext cx="2850421" cy="1856897"/>
              <a:chOff x="4724399" y="4029548"/>
              <a:chExt cx="3749887" cy="2281264"/>
            </a:xfrm>
          </p:grpSpPr>
          <p:cxnSp>
            <p:nvCxnSpPr>
              <p:cNvPr id="257" name="직선 화살표 연결선 256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화살표 연결선 257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직사각형 258"/>
              <p:cNvSpPr/>
              <p:nvPr/>
            </p:nvSpPr>
            <p:spPr>
              <a:xfrm>
                <a:off x="4724399" y="4029548"/>
                <a:ext cx="1203557" cy="385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Accuracy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7632192" y="5924862"/>
                <a:ext cx="842094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</a:t>
                </a: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poch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8" name="직선 연결선 247"/>
            <p:cNvCxnSpPr/>
            <p:nvPr/>
          </p:nvCxnSpPr>
          <p:spPr>
            <a:xfrm>
              <a:off x="630967" y="495300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/>
            <p:cNvSpPr/>
            <p:nvPr/>
          </p:nvSpPr>
          <p:spPr>
            <a:xfrm>
              <a:off x="353647" y="4796034"/>
              <a:ext cx="257048" cy="260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5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</a:t>
              </a:r>
              <a:endParaRPr lang="ko-KR" altLang="en-US" sz="105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2573097" y="5393763"/>
              <a:ext cx="457202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test</a:t>
              </a:r>
              <a:endParaRPr lang="ko-KR" altLang="en-US" sz="1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573096" y="5199321"/>
              <a:ext cx="578041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train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52" name="자유형 251"/>
            <p:cNvSpPr/>
            <p:nvPr/>
          </p:nvSpPr>
          <p:spPr>
            <a:xfrm>
              <a:off x="617220" y="5410200"/>
              <a:ext cx="1935480" cy="762000"/>
            </a:xfrm>
            <a:custGeom>
              <a:avLst/>
              <a:gdLst>
                <a:gd name="connsiteX0" fmla="*/ 0 w 1935480"/>
                <a:gd name="connsiteY0" fmla="*/ 762000 h 762000"/>
                <a:gd name="connsiteX1" fmla="*/ 304800 w 1935480"/>
                <a:gd name="connsiteY1" fmla="*/ 274320 h 762000"/>
                <a:gd name="connsiteX2" fmla="*/ 754380 w 1935480"/>
                <a:gd name="connsiteY2" fmla="*/ 0 h 762000"/>
                <a:gd name="connsiteX3" fmla="*/ 1935480 w 1935480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480" h="762000">
                  <a:moveTo>
                    <a:pt x="0" y="762000"/>
                  </a:moveTo>
                  <a:lnTo>
                    <a:pt x="304800" y="274320"/>
                  </a:lnTo>
                  <a:lnTo>
                    <a:pt x="754380" y="0"/>
                  </a:lnTo>
                  <a:lnTo>
                    <a:pt x="193548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3" name="자유형 252"/>
            <p:cNvSpPr/>
            <p:nvPr/>
          </p:nvSpPr>
          <p:spPr>
            <a:xfrm>
              <a:off x="617220" y="5494020"/>
              <a:ext cx="1943100" cy="685800"/>
            </a:xfrm>
            <a:custGeom>
              <a:avLst/>
              <a:gdLst>
                <a:gd name="connsiteX0" fmla="*/ 0 w 1943100"/>
                <a:gd name="connsiteY0" fmla="*/ 685800 h 685800"/>
                <a:gd name="connsiteX1" fmla="*/ 320040 w 1943100"/>
                <a:gd name="connsiteY1" fmla="*/ 274320 h 685800"/>
                <a:gd name="connsiteX2" fmla="*/ 769620 w 1943100"/>
                <a:gd name="connsiteY2" fmla="*/ 0 h 685800"/>
                <a:gd name="connsiteX3" fmla="*/ 1943100 w 1943100"/>
                <a:gd name="connsiteY3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685800">
                  <a:moveTo>
                    <a:pt x="0" y="685800"/>
                  </a:moveTo>
                  <a:lnTo>
                    <a:pt x="320040" y="274320"/>
                  </a:lnTo>
                  <a:lnTo>
                    <a:pt x="769620" y="0"/>
                  </a:lnTo>
                  <a:lnTo>
                    <a:pt x="1943100" y="0"/>
                  </a:ln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287851" y="5276931"/>
              <a:ext cx="399255" cy="260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5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0.6</a:t>
              </a:r>
              <a:endParaRPr lang="ko-KR" altLang="en-US" sz="105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55" name="직선 화살표 연결선 254"/>
            <p:cNvCxnSpPr/>
            <p:nvPr/>
          </p:nvCxnSpPr>
          <p:spPr>
            <a:xfrm>
              <a:off x="1752600" y="4953000"/>
              <a:ext cx="0" cy="4407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/>
            <p:cNvSpPr/>
            <p:nvPr/>
          </p:nvSpPr>
          <p:spPr>
            <a:xfrm>
              <a:off x="1758997" y="5006914"/>
              <a:ext cx="831803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high-bias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61" name="직사각형 260"/>
          <p:cNvSpPr/>
          <p:nvPr/>
        </p:nvSpPr>
        <p:spPr>
          <a:xfrm>
            <a:off x="4679509" y="4181064"/>
            <a:ext cx="2808440" cy="40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Just right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4364085" y="4583814"/>
            <a:ext cx="3381437" cy="2073882"/>
            <a:chOff x="3062758" y="4495800"/>
            <a:chExt cx="3027646" cy="1856897"/>
          </a:xfrm>
        </p:grpSpPr>
        <p:cxnSp>
          <p:nvCxnSpPr>
            <p:cNvPr id="263" name="직선 연결선 262"/>
            <p:cNvCxnSpPr/>
            <p:nvPr/>
          </p:nvCxnSpPr>
          <p:spPr>
            <a:xfrm>
              <a:off x="3435127" y="501396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그룹 263"/>
            <p:cNvGrpSpPr/>
            <p:nvPr/>
          </p:nvGrpSpPr>
          <p:grpSpPr>
            <a:xfrm>
              <a:off x="3262311" y="4495800"/>
              <a:ext cx="2828093" cy="1856897"/>
              <a:chOff x="4724399" y="4029548"/>
              <a:chExt cx="3720513" cy="2281264"/>
            </a:xfrm>
          </p:grpSpPr>
          <p:cxnSp>
            <p:nvCxnSpPr>
              <p:cNvPr id="272" name="직선 화살표 연결선 271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화살표 연결선 272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직사각형 273"/>
              <p:cNvSpPr/>
              <p:nvPr/>
            </p:nvSpPr>
            <p:spPr>
              <a:xfrm>
                <a:off x="4724399" y="4029548"/>
                <a:ext cx="123969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7632192" y="5924862"/>
                <a:ext cx="81272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poch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5" name="직선 연결선 264"/>
            <p:cNvCxnSpPr/>
            <p:nvPr/>
          </p:nvCxnSpPr>
          <p:spPr>
            <a:xfrm>
              <a:off x="3436078" y="495300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직사각형 265"/>
            <p:cNvSpPr/>
            <p:nvPr/>
          </p:nvSpPr>
          <p:spPr>
            <a:xfrm>
              <a:off x="3158758" y="4796034"/>
              <a:ext cx="257048" cy="260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5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</a:t>
              </a:r>
              <a:endParaRPr lang="ko-KR" altLang="en-US" sz="105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67" name="자유형 266"/>
            <p:cNvSpPr/>
            <p:nvPr/>
          </p:nvSpPr>
          <p:spPr>
            <a:xfrm>
              <a:off x="3436620" y="5013960"/>
              <a:ext cx="1958340" cy="1173480"/>
            </a:xfrm>
            <a:custGeom>
              <a:avLst/>
              <a:gdLst>
                <a:gd name="connsiteX0" fmla="*/ 0 w 1958340"/>
                <a:gd name="connsiteY0" fmla="*/ 1173480 h 1173480"/>
                <a:gd name="connsiteX1" fmla="*/ 220980 w 1958340"/>
                <a:gd name="connsiteY1" fmla="*/ 472440 h 1173480"/>
                <a:gd name="connsiteX2" fmla="*/ 685800 w 1958340"/>
                <a:gd name="connsiteY2" fmla="*/ 30480 h 1173480"/>
                <a:gd name="connsiteX3" fmla="*/ 1958340 w 1958340"/>
                <a:gd name="connsiteY3" fmla="*/ 0 h 117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8340" h="1173480">
                  <a:moveTo>
                    <a:pt x="0" y="1173480"/>
                  </a:moveTo>
                  <a:lnTo>
                    <a:pt x="220980" y="472440"/>
                  </a:lnTo>
                  <a:lnTo>
                    <a:pt x="685800" y="30480"/>
                  </a:lnTo>
                  <a:lnTo>
                    <a:pt x="195834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8" name="자유형 267"/>
            <p:cNvSpPr/>
            <p:nvPr/>
          </p:nvSpPr>
          <p:spPr>
            <a:xfrm>
              <a:off x="3436620" y="5082540"/>
              <a:ext cx="1958340" cy="1097280"/>
            </a:xfrm>
            <a:custGeom>
              <a:avLst/>
              <a:gdLst>
                <a:gd name="connsiteX0" fmla="*/ 0 w 1958340"/>
                <a:gd name="connsiteY0" fmla="*/ 1097280 h 1097280"/>
                <a:gd name="connsiteX1" fmla="*/ 266700 w 1958340"/>
                <a:gd name="connsiteY1" fmla="*/ 449580 h 1097280"/>
                <a:gd name="connsiteX2" fmla="*/ 693420 w 1958340"/>
                <a:gd name="connsiteY2" fmla="*/ 38100 h 1097280"/>
                <a:gd name="connsiteX3" fmla="*/ 1958340 w 195834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8340" h="1097280">
                  <a:moveTo>
                    <a:pt x="0" y="1097280"/>
                  </a:moveTo>
                  <a:lnTo>
                    <a:pt x="266700" y="449580"/>
                  </a:lnTo>
                  <a:lnTo>
                    <a:pt x="693420" y="38100"/>
                  </a:lnTo>
                  <a:lnTo>
                    <a:pt x="1958340" y="0"/>
                  </a:ln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062758" y="4954903"/>
              <a:ext cx="507956" cy="256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5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0.95</a:t>
              </a:r>
              <a:endParaRPr lang="ko-KR" altLang="en-US" sz="105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5365481" y="5013335"/>
              <a:ext cx="457202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test</a:t>
              </a:r>
              <a:endParaRPr lang="ko-KR" altLang="en-US" sz="1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5365480" y="4818893"/>
              <a:ext cx="578041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train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76" name="직사각형 275"/>
          <p:cNvSpPr/>
          <p:nvPr/>
        </p:nvSpPr>
        <p:spPr>
          <a:xfrm>
            <a:off x="7819855" y="4181064"/>
            <a:ext cx="2808440" cy="40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(high variance)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7494793" y="4583814"/>
            <a:ext cx="3432287" cy="2073882"/>
            <a:chOff x="5865908" y="4495800"/>
            <a:chExt cx="3073176" cy="1856897"/>
          </a:xfrm>
        </p:grpSpPr>
        <p:sp>
          <p:nvSpPr>
            <p:cNvPr id="278" name="직사각형 277"/>
            <p:cNvSpPr/>
            <p:nvPr/>
          </p:nvSpPr>
          <p:spPr>
            <a:xfrm>
              <a:off x="5865908" y="4954903"/>
              <a:ext cx="507956" cy="256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5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0.95</a:t>
              </a:r>
              <a:endParaRPr lang="ko-KR" altLang="en-US" sz="105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79" name="직선 연결선 278"/>
            <p:cNvCxnSpPr/>
            <p:nvPr/>
          </p:nvCxnSpPr>
          <p:spPr>
            <a:xfrm>
              <a:off x="6237326" y="501396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그룹 279"/>
            <p:cNvGrpSpPr/>
            <p:nvPr/>
          </p:nvGrpSpPr>
          <p:grpSpPr>
            <a:xfrm>
              <a:off x="6067424" y="4495800"/>
              <a:ext cx="2871660" cy="1856897"/>
              <a:chOff x="4724399" y="4029548"/>
              <a:chExt cx="3777828" cy="2281264"/>
            </a:xfrm>
          </p:grpSpPr>
          <p:cxnSp>
            <p:nvCxnSpPr>
              <p:cNvPr id="289" name="직선 화살표 연결선 288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화살표 연결선 289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4724399" y="4029548"/>
                <a:ext cx="1169672" cy="385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7632193" y="5924862"/>
                <a:ext cx="870034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poch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1" name="직선 연결선 280"/>
            <p:cNvCxnSpPr/>
            <p:nvPr/>
          </p:nvCxnSpPr>
          <p:spPr>
            <a:xfrm>
              <a:off x="6241189" y="4953000"/>
              <a:ext cx="195983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직사각형 281"/>
            <p:cNvSpPr/>
            <p:nvPr/>
          </p:nvSpPr>
          <p:spPr>
            <a:xfrm>
              <a:off x="5963869" y="4796034"/>
              <a:ext cx="257048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83" name="자유형 282"/>
            <p:cNvSpPr/>
            <p:nvPr/>
          </p:nvSpPr>
          <p:spPr>
            <a:xfrm>
              <a:off x="6239770" y="5013960"/>
              <a:ext cx="1958340" cy="1173480"/>
            </a:xfrm>
            <a:custGeom>
              <a:avLst/>
              <a:gdLst>
                <a:gd name="connsiteX0" fmla="*/ 0 w 1958340"/>
                <a:gd name="connsiteY0" fmla="*/ 1173480 h 1173480"/>
                <a:gd name="connsiteX1" fmla="*/ 220980 w 1958340"/>
                <a:gd name="connsiteY1" fmla="*/ 472440 h 1173480"/>
                <a:gd name="connsiteX2" fmla="*/ 685800 w 1958340"/>
                <a:gd name="connsiteY2" fmla="*/ 30480 h 1173480"/>
                <a:gd name="connsiteX3" fmla="*/ 1958340 w 1958340"/>
                <a:gd name="connsiteY3" fmla="*/ 0 h 117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8340" h="1173480">
                  <a:moveTo>
                    <a:pt x="0" y="1173480"/>
                  </a:moveTo>
                  <a:lnTo>
                    <a:pt x="220980" y="472440"/>
                  </a:lnTo>
                  <a:lnTo>
                    <a:pt x="685800" y="30480"/>
                  </a:lnTo>
                  <a:lnTo>
                    <a:pt x="195834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8168630" y="4818893"/>
              <a:ext cx="578041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train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8200936" y="5393763"/>
              <a:ext cx="457202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test</a:t>
              </a:r>
              <a:endParaRPr lang="ko-KR" altLang="en-US" sz="1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86" name="자유형 285"/>
            <p:cNvSpPr/>
            <p:nvPr/>
          </p:nvSpPr>
          <p:spPr>
            <a:xfrm>
              <a:off x="6245059" y="5494020"/>
              <a:ext cx="1943100" cy="685800"/>
            </a:xfrm>
            <a:custGeom>
              <a:avLst/>
              <a:gdLst>
                <a:gd name="connsiteX0" fmla="*/ 0 w 1943100"/>
                <a:gd name="connsiteY0" fmla="*/ 685800 h 685800"/>
                <a:gd name="connsiteX1" fmla="*/ 320040 w 1943100"/>
                <a:gd name="connsiteY1" fmla="*/ 274320 h 685800"/>
                <a:gd name="connsiteX2" fmla="*/ 769620 w 1943100"/>
                <a:gd name="connsiteY2" fmla="*/ 0 h 685800"/>
                <a:gd name="connsiteX3" fmla="*/ 1943100 w 1943100"/>
                <a:gd name="connsiteY3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685800">
                  <a:moveTo>
                    <a:pt x="0" y="685800"/>
                  </a:moveTo>
                  <a:lnTo>
                    <a:pt x="320040" y="274320"/>
                  </a:lnTo>
                  <a:lnTo>
                    <a:pt x="769620" y="0"/>
                  </a:lnTo>
                  <a:lnTo>
                    <a:pt x="1943100" y="0"/>
                  </a:ln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87" name="직선 화살표 연결선 286"/>
            <p:cNvCxnSpPr/>
            <p:nvPr/>
          </p:nvCxnSpPr>
          <p:spPr>
            <a:xfrm>
              <a:off x="7344964" y="5046242"/>
              <a:ext cx="0" cy="4407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직사각형 287"/>
            <p:cNvSpPr/>
            <p:nvPr/>
          </p:nvSpPr>
          <p:spPr>
            <a:xfrm>
              <a:off x="7351361" y="5100156"/>
              <a:ext cx="1220611" cy="31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high-variance</a:t>
              </a:r>
              <a:endParaRPr lang="ko-KR" altLang="en-US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2017617" y="2697542"/>
            <a:ext cx="1271845" cy="1005642"/>
            <a:chOff x="961795" y="2806883"/>
            <a:chExt cx="1138775" cy="900424"/>
          </a:xfrm>
        </p:grpSpPr>
        <p:sp>
          <p:nvSpPr>
            <p:cNvPr id="294" name="곱셈 기호 293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5" name="곱셈 기호 294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6" name="곱셈 기호 295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5150516" y="2697542"/>
            <a:ext cx="1271845" cy="1005642"/>
            <a:chOff x="961795" y="2806883"/>
            <a:chExt cx="1138775" cy="900424"/>
          </a:xfrm>
        </p:grpSpPr>
        <p:sp>
          <p:nvSpPr>
            <p:cNvPr id="298" name="곱셈 기호 297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9" name="곱셈 기호 298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0" name="곱셈 기호 299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8296311" y="2697542"/>
            <a:ext cx="1271845" cy="1005642"/>
            <a:chOff x="961795" y="2806883"/>
            <a:chExt cx="1138775" cy="900424"/>
          </a:xfrm>
        </p:grpSpPr>
        <p:sp>
          <p:nvSpPr>
            <p:cNvPr id="302" name="곱셈 기호 301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3" name="곱셈 기호 302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4" name="곱셈 기호 303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686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Learning (cont’d)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Under-fitting and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Over-fitting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training dataset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number of features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800" b="1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유지하되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조금씩만 기여하게 하는 방법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small value for parameters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자유형 105"/>
          <p:cNvSpPr/>
          <p:nvPr/>
        </p:nvSpPr>
        <p:spPr>
          <a:xfrm>
            <a:off x="8082339" y="2344730"/>
            <a:ext cx="2009799" cy="1745480"/>
          </a:xfrm>
          <a:custGeom>
            <a:avLst/>
            <a:gdLst>
              <a:gd name="connsiteX0" fmla="*/ 229799 w 1799519"/>
              <a:gd name="connsiteY0" fmla="*/ 1562855 h 1562855"/>
              <a:gd name="connsiteX1" fmla="*/ 161219 w 1799519"/>
              <a:gd name="connsiteY1" fmla="*/ 1379975 h 1562855"/>
              <a:gd name="connsiteX2" fmla="*/ 8819 w 1799519"/>
              <a:gd name="connsiteY2" fmla="*/ 762755 h 1562855"/>
              <a:gd name="connsiteX3" fmla="*/ 450779 w 1799519"/>
              <a:gd name="connsiteY3" fmla="*/ 854195 h 1562855"/>
              <a:gd name="connsiteX4" fmla="*/ 938459 w 1799519"/>
              <a:gd name="connsiteY4" fmla="*/ 1059935 h 1562855"/>
              <a:gd name="connsiteX5" fmla="*/ 930839 w 1799519"/>
              <a:gd name="connsiteY5" fmla="*/ 496055 h 1562855"/>
              <a:gd name="connsiteX6" fmla="*/ 885119 w 1799519"/>
              <a:gd name="connsiteY6" fmla="*/ 755 h 1562855"/>
              <a:gd name="connsiteX7" fmla="*/ 1487099 w 1799519"/>
              <a:gd name="connsiteY7" fmla="*/ 389375 h 1562855"/>
              <a:gd name="connsiteX8" fmla="*/ 1799519 w 1799519"/>
              <a:gd name="connsiteY8" fmla="*/ 633215 h 156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519" h="1562855">
                <a:moveTo>
                  <a:pt x="229799" y="1562855"/>
                </a:moveTo>
                <a:cubicBezTo>
                  <a:pt x="213924" y="1538090"/>
                  <a:pt x="198049" y="1513325"/>
                  <a:pt x="161219" y="1379975"/>
                </a:cubicBezTo>
                <a:cubicBezTo>
                  <a:pt x="124389" y="1246625"/>
                  <a:pt x="-39441" y="850385"/>
                  <a:pt x="8819" y="762755"/>
                </a:cubicBezTo>
                <a:cubicBezTo>
                  <a:pt x="57079" y="675125"/>
                  <a:pt x="295839" y="804665"/>
                  <a:pt x="450779" y="854195"/>
                </a:cubicBezTo>
                <a:cubicBezTo>
                  <a:pt x="605719" y="903725"/>
                  <a:pt x="858449" y="1119625"/>
                  <a:pt x="938459" y="1059935"/>
                </a:cubicBezTo>
                <a:cubicBezTo>
                  <a:pt x="1018469" y="1000245"/>
                  <a:pt x="939729" y="672585"/>
                  <a:pt x="930839" y="496055"/>
                </a:cubicBezTo>
                <a:cubicBezTo>
                  <a:pt x="921949" y="319525"/>
                  <a:pt x="792409" y="18535"/>
                  <a:pt x="885119" y="755"/>
                </a:cubicBezTo>
                <a:cubicBezTo>
                  <a:pt x="977829" y="-17025"/>
                  <a:pt x="1334699" y="283965"/>
                  <a:pt x="1487099" y="389375"/>
                </a:cubicBezTo>
                <a:cubicBezTo>
                  <a:pt x="1639499" y="494785"/>
                  <a:pt x="1719509" y="564000"/>
                  <a:pt x="1799519" y="633215"/>
                </a:cubicBezTo>
              </a:path>
            </a:pathLst>
          </a:cu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1706929" y="2605818"/>
            <a:ext cx="1848429" cy="13538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1454058" y="2285999"/>
            <a:ext cx="3063753" cy="2073882"/>
            <a:chOff x="533400" y="4094479"/>
            <a:chExt cx="3007360" cy="203571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16" name="직선 화살표 연결선 21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화살표 연결선 21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직사각형 21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2" name="곱셈 기호 21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4" name="곱셈 기호 21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4586957" y="2285999"/>
            <a:ext cx="3063753" cy="2073882"/>
            <a:chOff x="533400" y="4094479"/>
            <a:chExt cx="3007360" cy="2035710"/>
          </a:xfrm>
        </p:grpSpPr>
        <p:grpSp>
          <p:nvGrpSpPr>
            <p:cNvPr id="221" name="그룹 22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26" name="직선 화살표 연결선 22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화살표 연결선 22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직사각형 22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2" name="곱셈 기호 22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7719858" y="2285999"/>
            <a:ext cx="3063753" cy="2073882"/>
            <a:chOff x="533400" y="4094479"/>
            <a:chExt cx="3007360" cy="2035710"/>
          </a:xfrm>
        </p:grpSpPr>
        <p:grpSp>
          <p:nvGrpSpPr>
            <p:cNvPr id="231" name="그룹 230"/>
            <p:cNvGrpSpPr/>
            <p:nvPr/>
          </p:nvGrpSpPr>
          <p:grpSpPr>
            <a:xfrm>
              <a:off x="533400" y="4094479"/>
              <a:ext cx="3007360" cy="2035710"/>
              <a:chOff x="4724400" y="4029548"/>
              <a:chExt cx="3608832" cy="2281264"/>
            </a:xfrm>
          </p:grpSpPr>
          <p:cxnSp>
            <p:nvCxnSpPr>
              <p:cNvPr id="236" name="직선 화살표 연결선 235"/>
              <p:cNvCxnSpPr/>
              <p:nvPr/>
            </p:nvCxnSpPr>
            <p:spPr>
              <a:xfrm>
                <a:off x="4953000" y="6100763"/>
                <a:ext cx="2679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화살표 연결선 236"/>
              <p:cNvCxnSpPr/>
              <p:nvPr/>
            </p:nvCxnSpPr>
            <p:spPr>
              <a:xfrm flipV="1">
                <a:off x="4953000" y="4313001"/>
                <a:ext cx="0" cy="1787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직사각형 237"/>
              <p:cNvSpPr/>
              <p:nvPr/>
            </p:nvSpPr>
            <p:spPr>
              <a:xfrm>
                <a:off x="4724400" y="4029548"/>
                <a:ext cx="914401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Price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7632192" y="5924862"/>
                <a:ext cx="701040" cy="38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1400" dirty="0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Size</a:t>
                </a:r>
                <a:endParaRPr lang="ko-KR" altLang="en-US" sz="1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2" name="곱셈 기호 231"/>
            <p:cNvSpPr/>
            <p:nvPr/>
          </p:nvSpPr>
          <p:spPr>
            <a:xfrm>
              <a:off x="956312" y="5536350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3" name="곱셈 기호 232"/>
            <p:cNvSpPr/>
            <p:nvPr/>
          </p:nvSpPr>
          <p:spPr>
            <a:xfrm>
              <a:off x="1264286" y="4982525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4" name="곱셈 기호 233"/>
            <p:cNvSpPr/>
            <p:nvPr/>
          </p:nvSpPr>
          <p:spPr>
            <a:xfrm>
              <a:off x="1795146" y="458305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5" name="곱셈 기호 234"/>
            <p:cNvSpPr/>
            <p:nvPr/>
          </p:nvSpPr>
          <p:spPr>
            <a:xfrm>
              <a:off x="2402206" y="4461134"/>
              <a:ext cx="243840" cy="243840"/>
            </a:xfrm>
            <a:prstGeom prst="mathMultiply">
              <a:avLst>
                <a:gd name="adj1" fmla="val 118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직사각형 239"/>
              <p:cNvSpPr/>
              <p:nvPr/>
            </p:nvSpPr>
            <p:spPr>
              <a:xfrm>
                <a:off x="2641135" y="3307737"/>
                <a:ext cx="1220986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직사각형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35" y="3307737"/>
                <a:ext cx="1220986" cy="350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직사각형 240"/>
              <p:cNvSpPr/>
              <p:nvPr/>
            </p:nvSpPr>
            <p:spPr>
              <a:xfrm>
                <a:off x="5363246" y="3528498"/>
                <a:ext cx="1996745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1" name="직사각형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246" y="3528498"/>
                <a:ext cx="1996745" cy="350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자유형 241"/>
          <p:cNvSpPr/>
          <p:nvPr/>
        </p:nvSpPr>
        <p:spPr>
          <a:xfrm>
            <a:off x="5070988" y="2600886"/>
            <a:ext cx="1931866" cy="1463793"/>
          </a:xfrm>
          <a:custGeom>
            <a:avLst/>
            <a:gdLst>
              <a:gd name="connsiteX0" fmla="*/ 0 w 1729740"/>
              <a:gd name="connsiteY0" fmla="*/ 1310640 h 1310640"/>
              <a:gd name="connsiteX1" fmla="*/ 320040 w 1729740"/>
              <a:gd name="connsiteY1" fmla="*/ 632460 h 1310640"/>
              <a:gd name="connsiteX2" fmla="*/ 800100 w 1729740"/>
              <a:gd name="connsiteY2" fmla="*/ 259080 h 1310640"/>
              <a:gd name="connsiteX3" fmla="*/ 1729740 w 1729740"/>
              <a:gd name="connsiteY3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740" h="1310640">
                <a:moveTo>
                  <a:pt x="0" y="1310640"/>
                </a:moveTo>
                <a:cubicBezTo>
                  <a:pt x="93345" y="1059180"/>
                  <a:pt x="186690" y="807720"/>
                  <a:pt x="320040" y="632460"/>
                </a:cubicBezTo>
                <a:cubicBezTo>
                  <a:pt x="453390" y="457200"/>
                  <a:pt x="565150" y="364490"/>
                  <a:pt x="800100" y="259080"/>
                </a:cubicBezTo>
                <a:cubicBezTo>
                  <a:pt x="1035050" y="153670"/>
                  <a:pt x="1382395" y="76835"/>
                  <a:pt x="1729740" y="0"/>
                </a:cubicBezTo>
              </a:path>
            </a:pathLst>
          </a:cu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직사각형 242"/>
              <p:cNvSpPr/>
              <p:nvPr/>
            </p:nvSpPr>
            <p:spPr>
              <a:xfrm>
                <a:off x="8496147" y="3622212"/>
                <a:ext cx="2141764" cy="35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3" name="직사각형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47" y="3622212"/>
                <a:ext cx="2141764" cy="350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직사각형 243"/>
          <p:cNvSpPr/>
          <p:nvPr/>
        </p:nvSpPr>
        <p:spPr>
          <a:xfrm>
            <a:off x="1539162" y="4181064"/>
            <a:ext cx="2808440" cy="391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Underfit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(high-bias)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4679509" y="4181064"/>
            <a:ext cx="2808440" cy="40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Just right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7819855" y="4181064"/>
            <a:ext cx="2808440" cy="40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(high variance)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3" name="그룹 292"/>
          <p:cNvGrpSpPr/>
          <p:nvPr/>
        </p:nvGrpSpPr>
        <p:grpSpPr>
          <a:xfrm>
            <a:off x="2017617" y="2697542"/>
            <a:ext cx="1271845" cy="1005642"/>
            <a:chOff x="961795" y="2806883"/>
            <a:chExt cx="1138775" cy="900424"/>
          </a:xfrm>
        </p:grpSpPr>
        <p:sp>
          <p:nvSpPr>
            <p:cNvPr id="294" name="곱셈 기호 293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5" name="곱셈 기호 294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6" name="곱셈 기호 295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5150516" y="2697542"/>
            <a:ext cx="1271845" cy="1005642"/>
            <a:chOff x="961795" y="2806883"/>
            <a:chExt cx="1138775" cy="900424"/>
          </a:xfrm>
        </p:grpSpPr>
        <p:sp>
          <p:nvSpPr>
            <p:cNvPr id="298" name="곱셈 기호 297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9" name="곱셈 기호 298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0" name="곱셈 기호 299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8296311" y="2697542"/>
            <a:ext cx="1271845" cy="1005642"/>
            <a:chOff x="961795" y="2806883"/>
            <a:chExt cx="1138775" cy="900424"/>
          </a:xfrm>
        </p:grpSpPr>
        <p:sp>
          <p:nvSpPr>
            <p:cNvPr id="302" name="곱셈 기호 301"/>
            <p:cNvSpPr/>
            <p:nvPr/>
          </p:nvSpPr>
          <p:spPr>
            <a:xfrm>
              <a:off x="961795" y="3484885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3" name="곱셈 기호 302"/>
            <p:cNvSpPr/>
            <p:nvPr/>
          </p:nvSpPr>
          <p:spPr>
            <a:xfrm>
              <a:off x="1346309" y="3018651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4" name="곱셈 기호 303"/>
            <p:cNvSpPr/>
            <p:nvPr/>
          </p:nvSpPr>
          <p:spPr>
            <a:xfrm>
              <a:off x="1878148" y="2806883"/>
              <a:ext cx="222422" cy="222422"/>
            </a:xfrm>
            <a:prstGeom prst="mathMultiply">
              <a:avLst>
                <a:gd name="adj1" fmla="val 1180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242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Regularization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Regularization</a:t>
                </a:r>
                <a:endPara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parameter</a:t>
                </a:r>
                <a:r>
                  <a:rPr lang="ko-KR" altLang="en-US" sz="1800" dirty="0"/>
                  <a:t>가 작은 값을 가질 수 있도록 </a:t>
                </a:r>
                <a:r>
                  <a:rPr lang="en-US" altLang="ko-KR" sz="1800" dirty="0"/>
                  <a:t>cost function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smtClean="0"/>
                  <a:t>수정</a:t>
                </a: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d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ko-KR" altLang="en-US" sz="1800" dirty="0" smtClean="0"/>
                  <a:t>단순한 </a:t>
                </a:r>
                <a:r>
                  <a:rPr lang="en-US" altLang="ko-KR" sz="1800" dirty="0"/>
                  <a:t>hypothesis</a:t>
                </a:r>
                <a:r>
                  <a:rPr lang="ko-KR" altLang="en-US" sz="1800" dirty="0"/>
                  <a:t>를 도출하기 때문에</a:t>
                </a:r>
                <a:r>
                  <a:rPr lang="en-US" altLang="ko-KR" sz="1800" dirty="0"/>
                  <a:t>, over-fitting</a:t>
                </a:r>
                <a:r>
                  <a:rPr lang="ko-KR" altLang="en-US" sz="1800" dirty="0"/>
                  <a:t>의 가능성이 </a:t>
                </a:r>
                <a:r>
                  <a:rPr lang="ko-KR" altLang="en-US" sz="1800" dirty="0" err="1"/>
                  <a:t>적어짐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/>
                  <a:t>Regularization parameter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800" dirty="0"/>
                  <a:t>가 너무 크면 </a:t>
                </a:r>
                <a:r>
                  <a:rPr lang="en-US" altLang="ko-KR" sz="1800" dirty="0"/>
                  <a:t>under-fitting</a:t>
                </a:r>
                <a:r>
                  <a:rPr lang="ko-KR" altLang="en-US" sz="1800" dirty="0"/>
                  <a:t>이 되므로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적절한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800" dirty="0"/>
                  <a:t>값 설정이 중요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그룹 54"/>
          <p:cNvGrpSpPr/>
          <p:nvPr/>
        </p:nvGrpSpPr>
        <p:grpSpPr>
          <a:xfrm>
            <a:off x="5462321" y="2751712"/>
            <a:ext cx="2201615" cy="962626"/>
            <a:chOff x="4409401" y="2716841"/>
            <a:chExt cx="1812425" cy="792458"/>
          </a:xfrm>
        </p:grpSpPr>
        <p:sp>
          <p:nvSpPr>
            <p:cNvPr id="56" name="타원 55"/>
            <p:cNvSpPr/>
            <p:nvPr/>
          </p:nvSpPr>
          <p:spPr>
            <a:xfrm>
              <a:off x="5608895" y="3204552"/>
              <a:ext cx="203356" cy="30474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409401" y="2716841"/>
              <a:ext cx="1812425" cy="288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C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Regularization parameter</a:t>
              </a:r>
              <a:endParaRPr lang="ko-KR" altLang="en-US" sz="1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56" idx="1"/>
            </p:cNvCxnSpPr>
            <p:nvPr/>
          </p:nvCxnSpPr>
          <p:spPr>
            <a:xfrm flipH="1" flipV="1">
              <a:off x="5478876" y="3052099"/>
              <a:ext cx="159800" cy="19708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930086" y="4832058"/>
            <a:ext cx="1977692" cy="426701"/>
            <a:chOff x="3253062" y="4343400"/>
            <a:chExt cx="1628087" cy="351271"/>
          </a:xfrm>
        </p:grpSpPr>
        <p:sp>
          <p:nvSpPr>
            <p:cNvPr id="60" name="직사각형 59"/>
            <p:cNvSpPr/>
            <p:nvPr/>
          </p:nvSpPr>
          <p:spPr>
            <a:xfrm>
              <a:off x="3253062" y="4405830"/>
              <a:ext cx="1403035" cy="288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Regularization</a:t>
              </a:r>
              <a:endParaRPr lang="ko-KR" altLang="en-US" sz="1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104861" y="4343400"/>
              <a:ext cx="77628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4333462" y="4343400"/>
              <a:ext cx="180975" cy="1524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559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Practice (HW #1)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회귀 예제 실습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(p.89 ~ 105)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AND, OR, XOR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학습 결과 확인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Either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‘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제출</a:t>
            </a: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693952"/>
                  </p:ext>
                </p:extLst>
              </p:nvPr>
            </p:nvGraphicFramePr>
            <p:xfrm>
              <a:off x="7970376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3693952"/>
                  </p:ext>
                </p:extLst>
              </p:nvPr>
            </p:nvGraphicFramePr>
            <p:xfrm>
              <a:off x="7970376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3"/>
                          <a:stretch>
                            <a:fillRect l="-1220" t="-2778" r="-203659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3"/>
                          <a:stretch>
                            <a:fillRect l="-100000" t="-2778" r="-101205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3"/>
                          <a:stretch>
                            <a:fillRect l="-202439" t="-2778" r="-2439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33548"/>
                  </p:ext>
                </p:extLst>
              </p:nvPr>
            </p:nvGraphicFramePr>
            <p:xfrm>
              <a:off x="6091974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33548"/>
                  </p:ext>
                </p:extLst>
              </p:nvPr>
            </p:nvGraphicFramePr>
            <p:xfrm>
              <a:off x="6091974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1220" t="-2778" r="-203659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100000" t="-2778" r="-101205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4"/>
                          <a:stretch>
                            <a:fillRect l="-202439" t="-2778" r="-2439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6194"/>
                  </p:ext>
                </p:extLst>
              </p:nvPr>
            </p:nvGraphicFramePr>
            <p:xfrm>
              <a:off x="9852612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80309" marR="80309" marT="40155" marB="40155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41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6194"/>
                  </p:ext>
                </p:extLst>
              </p:nvPr>
            </p:nvGraphicFramePr>
            <p:xfrm>
              <a:off x="9852612" y="3105775"/>
              <a:ext cx="1501188" cy="1087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0396">
                      <a:extLst>
                        <a:ext uri="{9D8B030D-6E8A-4147-A177-3AD203B41FA5}">
                          <a16:colId xmlns:a16="http://schemas.microsoft.com/office/drawing/2014/main" val="196427575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548124101"/>
                        </a:ext>
                      </a:extLst>
                    </a:gridCol>
                    <a:gridCol w="500396">
                      <a:extLst>
                        <a:ext uri="{9D8B030D-6E8A-4147-A177-3AD203B41FA5}">
                          <a16:colId xmlns:a16="http://schemas.microsoft.com/office/drawing/2014/main" val="2777837553"/>
                        </a:ext>
                      </a:extLst>
                    </a:gridCol>
                  </a:tblGrid>
                  <a:tr h="2174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1220" t="-2778" r="-203659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100000" t="-2778" r="-101205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309" marR="80309" marT="40155" marB="40155">
                        <a:blipFill>
                          <a:blip r:embed="rId5"/>
                          <a:stretch>
                            <a:fillRect l="-202439" t="-2778" r="-2439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73968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263246487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788983963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0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1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149723491"/>
                      </a:ext>
                    </a:extLst>
                  </a:tr>
                  <a:tr h="2174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dirty="0" smtClean="0"/>
                            <a:t>1</a:t>
                          </a:r>
                          <a:endParaRPr lang="ko-KR" altLang="en-US" sz="900" dirty="0"/>
                        </a:p>
                      </a:txBody>
                      <a:tcPr marL="80309" marR="80309" marT="40155" marB="40155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900" b="1" dirty="0" smtClean="0"/>
                            <a:t>0</a:t>
                          </a:r>
                          <a:endParaRPr lang="ko-KR" altLang="en-US" sz="900" b="1" dirty="0"/>
                        </a:p>
                      </a:txBody>
                      <a:tcPr marL="80309" marR="80309" marT="40155" marB="40155"/>
                    </a:tc>
                    <a:extLst>
                      <a:ext uri="{0D108BD9-81ED-4DB2-BD59-A6C34878D82A}">
                        <a16:rowId xmlns:a16="http://schemas.microsoft.com/office/drawing/2014/main" val="3145243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469188" y="273644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590" y="273644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5992" y="273644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Summary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using machine learning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Binary classification: l</a:t>
            </a:r>
            <a:r>
              <a:rPr lang="en-US" altLang="ko-KR" sz="1800" dirty="0" smtClean="0"/>
              <a:t>ogistic(sigmoid</a:t>
            </a:r>
            <a:r>
              <a:rPr lang="en-US" altLang="ko-KR" sz="1800" dirty="0"/>
              <a:t>) function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Multinomial classification: </a:t>
            </a:r>
            <a:r>
              <a:rPr lang="en-US" altLang="ko-KR" sz="1800" dirty="0" err="1" smtClean="0"/>
              <a:t>Softmax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cross-entropy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Learning: overfitting, regularization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Assignment #2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Exercises (Due date: 01/21)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Multi-class logistic 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클래스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예제 실습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p.112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123)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Multi-layer Perceptron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ko-KR" alt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예제 실습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p.123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136)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Either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Acknowledgment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모두를 위한 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Sung Kim, HKUST,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hunkim.github.io/ml/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&amp; Deep Learning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Andrew Ng, Stanford University (</a:t>
            </a:r>
            <a:r>
              <a:rPr lang="nn-NO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www.andrewng.org/</a:t>
            </a:r>
            <a:r>
              <a:rPr lang="nn-NO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참고문헌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스고모리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유우스케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정석으로 배우는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위키북스</a:t>
            </a:r>
            <a:endParaRPr lang="en-US" altLang="ko-KR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Saito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Goki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“Deep learning from scratch”,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O’REILLY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밖에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…(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강의노트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블로그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 등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deep learning from scratch sait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98" y="4199647"/>
            <a:ext cx="1600200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 ìì¼ë¡ ë°°ì°ë ë¥ë¬ë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26" y="4199647"/>
            <a:ext cx="1611069" cy="2056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superm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05" y="1911516"/>
            <a:ext cx="3534019" cy="47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1267" y="1911515"/>
            <a:ext cx="760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88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AI</a:t>
            </a:r>
            <a:r>
              <a:rPr lang="en-US" altLang="ko-KR" sz="5400" b="1" i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is a s</a:t>
            </a:r>
            <a:r>
              <a:rPr lang="en-US" altLang="ko-KR" sz="5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uperpower.”</a:t>
            </a:r>
            <a:endParaRPr lang="ko-KR" altLang="en-US" sz="3600" b="1" i="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Andrew 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7" y="449662"/>
            <a:ext cx="1461853" cy="14618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17752" y="765089"/>
            <a:ext cx="208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 </a:t>
            </a:r>
            <a:r>
              <a:rPr lang="en-US" altLang="ko-KR" sz="28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@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AndrewYNg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267" y="5137098"/>
            <a:ext cx="71460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you.</a:t>
            </a:r>
          </a:p>
          <a:p>
            <a:pPr algn="just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Yong Yi Lee, GDG Organizer (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yylee.st.john@gmail.com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ko-KR" altLang="en-US" b="1" i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Hey, Google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Assistant based on Natural Language Processing (NLP)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Pixel3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 날씨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 등의 정보 제공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for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음식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레시피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제공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home-hub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home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제어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가능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27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언어를 실시간으로 통역</a:t>
            </a: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 service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호텔 및 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Lyft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oogle assistan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9" t="13450" r="27628" b="20264"/>
          <a:stretch/>
        </p:blipFill>
        <p:spPr bwMode="auto">
          <a:xfrm>
            <a:off x="7863840" y="3833310"/>
            <a:ext cx="3489960" cy="26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T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emplate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ain Title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Author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S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ection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Content (Arial, 16</a:t>
            </a: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Title (Arial Black, 44, Bold)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(Arial, 20)</a:t>
            </a:r>
            <a:endParaRPr lang="en-US" altLang="ko-KR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(Arial, 18)</a:t>
            </a:r>
            <a: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 Content (Arial, 16)</a:t>
            </a:r>
            <a:br>
              <a:rPr lang="en-US" altLang="ko-K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3281" y="1805632"/>
            <a:ext cx="4160519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Figure / Video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3280" y="4015432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or Video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31710"/>
              </p:ext>
            </p:extLst>
          </p:nvPr>
        </p:nvGraphicFramePr>
        <p:xfrm>
          <a:off x="7193278" y="4900794"/>
          <a:ext cx="4160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43006887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418055699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81385348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63525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1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22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3280" y="4562240"/>
            <a:ext cx="41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Caption (Arial, 14)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31778" r="17125" b="30667"/>
          <a:stretch/>
        </p:blipFill>
        <p:spPr>
          <a:xfrm>
            <a:off x="2103120" y="2179320"/>
            <a:ext cx="80010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Hey, Google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67" y="1597377"/>
            <a:ext cx="7684866" cy="432273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33375" y="1981200"/>
            <a:ext cx="8477250" cy="4267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400" smtClean="0"/>
          </a:p>
          <a:p>
            <a:pPr marL="457200" lvl="1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38200" y="5986789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Video 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Google’s </a:t>
            </a:r>
            <a:r>
              <a:rPr lang="en-US" altLang="ko-KR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AI assistant 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can now make </a:t>
            </a:r>
            <a:r>
              <a:rPr lang="en-US" altLang="ko-KR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real phone 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calls</a:t>
            </a:r>
            <a:r>
              <a:rPr lang="en-US" altLang="ko-KR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(</a:t>
            </a:r>
            <a:r>
              <a:rPr lang="en-US" altLang="ko-KR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/>
              </a:rPr>
              <a:t>https://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/>
              </a:rPr>
              <a:t>www.youtube.com/watch?v=JvbHu_bVa_g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Keynote speech by S. </a:t>
            </a:r>
            <a:r>
              <a:rPr lang="en-US" altLang="ko-KR" sz="1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Pichai</a:t>
            </a:r>
            <a:r>
              <a:rPr lang="en-US" altLang="ko-KR" sz="1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at Google I/O’18, CA, USA (May 8, 2018)</a:t>
            </a:r>
            <a:endParaRPr lang="ko-KR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lassification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Yong Y.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Jan 10,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Recap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(ML)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Explicit </a:t>
                </a:r>
                <a:r>
                  <a:rPr lang="en-US" altLang="ko-KR" sz="1800" dirty="0"/>
                  <a:t>programming vs. </a:t>
                </a:r>
                <a:r>
                  <a:rPr lang="en-US" altLang="ko-KR" sz="1800" b="1" u="sng" dirty="0"/>
                  <a:t>Machine learning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ML: </a:t>
                </a:r>
                <a:r>
                  <a:rPr lang="en-US" altLang="ko-KR" sz="1800" b="1" u="sng" dirty="0" smtClean="0"/>
                  <a:t>Supervised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/ Unsupervised / Reinforcement </a:t>
                </a:r>
                <a:r>
                  <a:rPr lang="en-US" altLang="ko-KR" sz="1800" dirty="0" smtClean="0"/>
                  <a:t>learning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Supervised: </a:t>
                </a:r>
                <a:r>
                  <a:rPr lang="en-US" altLang="ko-KR" sz="1800" b="1" u="sng" dirty="0" smtClean="0"/>
                  <a:t>Regression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vs. Classification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ko-KR" sz="1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</a:t>
                </a:r>
                <a:endParaRPr lang="en-US" altLang="ko-KR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Linear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8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Cost function (MSE; mean square error):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ko-KR" sz="1800" dirty="0" smtClean="0"/>
                  <a:t>Gradient descent algorithm: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endParaRPr lang="en-US" altLang="ko-KR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ko-KR" alt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546"/>
                <a:ext cx="10515600" cy="4893390"/>
              </a:xfrm>
              <a:prstGeom prst="rect">
                <a:avLst/>
              </a:prstGeo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3237677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800" b="1" dirty="0" smtClean="0">
                <a:latin typeface="Arial Black" panose="020B0A04020102020204" pitchFamily="34" charset="0"/>
              </a:rPr>
              <a:t>L</a:t>
            </a:r>
            <a:r>
              <a:rPr lang="en-US" altLang="ko-KR" sz="6000" b="1" dirty="0" smtClean="0">
                <a:latin typeface="Arial Black" panose="020B0A04020102020204" pitchFamily="34" charset="0"/>
              </a:rPr>
              <a:t>ogistic Regression</a:t>
            </a:r>
            <a:endParaRPr lang="ko-KR" alt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Binary </a:t>
            </a:r>
            <a:r>
              <a:rPr lang="en-US" altLang="ko-KR" b="1" dirty="0" smtClean="0">
                <a:latin typeface="Arial Black" panose="020B0A04020102020204" pitchFamily="34" charset="0"/>
              </a:rPr>
              <a:t>Classification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595546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이란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주어진 입력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(feature)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</a:t>
            </a:r>
            <a:r>
              <a:rPr lang="en-US" altLang="ko-KR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class</a:t>
            </a:r>
            <a:r>
              <a:rPr lang="ko-KR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분류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결과를 도출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결과를 두 개의 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로만 분류하는 </a:t>
            </a: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E-mail: Spam/ham, Exam: pass/fail, Tumor: 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악성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(malignant)/</a:t>
            </a:r>
            <a:r>
              <a:rPr lang="ko-KR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양성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(benign)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23107" y="3657600"/>
            <a:ext cx="8945786" cy="2831336"/>
            <a:chOff x="755128" y="3657600"/>
            <a:chExt cx="8055497" cy="2549560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28" y="3657600"/>
              <a:ext cx="7633744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470193" y="5930161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© Mark </a:t>
              </a:r>
              <a:r>
                <a:rPr lang="en-US" altLang="ko-KR" sz="1200" dirty="0" err="1" smtClean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Enomoto</a:t>
              </a:r>
              <a:endParaRPr lang="ko-KR" altLang="en-US" sz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1773</Words>
  <Application>Microsoft Office PowerPoint</Application>
  <PresentationFormat>와이드스크린</PresentationFormat>
  <Paragraphs>602</Paragraphs>
  <Slides>46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Arial Black</vt:lpstr>
      <vt:lpstr>Cambria Math</vt:lpstr>
      <vt:lpstr>Tahoma</vt:lpstr>
      <vt:lpstr>Wingdings</vt:lpstr>
      <vt:lpstr>Office 테마</vt:lpstr>
      <vt:lpstr>PowerPoint 프레젠테이션</vt:lpstr>
      <vt:lpstr>Deep Learning with TF</vt:lpstr>
      <vt:lpstr>Google @ CES 2019</vt:lpstr>
      <vt:lpstr>Hey, Google</vt:lpstr>
      <vt:lpstr>Hey, Google</vt:lpstr>
      <vt:lpstr>Classification</vt:lpstr>
      <vt:lpstr>Recap</vt:lpstr>
      <vt:lpstr>Logistic Regression</vt:lpstr>
      <vt:lpstr>Binary Classification</vt:lpstr>
      <vt:lpstr>Binary Classification (cont’d)</vt:lpstr>
      <vt:lpstr>Binary Classification (cont’d)</vt:lpstr>
      <vt:lpstr>Binary Classification (cont’d)</vt:lpstr>
      <vt:lpstr>Logistic Function</vt:lpstr>
      <vt:lpstr>Logistic Function (cont’d)</vt:lpstr>
      <vt:lpstr>Logistic Function (cont’d)</vt:lpstr>
      <vt:lpstr>Logistic Function (cont’d)</vt:lpstr>
      <vt:lpstr>Cost Function</vt:lpstr>
      <vt:lpstr>Cost Function (cont’d)</vt:lpstr>
      <vt:lpstr>Cost Function (cont’d)</vt:lpstr>
      <vt:lpstr>Cost Function (cont’d)</vt:lpstr>
      <vt:lpstr>Cost Function (cont’d)</vt:lpstr>
      <vt:lpstr>Softmax Classification</vt:lpstr>
      <vt:lpstr>Multinomial Classification</vt:lpstr>
      <vt:lpstr>Softmax Function</vt:lpstr>
      <vt:lpstr>Cross-Entropy</vt:lpstr>
      <vt:lpstr>Cross-Entropy (cont’d)</vt:lpstr>
      <vt:lpstr>Learning</vt:lpstr>
      <vt:lpstr>Model Evaluation</vt:lpstr>
      <vt:lpstr>Overfitting</vt:lpstr>
      <vt:lpstr>Train/Dev/Test Sets</vt:lpstr>
      <vt:lpstr>Evaluation Metrics</vt:lpstr>
      <vt:lpstr>Learning</vt:lpstr>
      <vt:lpstr>Learning (cont’d)</vt:lpstr>
      <vt:lpstr>Regularization</vt:lpstr>
      <vt:lpstr>Practice (HW #1)</vt:lpstr>
      <vt:lpstr>Summary</vt:lpstr>
      <vt:lpstr>Assignment #2</vt:lpstr>
      <vt:lpstr>Acknowledgment</vt:lpstr>
      <vt:lpstr>PowerPoint 프레젠테이션</vt:lpstr>
      <vt:lpstr>Template</vt:lpstr>
      <vt:lpstr>Main Title</vt:lpstr>
      <vt:lpstr>Section</vt:lpstr>
      <vt:lpstr>Title (Arial Black, 44, Bold)</vt:lpstr>
      <vt:lpstr>Title (Arial Black, 44, Bold)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yongyilee</cp:lastModifiedBy>
  <cp:revision>578</cp:revision>
  <dcterms:created xsi:type="dcterms:W3CDTF">2018-07-08T11:47:42Z</dcterms:created>
  <dcterms:modified xsi:type="dcterms:W3CDTF">2019-01-10T13:00:07Z</dcterms:modified>
</cp:coreProperties>
</file>