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7589525" cx="10698475"/>
  <p:notesSz cx="6858000" cy="9144000"/>
  <p:embeddedFontLst>
    <p:embeddedFont>
      <p:font typeface="Ubuntu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90">
          <p15:clr>
            <a:srgbClr val="A4A3A4"/>
          </p15:clr>
        </p15:guide>
        <p15:guide id="2" pos="3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90" orient="horz"/>
        <p:guide pos="337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UbuntuMono-bold.fntdata"/><Relationship Id="rId10" Type="http://schemas.openxmlformats.org/officeDocument/2006/relationships/font" Target="fonts/UbuntuMono-regular.fntdata"/><Relationship Id="rId13" Type="http://schemas.openxmlformats.org/officeDocument/2006/relationships/font" Target="fonts/UbuntuMono-boldItalic.fntdata"/><Relationship Id="rId12" Type="http://schemas.openxmlformats.org/officeDocument/2006/relationships/font" Target="fonts/Ubuntu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129e0ecd4_0_16: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129e0ec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de3aacdf_0_2: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de3aac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1de3aacdf_0_14: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1de3aa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699" y="1098663"/>
            <a:ext cx="9969300" cy="3028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64689" y="4181912"/>
            <a:ext cx="9969300" cy="1169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689" y="1632150"/>
            <a:ext cx="9969300" cy="2897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64689" y="4651286"/>
            <a:ext cx="9969300" cy="1919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689" y="3173701"/>
            <a:ext cx="9969300" cy="124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64689" y="1700542"/>
            <a:ext cx="9969300" cy="504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64689" y="1700542"/>
            <a:ext cx="4679700" cy="504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5653905" y="1700542"/>
            <a:ext cx="4679700" cy="504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689" y="819819"/>
            <a:ext cx="3285300" cy="11151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64689" y="2050433"/>
            <a:ext cx="3285300" cy="4691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592" y="664222"/>
            <a:ext cx="7450500" cy="6036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9238" y="-184"/>
            <a:ext cx="5349000" cy="7589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635" y="1819619"/>
            <a:ext cx="4733100" cy="218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310635" y="4136096"/>
            <a:ext cx="4733100" cy="182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779212" y="1068414"/>
            <a:ext cx="4489500" cy="54525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689" y="6242453"/>
            <a:ext cx="7018800" cy="892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689" y="656660"/>
            <a:ext cx="9969300" cy="845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4689" y="1700542"/>
            <a:ext cx="9969300" cy="504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9912771" y="6880840"/>
            <a:ext cx="642000" cy="580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chwarzschlyle/laser-physics" TargetMode="External"/><Relationship Id="rId4" Type="http://schemas.openxmlformats.org/officeDocument/2006/relationships/image" Target="../media/image5.gif"/><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gi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sp>
        <p:nvSpPr>
          <p:cNvPr id="55" name="Google Shape;55;p13"/>
          <p:cNvSpPr txBox="1"/>
          <p:nvPr/>
        </p:nvSpPr>
        <p:spPr>
          <a:xfrm>
            <a:off x="1544038" y="2612775"/>
            <a:ext cx="761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Ubuntu Mono"/>
                <a:ea typeface="Ubuntu Mono"/>
                <a:cs typeface="Ubuntu Mono"/>
                <a:sym typeface="Ubuntu Mono"/>
              </a:rPr>
              <a:t>Laser Cavity Resonance</a:t>
            </a:r>
            <a:endParaRPr sz="5000">
              <a:solidFill>
                <a:schemeClr val="lt1"/>
              </a:solidFill>
              <a:latin typeface="Ubuntu Mono"/>
              <a:ea typeface="Ubuntu Mono"/>
              <a:cs typeface="Ubuntu Mono"/>
              <a:sym typeface="Ubuntu Mono"/>
            </a:endParaRPr>
          </a:p>
        </p:txBody>
      </p:sp>
      <p:sp>
        <p:nvSpPr>
          <p:cNvPr id="56" name="Google Shape;56;p13"/>
          <p:cNvSpPr txBox="1"/>
          <p:nvPr/>
        </p:nvSpPr>
        <p:spPr>
          <a:xfrm>
            <a:off x="1115338" y="3876950"/>
            <a:ext cx="8467800" cy="218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cavity-resonance</a:t>
            </a:r>
            <a:r>
              <a:rPr lang="en" sz="1000">
                <a:solidFill>
                  <a:srgbClr val="00FF00"/>
                </a:solidFill>
                <a:latin typeface="Ubuntu Mono"/>
                <a:ea typeface="Ubuntu Mono"/>
                <a:cs typeface="Ubuntu Mono"/>
                <a:sym typeface="Ubuntu Mono"/>
              </a:rPr>
              <a:t>:~</a:t>
            </a:r>
            <a:r>
              <a:rPr lang="en" sz="1000">
                <a:solidFill>
                  <a:srgbClr val="00FFFF"/>
                </a:solidFill>
                <a:latin typeface="Ubuntu Mono"/>
                <a:ea typeface="Ubuntu Mono"/>
                <a:cs typeface="Ubuntu Mono"/>
                <a:sym typeface="Ubuntu Mono"/>
              </a:rPr>
              <a:t># </a:t>
            </a:r>
            <a:r>
              <a:rPr lang="en" sz="1000">
                <a:solidFill>
                  <a:schemeClr val="lt1"/>
                </a:solidFill>
                <a:latin typeface="Ubuntu Mono"/>
                <a:ea typeface="Ubuntu Mono"/>
                <a:cs typeface="Ubuntu Mono"/>
                <a:sym typeface="Ubuntu Mono"/>
              </a:rPr>
              <a:t>We construct laser cavity capable of containing standing wave modes for lasing. The following slides show the following laser cavity resonator configurations: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a. spherical mirrors at both ends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b. spherical mirror + plane mirror</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c. plane mirror at both ends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d. spherical mirror confocal to a plane mirror</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e. spherical mirror with coincident centers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by generating image frames of varying parameters (mainly, separation distance). To do so, a spherical-spherical mirror resonator, a spherical-plane mirror resonator, and a plane-plane mirror resonator was investigated encompassing the five cases above.</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 </a:t>
            </a:r>
            <a:endParaRPr sz="1000">
              <a:solidFill>
                <a:schemeClr val="lt1"/>
              </a:solidFill>
              <a:latin typeface="Ubuntu Mono"/>
              <a:ea typeface="Ubuntu Mono"/>
              <a:cs typeface="Ubuntu Mono"/>
              <a:sym typeface="Ubuntu Mono"/>
            </a:endParaRPr>
          </a:p>
        </p:txBody>
      </p:sp>
      <p:sp>
        <p:nvSpPr>
          <p:cNvPr id="57" name="Google Shape;57;p13"/>
          <p:cNvSpPr txBox="1"/>
          <p:nvPr/>
        </p:nvSpPr>
        <p:spPr>
          <a:xfrm>
            <a:off x="66270" y="6830650"/>
            <a:ext cx="567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Ubuntu Mono"/>
                <a:ea typeface="Ubuntu Mono"/>
                <a:cs typeface="Ubuntu Mono"/>
                <a:sym typeface="Ubuntu Mono"/>
              </a:rPr>
              <a:t>GitHub repo: </a:t>
            </a:r>
            <a:r>
              <a:rPr lang="en" sz="900" u="sng">
                <a:solidFill>
                  <a:schemeClr val="hlink"/>
                </a:solidFill>
                <a:latin typeface="Ubuntu Mono"/>
                <a:ea typeface="Ubuntu Mono"/>
                <a:cs typeface="Ubuntu Mono"/>
                <a:sym typeface="Ubuntu Mono"/>
                <a:hlinkClick r:id="rId3"/>
              </a:rPr>
              <a:t>https://github.com/schwarzschlyle/laser-physics</a:t>
            </a:r>
            <a:endParaRPr sz="900">
              <a:solidFill>
                <a:schemeClr val="lt1"/>
              </a:solidFill>
              <a:latin typeface="Ubuntu Mono"/>
              <a:ea typeface="Ubuntu Mono"/>
              <a:cs typeface="Ubuntu Mono"/>
              <a:sym typeface="Ubuntu Mono"/>
            </a:endParaRPr>
          </a:p>
          <a:p>
            <a:pPr indent="0" lvl="0" marL="0" rtl="0" algn="ctr">
              <a:spcBef>
                <a:spcPts val="0"/>
              </a:spcBef>
              <a:spcAft>
                <a:spcPts val="0"/>
              </a:spcAft>
              <a:buClr>
                <a:schemeClr val="dk1"/>
              </a:buClr>
              <a:buSzPts val="1100"/>
              <a:buFont typeface="Arial"/>
              <a:buNone/>
            </a:pPr>
            <a:r>
              <a:t/>
            </a:r>
            <a:endParaRPr sz="900">
              <a:latin typeface="Ubuntu Mono"/>
              <a:ea typeface="Ubuntu Mono"/>
              <a:cs typeface="Ubuntu Mono"/>
              <a:sym typeface="Ubuntu Mono"/>
            </a:endParaRPr>
          </a:p>
        </p:txBody>
      </p:sp>
      <p:pic>
        <p:nvPicPr>
          <p:cNvPr id="58" name="Google Shape;58;p13"/>
          <p:cNvPicPr preferRelativeResize="0"/>
          <p:nvPr/>
        </p:nvPicPr>
        <p:blipFill>
          <a:blip r:embed="rId4">
            <a:alphaModFix/>
          </a:blip>
          <a:stretch>
            <a:fillRect/>
          </a:stretch>
        </p:blipFill>
        <p:spPr>
          <a:xfrm>
            <a:off x="9154450" y="6336575"/>
            <a:ext cx="870450" cy="879575"/>
          </a:xfrm>
          <a:prstGeom prst="rect">
            <a:avLst/>
          </a:prstGeom>
          <a:noFill/>
          <a:ln>
            <a:noFill/>
          </a:ln>
        </p:spPr>
      </p:pic>
      <p:pic>
        <p:nvPicPr>
          <p:cNvPr id="59" name="Google Shape;59;p13"/>
          <p:cNvPicPr preferRelativeResize="0"/>
          <p:nvPr/>
        </p:nvPicPr>
        <p:blipFill>
          <a:blip r:embed="rId5">
            <a:alphaModFix/>
          </a:blip>
          <a:stretch>
            <a:fillRect/>
          </a:stretch>
        </p:blipFill>
        <p:spPr>
          <a:xfrm>
            <a:off x="6275775" y="6504900"/>
            <a:ext cx="2664900" cy="461700"/>
          </a:xfrm>
          <a:prstGeom prst="rect">
            <a:avLst/>
          </a:prstGeom>
          <a:noFill/>
          <a:ln>
            <a:noFill/>
          </a:ln>
        </p:spPr>
      </p:pic>
      <p:sp>
        <p:nvSpPr>
          <p:cNvPr id="60" name="Google Shape;60;p13"/>
          <p:cNvSpPr txBox="1"/>
          <p:nvPr/>
        </p:nvSpPr>
        <p:spPr>
          <a:xfrm>
            <a:off x="6613159" y="6799150"/>
            <a:ext cx="16737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pip install raytracing</a:t>
            </a:r>
            <a:endParaRPr sz="1000">
              <a:solidFill>
                <a:schemeClr val="lt1"/>
              </a:solidFill>
              <a:latin typeface="Ubuntu Mono"/>
              <a:ea typeface="Ubuntu Mono"/>
              <a:cs typeface="Ubuntu Mono"/>
              <a:sym typeface="Ubuntu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 name="Shape 64"/>
        <p:cNvGrpSpPr/>
        <p:nvPr/>
      </p:nvGrpSpPr>
      <p:grpSpPr>
        <a:xfrm>
          <a:off x="0" y="0"/>
          <a:ext cx="0" cy="0"/>
          <a:chOff x="0" y="0"/>
          <a:chExt cx="0" cy="0"/>
        </a:xfrm>
      </p:grpSpPr>
      <p:sp>
        <p:nvSpPr>
          <p:cNvPr id="65" name="Google Shape;65;p14"/>
          <p:cNvSpPr txBox="1"/>
          <p:nvPr/>
        </p:nvSpPr>
        <p:spPr>
          <a:xfrm>
            <a:off x="830450" y="1682775"/>
            <a:ext cx="2385300" cy="4648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spherical-spherical-mirror-resonator</a:t>
            </a:r>
            <a:r>
              <a:rPr lang="en" sz="1000">
                <a:solidFill>
                  <a:srgbClr val="00FF00"/>
                </a:solidFill>
                <a:latin typeface="Ubuntu Mono"/>
                <a:ea typeface="Ubuntu Mono"/>
                <a:cs typeface="Ubuntu Mono"/>
                <a:sym typeface="Ubuntu Mono"/>
              </a:rPr>
              <a:t>:~</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a:t>
            </a:r>
            <a:r>
              <a:rPr lang="en" sz="1000">
                <a:solidFill>
                  <a:schemeClr val="lt1"/>
                </a:solidFill>
                <a:latin typeface="Ubuntu Mono"/>
                <a:ea typeface="Ubuntu Mono"/>
                <a:cs typeface="Ubuntu Mono"/>
                <a:sym typeface="Ubuntu Mono"/>
              </a:rPr>
              <a:t>following</a:t>
            </a:r>
            <a:r>
              <a:rPr lang="en" sz="1000">
                <a:solidFill>
                  <a:schemeClr val="lt1"/>
                </a:solidFill>
                <a:latin typeface="Ubuntu Mono"/>
                <a:ea typeface="Ubuntu Mono"/>
                <a:cs typeface="Ubuntu Mono"/>
                <a:sym typeface="Ubuntu Mono"/>
              </a:rPr>
              <a:t> GIF is rendered by varying separation distance of two spherical mirrors while fixing the respective radii of curvature which was set to have an equal R = 4 value for both mirrors. The code was constructed to cycle from L = 0 to L = 4R = 16.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Observe that the resonator is stable at the range 0 &lt; L &lt; 2R (where the commonly used confocal (L = 2R) and concentric (L = R)) can be seen. Observe that larger values of </a:t>
            </a:r>
            <a:r>
              <a:rPr lang="en" sz="1000">
                <a:solidFill>
                  <a:schemeClr val="lt1"/>
                </a:solidFill>
                <a:latin typeface="Ubuntu Mono"/>
                <a:ea typeface="Ubuntu Mono"/>
                <a:cs typeface="Ubuntu Mono"/>
                <a:sym typeface="Ubuntu Mono"/>
              </a:rPr>
              <a:t>separation</a:t>
            </a:r>
            <a:r>
              <a:rPr lang="en" sz="1000">
                <a:solidFill>
                  <a:schemeClr val="lt1"/>
                </a:solidFill>
                <a:latin typeface="Ubuntu Mono"/>
                <a:ea typeface="Ubuntu Mono"/>
                <a:cs typeface="Ubuntu Mono"/>
                <a:sym typeface="Ubuntu Mono"/>
              </a:rPr>
              <a:t> distances causes the ray to diverge rendering the cavity resonator to be unstable. This can be confirmed by checking the stability factor of the resulting transition ray matrix.</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(Check attached Mathematica notebook for analytical computations and Jupyter </a:t>
            </a:r>
            <a:r>
              <a:rPr lang="en" sz="1000">
                <a:solidFill>
                  <a:srgbClr val="FF00FF"/>
                </a:solidFill>
                <a:latin typeface="Ubuntu Mono"/>
                <a:ea typeface="Ubuntu Mono"/>
                <a:cs typeface="Ubuntu Mono"/>
                <a:sym typeface="Ubuntu Mono"/>
              </a:rPr>
              <a:t>notebook</a:t>
            </a:r>
            <a:r>
              <a:rPr lang="en" sz="1000">
                <a:solidFill>
                  <a:srgbClr val="FF00FF"/>
                </a:solidFill>
                <a:latin typeface="Ubuntu Mono"/>
                <a:ea typeface="Ubuntu Mono"/>
                <a:cs typeface="Ubuntu Mono"/>
                <a:sym typeface="Ubuntu Mono"/>
              </a:rPr>
              <a:t> for computational simulations)</a:t>
            </a:r>
            <a:endParaRPr sz="1000">
              <a:solidFill>
                <a:srgbClr val="FF00FF"/>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p:txBody>
      </p:sp>
      <p:pic>
        <p:nvPicPr>
          <p:cNvPr id="66" name="Google Shape;66;p14"/>
          <p:cNvPicPr preferRelativeResize="0"/>
          <p:nvPr/>
        </p:nvPicPr>
        <p:blipFill>
          <a:blip r:embed="rId3">
            <a:alphaModFix/>
          </a:blip>
          <a:stretch>
            <a:fillRect/>
          </a:stretch>
        </p:blipFill>
        <p:spPr>
          <a:xfrm>
            <a:off x="3612963" y="2116000"/>
            <a:ext cx="6057900" cy="3752850"/>
          </a:xfrm>
          <a:prstGeom prst="rect">
            <a:avLst/>
          </a:prstGeom>
          <a:noFill/>
          <a:ln>
            <a:noFill/>
          </a:ln>
        </p:spPr>
      </p:pic>
      <p:sp>
        <p:nvSpPr>
          <p:cNvPr id="67" name="Google Shape;67;p14"/>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pic>
        <p:nvPicPr>
          <p:cNvPr id="68" name="Google Shape;68;p14"/>
          <p:cNvPicPr preferRelativeResize="0"/>
          <p:nvPr/>
        </p:nvPicPr>
        <p:blipFill>
          <a:blip r:embed="rId4">
            <a:alphaModFix/>
          </a:blip>
          <a:stretch>
            <a:fillRect/>
          </a:stretch>
        </p:blipFill>
        <p:spPr>
          <a:xfrm>
            <a:off x="5900575" y="5446308"/>
            <a:ext cx="1771625" cy="451575"/>
          </a:xfrm>
          <a:prstGeom prst="rect">
            <a:avLst/>
          </a:prstGeom>
          <a:noFill/>
          <a:ln>
            <a:noFill/>
          </a:ln>
        </p:spPr>
      </p:pic>
      <p:sp>
        <p:nvSpPr>
          <p:cNvPr id="69" name="Google Shape;69;p14"/>
          <p:cNvSpPr txBox="1"/>
          <p:nvPr/>
        </p:nvSpPr>
        <p:spPr>
          <a:xfrm>
            <a:off x="6087250" y="50456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845600" y="2238575"/>
            <a:ext cx="6057900" cy="3752850"/>
          </a:xfrm>
          <a:prstGeom prst="rect">
            <a:avLst/>
          </a:prstGeom>
          <a:noFill/>
          <a:ln>
            <a:noFill/>
          </a:ln>
        </p:spPr>
      </p:pic>
      <p:sp>
        <p:nvSpPr>
          <p:cNvPr id="75" name="Google Shape;75;p15"/>
          <p:cNvSpPr txBox="1"/>
          <p:nvPr/>
        </p:nvSpPr>
        <p:spPr>
          <a:xfrm>
            <a:off x="1059050" y="1682775"/>
            <a:ext cx="2385300" cy="449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spherical-planar-mirror-resonator:~</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following GIF is rendered by varying separation distance of a spherical (left) and a plane (right mirrors while fixing the respective radii of curvature which was set to have an equal R = 4 value for the spherical mirrors and a (pseudo)-infinite value for the plane mirror. The code was constructed to cycle from L = 0 to L = 4R = 16.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Similar to the spherical-spherical cases, observe that larger values of separation distances causes the ray to also diverge rendering the cavity resonator to be unstable. This can be confirmed by observing the increasing separation distance (d) </a:t>
            </a:r>
            <a:r>
              <a:rPr lang="en" sz="1000">
                <a:solidFill>
                  <a:schemeClr val="lt1"/>
                </a:solidFill>
                <a:latin typeface="Ubuntu Mono"/>
                <a:ea typeface="Ubuntu Mono"/>
                <a:cs typeface="Ubuntu Mono"/>
                <a:sym typeface="Ubuntu Mono"/>
              </a:rPr>
              <a:t>produces a stability value of &lt;1 at increasing d.</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rgbClr val="FF00FF"/>
                </a:solidFill>
                <a:latin typeface="Ubuntu Mono"/>
                <a:ea typeface="Ubuntu Mono"/>
                <a:cs typeface="Ubuntu Mono"/>
                <a:sym typeface="Ubuntu Mono"/>
              </a:rPr>
              <a:t>(Check attached Mathematica notebook for analytical computations and Jupyter notebook for computational simulations)</a:t>
            </a:r>
            <a:endParaRPr sz="1000">
              <a:solidFill>
                <a:srgbClr val="FF00FF"/>
              </a:solidFill>
              <a:latin typeface="Ubuntu Mono"/>
              <a:ea typeface="Ubuntu Mono"/>
              <a:cs typeface="Ubuntu Mono"/>
              <a:sym typeface="Ubuntu Mono"/>
            </a:endParaRPr>
          </a:p>
        </p:txBody>
      </p:sp>
      <p:sp>
        <p:nvSpPr>
          <p:cNvPr id="76" name="Google Shape;76;p15"/>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pic>
        <p:nvPicPr>
          <p:cNvPr id="77" name="Google Shape;77;p15"/>
          <p:cNvPicPr preferRelativeResize="0"/>
          <p:nvPr/>
        </p:nvPicPr>
        <p:blipFill>
          <a:blip r:embed="rId4">
            <a:alphaModFix/>
          </a:blip>
          <a:stretch>
            <a:fillRect/>
          </a:stretch>
        </p:blipFill>
        <p:spPr>
          <a:xfrm>
            <a:off x="6639475" y="5386800"/>
            <a:ext cx="684050" cy="450025"/>
          </a:xfrm>
          <a:prstGeom prst="rect">
            <a:avLst/>
          </a:prstGeom>
          <a:noFill/>
          <a:ln>
            <a:noFill/>
          </a:ln>
        </p:spPr>
      </p:pic>
      <p:sp>
        <p:nvSpPr>
          <p:cNvPr id="78" name="Google Shape;78;p15"/>
          <p:cNvSpPr txBox="1"/>
          <p:nvPr/>
        </p:nvSpPr>
        <p:spPr>
          <a:xfrm>
            <a:off x="6315850" y="49694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995450" y="2296675"/>
            <a:ext cx="6057900" cy="3752850"/>
          </a:xfrm>
          <a:prstGeom prst="rect">
            <a:avLst/>
          </a:prstGeom>
          <a:noFill/>
          <a:ln>
            <a:noFill/>
          </a:ln>
        </p:spPr>
      </p:pic>
      <p:sp>
        <p:nvSpPr>
          <p:cNvPr id="84" name="Google Shape;84;p16"/>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sp>
        <p:nvSpPr>
          <p:cNvPr id="85" name="Google Shape;85;p16"/>
          <p:cNvSpPr txBox="1"/>
          <p:nvPr/>
        </p:nvSpPr>
        <p:spPr>
          <a:xfrm>
            <a:off x="1059050" y="1530375"/>
            <a:ext cx="2385300" cy="403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planar-planar</a:t>
            </a:r>
            <a:r>
              <a:rPr lang="en" sz="1000">
                <a:solidFill>
                  <a:srgbClr val="00FF00"/>
                </a:solidFill>
                <a:latin typeface="Ubuntu Mono"/>
                <a:ea typeface="Ubuntu Mono"/>
                <a:cs typeface="Ubuntu Mono"/>
                <a:sym typeface="Ubuntu Mono"/>
              </a:rPr>
              <a:t>-mirror-resonator:~</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following GIF is rendered by varying separation distance of two planar mirrors while fixing the respective curvature (which was set to be (pseudo)-infinite. The code was constructed to cycle from L = 0 to L = 4R = 16. Note that this configuration also implies two spherical confocal mirrors (at infinity).</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The simulation a diverging behavior at increasing separation distance. However, the stability factor from the composite matrix suggests a constant value thus suggesting a failure in the paraxial approximation.</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rgbClr val="FF00FF"/>
                </a:solidFill>
                <a:latin typeface="Ubuntu Mono"/>
                <a:ea typeface="Ubuntu Mono"/>
                <a:cs typeface="Ubuntu Mono"/>
                <a:sym typeface="Ubuntu Mono"/>
              </a:rPr>
              <a:t>(Check attached Mathematica notebook for analytical computations and Jupyter notebook for computational simulations)</a:t>
            </a:r>
            <a:endParaRPr sz="1000">
              <a:solidFill>
                <a:srgbClr val="FF00FF"/>
              </a:solidFill>
              <a:latin typeface="Ubuntu Mono"/>
              <a:ea typeface="Ubuntu Mono"/>
              <a:cs typeface="Ubuntu Mono"/>
              <a:sym typeface="Ubuntu Mono"/>
            </a:endParaRPr>
          </a:p>
        </p:txBody>
      </p:sp>
      <p:pic>
        <p:nvPicPr>
          <p:cNvPr id="86" name="Google Shape;86;p16"/>
          <p:cNvPicPr preferRelativeResize="0"/>
          <p:nvPr/>
        </p:nvPicPr>
        <p:blipFill>
          <a:blip r:embed="rId4">
            <a:alphaModFix/>
          </a:blip>
          <a:stretch>
            <a:fillRect/>
          </a:stretch>
        </p:blipFill>
        <p:spPr>
          <a:xfrm>
            <a:off x="7065599" y="5348300"/>
            <a:ext cx="247225" cy="247225"/>
          </a:xfrm>
          <a:prstGeom prst="rect">
            <a:avLst/>
          </a:prstGeom>
          <a:noFill/>
          <a:ln>
            <a:noFill/>
          </a:ln>
        </p:spPr>
      </p:pic>
      <p:sp>
        <p:nvSpPr>
          <p:cNvPr id="87" name="Google Shape;87;p16"/>
          <p:cNvSpPr txBox="1"/>
          <p:nvPr/>
        </p:nvSpPr>
        <p:spPr>
          <a:xfrm>
            <a:off x="6468250" y="49694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