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7589525" cx="10698475"/>
  <p:notesSz cx="6858000" cy="9144000"/>
  <p:embeddedFontLst>
    <p:embeddedFont>
      <p:font typeface="Ubuntu Mon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90">
          <p15:clr>
            <a:srgbClr val="A4A3A4"/>
          </p15:clr>
        </p15:guide>
        <p15:guide id="2" pos="33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90" orient="horz"/>
        <p:guide pos="337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UbuntuMono-bold.fntdata"/><Relationship Id="rId10" Type="http://schemas.openxmlformats.org/officeDocument/2006/relationships/font" Target="fonts/UbuntuMono-regular.fntdata"/><Relationship Id="rId13" Type="http://schemas.openxmlformats.org/officeDocument/2006/relationships/font" Target="fonts/UbuntuMono-boldItalic.fntdata"/><Relationship Id="rId12" Type="http://schemas.openxmlformats.org/officeDocument/2006/relationships/font" Target="fonts/Ubuntu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012541" y="685800"/>
            <a:ext cx="4833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012541" y="685800"/>
            <a:ext cx="4833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d129e0ecd4_0_16:notes"/>
          <p:cNvSpPr/>
          <p:nvPr>
            <p:ph idx="2" type="sldImg"/>
          </p:nvPr>
        </p:nvSpPr>
        <p:spPr>
          <a:xfrm>
            <a:off x="1012541" y="685800"/>
            <a:ext cx="4833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d129e0ecd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1de3aacdf_0_2:notes"/>
          <p:cNvSpPr/>
          <p:nvPr>
            <p:ph idx="2" type="sldImg"/>
          </p:nvPr>
        </p:nvSpPr>
        <p:spPr>
          <a:xfrm>
            <a:off x="1012541" y="685800"/>
            <a:ext cx="4833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1de3aacd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1de3aacdf_0_14:notes"/>
          <p:cNvSpPr/>
          <p:nvPr>
            <p:ph idx="2" type="sldImg"/>
          </p:nvPr>
        </p:nvSpPr>
        <p:spPr>
          <a:xfrm>
            <a:off x="1012541" y="685800"/>
            <a:ext cx="4833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1de3aacd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64699" y="1098663"/>
            <a:ext cx="9969300" cy="3028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64689" y="4181912"/>
            <a:ext cx="9969300" cy="1169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9912771" y="6880840"/>
            <a:ext cx="642000" cy="58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64689" y="1632150"/>
            <a:ext cx="9969300" cy="2897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64689" y="4651286"/>
            <a:ext cx="9969300" cy="19197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9912771" y="6880840"/>
            <a:ext cx="642000" cy="58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912771" y="6880840"/>
            <a:ext cx="642000" cy="58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64689" y="3173701"/>
            <a:ext cx="9969300" cy="124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9912771" y="6880840"/>
            <a:ext cx="642000" cy="58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64689" y="656660"/>
            <a:ext cx="9969300" cy="8451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64689" y="1700542"/>
            <a:ext cx="9969300" cy="504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9912771" y="6880840"/>
            <a:ext cx="642000" cy="58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64689" y="656660"/>
            <a:ext cx="9969300" cy="8451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64689" y="1700542"/>
            <a:ext cx="4679700" cy="504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5653905" y="1700542"/>
            <a:ext cx="4679700" cy="504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9912771" y="6880840"/>
            <a:ext cx="642000" cy="58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64689" y="656660"/>
            <a:ext cx="9969300" cy="8451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9912771" y="6880840"/>
            <a:ext cx="642000" cy="58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64689" y="819819"/>
            <a:ext cx="3285300" cy="11151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64689" y="2050433"/>
            <a:ext cx="3285300" cy="46917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9912771" y="6880840"/>
            <a:ext cx="642000" cy="58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73592" y="664222"/>
            <a:ext cx="7450500" cy="6036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9912771" y="6880840"/>
            <a:ext cx="642000" cy="58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349238" y="-184"/>
            <a:ext cx="5349000" cy="7589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10635" y="1819619"/>
            <a:ext cx="4733100" cy="218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310635" y="4136096"/>
            <a:ext cx="4733100" cy="18222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5779212" y="1068414"/>
            <a:ext cx="4489500" cy="54525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9912771" y="6880840"/>
            <a:ext cx="642000" cy="58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64689" y="6242453"/>
            <a:ext cx="7018800" cy="892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9912771" y="6880840"/>
            <a:ext cx="642000" cy="580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689" y="656660"/>
            <a:ext cx="9969300" cy="845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64689" y="1700542"/>
            <a:ext cx="9969300" cy="504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9912771" y="6880840"/>
            <a:ext cx="642000" cy="580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schwarzschlyle/laser-physics" TargetMode="External"/><Relationship Id="rId4" Type="http://schemas.openxmlformats.org/officeDocument/2006/relationships/image" Target="../media/image5.gif"/><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gif"/><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gif"/><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gi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nvSpPr>
        <p:spPr>
          <a:xfrm>
            <a:off x="299650" y="179775"/>
            <a:ext cx="442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FF00"/>
                </a:solidFill>
                <a:latin typeface="Ubuntu Mono"/>
                <a:ea typeface="Ubuntu Mono"/>
                <a:cs typeface="Ubuntu Mono"/>
                <a:sym typeface="Ubuntu Mono"/>
              </a:rPr>
              <a:t>Geraldez-LK-2019-11336 </a:t>
            </a:r>
            <a:r>
              <a:rPr lang="en" sz="1000">
                <a:solidFill>
                  <a:srgbClr val="FF00FF"/>
                </a:solidFill>
                <a:latin typeface="Ubuntu Mono"/>
                <a:ea typeface="Ubuntu Mono"/>
                <a:cs typeface="Ubuntu Mono"/>
                <a:sym typeface="Ubuntu Mono"/>
              </a:rPr>
              <a:t>161-THY </a:t>
            </a:r>
            <a:r>
              <a:rPr lang="en" sz="1000">
                <a:solidFill>
                  <a:srgbClr val="FFFF00"/>
                </a:solidFill>
                <a:latin typeface="Ubuntu Mono"/>
                <a:ea typeface="Ubuntu Mono"/>
                <a:cs typeface="Ubuntu Mono"/>
                <a:sym typeface="Ubuntu Mono"/>
              </a:rPr>
              <a:t>~ </a:t>
            </a:r>
            <a:r>
              <a:rPr lang="en" sz="1000">
                <a:solidFill>
                  <a:srgbClr val="00FFFF"/>
                </a:solidFill>
                <a:latin typeface="Ubuntu Mono"/>
                <a:ea typeface="Ubuntu Mono"/>
                <a:cs typeface="Ubuntu Mono"/>
                <a:sym typeface="Ubuntu Mono"/>
              </a:rPr>
              <a:t>(cavity-resonator)</a:t>
            </a:r>
            <a:endParaRPr sz="1000">
              <a:solidFill>
                <a:srgbClr val="00FF00"/>
              </a:solidFill>
              <a:latin typeface="Ubuntu Mono"/>
              <a:ea typeface="Ubuntu Mono"/>
              <a:cs typeface="Ubuntu Mono"/>
              <a:sym typeface="Ubuntu Mono"/>
            </a:endParaRPr>
          </a:p>
        </p:txBody>
      </p:sp>
      <p:sp>
        <p:nvSpPr>
          <p:cNvPr id="55" name="Google Shape;55;p13"/>
          <p:cNvSpPr txBox="1"/>
          <p:nvPr/>
        </p:nvSpPr>
        <p:spPr>
          <a:xfrm>
            <a:off x="1544038" y="2612775"/>
            <a:ext cx="76104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Ubuntu Mono"/>
                <a:ea typeface="Ubuntu Mono"/>
                <a:cs typeface="Ubuntu Mono"/>
                <a:sym typeface="Ubuntu Mono"/>
              </a:rPr>
              <a:t>Laser Cavity Resonance</a:t>
            </a:r>
            <a:endParaRPr sz="5000">
              <a:solidFill>
                <a:schemeClr val="lt1"/>
              </a:solidFill>
              <a:latin typeface="Ubuntu Mono"/>
              <a:ea typeface="Ubuntu Mono"/>
              <a:cs typeface="Ubuntu Mono"/>
              <a:sym typeface="Ubuntu Mono"/>
            </a:endParaRPr>
          </a:p>
        </p:txBody>
      </p:sp>
      <p:sp>
        <p:nvSpPr>
          <p:cNvPr id="56" name="Google Shape;56;p13"/>
          <p:cNvSpPr txBox="1"/>
          <p:nvPr/>
        </p:nvSpPr>
        <p:spPr>
          <a:xfrm>
            <a:off x="1115338" y="3876950"/>
            <a:ext cx="8467800" cy="218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00FF00"/>
                </a:solidFill>
                <a:latin typeface="Ubuntu Mono"/>
                <a:ea typeface="Ubuntu Mono"/>
                <a:cs typeface="Ubuntu Mono"/>
                <a:sym typeface="Ubuntu Mono"/>
              </a:rPr>
              <a:t>cavity-resonance</a:t>
            </a:r>
            <a:r>
              <a:rPr lang="en" sz="1000">
                <a:solidFill>
                  <a:srgbClr val="00FF00"/>
                </a:solidFill>
                <a:latin typeface="Ubuntu Mono"/>
                <a:ea typeface="Ubuntu Mono"/>
                <a:cs typeface="Ubuntu Mono"/>
                <a:sym typeface="Ubuntu Mono"/>
              </a:rPr>
              <a:t>:~</a:t>
            </a:r>
            <a:r>
              <a:rPr lang="en" sz="1000">
                <a:solidFill>
                  <a:srgbClr val="00FFFF"/>
                </a:solidFill>
                <a:latin typeface="Ubuntu Mono"/>
                <a:ea typeface="Ubuntu Mono"/>
                <a:cs typeface="Ubuntu Mono"/>
                <a:sym typeface="Ubuntu Mono"/>
              </a:rPr>
              <a:t># </a:t>
            </a:r>
            <a:r>
              <a:rPr lang="en" sz="1000">
                <a:solidFill>
                  <a:schemeClr val="lt1"/>
                </a:solidFill>
                <a:latin typeface="Ubuntu Mono"/>
                <a:ea typeface="Ubuntu Mono"/>
                <a:cs typeface="Ubuntu Mono"/>
                <a:sym typeface="Ubuntu Mono"/>
              </a:rPr>
              <a:t>We construct laser cavity capable of containing standing wave modes for lasing. The following slides show the following laser cavity resonator configurations:</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Clr>
                <a:schemeClr val="dk1"/>
              </a:buClr>
              <a:buSzPts val="1100"/>
              <a:buFont typeface="Arial"/>
              <a:buNone/>
            </a:pPr>
            <a:r>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Clr>
                <a:schemeClr val="dk1"/>
              </a:buClr>
              <a:buSzPts val="1100"/>
              <a:buFont typeface="Arial"/>
              <a:buNone/>
            </a:pPr>
            <a:r>
              <a:rPr lang="en" sz="1000">
                <a:solidFill>
                  <a:schemeClr val="lt1"/>
                </a:solidFill>
                <a:latin typeface="Ubuntu Mono"/>
                <a:ea typeface="Ubuntu Mono"/>
                <a:cs typeface="Ubuntu Mono"/>
                <a:sym typeface="Ubuntu Mono"/>
              </a:rPr>
              <a:t>a. spherical mirrors at both ends</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Clr>
                <a:schemeClr val="dk1"/>
              </a:buClr>
              <a:buSzPts val="1100"/>
              <a:buFont typeface="Arial"/>
              <a:buNone/>
            </a:pPr>
            <a:r>
              <a:rPr lang="en" sz="1000">
                <a:solidFill>
                  <a:schemeClr val="lt1"/>
                </a:solidFill>
                <a:latin typeface="Ubuntu Mono"/>
                <a:ea typeface="Ubuntu Mono"/>
                <a:cs typeface="Ubuntu Mono"/>
                <a:sym typeface="Ubuntu Mono"/>
              </a:rPr>
              <a:t>b. spherical mirror + plane mirror</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Clr>
                <a:schemeClr val="dk1"/>
              </a:buClr>
              <a:buSzPts val="1100"/>
              <a:buFont typeface="Arial"/>
              <a:buNone/>
            </a:pPr>
            <a:r>
              <a:rPr lang="en" sz="1000">
                <a:solidFill>
                  <a:schemeClr val="lt1"/>
                </a:solidFill>
                <a:latin typeface="Ubuntu Mono"/>
                <a:ea typeface="Ubuntu Mono"/>
                <a:cs typeface="Ubuntu Mono"/>
                <a:sym typeface="Ubuntu Mono"/>
              </a:rPr>
              <a:t>c. plane mirror at both ends</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Clr>
                <a:schemeClr val="dk1"/>
              </a:buClr>
              <a:buSzPts val="1100"/>
              <a:buFont typeface="Arial"/>
              <a:buNone/>
            </a:pPr>
            <a:r>
              <a:rPr lang="en" sz="1000">
                <a:solidFill>
                  <a:schemeClr val="lt1"/>
                </a:solidFill>
                <a:latin typeface="Ubuntu Mono"/>
                <a:ea typeface="Ubuntu Mono"/>
                <a:cs typeface="Ubuntu Mono"/>
                <a:sym typeface="Ubuntu Mono"/>
              </a:rPr>
              <a:t>d. spherical mirror confocal to a plane mirror</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Clr>
                <a:schemeClr val="dk1"/>
              </a:buClr>
              <a:buSzPts val="1100"/>
              <a:buFont typeface="Arial"/>
              <a:buNone/>
            </a:pPr>
            <a:r>
              <a:rPr lang="en" sz="1000">
                <a:solidFill>
                  <a:schemeClr val="lt1"/>
                </a:solidFill>
                <a:latin typeface="Ubuntu Mono"/>
                <a:ea typeface="Ubuntu Mono"/>
                <a:cs typeface="Ubuntu Mono"/>
                <a:sym typeface="Ubuntu Mono"/>
              </a:rPr>
              <a:t>e. spherical mirror with coincident centers</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Clr>
                <a:schemeClr val="dk1"/>
              </a:buClr>
              <a:buSzPts val="1100"/>
              <a:buFont typeface="Arial"/>
              <a:buNone/>
            </a:pPr>
            <a:r>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Clr>
                <a:schemeClr val="dk1"/>
              </a:buClr>
              <a:buSzPts val="1100"/>
              <a:buFont typeface="Arial"/>
              <a:buNone/>
            </a:pPr>
            <a:r>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Clr>
                <a:schemeClr val="dk1"/>
              </a:buClr>
              <a:buSzPts val="1100"/>
              <a:buFont typeface="Arial"/>
              <a:buNone/>
            </a:pPr>
            <a:r>
              <a:rPr lang="en" sz="1000">
                <a:solidFill>
                  <a:schemeClr val="lt1"/>
                </a:solidFill>
                <a:latin typeface="Ubuntu Mono"/>
                <a:ea typeface="Ubuntu Mono"/>
                <a:cs typeface="Ubuntu Mono"/>
                <a:sym typeface="Ubuntu Mono"/>
              </a:rPr>
              <a:t>by generating image frames of varying parameters (mainly, separation distance). To do so, a spherical-spherical mirror resonator, a spherical-plane mirror resonator, and a plane-plane mirror resonator was investigated encompassing the five cases above.</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rPr lang="en" sz="1000">
                <a:solidFill>
                  <a:schemeClr val="lt1"/>
                </a:solidFill>
                <a:latin typeface="Ubuntu Mono"/>
                <a:ea typeface="Ubuntu Mono"/>
                <a:cs typeface="Ubuntu Mono"/>
                <a:sym typeface="Ubuntu Mono"/>
              </a:rPr>
              <a:t> </a:t>
            </a:r>
            <a:endParaRPr sz="1000">
              <a:solidFill>
                <a:schemeClr val="lt1"/>
              </a:solidFill>
              <a:latin typeface="Ubuntu Mono"/>
              <a:ea typeface="Ubuntu Mono"/>
              <a:cs typeface="Ubuntu Mono"/>
              <a:sym typeface="Ubuntu Mono"/>
            </a:endParaRPr>
          </a:p>
        </p:txBody>
      </p:sp>
      <p:sp>
        <p:nvSpPr>
          <p:cNvPr id="57" name="Google Shape;57;p13"/>
          <p:cNvSpPr txBox="1"/>
          <p:nvPr/>
        </p:nvSpPr>
        <p:spPr>
          <a:xfrm>
            <a:off x="66270" y="6830650"/>
            <a:ext cx="5679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lt1"/>
                </a:solidFill>
                <a:latin typeface="Ubuntu Mono"/>
                <a:ea typeface="Ubuntu Mono"/>
                <a:cs typeface="Ubuntu Mono"/>
                <a:sym typeface="Ubuntu Mono"/>
              </a:rPr>
              <a:t>GitHub repo: </a:t>
            </a:r>
            <a:r>
              <a:rPr lang="en" sz="900" u="sng">
                <a:solidFill>
                  <a:schemeClr val="hlink"/>
                </a:solidFill>
                <a:latin typeface="Ubuntu Mono"/>
                <a:ea typeface="Ubuntu Mono"/>
                <a:cs typeface="Ubuntu Mono"/>
                <a:sym typeface="Ubuntu Mono"/>
                <a:hlinkClick r:id="rId3"/>
              </a:rPr>
              <a:t>https://github.com/schwarzschlyle/laser-physics</a:t>
            </a:r>
            <a:endParaRPr sz="900">
              <a:solidFill>
                <a:schemeClr val="lt1"/>
              </a:solidFill>
              <a:latin typeface="Ubuntu Mono"/>
              <a:ea typeface="Ubuntu Mono"/>
              <a:cs typeface="Ubuntu Mono"/>
              <a:sym typeface="Ubuntu Mono"/>
            </a:endParaRPr>
          </a:p>
          <a:p>
            <a:pPr indent="0" lvl="0" marL="0" rtl="0" algn="ctr">
              <a:spcBef>
                <a:spcPts val="0"/>
              </a:spcBef>
              <a:spcAft>
                <a:spcPts val="0"/>
              </a:spcAft>
              <a:buClr>
                <a:schemeClr val="dk1"/>
              </a:buClr>
              <a:buSzPts val="1100"/>
              <a:buFont typeface="Arial"/>
              <a:buNone/>
            </a:pPr>
            <a:r>
              <a:t/>
            </a:r>
            <a:endParaRPr sz="900">
              <a:latin typeface="Ubuntu Mono"/>
              <a:ea typeface="Ubuntu Mono"/>
              <a:cs typeface="Ubuntu Mono"/>
              <a:sym typeface="Ubuntu Mono"/>
            </a:endParaRPr>
          </a:p>
        </p:txBody>
      </p:sp>
      <p:pic>
        <p:nvPicPr>
          <p:cNvPr id="58" name="Google Shape;58;p13"/>
          <p:cNvPicPr preferRelativeResize="0"/>
          <p:nvPr/>
        </p:nvPicPr>
        <p:blipFill>
          <a:blip r:embed="rId4">
            <a:alphaModFix/>
          </a:blip>
          <a:stretch>
            <a:fillRect/>
          </a:stretch>
        </p:blipFill>
        <p:spPr>
          <a:xfrm>
            <a:off x="9154450" y="6336575"/>
            <a:ext cx="870450" cy="879575"/>
          </a:xfrm>
          <a:prstGeom prst="rect">
            <a:avLst/>
          </a:prstGeom>
          <a:noFill/>
          <a:ln>
            <a:noFill/>
          </a:ln>
        </p:spPr>
      </p:pic>
      <p:pic>
        <p:nvPicPr>
          <p:cNvPr id="59" name="Google Shape;59;p13"/>
          <p:cNvPicPr preferRelativeResize="0"/>
          <p:nvPr/>
        </p:nvPicPr>
        <p:blipFill>
          <a:blip r:embed="rId5">
            <a:alphaModFix/>
          </a:blip>
          <a:stretch>
            <a:fillRect/>
          </a:stretch>
        </p:blipFill>
        <p:spPr>
          <a:xfrm>
            <a:off x="6275775" y="6504900"/>
            <a:ext cx="2664900" cy="461700"/>
          </a:xfrm>
          <a:prstGeom prst="rect">
            <a:avLst/>
          </a:prstGeom>
          <a:noFill/>
          <a:ln>
            <a:noFill/>
          </a:ln>
        </p:spPr>
      </p:pic>
      <p:sp>
        <p:nvSpPr>
          <p:cNvPr id="60" name="Google Shape;60;p13"/>
          <p:cNvSpPr txBox="1"/>
          <p:nvPr/>
        </p:nvSpPr>
        <p:spPr>
          <a:xfrm>
            <a:off x="6613159" y="6799150"/>
            <a:ext cx="1673700" cy="338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00FF00"/>
                </a:solidFill>
                <a:latin typeface="Ubuntu Mono"/>
                <a:ea typeface="Ubuntu Mono"/>
                <a:cs typeface="Ubuntu Mono"/>
                <a:sym typeface="Ubuntu Mono"/>
              </a:rPr>
              <a:t>pip install raytracing</a:t>
            </a:r>
            <a:endParaRPr sz="1000">
              <a:solidFill>
                <a:schemeClr val="lt1"/>
              </a:solidFill>
              <a:latin typeface="Ubuntu Mono"/>
              <a:ea typeface="Ubuntu Mono"/>
              <a:cs typeface="Ubuntu Mono"/>
              <a:sym typeface="Ubuntu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4" name="Shape 64"/>
        <p:cNvGrpSpPr/>
        <p:nvPr/>
      </p:nvGrpSpPr>
      <p:grpSpPr>
        <a:xfrm>
          <a:off x="0" y="0"/>
          <a:ext cx="0" cy="0"/>
          <a:chOff x="0" y="0"/>
          <a:chExt cx="0" cy="0"/>
        </a:xfrm>
      </p:grpSpPr>
      <p:sp>
        <p:nvSpPr>
          <p:cNvPr id="65" name="Google Shape;65;p14"/>
          <p:cNvSpPr txBox="1"/>
          <p:nvPr/>
        </p:nvSpPr>
        <p:spPr>
          <a:xfrm>
            <a:off x="601850" y="2139975"/>
            <a:ext cx="2385300" cy="4648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00FF00"/>
                </a:solidFill>
                <a:latin typeface="Ubuntu Mono"/>
                <a:ea typeface="Ubuntu Mono"/>
                <a:cs typeface="Ubuntu Mono"/>
                <a:sym typeface="Ubuntu Mono"/>
              </a:rPr>
              <a:t>spherical-spherical-mirror-resonator</a:t>
            </a:r>
            <a:r>
              <a:rPr lang="en" sz="1000">
                <a:solidFill>
                  <a:srgbClr val="00FF00"/>
                </a:solidFill>
                <a:latin typeface="Ubuntu Mono"/>
                <a:ea typeface="Ubuntu Mono"/>
                <a:cs typeface="Ubuntu Mono"/>
                <a:sym typeface="Ubuntu Mono"/>
              </a:rPr>
              <a:t>:~</a:t>
            </a:r>
            <a:r>
              <a:rPr lang="en" sz="1000">
                <a:solidFill>
                  <a:srgbClr val="00FFFF"/>
                </a:solidFill>
                <a:latin typeface="Ubuntu Mono"/>
                <a:ea typeface="Ubuntu Mono"/>
                <a:cs typeface="Ubuntu Mono"/>
                <a:sym typeface="Ubuntu Mono"/>
              </a:rPr>
              <a:t>#</a:t>
            </a:r>
            <a:r>
              <a:rPr lang="en" sz="1000">
                <a:solidFill>
                  <a:schemeClr val="lt1"/>
                </a:solidFill>
                <a:latin typeface="Ubuntu Mono"/>
                <a:ea typeface="Ubuntu Mono"/>
                <a:cs typeface="Ubuntu Mono"/>
                <a:sym typeface="Ubuntu Mono"/>
              </a:rPr>
              <a:t> The </a:t>
            </a:r>
            <a:r>
              <a:rPr lang="en" sz="1000">
                <a:solidFill>
                  <a:schemeClr val="lt1"/>
                </a:solidFill>
                <a:latin typeface="Ubuntu Mono"/>
                <a:ea typeface="Ubuntu Mono"/>
                <a:cs typeface="Ubuntu Mono"/>
                <a:sym typeface="Ubuntu Mono"/>
              </a:rPr>
              <a:t>following</a:t>
            </a:r>
            <a:r>
              <a:rPr lang="en" sz="1000">
                <a:solidFill>
                  <a:schemeClr val="lt1"/>
                </a:solidFill>
                <a:latin typeface="Ubuntu Mono"/>
                <a:ea typeface="Ubuntu Mono"/>
                <a:cs typeface="Ubuntu Mono"/>
                <a:sym typeface="Ubuntu Mono"/>
              </a:rPr>
              <a:t> GIF is rendered by varying separation distance of two spherical mirrors while fixing the respective radii of curvature which was set to have an equal R = 4 value for both mirrors. The code was constructed to cycle from L = 0 to L = 4R = 16.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rPr lang="en" sz="1000">
                <a:solidFill>
                  <a:schemeClr val="lt1"/>
                </a:solidFill>
                <a:latin typeface="Ubuntu Mono"/>
                <a:ea typeface="Ubuntu Mono"/>
                <a:cs typeface="Ubuntu Mono"/>
                <a:sym typeface="Ubuntu Mono"/>
              </a:rPr>
              <a:t>Observe that the resonator is stable at the range 0 &lt; L &lt; 2R (where the commonly used confocal (L = 2R) and concentric (L = R)) can be seen. Observe that larger values of </a:t>
            </a:r>
            <a:r>
              <a:rPr lang="en" sz="1000">
                <a:solidFill>
                  <a:schemeClr val="lt1"/>
                </a:solidFill>
                <a:latin typeface="Ubuntu Mono"/>
                <a:ea typeface="Ubuntu Mono"/>
                <a:cs typeface="Ubuntu Mono"/>
                <a:sym typeface="Ubuntu Mono"/>
              </a:rPr>
              <a:t>separation</a:t>
            </a:r>
            <a:r>
              <a:rPr lang="en" sz="1000">
                <a:solidFill>
                  <a:schemeClr val="lt1"/>
                </a:solidFill>
                <a:latin typeface="Ubuntu Mono"/>
                <a:ea typeface="Ubuntu Mono"/>
                <a:cs typeface="Ubuntu Mono"/>
                <a:sym typeface="Ubuntu Mono"/>
              </a:rPr>
              <a:t> distances causes the ray to diverge rendering the cavity resonator to be unstable. This can be confirmed by checking the stability factor of the resulting transition ray matrix.</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rPr lang="en" sz="1000">
                <a:solidFill>
                  <a:srgbClr val="FF00FF"/>
                </a:solidFill>
                <a:latin typeface="Ubuntu Mono"/>
                <a:ea typeface="Ubuntu Mono"/>
                <a:cs typeface="Ubuntu Mono"/>
                <a:sym typeface="Ubuntu Mono"/>
              </a:rPr>
              <a:t>(Check attached Mathematica notebook for analytical computations and Jupyter </a:t>
            </a:r>
            <a:r>
              <a:rPr lang="en" sz="1000">
                <a:solidFill>
                  <a:srgbClr val="FF00FF"/>
                </a:solidFill>
                <a:latin typeface="Ubuntu Mono"/>
                <a:ea typeface="Ubuntu Mono"/>
                <a:cs typeface="Ubuntu Mono"/>
                <a:sym typeface="Ubuntu Mono"/>
              </a:rPr>
              <a:t>notebook</a:t>
            </a:r>
            <a:r>
              <a:rPr lang="en" sz="1000">
                <a:solidFill>
                  <a:srgbClr val="FF00FF"/>
                </a:solidFill>
                <a:latin typeface="Ubuntu Mono"/>
                <a:ea typeface="Ubuntu Mono"/>
                <a:cs typeface="Ubuntu Mono"/>
                <a:sym typeface="Ubuntu Mono"/>
              </a:rPr>
              <a:t> for computational simulations)</a:t>
            </a:r>
            <a:endParaRPr sz="1000">
              <a:solidFill>
                <a:srgbClr val="FF00FF"/>
              </a:solidFill>
              <a:latin typeface="Ubuntu Mono"/>
              <a:ea typeface="Ubuntu Mono"/>
              <a:cs typeface="Ubuntu Mono"/>
              <a:sym typeface="Ubuntu Mono"/>
            </a:endParaRPr>
          </a:p>
          <a:p>
            <a:pPr indent="0" lvl="0" marL="0" rtl="0" algn="just">
              <a:spcBef>
                <a:spcPts val="0"/>
              </a:spcBef>
              <a:spcAft>
                <a:spcPts val="0"/>
              </a:spcAft>
              <a:buNone/>
            </a:pPr>
            <a:r>
              <a:t/>
            </a:r>
            <a:endParaRPr sz="1000">
              <a:solidFill>
                <a:schemeClr val="lt1"/>
              </a:solidFill>
              <a:latin typeface="Ubuntu Mono"/>
              <a:ea typeface="Ubuntu Mono"/>
              <a:cs typeface="Ubuntu Mono"/>
              <a:sym typeface="Ubuntu Mono"/>
            </a:endParaRPr>
          </a:p>
        </p:txBody>
      </p:sp>
      <p:pic>
        <p:nvPicPr>
          <p:cNvPr id="66" name="Google Shape;66;p14"/>
          <p:cNvPicPr preferRelativeResize="0"/>
          <p:nvPr/>
        </p:nvPicPr>
        <p:blipFill>
          <a:blip r:embed="rId3">
            <a:alphaModFix/>
          </a:blip>
          <a:stretch>
            <a:fillRect/>
          </a:stretch>
        </p:blipFill>
        <p:spPr>
          <a:xfrm>
            <a:off x="3384363" y="2573200"/>
            <a:ext cx="6057900" cy="3752850"/>
          </a:xfrm>
          <a:prstGeom prst="rect">
            <a:avLst/>
          </a:prstGeom>
          <a:noFill/>
          <a:ln>
            <a:noFill/>
          </a:ln>
        </p:spPr>
      </p:pic>
      <p:sp>
        <p:nvSpPr>
          <p:cNvPr id="67" name="Google Shape;67;p14"/>
          <p:cNvSpPr txBox="1"/>
          <p:nvPr/>
        </p:nvSpPr>
        <p:spPr>
          <a:xfrm>
            <a:off x="299650" y="179775"/>
            <a:ext cx="442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FF00"/>
                </a:solidFill>
                <a:latin typeface="Ubuntu Mono"/>
                <a:ea typeface="Ubuntu Mono"/>
                <a:cs typeface="Ubuntu Mono"/>
                <a:sym typeface="Ubuntu Mono"/>
              </a:rPr>
              <a:t>Geraldez-LK-2019-11336 </a:t>
            </a:r>
            <a:r>
              <a:rPr lang="en" sz="1000">
                <a:solidFill>
                  <a:srgbClr val="FF00FF"/>
                </a:solidFill>
                <a:latin typeface="Ubuntu Mono"/>
                <a:ea typeface="Ubuntu Mono"/>
                <a:cs typeface="Ubuntu Mono"/>
                <a:sym typeface="Ubuntu Mono"/>
              </a:rPr>
              <a:t>161-THY </a:t>
            </a:r>
            <a:r>
              <a:rPr lang="en" sz="1000">
                <a:solidFill>
                  <a:srgbClr val="FFFF00"/>
                </a:solidFill>
                <a:latin typeface="Ubuntu Mono"/>
                <a:ea typeface="Ubuntu Mono"/>
                <a:cs typeface="Ubuntu Mono"/>
                <a:sym typeface="Ubuntu Mono"/>
              </a:rPr>
              <a:t>~ </a:t>
            </a:r>
            <a:r>
              <a:rPr lang="en" sz="1000">
                <a:solidFill>
                  <a:srgbClr val="00FFFF"/>
                </a:solidFill>
                <a:latin typeface="Ubuntu Mono"/>
                <a:ea typeface="Ubuntu Mono"/>
                <a:cs typeface="Ubuntu Mono"/>
                <a:sym typeface="Ubuntu Mono"/>
              </a:rPr>
              <a:t>(cavity-resonator)</a:t>
            </a:r>
            <a:endParaRPr sz="1000">
              <a:solidFill>
                <a:srgbClr val="00FF00"/>
              </a:solidFill>
              <a:latin typeface="Ubuntu Mono"/>
              <a:ea typeface="Ubuntu Mono"/>
              <a:cs typeface="Ubuntu Mono"/>
              <a:sym typeface="Ubuntu Mono"/>
            </a:endParaRPr>
          </a:p>
        </p:txBody>
      </p:sp>
      <p:pic>
        <p:nvPicPr>
          <p:cNvPr id="68" name="Google Shape;68;p14"/>
          <p:cNvPicPr preferRelativeResize="0"/>
          <p:nvPr/>
        </p:nvPicPr>
        <p:blipFill>
          <a:blip r:embed="rId4">
            <a:alphaModFix/>
          </a:blip>
          <a:stretch>
            <a:fillRect/>
          </a:stretch>
        </p:blipFill>
        <p:spPr>
          <a:xfrm>
            <a:off x="5671975" y="5903508"/>
            <a:ext cx="1771625" cy="451575"/>
          </a:xfrm>
          <a:prstGeom prst="rect">
            <a:avLst/>
          </a:prstGeom>
          <a:noFill/>
          <a:ln>
            <a:noFill/>
          </a:ln>
        </p:spPr>
      </p:pic>
      <p:sp>
        <p:nvSpPr>
          <p:cNvPr id="69" name="Google Shape;69;p14"/>
          <p:cNvSpPr txBox="1"/>
          <p:nvPr/>
        </p:nvSpPr>
        <p:spPr>
          <a:xfrm>
            <a:off x="5858650" y="5426625"/>
            <a:ext cx="2385300" cy="338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FF00FF"/>
                </a:solidFill>
                <a:latin typeface="Ubuntu Mono"/>
                <a:ea typeface="Ubuntu Mono"/>
                <a:cs typeface="Ubuntu Mono"/>
                <a:sym typeface="Ubuntu Mono"/>
              </a:rPr>
              <a:t>Stability Parameter</a:t>
            </a:r>
            <a:endParaRPr sz="1000">
              <a:solidFill>
                <a:srgbClr val="FF00FF"/>
              </a:solidFill>
              <a:latin typeface="Ubuntu Mono"/>
              <a:ea typeface="Ubuntu Mono"/>
              <a:cs typeface="Ubuntu Mono"/>
              <a:sym typeface="Ubuntu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3388400" y="2695775"/>
            <a:ext cx="6057900" cy="3752850"/>
          </a:xfrm>
          <a:prstGeom prst="rect">
            <a:avLst/>
          </a:prstGeom>
          <a:noFill/>
          <a:ln>
            <a:noFill/>
          </a:ln>
        </p:spPr>
      </p:pic>
      <p:sp>
        <p:nvSpPr>
          <p:cNvPr id="75" name="Google Shape;75;p15"/>
          <p:cNvSpPr txBox="1"/>
          <p:nvPr/>
        </p:nvSpPr>
        <p:spPr>
          <a:xfrm>
            <a:off x="601850" y="2139975"/>
            <a:ext cx="2385300" cy="4494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00FF00"/>
                </a:solidFill>
                <a:latin typeface="Ubuntu Mono"/>
                <a:ea typeface="Ubuntu Mono"/>
                <a:cs typeface="Ubuntu Mono"/>
                <a:sym typeface="Ubuntu Mono"/>
              </a:rPr>
              <a:t>spherical-planar-mirror-resonator:~</a:t>
            </a:r>
            <a:r>
              <a:rPr lang="en" sz="1000">
                <a:solidFill>
                  <a:srgbClr val="00FFFF"/>
                </a:solidFill>
                <a:latin typeface="Ubuntu Mono"/>
                <a:ea typeface="Ubuntu Mono"/>
                <a:cs typeface="Ubuntu Mono"/>
                <a:sym typeface="Ubuntu Mono"/>
              </a:rPr>
              <a:t>#</a:t>
            </a:r>
            <a:r>
              <a:rPr lang="en" sz="1000">
                <a:solidFill>
                  <a:schemeClr val="lt1"/>
                </a:solidFill>
                <a:latin typeface="Ubuntu Mono"/>
                <a:ea typeface="Ubuntu Mono"/>
                <a:cs typeface="Ubuntu Mono"/>
                <a:sym typeface="Ubuntu Mono"/>
              </a:rPr>
              <a:t> The following GIF is rendered by varying separation distance of a spherical (left) and a plane (right mirrors while fixing the respective radii of curvature which was set to have an equal R = 4 value for the spherical mirrors and a (pseudo)-infinite value for the plane mirror. The code was constructed to cycle from L = 0 to L = 4R = 16.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rPr lang="en" sz="1000">
                <a:solidFill>
                  <a:schemeClr val="lt1"/>
                </a:solidFill>
                <a:latin typeface="Ubuntu Mono"/>
                <a:ea typeface="Ubuntu Mono"/>
                <a:cs typeface="Ubuntu Mono"/>
                <a:sym typeface="Ubuntu Mono"/>
              </a:rPr>
              <a:t>Similar to the spherical-spherical cases, observe that larger values of separation distances causes the ray to also diverge rendering the cavity resonator to be unstable. This can be confirmed by observing the increasing separation distance (d) </a:t>
            </a:r>
            <a:r>
              <a:rPr lang="en" sz="1000">
                <a:solidFill>
                  <a:schemeClr val="lt1"/>
                </a:solidFill>
                <a:latin typeface="Ubuntu Mono"/>
                <a:ea typeface="Ubuntu Mono"/>
                <a:cs typeface="Ubuntu Mono"/>
                <a:sym typeface="Ubuntu Mono"/>
              </a:rPr>
              <a:t>produces a stability value of &lt;1 at increasing d.</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Clr>
                <a:schemeClr val="dk1"/>
              </a:buClr>
              <a:buSzPts val="1100"/>
              <a:buFont typeface="Arial"/>
              <a:buNone/>
            </a:pPr>
            <a:r>
              <a:rPr lang="en" sz="1000">
                <a:solidFill>
                  <a:srgbClr val="FF00FF"/>
                </a:solidFill>
                <a:latin typeface="Ubuntu Mono"/>
                <a:ea typeface="Ubuntu Mono"/>
                <a:cs typeface="Ubuntu Mono"/>
                <a:sym typeface="Ubuntu Mono"/>
              </a:rPr>
              <a:t>(Check attached Mathematica notebook for analytical computations and Jupyter notebook for computational simulations)</a:t>
            </a:r>
            <a:endParaRPr sz="1000">
              <a:solidFill>
                <a:srgbClr val="FF00FF"/>
              </a:solidFill>
              <a:latin typeface="Ubuntu Mono"/>
              <a:ea typeface="Ubuntu Mono"/>
              <a:cs typeface="Ubuntu Mono"/>
              <a:sym typeface="Ubuntu Mono"/>
            </a:endParaRPr>
          </a:p>
        </p:txBody>
      </p:sp>
      <p:sp>
        <p:nvSpPr>
          <p:cNvPr id="76" name="Google Shape;76;p15"/>
          <p:cNvSpPr txBox="1"/>
          <p:nvPr/>
        </p:nvSpPr>
        <p:spPr>
          <a:xfrm>
            <a:off x="299650" y="179775"/>
            <a:ext cx="442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FF00"/>
                </a:solidFill>
                <a:latin typeface="Ubuntu Mono"/>
                <a:ea typeface="Ubuntu Mono"/>
                <a:cs typeface="Ubuntu Mono"/>
                <a:sym typeface="Ubuntu Mono"/>
              </a:rPr>
              <a:t>Geraldez-LK-2019-11336 </a:t>
            </a:r>
            <a:r>
              <a:rPr lang="en" sz="1000">
                <a:solidFill>
                  <a:srgbClr val="FF00FF"/>
                </a:solidFill>
                <a:latin typeface="Ubuntu Mono"/>
                <a:ea typeface="Ubuntu Mono"/>
                <a:cs typeface="Ubuntu Mono"/>
                <a:sym typeface="Ubuntu Mono"/>
              </a:rPr>
              <a:t>161-THY </a:t>
            </a:r>
            <a:r>
              <a:rPr lang="en" sz="1000">
                <a:solidFill>
                  <a:srgbClr val="FFFF00"/>
                </a:solidFill>
                <a:latin typeface="Ubuntu Mono"/>
                <a:ea typeface="Ubuntu Mono"/>
                <a:cs typeface="Ubuntu Mono"/>
                <a:sym typeface="Ubuntu Mono"/>
              </a:rPr>
              <a:t>~ </a:t>
            </a:r>
            <a:r>
              <a:rPr lang="en" sz="1000">
                <a:solidFill>
                  <a:srgbClr val="00FFFF"/>
                </a:solidFill>
                <a:latin typeface="Ubuntu Mono"/>
                <a:ea typeface="Ubuntu Mono"/>
                <a:cs typeface="Ubuntu Mono"/>
                <a:sym typeface="Ubuntu Mono"/>
              </a:rPr>
              <a:t>(cavity-resonator)</a:t>
            </a:r>
            <a:endParaRPr sz="1000">
              <a:solidFill>
                <a:srgbClr val="00FF00"/>
              </a:solidFill>
              <a:latin typeface="Ubuntu Mono"/>
              <a:ea typeface="Ubuntu Mono"/>
              <a:cs typeface="Ubuntu Mono"/>
              <a:sym typeface="Ubuntu Mono"/>
            </a:endParaRPr>
          </a:p>
        </p:txBody>
      </p:sp>
      <p:pic>
        <p:nvPicPr>
          <p:cNvPr id="77" name="Google Shape;77;p15"/>
          <p:cNvPicPr preferRelativeResize="0"/>
          <p:nvPr/>
        </p:nvPicPr>
        <p:blipFill>
          <a:blip r:embed="rId4">
            <a:alphaModFix/>
          </a:blip>
          <a:stretch>
            <a:fillRect/>
          </a:stretch>
        </p:blipFill>
        <p:spPr>
          <a:xfrm>
            <a:off x="6182275" y="5844000"/>
            <a:ext cx="684050" cy="450025"/>
          </a:xfrm>
          <a:prstGeom prst="rect">
            <a:avLst/>
          </a:prstGeom>
          <a:noFill/>
          <a:ln>
            <a:noFill/>
          </a:ln>
        </p:spPr>
      </p:pic>
      <p:sp>
        <p:nvSpPr>
          <p:cNvPr id="78" name="Google Shape;78;p15"/>
          <p:cNvSpPr txBox="1"/>
          <p:nvPr/>
        </p:nvSpPr>
        <p:spPr>
          <a:xfrm>
            <a:off x="5858650" y="5426625"/>
            <a:ext cx="2385300" cy="338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FF00FF"/>
                </a:solidFill>
                <a:latin typeface="Ubuntu Mono"/>
                <a:ea typeface="Ubuntu Mono"/>
                <a:cs typeface="Ubuntu Mono"/>
                <a:sym typeface="Ubuntu Mono"/>
              </a:rPr>
              <a:t>Stability Parameter</a:t>
            </a:r>
            <a:endParaRPr sz="1000">
              <a:solidFill>
                <a:srgbClr val="FF00FF"/>
              </a:solidFill>
              <a:latin typeface="Ubuntu Mono"/>
              <a:ea typeface="Ubuntu Mono"/>
              <a:cs typeface="Ubuntu Mono"/>
              <a:sym typeface="Ubuntu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82"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3538250" y="2906275"/>
            <a:ext cx="6057900" cy="3752850"/>
          </a:xfrm>
          <a:prstGeom prst="rect">
            <a:avLst/>
          </a:prstGeom>
          <a:noFill/>
          <a:ln>
            <a:noFill/>
          </a:ln>
        </p:spPr>
      </p:pic>
      <p:sp>
        <p:nvSpPr>
          <p:cNvPr id="84" name="Google Shape;84;p16"/>
          <p:cNvSpPr txBox="1"/>
          <p:nvPr/>
        </p:nvSpPr>
        <p:spPr>
          <a:xfrm>
            <a:off x="299650" y="179775"/>
            <a:ext cx="4424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FF00"/>
                </a:solidFill>
                <a:latin typeface="Ubuntu Mono"/>
                <a:ea typeface="Ubuntu Mono"/>
                <a:cs typeface="Ubuntu Mono"/>
                <a:sym typeface="Ubuntu Mono"/>
              </a:rPr>
              <a:t>Geraldez-LK-2019-11336 </a:t>
            </a:r>
            <a:r>
              <a:rPr lang="en" sz="1000">
                <a:solidFill>
                  <a:srgbClr val="FF00FF"/>
                </a:solidFill>
                <a:latin typeface="Ubuntu Mono"/>
                <a:ea typeface="Ubuntu Mono"/>
                <a:cs typeface="Ubuntu Mono"/>
                <a:sym typeface="Ubuntu Mono"/>
              </a:rPr>
              <a:t>161-THY </a:t>
            </a:r>
            <a:r>
              <a:rPr lang="en" sz="1000">
                <a:solidFill>
                  <a:srgbClr val="FFFF00"/>
                </a:solidFill>
                <a:latin typeface="Ubuntu Mono"/>
                <a:ea typeface="Ubuntu Mono"/>
                <a:cs typeface="Ubuntu Mono"/>
                <a:sym typeface="Ubuntu Mono"/>
              </a:rPr>
              <a:t>~ </a:t>
            </a:r>
            <a:r>
              <a:rPr lang="en" sz="1000">
                <a:solidFill>
                  <a:srgbClr val="00FFFF"/>
                </a:solidFill>
                <a:latin typeface="Ubuntu Mono"/>
                <a:ea typeface="Ubuntu Mono"/>
                <a:cs typeface="Ubuntu Mono"/>
                <a:sym typeface="Ubuntu Mono"/>
              </a:rPr>
              <a:t>(cavity-resonator)</a:t>
            </a:r>
            <a:endParaRPr sz="1000">
              <a:solidFill>
                <a:srgbClr val="00FF00"/>
              </a:solidFill>
              <a:latin typeface="Ubuntu Mono"/>
              <a:ea typeface="Ubuntu Mono"/>
              <a:cs typeface="Ubuntu Mono"/>
              <a:sym typeface="Ubuntu Mono"/>
            </a:endParaRPr>
          </a:p>
        </p:txBody>
      </p:sp>
      <p:sp>
        <p:nvSpPr>
          <p:cNvPr id="85" name="Google Shape;85;p16"/>
          <p:cNvSpPr txBox="1"/>
          <p:nvPr/>
        </p:nvSpPr>
        <p:spPr>
          <a:xfrm>
            <a:off x="601850" y="2139975"/>
            <a:ext cx="2385300" cy="4032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00FF00"/>
                </a:solidFill>
                <a:latin typeface="Ubuntu Mono"/>
                <a:ea typeface="Ubuntu Mono"/>
                <a:cs typeface="Ubuntu Mono"/>
                <a:sym typeface="Ubuntu Mono"/>
              </a:rPr>
              <a:t>planar-planar</a:t>
            </a:r>
            <a:r>
              <a:rPr lang="en" sz="1000">
                <a:solidFill>
                  <a:srgbClr val="00FF00"/>
                </a:solidFill>
                <a:latin typeface="Ubuntu Mono"/>
                <a:ea typeface="Ubuntu Mono"/>
                <a:cs typeface="Ubuntu Mono"/>
                <a:sym typeface="Ubuntu Mono"/>
              </a:rPr>
              <a:t>-mirror-resonator:~</a:t>
            </a:r>
            <a:r>
              <a:rPr lang="en" sz="1000">
                <a:solidFill>
                  <a:srgbClr val="00FFFF"/>
                </a:solidFill>
                <a:latin typeface="Ubuntu Mono"/>
                <a:ea typeface="Ubuntu Mono"/>
                <a:cs typeface="Ubuntu Mono"/>
                <a:sym typeface="Ubuntu Mono"/>
              </a:rPr>
              <a:t>#</a:t>
            </a:r>
            <a:r>
              <a:rPr lang="en" sz="1000">
                <a:solidFill>
                  <a:schemeClr val="lt1"/>
                </a:solidFill>
                <a:latin typeface="Ubuntu Mono"/>
                <a:ea typeface="Ubuntu Mono"/>
                <a:cs typeface="Ubuntu Mono"/>
                <a:sym typeface="Ubuntu Mono"/>
              </a:rPr>
              <a:t> The following GIF is rendered by varying separation distance of two planar mirrors while fixing the respective curvature (which was set to be (pseudo)-infinite. The code was constructed to cycle from L = 0 to L = 4R = 16. Note that this configuration also implies two spherical confocal mirrors (at infinity).</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rPr lang="en" sz="1000">
                <a:solidFill>
                  <a:schemeClr val="lt1"/>
                </a:solidFill>
                <a:latin typeface="Ubuntu Mono"/>
                <a:ea typeface="Ubuntu Mono"/>
                <a:cs typeface="Ubuntu Mono"/>
                <a:sym typeface="Ubuntu Mono"/>
              </a:rPr>
              <a:t>The simulation a diverging behavior at increasing separation distance. However, the stability factor from the composite matrix suggests a constant value thus suggesting a failure in the paraxial approximation.</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None/>
            </a:pPr>
            <a:r>
              <a:t/>
            </a:r>
            <a:endParaRPr sz="1000">
              <a:solidFill>
                <a:schemeClr val="lt1"/>
              </a:solidFill>
              <a:latin typeface="Ubuntu Mono"/>
              <a:ea typeface="Ubuntu Mono"/>
              <a:cs typeface="Ubuntu Mono"/>
              <a:sym typeface="Ubuntu Mono"/>
            </a:endParaRPr>
          </a:p>
          <a:p>
            <a:pPr indent="0" lvl="0" marL="0" rtl="0" algn="just">
              <a:spcBef>
                <a:spcPts val="0"/>
              </a:spcBef>
              <a:spcAft>
                <a:spcPts val="0"/>
              </a:spcAft>
              <a:buClr>
                <a:schemeClr val="dk1"/>
              </a:buClr>
              <a:buSzPts val="1100"/>
              <a:buFont typeface="Arial"/>
              <a:buNone/>
            </a:pPr>
            <a:r>
              <a:rPr lang="en" sz="1000">
                <a:solidFill>
                  <a:srgbClr val="FF00FF"/>
                </a:solidFill>
                <a:latin typeface="Ubuntu Mono"/>
                <a:ea typeface="Ubuntu Mono"/>
                <a:cs typeface="Ubuntu Mono"/>
                <a:sym typeface="Ubuntu Mono"/>
              </a:rPr>
              <a:t>(Check attached Mathematica notebook for analytical computations and Jupyter notebook for computational simulations)</a:t>
            </a:r>
            <a:endParaRPr sz="1000">
              <a:solidFill>
                <a:srgbClr val="FF00FF"/>
              </a:solidFill>
              <a:latin typeface="Ubuntu Mono"/>
              <a:ea typeface="Ubuntu Mono"/>
              <a:cs typeface="Ubuntu Mono"/>
              <a:sym typeface="Ubuntu Mono"/>
            </a:endParaRPr>
          </a:p>
        </p:txBody>
      </p:sp>
      <p:pic>
        <p:nvPicPr>
          <p:cNvPr id="86" name="Google Shape;86;p16"/>
          <p:cNvPicPr preferRelativeResize="0"/>
          <p:nvPr/>
        </p:nvPicPr>
        <p:blipFill>
          <a:blip r:embed="rId4">
            <a:alphaModFix/>
          </a:blip>
          <a:stretch>
            <a:fillRect/>
          </a:stretch>
        </p:blipFill>
        <p:spPr>
          <a:xfrm>
            <a:off x="6608399" y="5957900"/>
            <a:ext cx="247225" cy="247225"/>
          </a:xfrm>
          <a:prstGeom prst="rect">
            <a:avLst/>
          </a:prstGeom>
          <a:noFill/>
          <a:ln>
            <a:noFill/>
          </a:ln>
        </p:spPr>
      </p:pic>
      <p:sp>
        <p:nvSpPr>
          <p:cNvPr id="87" name="Google Shape;87;p16"/>
          <p:cNvSpPr txBox="1"/>
          <p:nvPr/>
        </p:nvSpPr>
        <p:spPr>
          <a:xfrm>
            <a:off x="6011050" y="5579025"/>
            <a:ext cx="2385300" cy="338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rgbClr val="FF00FF"/>
                </a:solidFill>
                <a:latin typeface="Ubuntu Mono"/>
                <a:ea typeface="Ubuntu Mono"/>
                <a:cs typeface="Ubuntu Mono"/>
                <a:sym typeface="Ubuntu Mono"/>
              </a:rPr>
              <a:t>Stability Parameter</a:t>
            </a:r>
            <a:endParaRPr sz="1000">
              <a:solidFill>
                <a:srgbClr val="FF00FF"/>
              </a:solidFill>
              <a:latin typeface="Ubuntu Mono"/>
              <a:ea typeface="Ubuntu Mono"/>
              <a:cs typeface="Ubuntu Mono"/>
              <a:sym typeface="Ubuntu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