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AND_BODY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311700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311700" y="1194734"/>
            <a:ext cx="8520600" cy="38509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832297" y="4863993"/>
            <a:ext cx="311411" cy="1928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311699" y="712926"/>
            <a:ext cx="8520599" cy="4818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387975" y="789025"/>
            <a:ext cx="85206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6"/>
          <p:cNvSpPr txBox="1"/>
          <p:nvPr>
            <p:ph idx="3" type="subTitle"/>
          </p:nvPr>
        </p:nvSpPr>
        <p:spPr>
          <a:xfrm>
            <a:off x="386975" y="864000"/>
            <a:ext cx="83682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4" type="body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305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035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13048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0"/>
          <p:cNvSpPr txBox="1"/>
          <p:nvPr>
            <p:ph idx="2" type="body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10"/>
          <p:cNvSpPr txBox="1"/>
          <p:nvPr>
            <p:ph idx="3" type="subTitle"/>
          </p:nvPr>
        </p:nvSpPr>
        <p:spPr>
          <a:xfrm>
            <a:off x="386975" y="787800"/>
            <a:ext cx="83682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4" type="body"/>
          </p:nvPr>
        </p:nvSpPr>
        <p:spPr>
          <a:xfrm>
            <a:off x="4813725" y="3822525"/>
            <a:ext cx="39999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3050" lvl="0" marL="457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indent="-260350" lvl="1" marL="914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indent="-260350" lvl="2" marL="1371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indent="-260350" lvl="3" marL="1828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indent="-260350" lvl="4" marL="22860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indent="-260350" lvl="5" marL="27432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indent="-260350" lvl="6" marL="32004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indent="-260350" lvl="7" marL="36576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indent="-260350" lvl="8" marL="411480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/>
        </p:txBody>
      </p:sp>
      <p:sp>
        <p:nvSpPr>
          <p:cNvPr id="54" name="Google Shape;54;p10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5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267122" y="1508670"/>
            <a:ext cx="6609605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1267122" y="2165895"/>
            <a:ext cx="6609605" cy="4572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267122" y="2165895"/>
            <a:ext cx="660960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Vision for SchwarzShuttle Data Platform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3"/>
          <p:cNvSpPr txBox="1"/>
          <p:nvPr>
            <p:ph type="title"/>
          </p:nvPr>
        </p:nvSpPr>
        <p:spPr>
          <a:xfrm>
            <a:off x="311700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Vision for the Future</a:t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p23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3"/>
          <p:cNvSpPr/>
          <p:nvPr/>
        </p:nvSpPr>
        <p:spPr>
          <a:xfrm>
            <a:off x="228600" y="1508670"/>
            <a:ext cx="8686800" cy="286464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3"/>
          <p:cNvSpPr/>
          <p:nvPr/>
        </p:nvSpPr>
        <p:spPr>
          <a:xfrm>
            <a:off x="228600" y="1508670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3"/>
          <p:cNvSpPr/>
          <p:nvPr/>
        </p:nvSpPr>
        <p:spPr>
          <a:xfrm>
            <a:off x="21717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3"/>
          <p:cNvSpPr txBox="1"/>
          <p:nvPr/>
        </p:nvSpPr>
        <p:spPr>
          <a:xfrm>
            <a:off x="21717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8p12lgrk.png" id="315" name="Google Shape;31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150867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3"/>
          <p:cNvSpPr txBox="1"/>
          <p:nvPr/>
        </p:nvSpPr>
        <p:spPr>
          <a:xfrm>
            <a:off x="228600" y="1965870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AI-Driven Dispatching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Integrating AI technologies to enhance dispatch efficiency, optimize routes, and improve user experience through predictive analytics.</a:t>
            </a:r>
            <a:endParaRPr/>
          </a:p>
        </p:txBody>
      </p:sp>
      <p:sp>
        <p:nvSpPr>
          <p:cNvPr id="317" name="Google Shape;317;p23"/>
          <p:cNvSpPr/>
          <p:nvPr/>
        </p:nvSpPr>
        <p:spPr>
          <a:xfrm>
            <a:off x="4724400" y="1508670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66675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3"/>
          <p:cNvSpPr txBox="1"/>
          <p:nvPr/>
        </p:nvSpPr>
        <p:spPr>
          <a:xfrm>
            <a:off x="66675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965nbd05.png" id="320" name="Google Shape;32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7500" y="150867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3"/>
          <p:cNvSpPr txBox="1"/>
          <p:nvPr/>
        </p:nvSpPr>
        <p:spPr>
          <a:xfrm>
            <a:off x="4724400" y="1965870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Customer-Centric Approach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Leveraging technology to create personalized experiences based on user preferences and past interactions for enhanced satisfaction.</a:t>
            </a: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228600" y="3093392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2171700" y="3093392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3"/>
          <p:cNvSpPr txBox="1"/>
          <p:nvPr/>
        </p:nvSpPr>
        <p:spPr>
          <a:xfrm>
            <a:off x="2171700" y="309339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l2o73d62.png" id="325" name="Google Shape;32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71700" y="3093392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3"/>
          <p:cNvSpPr txBox="1"/>
          <p:nvPr/>
        </p:nvSpPr>
        <p:spPr>
          <a:xfrm>
            <a:off x="228600" y="3550592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Autonomous Vehicle Integration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Setting the stage for seamless integration of autonomous vehicles into the fleet, exploring future mobility solutions.</a:t>
            </a:r>
            <a:endParaRPr/>
          </a:p>
        </p:txBody>
      </p:sp>
      <p:sp>
        <p:nvSpPr>
          <p:cNvPr id="327" name="Google Shape;327;p23"/>
          <p:cNvSpPr/>
          <p:nvPr/>
        </p:nvSpPr>
        <p:spPr>
          <a:xfrm>
            <a:off x="4724400" y="3093392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3"/>
          <p:cNvSpPr/>
          <p:nvPr/>
        </p:nvSpPr>
        <p:spPr>
          <a:xfrm>
            <a:off x="6667500" y="3093392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3"/>
          <p:cNvSpPr txBox="1"/>
          <p:nvPr/>
        </p:nvSpPr>
        <p:spPr>
          <a:xfrm>
            <a:off x="6667500" y="309339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9kei91b1.png" id="330" name="Google Shape;330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67500" y="3093392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3"/>
          <p:cNvSpPr txBox="1"/>
          <p:nvPr/>
        </p:nvSpPr>
        <p:spPr>
          <a:xfrm>
            <a:off x="4724400" y="3550592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Sustainability Analytics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Utilizing analytical tools to evaluate and enhance sustainability efforts within the business strategy and operational practices.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"/>
          <p:cNvSpPr txBox="1"/>
          <p:nvPr>
            <p:ph type="title"/>
          </p:nvPr>
        </p:nvSpPr>
        <p:spPr>
          <a:xfrm>
            <a:off x="311700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Key Focus Areas (Next 2-3 Years)</a:t>
            </a:r>
            <a:endParaRPr/>
          </a:p>
        </p:txBody>
      </p:sp>
      <p:sp>
        <p:nvSpPr>
          <p:cNvPr id="337" name="Google Shape;337;p2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4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9" name="Google Shape;339;p24"/>
          <p:cNvSpPr/>
          <p:nvPr/>
        </p:nvSpPr>
        <p:spPr>
          <a:xfrm>
            <a:off x="228600" y="1508670"/>
            <a:ext cx="8686800" cy="31725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4"/>
          <p:cNvSpPr/>
          <p:nvPr/>
        </p:nvSpPr>
        <p:spPr>
          <a:xfrm>
            <a:off x="228600" y="1508670"/>
            <a:ext cx="4190999" cy="31725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4"/>
          <p:cNvSpPr txBox="1"/>
          <p:nvPr/>
        </p:nvSpPr>
        <p:spPr>
          <a:xfrm>
            <a:off x="228600" y="1508670"/>
            <a:ext cx="41910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0" lIns="190500" spcFirstLastPara="1" rIns="0" wrap="square" tIns="0">
            <a:spAutoFit/>
          </a:bodyPr>
          <a:lstStyle/>
          <a:p>
            <a:pPr indent="-30480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616161"/>
              </a:buClr>
              <a:buSzPts val="1200"/>
              <a:buFont typeface="Proxima Nova"/>
              <a:buChar char="●"/>
            </a:pPr>
            <a:r>
              <a:rPr b="1" lang="en-US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Real-time Capabilites</a:t>
            </a:r>
            <a:endParaRPr b="1"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b="1" lang="en-U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Security and compliance</a:t>
            </a:r>
            <a:endParaRPr b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b="1" lang="en-U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AI and machine learning adoption</a:t>
            </a:r>
            <a:endParaRPr b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Proxima Nova"/>
              <a:buChar char="●"/>
            </a:pPr>
            <a:r>
              <a:rPr b="1" lang="en-US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Scalability and flexibility</a:t>
            </a:r>
            <a:endParaRPr b="1"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2" name="Google Shape;342;p24"/>
          <p:cNvSpPr/>
          <p:nvPr/>
        </p:nvSpPr>
        <p:spPr>
          <a:xfrm>
            <a:off x="4724400" y="1508670"/>
            <a:ext cx="4190999" cy="31725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4"/>
          <p:cNvSpPr txBox="1"/>
          <p:nvPr/>
        </p:nvSpPr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r313v4n7.png" id="344" name="Google Shape;34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4"/>
          <p:cNvSpPr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4"/>
          <p:cNvSpPr txBox="1"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Photo by Luke Chesser on Unsplash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311700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Conclusion</a:t>
            </a:r>
            <a:endParaRPr/>
          </a:p>
        </p:txBody>
      </p:sp>
      <p:sp>
        <p:nvSpPr>
          <p:cNvPr id="352" name="Google Shape;352;p2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5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4" name="Google Shape;354;p25"/>
          <p:cNvSpPr/>
          <p:nvPr/>
        </p:nvSpPr>
        <p:spPr>
          <a:xfrm>
            <a:off x="228600" y="1508670"/>
            <a:ext cx="8686800" cy="259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5"/>
          <p:cNvSpPr/>
          <p:nvPr/>
        </p:nvSpPr>
        <p:spPr>
          <a:xfrm>
            <a:off x="228600" y="1508670"/>
            <a:ext cx="4190999" cy="259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5"/>
          <p:cNvSpPr txBox="1"/>
          <p:nvPr/>
        </p:nvSpPr>
        <p:spPr>
          <a:xfrm>
            <a:off x="228600" y="1508670"/>
            <a:ext cx="4191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0" lIns="190500" spcFirstLastPara="1" rIns="0" wrap="square" tIns="0">
            <a:spAutoFit/>
          </a:bodyPr>
          <a:lstStyle/>
          <a:p>
            <a:pPr indent="-914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Foundation for Innovation:</a:t>
            </a: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Our platform is structured to be both secure and scalable, laying the groundwork for continuous innovation.</a:t>
            </a:r>
            <a:endParaRPr/>
          </a:p>
        </p:txBody>
      </p:sp>
      <p:sp>
        <p:nvSpPr>
          <p:cNvPr id="357" name="Google Shape;357;p25"/>
          <p:cNvSpPr/>
          <p:nvPr/>
        </p:nvSpPr>
        <p:spPr>
          <a:xfrm>
            <a:off x="4724400" y="1508670"/>
            <a:ext cx="4190999" cy="259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5"/>
          <p:cNvSpPr txBox="1"/>
          <p:nvPr/>
        </p:nvSpPr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0tmh1ayv.png" id="359" name="Google Shape;3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5"/>
          <p:cNvSpPr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5"/>
          <p:cNvSpPr txBox="1"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Photo by Alexander Redl on Unsplash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6"/>
          <p:cNvSpPr txBox="1"/>
          <p:nvPr>
            <p:ph type="title"/>
          </p:nvPr>
        </p:nvSpPr>
        <p:spPr>
          <a:xfrm>
            <a:off x="311700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Q&amp;A</a:t>
            </a:r>
            <a:endParaRPr/>
          </a:p>
        </p:txBody>
      </p:sp>
      <p:sp>
        <p:nvSpPr>
          <p:cNvPr id="367" name="Google Shape;367;p26"/>
          <p:cNvSpPr/>
          <p:nvPr/>
        </p:nvSpPr>
        <p:spPr>
          <a:xfrm>
            <a:off x="228600" y="1508670"/>
            <a:ext cx="4190999" cy="259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6"/>
          <p:cNvSpPr txBox="1"/>
          <p:nvPr/>
        </p:nvSpPr>
        <p:spPr>
          <a:xfrm>
            <a:off x="228600" y="879695"/>
            <a:ext cx="4191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0" lIns="19050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Open Floor:</a:t>
            </a: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Inviting questions from the audience,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0"/>
            <a:ext cx="85206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Agenda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228600" y="685800"/>
            <a:ext cx="8686800" cy="4343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28600" y="685800"/>
            <a:ext cx="8686800" cy="4343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914400" y="685800"/>
            <a:ext cx="73152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1066800" y="6858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1066800" y="6858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1162050" y="6858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066800" y="6858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066800" y="6858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1295400" y="6858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1447800" y="6858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1447800" y="685800"/>
            <a:ext cx="66294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Vision for SchwarzShuttle Data Platform</a:t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1066800" y="9525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1066800" y="9525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1162050" y="9525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1066800" y="9525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1066800" y="9525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1295400" y="9525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1447800" y="9525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1447800" y="95250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Proposed Architecture</a:t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1066800" y="12192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1066800" y="12192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1162050" y="12192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1066800" y="12192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1066800" y="12192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1295400" y="12192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1447800" y="12192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447800" y="121920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Functional Requirements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1066800" y="14859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1066800" y="14859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1162050" y="14859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1066800" y="14859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066800" y="14859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1295400" y="14859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1447800" y="14859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1447800" y="148590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Non-Functional Requirements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1066800" y="17526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1066800" y="17526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1162050" y="17526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1066800" y="17526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1066800" y="17526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1295400" y="17526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1447800" y="17526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1447800" y="175260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Automation</a:t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1066800" y="20193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1066800" y="20193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1162050" y="20193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1066800" y="20193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1066800" y="20193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1295400" y="20193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1447800" y="20193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1447800" y="201930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DevOps/DevSecOps Diagram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1066800" y="22860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1066800" y="22860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1162050" y="22860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1066800" y="22860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1066800" y="22860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7</a:t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295400" y="22860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1447800" y="22860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1447800" y="228600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Workflow</a:t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1066800" y="25527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1066800" y="25527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1162050" y="25527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1066800" y="25527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1066800" y="25527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8</a:t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1295400" y="25527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1447800" y="25527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1447800" y="255270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Tools and Processes for Data Security</a:t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1066800" y="28194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1066800" y="28194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1162050" y="28194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1066800" y="28194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066800" y="28194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9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1295400" y="28194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1447800" y="28194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1447800" y="281940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Vision for the Future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1066800" y="30861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1066800" y="30861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1162050" y="30861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1066800" y="30861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1066800" y="30861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10</a:t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1295400" y="30861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1447800" y="30861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1447800" y="308610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Key Focus Areas (Next 2-3 Years)</a:t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1066800" y="33528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1066800" y="33528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1162050" y="33528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1066800" y="33528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5"/>
          <p:cNvSpPr txBox="1"/>
          <p:nvPr/>
        </p:nvSpPr>
        <p:spPr>
          <a:xfrm>
            <a:off x="1066800" y="33528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11</a:t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1295400" y="33528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1447800" y="33528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1447800" y="335280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Conclusion</a:t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1066800" y="3619500"/>
            <a:ext cx="70104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1066800" y="3619500"/>
            <a:ext cx="2286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1162050" y="3619500"/>
            <a:ext cx="38100" cy="2667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1066800" y="3619500"/>
            <a:ext cx="228600" cy="228600"/>
          </a:xfrm>
          <a:prstGeom prst="roundRect">
            <a:avLst>
              <a:gd fmla="val 100000" name="adj"/>
            </a:avLst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1066800" y="361950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12</a:t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1295400" y="3619500"/>
            <a:ext cx="67818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1447800" y="3619500"/>
            <a:ext cx="6629400" cy="2286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5"/>
          <p:cNvSpPr txBox="1"/>
          <p:nvPr/>
        </p:nvSpPr>
        <p:spPr>
          <a:xfrm>
            <a:off x="1447800" y="3619500"/>
            <a:ext cx="6629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Q&amp;A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311700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Vision for SchwarzShuttle Data Platform</a:t>
            </a:r>
            <a:endParaRPr/>
          </a:p>
        </p:txBody>
      </p:sp>
      <p:sp>
        <p:nvSpPr>
          <p:cNvPr id="183" name="Google Shape;183;p16"/>
          <p:cNvSpPr txBox="1"/>
          <p:nvPr>
            <p:ph idx="2" type="subTitle"/>
          </p:nvPr>
        </p:nvSpPr>
        <p:spPr>
          <a:xfrm>
            <a:off x="311699" y="712926"/>
            <a:ext cx="8520599" cy="4818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Building a Secure, Scalable, and Future-Ready Taxi Business</a:t>
            </a:r>
            <a:endParaRPr/>
          </a:p>
        </p:txBody>
      </p:sp>
      <p:sp>
        <p:nvSpPr>
          <p:cNvPr id="184" name="Google Shape;184;p16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228600" y="1508670"/>
            <a:ext cx="8686800" cy="286464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228600" y="1508670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21717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21717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n99urz1z.png" id="191" name="Google Shape;1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150867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6"/>
          <p:cNvSpPr txBox="1"/>
          <p:nvPr/>
        </p:nvSpPr>
        <p:spPr>
          <a:xfrm>
            <a:off x="228600" y="1965870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Vision Statement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Our aim is to revolutionize urban transport through advanced data platforms that leverage emerging technologies.</a:t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4724400" y="1508670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66675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66675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og1fy8i0.png" id="196" name="Google Shape;19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7500" y="150867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6"/>
          <p:cNvSpPr txBox="1"/>
          <p:nvPr/>
        </p:nvSpPr>
        <p:spPr>
          <a:xfrm>
            <a:off x="4724400" y="1965870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Future-Ready Infrastructure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The platform will be designed to seamlessly integrate innovative technologies, ensuring adaptability for future advancements.</a:t>
            </a:r>
            <a:endParaRPr/>
          </a:p>
        </p:txBody>
      </p:sp>
      <p:sp>
        <p:nvSpPr>
          <p:cNvPr id="198" name="Google Shape;198;p16"/>
          <p:cNvSpPr/>
          <p:nvPr/>
        </p:nvSpPr>
        <p:spPr>
          <a:xfrm>
            <a:off x="228600" y="3093392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2171700" y="3093392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 txBox="1"/>
          <p:nvPr/>
        </p:nvSpPr>
        <p:spPr>
          <a:xfrm>
            <a:off x="2171700" y="309339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v9a7ib8x.png" id="201" name="Google Shape;201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71700" y="3093392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6"/>
          <p:cNvSpPr txBox="1"/>
          <p:nvPr/>
        </p:nvSpPr>
        <p:spPr>
          <a:xfrm>
            <a:off x="228600" y="3550592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Secure Framework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Implementing robust security measures to safeguard user data and ensure compliance with regulatory standards.</a:t>
            </a:r>
            <a:endParaRPr/>
          </a:p>
        </p:txBody>
      </p:sp>
      <p:sp>
        <p:nvSpPr>
          <p:cNvPr id="203" name="Google Shape;203;p16"/>
          <p:cNvSpPr/>
          <p:nvPr/>
        </p:nvSpPr>
        <p:spPr>
          <a:xfrm>
            <a:off x="4724400" y="3093392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6667500" y="3093392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6"/>
          <p:cNvSpPr txBox="1"/>
          <p:nvPr/>
        </p:nvSpPr>
        <p:spPr>
          <a:xfrm>
            <a:off x="6667500" y="309339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ywq9z48_.png" id="206" name="Google Shape;206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67500" y="3093392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6"/>
          <p:cNvSpPr txBox="1"/>
          <p:nvPr/>
        </p:nvSpPr>
        <p:spPr>
          <a:xfrm>
            <a:off x="4724400" y="3550592"/>
            <a:ext cx="4190999" cy="20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Scalability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Designing an architecture capable of easily managing increased user demand, ensuring seamless operations during peak times.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311700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Proposed Architecture</a:t>
            </a:r>
            <a:endParaRPr/>
          </a:p>
        </p:txBody>
      </p:sp>
      <p:sp>
        <p:nvSpPr>
          <p:cNvPr id="213" name="Google Shape;213;p17"/>
          <p:cNvSpPr txBox="1"/>
          <p:nvPr>
            <p:ph idx="2" type="subTitle"/>
          </p:nvPr>
        </p:nvSpPr>
        <p:spPr>
          <a:xfrm>
            <a:off x="311699" y="712926"/>
            <a:ext cx="85206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A real-time, integrated, scalable, and secure foundation for a new taxi app</a:t>
            </a:r>
            <a:endParaRPr sz="1600"/>
          </a:p>
        </p:txBody>
      </p:sp>
      <p:sp>
        <p:nvSpPr>
          <p:cNvPr id="214" name="Google Shape;214;p17"/>
          <p:cNvSpPr/>
          <p:nvPr/>
        </p:nvSpPr>
        <p:spPr>
          <a:xfrm>
            <a:off x="4724400" y="1508670"/>
            <a:ext cx="4191000" cy="31725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4724400" y="1508670"/>
            <a:ext cx="41910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03025"/>
            <a:ext cx="8836052" cy="344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>
            <p:ph type="title"/>
          </p:nvPr>
        </p:nvSpPr>
        <p:spPr>
          <a:xfrm>
            <a:off x="311700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Functional Requirements</a:t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8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228600" y="1508670"/>
            <a:ext cx="8686800" cy="286464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228600" y="1508670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/>
          <p:nvPr/>
        </p:nvSpPr>
        <p:spPr>
          <a:xfrm>
            <a:off x="21717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 txBox="1"/>
          <p:nvPr/>
        </p:nvSpPr>
        <p:spPr>
          <a:xfrm>
            <a:off x="21717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r252u12o.png" id="230" name="Google Shape;2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1700" y="150867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8"/>
          <p:cNvSpPr txBox="1"/>
          <p:nvPr/>
        </p:nvSpPr>
        <p:spPr>
          <a:xfrm>
            <a:off x="228600" y="1965870"/>
            <a:ext cx="419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Real-time taxi tracking and dispatching</a:t>
            </a:r>
            <a:endParaRPr b="1" sz="13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The platform will feature GPS-enabled real-time tracking for enhanced user and driver visibility, improving overall service reliability.</a:t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4724400" y="1508670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6667500" y="1508670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6667500" y="150867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nvd7enuw.png" id="235" name="Google Shape;23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7500" y="150867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8"/>
          <p:cNvSpPr txBox="1"/>
          <p:nvPr/>
        </p:nvSpPr>
        <p:spPr>
          <a:xfrm>
            <a:off x="4724400" y="1965870"/>
            <a:ext cx="419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Customer booking and payment processing</a:t>
            </a:r>
            <a:endParaRPr b="1" sz="13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 streamlined, user-friendly booking interface that facilitates quick reservations, with integrated payment options for customer convenience.</a:t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28600" y="3093392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2171700" y="3093392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8"/>
          <p:cNvSpPr txBox="1"/>
          <p:nvPr/>
        </p:nvSpPr>
        <p:spPr>
          <a:xfrm>
            <a:off x="2171700" y="309339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m4clxgsr.png" id="240" name="Google Shape;24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71700" y="3093392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8"/>
          <p:cNvSpPr txBox="1"/>
          <p:nvPr/>
        </p:nvSpPr>
        <p:spPr>
          <a:xfrm>
            <a:off x="228600" y="3550592"/>
            <a:ext cx="419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Driver management and analytics</a:t>
            </a:r>
            <a:endParaRPr b="1" sz="13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Tools for managing driver profiles, performance analytics, and training modules, ensuring high service quality and compliance.</a:t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4724400" y="3093392"/>
            <a:ext cx="4190999" cy="1279921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6667500" y="3093392"/>
            <a:ext cx="304800" cy="304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8"/>
          <p:cNvSpPr txBox="1"/>
          <p:nvPr/>
        </p:nvSpPr>
        <p:spPr>
          <a:xfrm>
            <a:off x="6667500" y="309339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c8ss1h5f.png" id="245" name="Google Shape;245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67500" y="3093392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8"/>
          <p:cNvSpPr txBox="1"/>
          <p:nvPr/>
        </p:nvSpPr>
        <p:spPr>
          <a:xfrm>
            <a:off x="4724400" y="3550592"/>
            <a:ext cx="419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intelligence and reporting</a:t>
            </a:r>
            <a:endParaRPr b="1" sz="13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Incorporating analytical capabilities that generate insights from data to drive strategic business decisions and operational improvements.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>
            <p:ph type="title"/>
          </p:nvPr>
        </p:nvSpPr>
        <p:spPr>
          <a:xfrm>
            <a:off x="311700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Non-Functional Requirements</a:t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4" name="Google Shape;254;p19"/>
          <p:cNvSpPr/>
          <p:nvPr/>
        </p:nvSpPr>
        <p:spPr>
          <a:xfrm>
            <a:off x="228600" y="1508670"/>
            <a:ext cx="8686800" cy="31725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9"/>
          <p:cNvSpPr/>
          <p:nvPr/>
        </p:nvSpPr>
        <p:spPr>
          <a:xfrm>
            <a:off x="228600" y="1508670"/>
            <a:ext cx="4190999" cy="31725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9"/>
          <p:cNvSpPr txBox="1"/>
          <p:nvPr/>
        </p:nvSpPr>
        <p:spPr>
          <a:xfrm>
            <a:off x="228600" y="1508670"/>
            <a:ext cx="4190999" cy="3172569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0" lIns="190500" spcFirstLastPara="1" rIns="0" wrap="square" tIns="0">
            <a:spAutoFit/>
          </a:bodyPr>
          <a:lstStyle/>
          <a:p>
            <a:pPr indent="-9144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High Availability:</a:t>
            </a:r>
            <a:r>
              <a:rPr b="0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Achieving a 99.9% uptime, ensuring that the service is always operational and accessible for users and drivers at all times.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Reliability Metrics:</a:t>
            </a:r>
            <a:r>
              <a:rPr b="0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Implementing failover strategies and consistent monitoring to minimize service disruptions, thereby enhancing user trust and satisfaction.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Scalable Solutions:</a:t>
            </a:r>
            <a:r>
              <a:rPr b="0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Capacity to dynamically manage increased workloads with minimal impact on responsiveness or performance during peak times.</a:t>
            </a:r>
            <a:endParaRPr/>
          </a:p>
          <a:p>
            <a:pPr indent="-91440" lvl="1" marL="228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Data Security Standards:</a:t>
            </a:r>
            <a:r>
              <a:rPr b="0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Adhering to top-tier security protocols to protect sensitive information and maintain user trust within the platform.</a:t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4724400" y="1508670"/>
            <a:ext cx="4190999" cy="317256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9"/>
          <p:cNvSpPr txBox="1"/>
          <p:nvPr/>
        </p:nvSpPr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mpfypbbxqr.png" id="259" name="Google Shape;2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9"/>
          <p:cNvSpPr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9"/>
          <p:cNvSpPr txBox="1"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Photo by Isaac Smith on Unsplash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>
            <p:ph type="title"/>
          </p:nvPr>
        </p:nvSpPr>
        <p:spPr>
          <a:xfrm>
            <a:off x="266050" y="-48450"/>
            <a:ext cx="85206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DevOps </a:t>
            </a:r>
            <a:r>
              <a:rPr lang="en-US" sz="2200"/>
              <a:t>Automation</a:t>
            </a:r>
            <a:endParaRPr/>
          </a:p>
        </p:txBody>
      </p:sp>
      <p:sp>
        <p:nvSpPr>
          <p:cNvPr id="267" name="Google Shape;267;p20"/>
          <p:cNvSpPr txBox="1"/>
          <p:nvPr/>
        </p:nvSpPr>
        <p:spPr>
          <a:xfrm>
            <a:off x="228600" y="712925"/>
            <a:ext cx="5219400" cy="27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0" lIns="19050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Automated Deployments</a:t>
            </a:r>
            <a:endParaRPr b="1" i="0" sz="12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Faster feature rollouts with minimal errors 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Scaling Automation</a:t>
            </a:r>
            <a:endParaRPr b="1"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Adjusts resources dynamically for optimal performance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Monitoring Systems</a:t>
            </a:r>
            <a:endParaRPr b="1"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Real-time anomaly detection and resolution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CI/CD Pipeline</a:t>
            </a:r>
            <a:endParaRPr b="1"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Seamless code-to-deployment process</a:t>
            </a:r>
            <a:endParaRPr sz="12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20"/>
          <p:cNvSpPr/>
          <p:nvPr/>
        </p:nvSpPr>
        <p:spPr>
          <a:xfrm>
            <a:off x="4150975" y="3931845"/>
            <a:ext cx="4191000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323" y="515848"/>
            <a:ext cx="416400" cy="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7425" y="1269957"/>
            <a:ext cx="416399" cy="334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7418" y="1893875"/>
            <a:ext cx="369858" cy="41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3673" y="2794498"/>
            <a:ext cx="300475" cy="3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0"/>
          <p:cNvSpPr/>
          <p:nvPr/>
        </p:nvSpPr>
        <p:spPr>
          <a:xfrm>
            <a:off x="5265675" y="441325"/>
            <a:ext cx="16029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Code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Google Shape;274;p20"/>
          <p:cNvSpPr/>
          <p:nvPr/>
        </p:nvSpPr>
        <p:spPr>
          <a:xfrm>
            <a:off x="5265675" y="1494213"/>
            <a:ext cx="16029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Build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5265675" y="2547125"/>
            <a:ext cx="16029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Test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5240300" y="3600025"/>
            <a:ext cx="1602900" cy="629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roxima Nova"/>
                <a:ea typeface="Proxima Nova"/>
                <a:cs typeface="Proxima Nova"/>
                <a:sym typeface="Proxima Nova"/>
              </a:rPr>
              <a:t>Deploy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20"/>
          <p:cNvSpPr/>
          <p:nvPr/>
        </p:nvSpPr>
        <p:spPr>
          <a:xfrm>
            <a:off x="5991075" y="1175825"/>
            <a:ext cx="152100" cy="21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8" name="Google Shape;278;p20"/>
          <p:cNvSpPr/>
          <p:nvPr/>
        </p:nvSpPr>
        <p:spPr>
          <a:xfrm>
            <a:off x="5944950" y="2228725"/>
            <a:ext cx="152100" cy="21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9" name="Google Shape;279;p20"/>
          <p:cNvSpPr/>
          <p:nvPr/>
        </p:nvSpPr>
        <p:spPr>
          <a:xfrm>
            <a:off x="5944950" y="3308100"/>
            <a:ext cx="152100" cy="213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2200"/>
              <a:t>DevSecOps </a:t>
            </a:r>
            <a:r>
              <a:rPr lang="en-US"/>
              <a:t>Processes</a:t>
            </a:r>
            <a:endParaRPr/>
          </a:p>
        </p:txBody>
      </p:sp>
      <p:sp>
        <p:nvSpPr>
          <p:cNvPr id="285" name="Google Shape;285;p21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1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21"/>
          <p:cNvSpPr/>
          <p:nvPr/>
        </p:nvSpPr>
        <p:spPr>
          <a:xfrm>
            <a:off x="228600" y="1508670"/>
            <a:ext cx="8686800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1"/>
          <p:cNvSpPr/>
          <p:nvPr/>
        </p:nvSpPr>
        <p:spPr>
          <a:xfrm>
            <a:off x="228600" y="1508670"/>
            <a:ext cx="4190999" cy="275778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1"/>
          <p:cNvSpPr txBox="1"/>
          <p:nvPr/>
        </p:nvSpPr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1"/>
          <p:cNvSpPr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1"/>
          <p:cNvSpPr txBox="1"/>
          <p:nvPr>
            <p:ph idx="1" type="body"/>
          </p:nvPr>
        </p:nvSpPr>
        <p:spPr>
          <a:xfrm>
            <a:off x="311700" y="1381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Tools:</a:t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Encryption: Key Management Service (KMS)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Access Control: IAM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Monitoring: Cloud Logging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Data Loss Prevention: DLP API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  <p:sp>
        <p:nvSpPr>
          <p:cNvPr id="292" name="Google Shape;292;p21"/>
          <p:cNvSpPr txBox="1"/>
          <p:nvPr>
            <p:ph idx="2" type="body"/>
          </p:nvPr>
        </p:nvSpPr>
        <p:spPr>
          <a:xfrm>
            <a:off x="4832400" y="13810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/>
              <a:t>Processes</a:t>
            </a:r>
            <a:r>
              <a:rPr b="1" lang="en-US" sz="1300"/>
              <a:t>:</a:t>
            </a:r>
            <a:endParaRPr b="1"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Regular security audits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Incident response plans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Compliance checks (e.g., GDPR)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21"/>
          <p:cNvSpPr txBox="1"/>
          <p:nvPr>
            <p:ph idx="3" type="subTitle"/>
          </p:nvPr>
        </p:nvSpPr>
        <p:spPr>
          <a:xfrm>
            <a:off x="386975" y="864000"/>
            <a:ext cx="83682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 and Processes for Data 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"/>
          <p:cNvSpPr txBox="1"/>
          <p:nvPr>
            <p:ph type="title"/>
          </p:nvPr>
        </p:nvSpPr>
        <p:spPr>
          <a:xfrm>
            <a:off x="311700" y="0"/>
            <a:ext cx="8520600" cy="712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Low-Level Workflow</a:t>
            </a:r>
            <a:endParaRPr/>
          </a:p>
        </p:txBody>
      </p:sp>
      <p:sp>
        <p:nvSpPr>
          <p:cNvPr id="300" name="Google Shape;300;p22"/>
          <p:cNvSpPr txBox="1"/>
          <p:nvPr/>
        </p:nvSpPr>
        <p:spPr>
          <a:xfrm>
            <a:off x="4724400" y="1508670"/>
            <a:ext cx="419099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4724400" y="3947070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225" y="524300"/>
            <a:ext cx="8176850" cy="43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63D297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