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311700" y="1194734"/>
            <a:ext cx="8520600" cy="3850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832297" y="4863993"/>
            <a:ext cx="311411" cy="192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311699" y="712926"/>
            <a:ext cx="8520599" cy="481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387975" y="789025"/>
            <a:ext cx="85206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6"/>
          <p:cNvSpPr txBox="1"/>
          <p:nvPr>
            <p:ph idx="3" type="subTitle"/>
          </p:nvPr>
        </p:nvSpPr>
        <p:spPr>
          <a:xfrm>
            <a:off x="386975" y="864000"/>
            <a:ext cx="8368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3" type="subTitle"/>
          </p:nvPr>
        </p:nvSpPr>
        <p:spPr>
          <a:xfrm>
            <a:off x="386975" y="787800"/>
            <a:ext cx="8368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54" name="Google Shape;54;p1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267122" y="2165895"/>
            <a:ext cx="6609605" cy="45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902322" y="1704195"/>
            <a:ext cx="66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SchwarzShuttle Data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Q&amp;A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2286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228600" y="879695"/>
            <a:ext cx="419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Open Floor: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Inviting questions from the audience</a:t>
            </a:r>
            <a:r>
              <a:rPr lang="en-US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0"/>
            <a:ext cx="8520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Agenda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28600" y="685800"/>
            <a:ext cx="8686800" cy="4343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28600" y="685800"/>
            <a:ext cx="8686800" cy="4343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914400" y="685800"/>
            <a:ext cx="73152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066800" y="6858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066800" y="6858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162050" y="6858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066800" y="6858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066800" y="6858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295400" y="6858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447800" y="6858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447800" y="685800"/>
            <a:ext cx="66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Architecture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1066800" y="9525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066800" y="9525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162050" y="9525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066800" y="9525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066800" y="9525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295400" y="9525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447800" y="9525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447800" y="952500"/>
            <a:ext cx="66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Requirements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066800" y="12192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066800" y="12192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162050" y="12192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066800" y="12192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066800" y="12192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295400" y="12192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447800" y="12192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447800" y="1219200"/>
            <a:ext cx="66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Deployment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066800" y="14859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066800" y="14859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162050" y="14859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066800" y="14859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066800" y="14859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295400" y="14859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447800" y="14859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447800" y="1485900"/>
            <a:ext cx="66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 Integration and Deployment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066800" y="17526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066800" y="17526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162050" y="17526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066800" y="17526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066800" y="17526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295400" y="17526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447800" y="17526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447800" y="1752600"/>
            <a:ext cx="66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Development and Deployment Workflow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066800" y="20193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1066800" y="20193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162050" y="20193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066800" y="20193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1066800" y="20193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1295400" y="20193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1447800" y="20193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447800" y="2019300"/>
            <a:ext cx="66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Security Measures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066800" y="22860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1066800" y="22860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162050" y="22860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066800" y="22860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066800" y="22860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1295400" y="22860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447800" y="22860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1447800" y="2286000"/>
            <a:ext cx="66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 Vision for SchwarzShuttle Data Platform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066800" y="25527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066800" y="25527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162050" y="25527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066800" y="25527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295400" y="25527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1447800" y="25527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1066800" y="28194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066800" y="28194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162050" y="28194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1066800" y="28194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1295400" y="28194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447800" y="28194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1066800" y="30861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066800" y="30861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162050" y="30861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066800" y="30861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1295400" y="30861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1447800" y="30861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1066800" y="33528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066800" y="33528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162050" y="33528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066800" y="33528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1295400" y="33528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1447800" y="33528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1066800" y="36195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1066800" y="36195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1162050" y="36195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1066800" y="36195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1066800" y="3619500"/>
            <a:ext cx="228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1295400" y="36195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447800" y="36195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SchwarzShuttle Data Platform Architecture</a:t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-27025" y="794025"/>
            <a:ext cx="3454500" cy="2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Highlights: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data ingestion from IoT devices for operational efficiency.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 with Vertex AI for fleet optimization and fraud prevention.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Scalable, serverless design with Cloud Functions and App Engine.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Secure storage with Customer-Managed Encryption Keys (CMEK).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4" name="Google Shape;174;p16" title="SchwarzShuttle_Architecture_V2-HIGH-LEVEL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50" y="945750"/>
            <a:ext cx="5782799" cy="33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and Non-Functional Requirements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4724400" y="1508670"/>
            <a:ext cx="4191000" cy="3172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4724400" y="1508670"/>
            <a:ext cx="4191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277925" y="997350"/>
            <a:ext cx="38901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Requirements: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Trip Revenue Management: Track and manage trip revenues.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Fleet Optimization: Optimize vehicle allocation based on demand.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 Prevention System: Detect fraudulent activities in real-time.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Executive Dashboards &amp; Analytics: Offer insights for decision-making.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Operational Efficiency Analysis: Improve operations using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 txBox="1"/>
          <p:nvPr>
            <p:ph idx="2" type="body"/>
          </p:nvPr>
        </p:nvSpPr>
        <p:spPr>
          <a:xfrm>
            <a:off x="4819950" y="997350"/>
            <a:ext cx="39999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Non-Functional Requirements: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Performance: Low-latency processing during peak loads.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Security: Encryption and access control for data protection.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Scalability: Auto-scaling to handle growth.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Reliability: High availability with fault tolerance.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Usability: Intuitive dashboards for executives.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Automated Deployment with deploy.py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94575" y="712925"/>
            <a:ext cx="36006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Automates provisioning of Pub/Sub, BigQuery, and Cloud Functions.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Sets up security with CMEK, IAM, and log sinks.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Ensures consistent deployments, reducing manual errors.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Integrates with CI/CD for continuous updates.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925" y="783625"/>
            <a:ext cx="5484000" cy="42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DevOps/DevSecOps Pipeline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202650" y="790375"/>
            <a:ext cx="3296700" cy="23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lang="en-U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build, test, and deployment with Cloud Build.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lang="en-U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scans: SonarQube (static), Trivy (image), OWASP ZAP (dynamic).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lang="en-U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Deploy.py sets up resources and Cloud Functions early in the pipeline.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575" y="135100"/>
            <a:ext cx="2268551" cy="479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266050" y="-48450"/>
            <a:ext cx="8520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and Deployment Workflow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47275" y="664350"/>
            <a:ext cx="5492100" cy="30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Steps: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AutoNum type="arabicPeriod"/>
            </a:pPr>
            <a:r>
              <a:rPr lang="en-U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Commit code to repository (e.g., GitHub).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AutoNum type="arabicPeriod"/>
            </a:pPr>
            <a:r>
              <a:rPr lang="en-U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Cloud Build triggers and runs deploy.py for resource setup and Cloud Functions.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AutoNum type="arabicPeriod"/>
            </a:pPr>
            <a:r>
              <a:rPr lang="en-U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Build and run unit tests on App Engine code.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AutoNum type="arabicPeriod"/>
            </a:pPr>
            <a:r>
              <a:rPr lang="en-U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analysis with SonarQube, Trivy, and OWASP ZAP.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AutoNum type="arabicPeriod"/>
            </a:pPr>
            <a:r>
              <a:rPr lang="en-U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 to staging for integration tests.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AutoNum type="arabicPeriod"/>
            </a:pPr>
            <a:r>
              <a:rPr lang="en-U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Deploy to production if tests pass.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Preventing Data Exfiltration and Infiltration</a:t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40550" y="712925"/>
            <a:ext cx="28980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CMEK: Encrypts BigQuery data at rest (via deploy.py).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IAM: Controls access with least privilege (via deploy.py).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Log Sinks to BigQuery: Monitors activity for incidents (via deploy.py).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Proxima Nova"/>
              <a:buChar char="●"/>
            </a:pPr>
            <a:r>
              <a:rPr lang="en-US" sz="11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Scanning Tools: SonarQube, Trivy, OWASP ZAP in pipeline.</a:t>
            </a:r>
            <a:endParaRPr sz="11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5" name="Google Shape;2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250" y="875050"/>
            <a:ext cx="6201983" cy="27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3870775" y="3927125"/>
            <a:ext cx="477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Layered security ensures data protection, supporting customer trust and compliance.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Key Focus Areas (Next 2-3 Years)</a:t>
            </a: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228600" y="1508670"/>
            <a:ext cx="8686800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228600" y="1508670"/>
            <a:ext cx="4190999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228600" y="1508670"/>
            <a:ext cx="41910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AI-Driven Insights: Predictive maintenance, dynamic pricing.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Global Scalability: Multi-region support and compliance.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Customer-Centric Innovations: Personalized services via analytics.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Sustainability: Route optimization for lower emissions.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Cybersecurity: Proactive threat defense, potential blockchain integration.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4724400" y="1508670"/>
            <a:ext cx="4190999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r313v4n7.png" id="229" name="Google Shape;2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Photo by Luke Chesser on Unsplash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