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93" r:id="rId5"/>
    <p:sldId id="294" r:id="rId6"/>
    <p:sldId id="272" r:id="rId7"/>
    <p:sldId id="277" r:id="rId8"/>
    <p:sldId id="273" r:id="rId9"/>
    <p:sldId id="275" r:id="rId10"/>
    <p:sldId id="278" r:id="rId11"/>
    <p:sldId id="289" r:id="rId12"/>
    <p:sldId id="290" r:id="rId13"/>
    <p:sldId id="28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76" autoAdjust="0"/>
  </p:normalViewPr>
  <p:slideViewPr>
    <p:cSldViewPr snapToGrid="0">
      <p:cViewPr>
        <p:scale>
          <a:sx n="66" d="100"/>
          <a:sy n="66" d="100"/>
        </p:scale>
        <p:origin x="1301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32C-121F-483C-9388-65DD0A53E4A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DA7-506A-4FC7-B948-504DB3F2C0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32C-121F-483C-9388-65DD0A53E4A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DA7-506A-4FC7-B948-504DB3F2C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0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32C-121F-483C-9388-65DD0A53E4A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DA7-506A-4FC7-B948-504DB3F2C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9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32C-121F-483C-9388-65DD0A53E4A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DA7-506A-4FC7-B948-504DB3F2C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4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32C-121F-483C-9388-65DD0A53E4A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DA7-506A-4FC7-B948-504DB3F2C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02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32C-121F-483C-9388-65DD0A53E4A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DA7-506A-4FC7-B948-504DB3F2C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7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32C-121F-483C-9388-65DD0A53E4A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DA7-506A-4FC7-B948-504DB3F2C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5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32C-121F-483C-9388-65DD0A53E4A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DA7-506A-4FC7-B948-504DB3F2C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32C-121F-483C-9388-65DD0A53E4A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DA7-506A-4FC7-B948-504DB3F2C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8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32C-121F-483C-9388-65DD0A53E4A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DA7-506A-4FC7-B948-504DB3F2C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3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32C-121F-483C-9388-65DD0A53E4A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CDA7-506A-4FC7-B948-504DB3F2C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4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D32C-121F-483C-9388-65DD0A53E4A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FCDA7-506A-4FC7-B948-504DB3F2C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18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2647"/>
            <a:ext cx="9144000" cy="1853762"/>
          </a:xfrm>
        </p:spPr>
        <p:txBody>
          <a:bodyPr>
            <a:normAutofit/>
          </a:bodyPr>
          <a:lstStyle/>
          <a:p>
            <a:r>
              <a:rPr lang="en-US" altLang="zh-CN" b="1" i="1" dirty="0" smtClean="0"/>
              <a:t>Theory </a:t>
            </a:r>
            <a:r>
              <a:rPr lang="en-US" altLang="zh-CN" b="1" i="1" dirty="0"/>
              <a:t>of narrow-band mode-locking</a:t>
            </a:r>
            <a:endParaRPr lang="zh-CN" altLang="en-US" b="1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9292" y="4683387"/>
            <a:ext cx="2798725" cy="498213"/>
          </a:xfrm>
        </p:spPr>
        <p:txBody>
          <a:bodyPr/>
          <a:lstStyle/>
          <a:p>
            <a:r>
              <a:rPr lang="zh-CN" altLang="en-US" b="1" i="1" dirty="0"/>
              <a:t>厦门大学</a:t>
            </a:r>
            <a:r>
              <a:rPr lang="zh-CN" altLang="en-US" b="1" i="1" dirty="0" smtClean="0"/>
              <a:t>：罗塞雨</a:t>
            </a:r>
            <a:endParaRPr lang="en-US" altLang="zh-CN" b="1" i="1" dirty="0" smtClean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490858" y="4683387"/>
            <a:ext cx="2798725" cy="49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i="1" dirty="0">
                <a:solidFill>
                  <a:srgbClr val="FF0000"/>
                </a:solidFill>
              </a:rPr>
              <a:t>导师</a:t>
            </a:r>
            <a:r>
              <a:rPr lang="zh-CN" altLang="en-US" b="1" i="1" dirty="0" smtClean="0">
                <a:solidFill>
                  <a:srgbClr val="FF0000"/>
                </a:solidFill>
              </a:rPr>
              <a:t>：蔡志平教授</a:t>
            </a:r>
            <a:endParaRPr lang="en-US" altLang="zh-CN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9" y="393191"/>
            <a:ext cx="5206584" cy="29236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1" y="393191"/>
            <a:ext cx="4872827" cy="29236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1" y="3600014"/>
            <a:ext cx="4116464" cy="30873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9" y="3600014"/>
            <a:ext cx="5498016" cy="30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:\article-self-mode-locking-Pr-YLF\Graphics\sequence\tot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5" y="768485"/>
            <a:ext cx="11964270" cy="5321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2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:\Saiyu\article-self-mode-locking-Pr-YLF\Graphics\frequency analysis\frequency analysi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2408" y="525293"/>
            <a:ext cx="8407184" cy="580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443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92300" y="914400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谢谢！</a:t>
            </a:r>
            <a:endParaRPr lang="zh-CN" altLang="en-US" sz="96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87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Mode-Locking Theory </a:t>
            </a:r>
            <a:endParaRPr lang="zh-CN" alt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8876" y="1715099"/>
            <a:ext cx="54453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</a:rPr>
              <a:t>a laser can oscillate at a number of resonant frequencies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whose spacing </a:t>
            </a:r>
            <a:r>
              <a:rPr lang="en-US" altLang="zh-CN" sz="2000" b="1" i="1" dirty="0">
                <a:solidFill>
                  <a:srgbClr val="FF0000"/>
                </a:solidFill>
              </a:rPr>
              <a:t>is equal to the fundamental frequency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ω</a:t>
            </a:r>
            <a:r>
              <a:rPr lang="en-US" altLang="zh-CN" sz="2000" b="1" i="1" baseline="-25000" dirty="0" err="1">
                <a:solidFill>
                  <a:srgbClr val="FF0000"/>
                </a:solidFill>
              </a:rPr>
              <a:t>R</a:t>
            </a:r>
            <a:r>
              <a:rPr lang="en-US" altLang="zh-CN" sz="2000" b="1" i="1" dirty="0">
                <a:solidFill>
                  <a:srgbClr val="FF0000"/>
                </a:solidFill>
              </a:rPr>
              <a:t> of the cavity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:</a:t>
            </a:r>
            <a:endParaRPr lang="zh-CN" altLang="en-US" sz="2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369309"/>
              </p:ext>
            </p:extLst>
          </p:nvPr>
        </p:nvGraphicFramePr>
        <p:xfrm>
          <a:off x="158876" y="2691858"/>
          <a:ext cx="4169924" cy="116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公式" r:id="rId3" imgW="1460160" imgH="406080" progId="Equation.3">
                  <p:embed/>
                </p:oleObj>
              </mc:Choice>
              <mc:Fallback>
                <p:oleObj name="公式" r:id="rId3" imgW="146016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76" y="2691858"/>
                        <a:ext cx="4169924" cy="1160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58876" y="3968930"/>
            <a:ext cx="53177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u="sng" dirty="0">
                <a:solidFill>
                  <a:srgbClr val="0070C0"/>
                </a:solidFill>
              </a:rPr>
              <a:t>The output electric field of the generated </a:t>
            </a:r>
            <a:r>
              <a:rPr lang="en-US" altLang="zh-CN" sz="2000" b="1" u="sng" dirty="0" err="1">
                <a:solidFill>
                  <a:srgbClr val="0070C0"/>
                </a:solidFill>
              </a:rPr>
              <a:t>lightwave</a:t>
            </a:r>
            <a:r>
              <a:rPr lang="en-US" altLang="zh-CN" sz="2000" b="1" u="sng" dirty="0">
                <a:solidFill>
                  <a:srgbClr val="0070C0"/>
                </a:solidFill>
              </a:rPr>
              <a:t> in the temporal </a:t>
            </a:r>
            <a:r>
              <a:rPr lang="en-US" altLang="zh-CN" sz="2000" b="1" u="sng" dirty="0" smtClean="0">
                <a:solidFill>
                  <a:srgbClr val="0070C0"/>
                </a:solidFill>
              </a:rPr>
              <a:t>domain is </a:t>
            </a:r>
            <a:r>
              <a:rPr lang="en-US" altLang="zh-CN" sz="2000" b="1" u="sng" dirty="0">
                <a:solidFill>
                  <a:srgbClr val="0070C0"/>
                </a:solidFill>
              </a:rPr>
              <a:t>the summation of all the oscillating modes given as</a:t>
            </a:r>
            <a:endParaRPr lang="zh-CN" altLang="en-US" sz="2000" b="1" u="sng" dirty="0">
              <a:solidFill>
                <a:srgbClr val="0070C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209669"/>
              </p:ext>
            </p:extLst>
          </p:nvPr>
        </p:nvGraphicFramePr>
        <p:xfrm>
          <a:off x="158876" y="5515668"/>
          <a:ext cx="467836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公式" r:id="rId5" imgW="1638000" imgH="368280" progId="Equation.3">
                  <p:embed/>
                </p:oleObj>
              </mc:Choice>
              <mc:Fallback>
                <p:oleObj name="公式" r:id="rId5" imgW="1638000" imgH="368280" progId="Equation.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76" y="5515668"/>
                        <a:ext cx="4678362" cy="105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8405" y="2730762"/>
            <a:ext cx="6756344" cy="305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3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6433" y="467806"/>
            <a:ext cx="5294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the modes are forced to lock together, that </a:t>
            </a:r>
            <a:r>
              <a:rPr lang="en-US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 all 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altLang="zh-CN" sz="20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modes are 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 in phase or different in a multiple number of 2</a:t>
            </a:r>
            <a:r>
              <a:rPr lang="en-US" altLang="zh-CN" sz="20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000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CN" sz="2000" b="1" i="1" baseline="-250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n-US" altLang="zh-CN" sz="2000" b="1" i="1" baseline="-25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zh-CN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r>
              <a:rPr lang="en-US" altLang="zh-CN" sz="2000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sz="20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constants. The simplest case is when </a:t>
            </a:r>
            <a:r>
              <a:rPr lang="en-US" altLang="zh-CN" sz="20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CN" sz="2000" b="1" i="1" baseline="-250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altLang="zh-CN" sz="2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r>
              <a:rPr lang="en-US" altLang="zh-CN" sz="2000" b="1" i="1" baseline="-250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sz="20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  <a:endParaRPr lang="zh-CN" alt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304902"/>
              </p:ext>
            </p:extLst>
          </p:nvPr>
        </p:nvGraphicFramePr>
        <p:xfrm>
          <a:off x="246434" y="2483605"/>
          <a:ext cx="4133850" cy="992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公式" r:id="rId3" imgW="1854000" imgH="444240" progId="Equation.3">
                  <p:embed/>
                </p:oleObj>
              </mc:Choice>
              <mc:Fallback>
                <p:oleObj name="公式" r:id="rId3" imgW="1854000" imgH="444240" progId="Equation.3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434" y="2483605"/>
                        <a:ext cx="4133850" cy="992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46433" y="3759023"/>
            <a:ext cx="55998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an oscillation at frequency </a:t>
            </a:r>
            <a:r>
              <a:rPr lang="en-US" altLang="zh-CN" sz="20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ω</a:t>
            </a:r>
            <a:r>
              <a:rPr lang="en-US" altLang="zh-CN" sz="20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modulated with the </a:t>
            </a:r>
            <a:r>
              <a:rPr lang="en-US" altLang="zh-CN" sz="2000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</a:t>
            </a:r>
            <a:r>
              <a:rPr lang="en-US" altLang="zh-CN" sz="20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envelope function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The average power is thus given by</a:t>
            </a:r>
            <a:endParaRPr lang="zh-CN" alt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287811"/>
              </p:ext>
            </p:extLst>
          </p:nvPr>
        </p:nvGraphicFramePr>
        <p:xfrm>
          <a:off x="246433" y="4997860"/>
          <a:ext cx="3800273" cy="120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公式" r:id="rId5" imgW="1447560" imgH="457200" progId="Equation.3">
                  <p:embed/>
                </p:oleObj>
              </mc:Choice>
              <mc:Fallback>
                <p:oleObj name="公式" r:id="rId5" imgW="1447560" imgH="457200" progId="Equation.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433" y="4997860"/>
                        <a:ext cx="3800273" cy="1202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745" y="2091447"/>
            <a:ext cx="6509639" cy="301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3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1203" y="119010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i="1" dirty="0" smtClean="0">
                <a:solidFill>
                  <a:srgbClr val="7030A0"/>
                </a:solidFill>
              </a:rPr>
              <a:t>The periodic </a:t>
            </a:r>
            <a:r>
              <a:rPr lang="en-US" altLang="zh-CN" sz="3200" b="1" i="1" dirty="0">
                <a:solidFill>
                  <a:srgbClr val="7030A0"/>
                </a:solidFill>
              </a:rPr>
              <a:t>train of pulses that have the following properties</a:t>
            </a:r>
            <a:endParaRPr lang="zh-CN" altLang="en-US" sz="3200" b="1" i="1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6942" y="2770691"/>
            <a:ext cx="91317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pulse period is </a:t>
            </a:r>
            <a:r>
              <a:rPr lang="en-US" altLang="zh-CN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2π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2400" b="1" i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ω</a:t>
            </a:r>
            <a:r>
              <a:rPr lang="en-US" altLang="zh-CN" sz="2400" b="1" i="1" baseline="-2500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342900" indent="-342900">
              <a:buAutoNum type="arabicParenBoth"/>
            </a:pP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 power is </a:t>
            </a:r>
            <a:r>
              <a:rPr lang="en-US" altLang="zh-CN" sz="24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 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average 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power; </a:t>
            </a:r>
            <a:endParaRPr lang="en-US" altLang="zh-CN" sz="2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arenBoth"/>
            </a:pP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 field amplitude is </a:t>
            </a:r>
            <a:r>
              <a:rPr lang="en-US" altLang="zh-CN" sz="24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 the 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amplitude 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single 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mode; </a:t>
            </a:r>
            <a:endParaRPr lang="en-US" altLang="zh-CN" sz="2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arenBoth"/>
            </a:pP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pulse width, defined as the time from the peak 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zero, is </a:t>
            </a:r>
            <a:r>
              <a:rPr lang="en-US" altLang="zh-CN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 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which shortens as </a:t>
            </a:r>
            <a:r>
              <a:rPr lang="en-US" altLang="zh-CN" sz="24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increases.</a:t>
            </a:r>
            <a:endParaRPr lang="zh-CN" altLang="en-US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56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altLang="zh-C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Mode-Locking Techniques</a:t>
            </a:r>
            <a:endParaRPr lang="zh-CN" alt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809073"/>
            <a:ext cx="3169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2.1 </a:t>
            </a:r>
            <a:r>
              <a:rPr lang="en-US" altLang="zh-CN" sz="2000" b="1" dirty="0"/>
              <a:t>Passive Mode Locking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397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138" y="343925"/>
            <a:ext cx="4277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Self-Mode-Locking</a:t>
            </a:r>
            <a:endParaRPr lang="zh-CN" altLang="en-US" sz="3600" b="1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32732" y="1328931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u="sng" dirty="0" smtClean="0">
                <a:solidFill>
                  <a:srgbClr val="0070C0"/>
                </a:solidFill>
              </a:rPr>
              <a:t>0.3 m cavity</a:t>
            </a:r>
            <a:endParaRPr lang="zh-CN" altLang="en-US" sz="2800" b="1" i="1" u="sng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345" y="2155547"/>
            <a:ext cx="7612008" cy="42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765" y="200880"/>
            <a:ext cx="6157364" cy="345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853105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Kerr mode-locking</a:t>
            </a:r>
            <a:endParaRPr lang="zh-CN" altLang="en-US" sz="2400" b="1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296" y="2050595"/>
            <a:ext cx="213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u="sng" dirty="0" smtClean="0">
                <a:solidFill>
                  <a:srgbClr val="0070C0"/>
                </a:solidFill>
              </a:rPr>
              <a:t>1.8 m cavity</a:t>
            </a:r>
            <a:endParaRPr lang="zh-CN" altLang="en-US" sz="3200" b="1" i="1" u="sng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193" y="651686"/>
            <a:ext cx="1435772" cy="25568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301" y="4416559"/>
            <a:ext cx="2255520" cy="1700946"/>
          </a:xfrm>
          <a:prstGeom prst="rect">
            <a:avLst/>
          </a:prstGeom>
        </p:spPr>
      </p:pic>
      <p:pic>
        <p:nvPicPr>
          <p:cNvPr id="9" name="图片 8" descr="E:\experimental-setup-Maya\mode-lock\images\OK\3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23" y="3920247"/>
            <a:ext cx="7354432" cy="2695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2" y="1515591"/>
            <a:ext cx="7040436" cy="39534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79" y="1766805"/>
            <a:ext cx="4237882" cy="345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" y="1917262"/>
            <a:ext cx="6665626" cy="37430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4675" y="584616"/>
            <a:ext cx="434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 </a:t>
            </a:r>
            <a:r>
              <a:rPr lang="en-US" altLang="zh-CN" sz="2800" b="1" i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</a:t>
            </a:r>
            <a:r>
              <a:rPr lang="en-US" altLang="zh-CN" sz="2800" b="1" i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mode-locking</a:t>
            </a:r>
            <a:endParaRPr lang="zh-CN" altLang="en-US" sz="2800" b="1" i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77" y="1687869"/>
            <a:ext cx="5656288" cy="44716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981" y="400257"/>
            <a:ext cx="2520144" cy="14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221</Words>
  <Application>Microsoft Office PowerPoint</Application>
  <PresentationFormat>宽屏</PresentationFormat>
  <Paragraphs>22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Microsoft 公式 3.0</vt:lpstr>
      <vt:lpstr>Theory of narrow-band mode-locking</vt:lpstr>
      <vt:lpstr>1. Mode-Locking Theory </vt:lpstr>
      <vt:lpstr>PowerPoint 演示文稿</vt:lpstr>
      <vt:lpstr>PowerPoint 演示文稿</vt:lpstr>
      <vt:lpstr>2. Mode-Locking Techniques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新型掺Pr氟化物及其超快特性研究 </dc:title>
  <dc:creator>dreamsummit</dc:creator>
  <cp:lastModifiedBy>dreamsummit</cp:lastModifiedBy>
  <cp:revision>366</cp:revision>
  <dcterms:created xsi:type="dcterms:W3CDTF">2016-07-18T05:03:45Z</dcterms:created>
  <dcterms:modified xsi:type="dcterms:W3CDTF">2017-02-21T13:15:43Z</dcterms:modified>
</cp:coreProperties>
</file>