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845" r:id="rId2"/>
    <p:sldId id="846" r:id="rId3"/>
    <p:sldId id="847" r:id="rId4"/>
    <p:sldId id="3462" r:id="rId5"/>
    <p:sldId id="3463" r:id="rId6"/>
    <p:sldId id="3464" r:id="rId7"/>
    <p:sldId id="3467" r:id="rId8"/>
    <p:sldId id="3468" r:id="rId9"/>
    <p:sldId id="3469" r:id="rId10"/>
    <p:sldId id="3470" r:id="rId11"/>
    <p:sldId id="3471" r:id="rId12"/>
    <p:sldId id="3472" r:id="rId13"/>
    <p:sldId id="3473" r:id="rId14"/>
    <p:sldId id="3474" r:id="rId15"/>
    <p:sldId id="3475" r:id="rId16"/>
  </p:sldIdLst>
  <p:sldSz cx="9906000" cy="6858000" type="A4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5pPr>
    <a:lvl6pPr marL="2286000" algn="l" defTabSz="914400" rtl="0" eaLnBrk="1" latinLnBrk="1" hangingPunct="1">
      <a:defRPr kumimoji="1" sz="1200" b="1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6pPr>
    <a:lvl7pPr marL="2743200" algn="l" defTabSz="914400" rtl="0" eaLnBrk="1" latinLnBrk="1" hangingPunct="1">
      <a:defRPr kumimoji="1" sz="1200" b="1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7pPr>
    <a:lvl8pPr marL="3200400" algn="l" defTabSz="914400" rtl="0" eaLnBrk="1" latinLnBrk="1" hangingPunct="1">
      <a:defRPr kumimoji="1" sz="1200" b="1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8pPr>
    <a:lvl9pPr marL="3657600" algn="l" defTabSz="914400" rtl="0" eaLnBrk="1" latinLnBrk="1" hangingPunct="1">
      <a:defRPr kumimoji="1" sz="1200" b="1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BF61"/>
    <a:srgbClr val="FF0000"/>
    <a:srgbClr val="88E355"/>
    <a:srgbClr val="CCFF99"/>
    <a:srgbClr val="1C1C1C"/>
    <a:srgbClr val="292929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02" autoAdjust="0"/>
    <p:restoredTop sz="94305" autoAdjust="0"/>
  </p:normalViewPr>
  <p:slideViewPr>
    <p:cSldViewPr snapToObjects="1">
      <p:cViewPr>
        <p:scale>
          <a:sx n="75" d="100"/>
          <a:sy n="75" d="100"/>
        </p:scale>
        <p:origin x="-654" y="-72"/>
      </p:cViewPr>
      <p:guideLst>
        <p:guide orient="horz" pos="3891"/>
        <p:guide orient="horz" pos="2497"/>
        <p:guide orient="horz" pos="2256"/>
        <p:guide orient="horz" pos="910"/>
        <p:guide orient="horz" pos="3843"/>
        <p:guide/>
        <p:guide pos="3120"/>
        <p:guide pos="3697"/>
        <p:guide pos="427"/>
        <p:guide pos="2687"/>
        <p:guide pos="24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3594"/>
    </p:cViewPr>
  </p:sorterViewPr>
  <p:notesViewPr>
    <p:cSldViewPr snapToObjects="1">
      <p:cViewPr varScale="1">
        <p:scale>
          <a:sx n="84" d="100"/>
          <a:sy n="84" d="100"/>
        </p:scale>
        <p:origin x="-1680" y="-84"/>
      </p:cViewPr>
      <p:guideLst>
        <p:guide orient="horz" pos="3110"/>
        <p:guide pos="2142"/>
      </p:guideLst>
    </p:cSldViewPr>
  </p:notesViewPr>
  <p:gridSpacing cx="76330" cy="7633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5" tIns="45653" rIns="91305" bIns="45653" numCol="1" anchor="t" anchorCtr="0" compatLnSpc="1">
            <a:prstTxWarp prst="textNoShape">
              <a:avLst/>
            </a:prstTxWarp>
          </a:bodyPr>
          <a:lstStyle>
            <a:lvl1pPr algn="l" defTabSz="912813">
              <a:defRPr b="0">
                <a:latin typeface="굴림" pitchFamily="50" charset="-127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5" tIns="45653" rIns="91305" bIns="45653" numCol="1" anchor="t" anchorCtr="0" compatLnSpc="1">
            <a:prstTxWarp prst="textNoShape">
              <a:avLst/>
            </a:prstTxWarp>
          </a:bodyPr>
          <a:lstStyle>
            <a:lvl1pPr algn="r" defTabSz="912813">
              <a:defRPr b="0">
                <a:latin typeface="굴림" pitchFamily="50" charset="-127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64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5" tIns="45653" rIns="91305" bIns="45653" numCol="1" anchor="b" anchorCtr="0" compatLnSpc="1">
            <a:prstTxWarp prst="textNoShape">
              <a:avLst/>
            </a:prstTxWarp>
          </a:bodyPr>
          <a:lstStyle>
            <a:lvl1pPr algn="l" defTabSz="912813">
              <a:defRPr b="0">
                <a:latin typeface="굴림" pitchFamily="50" charset="-127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80538"/>
            <a:ext cx="29464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5" tIns="45653" rIns="91305" bIns="45653" numCol="1" anchor="b" anchorCtr="0" compatLnSpc="1">
            <a:prstTxWarp prst="textNoShape">
              <a:avLst/>
            </a:prstTxWarp>
          </a:bodyPr>
          <a:lstStyle>
            <a:lvl1pPr algn="r" defTabSz="912813">
              <a:defRPr b="0">
                <a:latin typeface="굴림" pitchFamily="50" charset="-127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fld id="{8F55329E-0066-4D33-84F4-2A7B751D885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70248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3" tIns="45712" rIns="91423" bIns="45712" numCol="1" anchor="t" anchorCtr="0" compatLnSpc="1">
            <a:prstTxWarp prst="textNoShape">
              <a:avLst/>
            </a:prstTxWarp>
          </a:bodyPr>
          <a:lstStyle>
            <a:lvl1pPr algn="l">
              <a:defRPr b="0">
                <a:latin typeface="굴림" pitchFamily="50" charset="-127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3" tIns="45712" rIns="91423" bIns="45712" numCol="1" anchor="t" anchorCtr="0" compatLnSpc="1">
            <a:prstTxWarp prst="textNoShape">
              <a:avLst/>
            </a:prstTxWarp>
          </a:bodyPr>
          <a:lstStyle>
            <a:lvl1pPr algn="r">
              <a:defRPr b="0">
                <a:latin typeface="굴림" pitchFamily="50" charset="-127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25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3900" y="741363"/>
            <a:ext cx="5349875" cy="37036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4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689475"/>
            <a:ext cx="5441950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3" tIns="45712" rIns="91423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54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64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3" tIns="45712" rIns="91423" bIns="45712" numCol="1" anchor="b" anchorCtr="0" compatLnSpc="1">
            <a:prstTxWarp prst="textNoShape">
              <a:avLst/>
            </a:prstTxWarp>
          </a:bodyPr>
          <a:lstStyle>
            <a:lvl1pPr algn="l">
              <a:defRPr b="0">
                <a:latin typeface="굴림" pitchFamily="50" charset="-127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4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80538"/>
            <a:ext cx="29464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3" tIns="45712" rIns="91423" bIns="45712" numCol="1" anchor="b" anchorCtr="0" compatLnSpc="1">
            <a:prstTxWarp prst="textNoShape">
              <a:avLst/>
            </a:prstTxWarp>
          </a:bodyPr>
          <a:lstStyle>
            <a:lvl1pPr algn="r">
              <a:defRPr b="0">
                <a:latin typeface="굴림" pitchFamily="50" charset="-127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fld id="{9554039F-7E8A-46F0-8FA4-6FE68BD8BED1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686532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6" descr="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46" b="35484"/>
          <a:stretch>
            <a:fillRect/>
          </a:stretch>
        </p:blipFill>
        <p:spPr bwMode="auto">
          <a:xfrm>
            <a:off x="0" y="2209800"/>
            <a:ext cx="9906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7453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09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8663" y="68263"/>
            <a:ext cx="2332037" cy="6057900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550" y="68263"/>
            <a:ext cx="6843713" cy="6057900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917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03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6379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838200"/>
            <a:ext cx="4381500" cy="5287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838200"/>
            <a:ext cx="4381500" cy="5287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827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95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41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7364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6519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2048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82550" y="68263"/>
            <a:ext cx="8613775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17"/>
          <p:cNvSpPr>
            <a:spLocks noChangeArrowheads="1"/>
          </p:cNvSpPr>
          <p:nvPr userDrawn="1"/>
        </p:nvSpPr>
        <p:spPr bwMode="auto">
          <a:xfrm>
            <a:off x="0" y="549275"/>
            <a:ext cx="9906000" cy="53975"/>
          </a:xfrm>
          <a:prstGeom prst="rect">
            <a:avLst/>
          </a:prstGeom>
          <a:gradFill rotWithShape="1">
            <a:gsLst>
              <a:gs pos="0">
                <a:srgbClr val="2A3F59"/>
              </a:gs>
              <a:gs pos="100000">
                <a:srgbClr val="7798B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1028" name="Text Box 18"/>
          <p:cNvSpPr txBox="1">
            <a:spLocks noChangeArrowheads="1"/>
          </p:cNvSpPr>
          <p:nvPr userDrawn="1"/>
        </p:nvSpPr>
        <p:spPr bwMode="auto">
          <a:xfrm>
            <a:off x="4740275" y="6643688"/>
            <a:ext cx="34925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0800" rIns="18000" bIns="10800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latinLnBrk="0">
              <a:lnSpc>
                <a:spcPct val="105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kumimoji="0" lang="en-US" altLang="ko-KR" sz="1000" smtClean="0">
                <a:latin typeface="Arial" charset="0"/>
                <a:ea typeface="돋움체" pitchFamily="49" charset="-127"/>
                <a:cs typeface="Arial" charset="0"/>
              </a:rPr>
              <a:t>−</a:t>
            </a:r>
            <a:fld id="{396E0D3D-B41A-45A8-8D01-C44D4DE3F370}" type="slidenum">
              <a:rPr kumimoji="0" lang="en-US" altLang="ko-KR" sz="1000" smtClean="0">
                <a:latin typeface="Arial" charset="0"/>
                <a:ea typeface="돋움체" pitchFamily="49" charset="-127"/>
                <a:cs typeface="Arial" charset="0"/>
              </a:rPr>
              <a:pPr latinLnBrk="0">
                <a:lnSpc>
                  <a:spcPct val="105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t>‹#›</a:t>
            </a:fld>
            <a:r>
              <a:rPr kumimoji="0" lang="en-US" altLang="ko-KR" sz="1000" smtClean="0">
                <a:latin typeface="Arial" charset="0"/>
                <a:ea typeface="돋움체" pitchFamily="49" charset="-127"/>
                <a:cs typeface="Arial" charset="0"/>
              </a:rPr>
              <a:t>− </a:t>
            </a:r>
          </a:p>
        </p:txBody>
      </p:sp>
      <p:sp>
        <p:nvSpPr>
          <p:cNvPr id="1029" name="Line 19"/>
          <p:cNvSpPr>
            <a:spLocks noChangeShapeType="1"/>
          </p:cNvSpPr>
          <p:nvPr userDrawn="1"/>
        </p:nvSpPr>
        <p:spPr bwMode="auto">
          <a:xfrm>
            <a:off x="0" y="6572250"/>
            <a:ext cx="9906000" cy="0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>
            <a:spAutoFit/>
          </a:bodyPr>
          <a:lstStyle/>
          <a:p>
            <a:endParaRPr lang="ko-KR" altLang="en-US"/>
          </a:p>
        </p:txBody>
      </p:sp>
      <p:sp>
        <p:nvSpPr>
          <p:cNvPr id="1030" name="Rectangle 2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838200"/>
            <a:ext cx="8915400" cy="528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95" r:id="rId1"/>
    <p:sldLayoutId id="2147484885" r:id="rId2"/>
    <p:sldLayoutId id="2147484886" r:id="rId3"/>
    <p:sldLayoutId id="2147484887" r:id="rId4"/>
    <p:sldLayoutId id="2147484888" r:id="rId5"/>
    <p:sldLayoutId id="2147484889" r:id="rId6"/>
    <p:sldLayoutId id="2147484890" r:id="rId7"/>
    <p:sldLayoutId id="2147484891" r:id="rId8"/>
    <p:sldLayoutId id="2147484892" r:id="rId9"/>
    <p:sldLayoutId id="2147484893" r:id="rId10"/>
    <p:sldLayoutId id="2147484894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9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9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9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9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9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9" name="Text Box 7"/>
          <p:cNvSpPr txBox="1">
            <a:spLocks noChangeArrowheads="1"/>
          </p:cNvSpPr>
          <p:nvPr/>
        </p:nvSpPr>
        <p:spPr bwMode="auto">
          <a:xfrm>
            <a:off x="454025" y="1295400"/>
            <a:ext cx="8996363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24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Admin Guide of Integrated File Transmission System </a:t>
            </a:r>
          </a:p>
          <a:p>
            <a:pPr algn="ctr">
              <a:spcBef>
                <a:spcPct val="50000"/>
              </a:spcBef>
              <a:defRPr/>
            </a:pPr>
            <a:endParaRPr lang="en-US" altLang="ko-KR" sz="2400" b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pic>
        <p:nvPicPr>
          <p:cNvPr id="3075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36588"/>
            <a:ext cx="14859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3373438" y="5407025"/>
            <a:ext cx="3149600" cy="527050"/>
          </a:xfrm>
          <a:prstGeom prst="roundRect">
            <a:avLst>
              <a:gd name="adj" fmla="val 16667"/>
            </a:avLst>
          </a:prstGeom>
          <a:noFill/>
          <a:ln w="317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50000"/>
              </a:spcBef>
              <a:buClr>
                <a:srgbClr val="FF0000"/>
              </a:buClr>
              <a:defRPr/>
            </a:pPr>
            <a:r>
              <a:rPr lang="en-US" altLang="ko-KR" sz="2000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IT System team</a:t>
            </a:r>
            <a:endParaRPr lang="ko-KR" altLang="en-US" sz="2000" b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373438" y="4797425"/>
            <a:ext cx="3149600" cy="527050"/>
          </a:xfrm>
          <a:prstGeom prst="roundRect">
            <a:avLst>
              <a:gd name="adj" fmla="val 16667"/>
            </a:avLst>
          </a:prstGeom>
          <a:noFill/>
          <a:ln w="317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50000"/>
              </a:spcBef>
              <a:buClr>
                <a:srgbClr val="FF0000"/>
              </a:buClr>
              <a:defRPr/>
            </a:pPr>
            <a:r>
              <a:rPr lang="en-US" altLang="ko-KR" sz="1800" b="0" dirty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2011. 11.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1444625"/>
            <a:ext cx="4283075" cy="475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Rectangle 72"/>
          <p:cNvSpPr/>
          <p:nvPr/>
        </p:nvSpPr>
        <p:spPr bwMode="auto">
          <a:xfrm>
            <a:off x="167780" y="711927"/>
            <a:ext cx="9528670" cy="526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marL="0" lvl="1" algn="r">
              <a:defRPr/>
            </a:pPr>
            <a:r>
              <a:rPr lang="en-US" altLang="ko-KR" sz="1600" b="0" dirty="0">
                <a:cs typeface="Arial" pitchFamily="34" charset="0"/>
              </a:rPr>
              <a:t>4)</a:t>
            </a:r>
            <a:r>
              <a:rPr lang="ko-KR" altLang="en-US" sz="1600" b="0" dirty="0">
                <a:cs typeface="Arial" pitchFamily="34" charset="0"/>
              </a:rPr>
              <a:t> </a:t>
            </a:r>
            <a:r>
              <a:rPr lang="en-US" altLang="ko-KR" sz="1600" b="0" dirty="0">
                <a:cs typeface="Arial" charset="0"/>
              </a:rPr>
              <a:t>Extend  usable period of </a:t>
            </a:r>
            <a:r>
              <a:rPr lang="en-US" altLang="ko-KR" sz="1600" b="0" dirty="0" err="1">
                <a:cs typeface="Arial" charset="0"/>
              </a:rPr>
              <a:t>webhard</a:t>
            </a:r>
            <a:r>
              <a:rPr lang="en-US" altLang="ko-KR" sz="1600" b="0" dirty="0">
                <a:cs typeface="Arial" charset="0"/>
              </a:rPr>
              <a:t> shared Folder</a:t>
            </a:r>
          </a:p>
        </p:txBody>
      </p:sp>
      <p:sp>
        <p:nvSpPr>
          <p:cNvPr id="519174" name="Line 15"/>
          <p:cNvSpPr>
            <a:spLocks noChangeShapeType="1"/>
          </p:cNvSpPr>
          <p:nvPr/>
        </p:nvSpPr>
        <p:spPr bwMode="auto">
          <a:xfrm>
            <a:off x="5534025" y="1419225"/>
            <a:ext cx="0" cy="5105400"/>
          </a:xfrm>
          <a:prstGeom prst="line">
            <a:avLst/>
          </a:prstGeom>
          <a:noFill/>
          <a:ln w="12700" cap="rnd">
            <a:solidFill>
              <a:srgbClr val="80808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5534025" y="1500188"/>
          <a:ext cx="4227513" cy="2081212"/>
        </p:xfrm>
        <a:graphic>
          <a:graphicData uri="http://schemas.openxmlformats.org/drawingml/2006/table">
            <a:tbl>
              <a:tblPr/>
              <a:tblGrid>
                <a:gridCol w="4227513"/>
              </a:tblGrid>
              <a:tr h="2081212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On the pop-up, click “Renew” button,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The other pop-up comes on.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Select the extend days you want to extend the approval period on combo box,  click “Save”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button.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Lastly, click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“Apply” button,  then the approval period should be extended.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19" marR="914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" name="Rectangle 21"/>
          <p:cNvSpPr>
            <a:spLocks noChangeArrowheads="1"/>
          </p:cNvSpPr>
          <p:nvPr/>
        </p:nvSpPr>
        <p:spPr bwMode="auto">
          <a:xfrm>
            <a:off x="442913" y="1444625"/>
            <a:ext cx="211137" cy="215900"/>
          </a:xfrm>
          <a:prstGeom prst="rect">
            <a:avLst/>
          </a:prstGeom>
          <a:solidFill>
            <a:srgbClr val="436EA3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>
            <a:outerShdw blurRad="63500"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ko-KR" sz="14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1</a:t>
            </a:r>
          </a:p>
        </p:txBody>
      </p:sp>
      <p:sp>
        <p:nvSpPr>
          <p:cNvPr id="519178" name="아래쪽 화살표 1"/>
          <p:cNvSpPr>
            <a:spLocks noChangeArrowheads="1"/>
          </p:cNvSpPr>
          <p:nvPr/>
        </p:nvSpPr>
        <p:spPr bwMode="auto">
          <a:xfrm>
            <a:off x="1862138" y="2284413"/>
            <a:ext cx="381000" cy="201612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6600"/>
          </a:solidFill>
          <a:ln w="9525" algn="ctr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ko-KR" altLang="en-US">
              <a:cs typeface="Arial" charset="0"/>
            </a:endParaRPr>
          </a:p>
        </p:txBody>
      </p:sp>
      <p:pic>
        <p:nvPicPr>
          <p:cNvPr id="5191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" y="2513013"/>
            <a:ext cx="2428875" cy="2103437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9180" name="오른쪽 화살표 2"/>
          <p:cNvSpPr>
            <a:spLocks noChangeArrowheads="1"/>
          </p:cNvSpPr>
          <p:nvPr/>
        </p:nvSpPr>
        <p:spPr bwMode="auto">
          <a:xfrm>
            <a:off x="3502025" y="2665413"/>
            <a:ext cx="458788" cy="382587"/>
          </a:xfrm>
          <a:prstGeom prst="rightArrow">
            <a:avLst>
              <a:gd name="adj1" fmla="val 50000"/>
              <a:gd name="adj2" fmla="val 49966"/>
            </a:avLst>
          </a:prstGeom>
          <a:solidFill>
            <a:srgbClr val="FF6600"/>
          </a:solidFill>
          <a:ln w="9525" algn="ctr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ko-KR" altLang="en-US">
              <a:cs typeface="Arial" charset="0"/>
            </a:endParaRPr>
          </a:p>
        </p:txBody>
      </p:sp>
      <p:sp>
        <p:nvSpPr>
          <p:cNvPr id="519181" name="직사각형 3"/>
          <p:cNvSpPr>
            <a:spLocks noChangeArrowheads="1"/>
          </p:cNvSpPr>
          <p:nvPr/>
        </p:nvSpPr>
        <p:spPr bwMode="auto">
          <a:xfrm>
            <a:off x="4113213" y="2741613"/>
            <a:ext cx="238125" cy="230187"/>
          </a:xfrm>
          <a:prstGeom prst="rect">
            <a:avLst/>
          </a:prstGeom>
          <a:noFill/>
          <a:ln w="28575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ko-KR" altLang="en-US">
              <a:cs typeface="Arial" charset="0"/>
            </a:endParaRPr>
          </a:p>
        </p:txBody>
      </p:sp>
      <p:sp>
        <p:nvSpPr>
          <p:cNvPr id="519182" name="직사각형 4"/>
          <p:cNvSpPr>
            <a:spLocks noChangeArrowheads="1"/>
          </p:cNvSpPr>
          <p:nvPr/>
        </p:nvSpPr>
        <p:spPr bwMode="auto">
          <a:xfrm>
            <a:off x="4113213" y="2741613"/>
            <a:ext cx="238125" cy="230187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ko-KR" altLang="en-US">
              <a:cs typeface="Arial" charset="0"/>
            </a:endParaRPr>
          </a:p>
        </p:txBody>
      </p:sp>
      <p:sp>
        <p:nvSpPr>
          <p:cNvPr id="519183" name="Rectangle 329"/>
          <p:cNvSpPr>
            <a:spLocks noChangeArrowheads="1"/>
          </p:cNvSpPr>
          <p:nvPr/>
        </p:nvSpPr>
        <p:spPr bwMode="auto">
          <a:xfrm>
            <a:off x="82550" y="68263"/>
            <a:ext cx="8537575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en-US" altLang="ko-KR" sz="2000" b="0"/>
              <a:t>4. Management of Webhard Shared Folder</a:t>
            </a:r>
          </a:p>
        </p:txBody>
      </p:sp>
    </p:spTree>
    <p:extLst>
      <p:ext uri="{BB962C8B-B14F-4D97-AF65-F5344CB8AC3E}">
        <p14:creationId xmlns:p14="http://schemas.microsoft.com/office/powerpoint/2010/main" val="137040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 bwMode="auto">
          <a:xfrm>
            <a:off x="167780" y="711927"/>
            <a:ext cx="9528670" cy="526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marL="0" lvl="1" algn="r">
              <a:defRPr/>
            </a:pPr>
            <a:r>
              <a:rPr lang="en-US" altLang="ko-KR" sz="1600" b="0" dirty="0">
                <a:cs typeface="Arial" pitchFamily="34" charset="0"/>
              </a:rPr>
              <a:t>5)</a:t>
            </a:r>
            <a:r>
              <a:rPr lang="ko-KR" altLang="en-US" sz="1600" b="0" dirty="0">
                <a:cs typeface="Arial" pitchFamily="34" charset="0"/>
              </a:rPr>
              <a:t> </a:t>
            </a:r>
            <a:r>
              <a:rPr lang="en-US" altLang="ko-KR" sz="1600" b="0" dirty="0">
                <a:cs typeface="Arial" charset="0"/>
              </a:rPr>
              <a:t>Re-send email and Retry to error task</a:t>
            </a:r>
          </a:p>
        </p:txBody>
      </p:sp>
      <p:sp>
        <p:nvSpPr>
          <p:cNvPr id="520197" name="Line 15"/>
          <p:cNvSpPr>
            <a:spLocks noChangeShapeType="1"/>
          </p:cNvSpPr>
          <p:nvPr/>
        </p:nvSpPr>
        <p:spPr bwMode="auto">
          <a:xfrm>
            <a:off x="5534025" y="1419225"/>
            <a:ext cx="0" cy="5105400"/>
          </a:xfrm>
          <a:prstGeom prst="line">
            <a:avLst/>
          </a:prstGeom>
          <a:noFill/>
          <a:ln w="12700" cap="rnd">
            <a:solidFill>
              <a:srgbClr val="80808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5534025" y="1500188"/>
          <a:ext cx="4227513" cy="3383212"/>
        </p:xfrm>
        <a:graphic>
          <a:graphicData uri="http://schemas.openxmlformats.org/drawingml/2006/table">
            <a:tbl>
              <a:tblPr/>
              <a:tblGrid>
                <a:gridCol w="4227513"/>
              </a:tblGrid>
              <a:tr h="3382962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On the bottom of the pop-up, Select the mail you want to resend,  and then click “ Send” button.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     If sending e-mail was failed , you can resend the notice mail through resending function.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    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(The notice mail on each approval steps can be re-sand.)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 startAt="2"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An error occurred on approval process, 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 click “Retry of Error Occurred Task”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 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button, and then retry the process from next last success task.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    If an error occurred ,when Creating </a:t>
                      </a:r>
                      <a:r>
                        <a:rPr kumimoji="0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Webhard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 shared folder  or  2</a:t>
                      </a:r>
                      <a:r>
                        <a:rPr kumimoji="0" lang="en-US" altLang="ko-KR" sz="12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nd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 approval for file checkout,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  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first, find the cause of the error ,  and solve it.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   And then using the retry of error occurred task, start next job.</a:t>
                      </a:r>
                    </a:p>
                  </a:txBody>
                  <a:tcPr marL="91419" marR="91419" marT="45686" marB="4568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" name="Rectangle 21"/>
          <p:cNvSpPr>
            <a:spLocks noChangeArrowheads="1"/>
          </p:cNvSpPr>
          <p:nvPr/>
        </p:nvSpPr>
        <p:spPr bwMode="auto">
          <a:xfrm>
            <a:off x="442913" y="1444625"/>
            <a:ext cx="211137" cy="215900"/>
          </a:xfrm>
          <a:prstGeom prst="rect">
            <a:avLst/>
          </a:prstGeom>
          <a:solidFill>
            <a:srgbClr val="436EA3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>
            <a:outerShdw blurRad="63500"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ko-KR" sz="14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1</a:t>
            </a:r>
          </a:p>
        </p:txBody>
      </p:sp>
      <p:pic>
        <p:nvPicPr>
          <p:cNvPr id="52020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38" y="1444625"/>
            <a:ext cx="4475162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0202" name="Rectangle 329"/>
          <p:cNvSpPr>
            <a:spLocks noChangeArrowheads="1"/>
          </p:cNvSpPr>
          <p:nvPr/>
        </p:nvSpPr>
        <p:spPr bwMode="auto">
          <a:xfrm>
            <a:off x="82550" y="68263"/>
            <a:ext cx="8537575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en-US" altLang="ko-KR" sz="2000" b="0"/>
              <a:t>4. Management of Webhard Shared Folder</a:t>
            </a:r>
          </a:p>
        </p:txBody>
      </p:sp>
    </p:spTree>
    <p:extLst>
      <p:ext uri="{BB962C8B-B14F-4D97-AF65-F5344CB8AC3E}">
        <p14:creationId xmlns:p14="http://schemas.microsoft.com/office/powerpoint/2010/main" val="349428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 bwMode="auto">
          <a:xfrm>
            <a:off x="167780" y="711927"/>
            <a:ext cx="9528670" cy="526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marL="0" lvl="1" algn="r">
              <a:defRPr/>
            </a:pPr>
            <a:r>
              <a:rPr lang="en-US" altLang="ko-KR" sz="1600" b="0" dirty="0">
                <a:cs typeface="Arial" pitchFamily="34" charset="0"/>
              </a:rPr>
              <a:t>6)</a:t>
            </a:r>
            <a:r>
              <a:rPr lang="ko-KR" altLang="en-US" sz="1600" b="0" dirty="0">
                <a:cs typeface="Arial" pitchFamily="34" charset="0"/>
              </a:rPr>
              <a:t> </a:t>
            </a:r>
            <a:r>
              <a:rPr lang="en-US" altLang="ko-KR" sz="1600" b="0" dirty="0">
                <a:cs typeface="Arial" charset="0"/>
              </a:rPr>
              <a:t>Set the max attachment size of  Mass mail</a:t>
            </a:r>
          </a:p>
        </p:txBody>
      </p:sp>
      <p:sp>
        <p:nvSpPr>
          <p:cNvPr id="521221" name="Line 15"/>
          <p:cNvSpPr>
            <a:spLocks noChangeShapeType="1"/>
          </p:cNvSpPr>
          <p:nvPr/>
        </p:nvSpPr>
        <p:spPr bwMode="auto">
          <a:xfrm>
            <a:off x="5534025" y="1419225"/>
            <a:ext cx="0" cy="5105400"/>
          </a:xfrm>
          <a:prstGeom prst="line">
            <a:avLst/>
          </a:prstGeom>
          <a:noFill/>
          <a:ln w="12700" cap="rnd">
            <a:solidFill>
              <a:srgbClr val="80808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5534025" y="1500188"/>
          <a:ext cx="4456113" cy="2081212"/>
        </p:xfrm>
        <a:graphic>
          <a:graphicData uri="http://schemas.openxmlformats.org/drawingml/2006/table">
            <a:tbl>
              <a:tblPr/>
              <a:tblGrid>
                <a:gridCol w="4456113"/>
              </a:tblGrid>
              <a:tr h="2081212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On [System &gt; System Settings] menu,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Set the mass attachments allowed maximum size, and then click the “ Apply” button.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     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     (The maximum size mean by each file size of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     attachments]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06" marR="914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" name="Rectangle 21"/>
          <p:cNvSpPr>
            <a:spLocks noChangeArrowheads="1"/>
          </p:cNvSpPr>
          <p:nvPr/>
        </p:nvSpPr>
        <p:spPr bwMode="auto">
          <a:xfrm>
            <a:off x="442913" y="1444625"/>
            <a:ext cx="211137" cy="215900"/>
          </a:xfrm>
          <a:prstGeom prst="rect">
            <a:avLst/>
          </a:prstGeom>
          <a:solidFill>
            <a:srgbClr val="436EA3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>
            <a:outerShdw blurRad="63500"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ko-KR" sz="14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1</a:t>
            </a: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0250" y="1463675"/>
            <a:ext cx="4757738" cy="2817813"/>
          </a:xfrm>
          <a:prstGeom prst="rect">
            <a:avLst/>
          </a:prstGeom>
          <a:noFill/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1226" name="Rectangle 329"/>
          <p:cNvSpPr>
            <a:spLocks noChangeArrowheads="1"/>
          </p:cNvSpPr>
          <p:nvPr/>
        </p:nvSpPr>
        <p:spPr bwMode="auto">
          <a:xfrm>
            <a:off x="82550" y="68263"/>
            <a:ext cx="8537575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en-US" altLang="ko-KR" sz="2000" b="0"/>
              <a:t>4. Management of Webhard Shared Folder</a:t>
            </a:r>
          </a:p>
        </p:txBody>
      </p:sp>
    </p:spTree>
    <p:extLst>
      <p:ext uri="{BB962C8B-B14F-4D97-AF65-F5344CB8AC3E}">
        <p14:creationId xmlns:p14="http://schemas.microsoft.com/office/powerpoint/2010/main" val="319331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 bwMode="auto">
          <a:xfrm>
            <a:off x="167780" y="711927"/>
            <a:ext cx="9528670" cy="526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marL="0" lvl="1" algn="r">
              <a:defRPr/>
            </a:pPr>
            <a:r>
              <a:rPr lang="en-US" altLang="ko-KR" sz="1600" b="0" dirty="0">
                <a:cs typeface="Arial" pitchFamily="34" charset="0"/>
              </a:rPr>
              <a:t>1)</a:t>
            </a:r>
            <a:r>
              <a:rPr lang="ko-KR" altLang="en-US" sz="1600" b="0" dirty="0">
                <a:cs typeface="Arial" pitchFamily="34" charset="0"/>
              </a:rPr>
              <a:t> </a:t>
            </a:r>
            <a:r>
              <a:rPr lang="en-US" altLang="ko-KR" sz="1600" b="0" dirty="0">
                <a:cs typeface="Arial" charset="0"/>
              </a:rPr>
              <a:t>Logs of </a:t>
            </a:r>
            <a:r>
              <a:rPr lang="en-US" altLang="ko-KR" sz="1600" b="0" dirty="0" err="1">
                <a:cs typeface="Arial" charset="0"/>
              </a:rPr>
              <a:t>Webhard</a:t>
            </a:r>
            <a:r>
              <a:rPr lang="en-US" altLang="ko-KR" sz="1600" b="0" dirty="0">
                <a:cs typeface="Arial" charset="0"/>
              </a:rPr>
              <a:t> Shared Folder </a:t>
            </a:r>
          </a:p>
        </p:txBody>
      </p:sp>
      <p:sp>
        <p:nvSpPr>
          <p:cNvPr id="522245" name="Line 15"/>
          <p:cNvSpPr>
            <a:spLocks noChangeShapeType="1"/>
          </p:cNvSpPr>
          <p:nvPr/>
        </p:nvSpPr>
        <p:spPr bwMode="auto">
          <a:xfrm>
            <a:off x="5534025" y="1419225"/>
            <a:ext cx="0" cy="5105400"/>
          </a:xfrm>
          <a:prstGeom prst="line">
            <a:avLst/>
          </a:prstGeom>
          <a:noFill/>
          <a:ln w="12700" cap="rnd">
            <a:solidFill>
              <a:srgbClr val="80808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5534025" y="1500188"/>
          <a:ext cx="4227513" cy="2081212"/>
        </p:xfrm>
        <a:graphic>
          <a:graphicData uri="http://schemas.openxmlformats.org/drawingml/2006/table">
            <a:tbl>
              <a:tblPr/>
              <a:tblGrid>
                <a:gridCol w="4227513"/>
              </a:tblGrid>
              <a:tr h="2081212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On [Information &gt; Logs] menu,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Select the check box and set the period for searching, click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“Search”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button.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  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 (Searched logs can be read more through moving scroll bar.)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19" marR="914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" name="Rectangle 21"/>
          <p:cNvSpPr>
            <a:spLocks noChangeArrowheads="1"/>
          </p:cNvSpPr>
          <p:nvPr/>
        </p:nvSpPr>
        <p:spPr bwMode="auto">
          <a:xfrm>
            <a:off x="442913" y="1444625"/>
            <a:ext cx="211137" cy="215900"/>
          </a:xfrm>
          <a:prstGeom prst="rect">
            <a:avLst/>
          </a:prstGeom>
          <a:solidFill>
            <a:srgbClr val="436EA3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>
            <a:outerShdw blurRad="63500"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ko-KR" sz="14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1</a:t>
            </a:r>
          </a:p>
        </p:txBody>
      </p:sp>
      <p:sp>
        <p:nvSpPr>
          <p:cNvPr id="522249" name="Rectangle 329"/>
          <p:cNvSpPr>
            <a:spLocks noChangeArrowheads="1"/>
          </p:cNvSpPr>
          <p:nvPr/>
        </p:nvSpPr>
        <p:spPr bwMode="auto">
          <a:xfrm>
            <a:off x="82550" y="68263"/>
            <a:ext cx="8537575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ko-KR" sz="2000" b="0"/>
              <a:t>5. Logs</a:t>
            </a:r>
            <a:endParaRPr lang="ko-KR" altLang="en-US" sz="2000" b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4050" y="1444625"/>
            <a:ext cx="4811713" cy="3281363"/>
          </a:xfrm>
          <a:prstGeom prst="rect">
            <a:avLst/>
          </a:prstGeom>
          <a:noFill/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888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 bwMode="auto">
          <a:xfrm>
            <a:off x="167780" y="711927"/>
            <a:ext cx="9528670" cy="526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marL="0" lvl="1" algn="r">
              <a:defRPr/>
            </a:pPr>
            <a:r>
              <a:rPr lang="en-US" altLang="ko-KR" sz="1600" b="0" dirty="0">
                <a:cs typeface="Arial" pitchFamily="34" charset="0"/>
              </a:rPr>
              <a:t>2)</a:t>
            </a:r>
            <a:r>
              <a:rPr lang="ko-KR" altLang="en-US" sz="1600" b="0" dirty="0">
                <a:cs typeface="Arial" pitchFamily="34" charset="0"/>
              </a:rPr>
              <a:t> </a:t>
            </a:r>
            <a:r>
              <a:rPr lang="en-US" altLang="ko-KR" sz="1600" b="0" dirty="0">
                <a:cs typeface="Arial" charset="0"/>
              </a:rPr>
              <a:t>Detail Logs of approval of </a:t>
            </a:r>
            <a:r>
              <a:rPr lang="en-US" altLang="ko-KR" sz="1600" b="0" dirty="0" err="1">
                <a:cs typeface="Arial" charset="0"/>
              </a:rPr>
              <a:t>Webhard</a:t>
            </a:r>
            <a:r>
              <a:rPr lang="en-US" altLang="ko-KR" sz="1600" b="0" dirty="0">
                <a:cs typeface="Arial" charset="0"/>
              </a:rPr>
              <a:t> Shared Folder</a:t>
            </a:r>
          </a:p>
        </p:txBody>
      </p:sp>
      <p:sp>
        <p:nvSpPr>
          <p:cNvPr id="523269" name="Line 15"/>
          <p:cNvSpPr>
            <a:spLocks noChangeShapeType="1"/>
          </p:cNvSpPr>
          <p:nvPr/>
        </p:nvSpPr>
        <p:spPr bwMode="auto">
          <a:xfrm>
            <a:off x="5534025" y="1419225"/>
            <a:ext cx="0" cy="5105400"/>
          </a:xfrm>
          <a:prstGeom prst="line">
            <a:avLst/>
          </a:prstGeom>
          <a:noFill/>
          <a:ln w="12700" cap="rnd">
            <a:solidFill>
              <a:srgbClr val="80808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5534025" y="1500188"/>
          <a:ext cx="4227513" cy="2081212"/>
        </p:xfrm>
        <a:graphic>
          <a:graphicData uri="http://schemas.openxmlformats.org/drawingml/2006/table">
            <a:tbl>
              <a:tblPr/>
              <a:tblGrid>
                <a:gridCol w="4227513"/>
              </a:tblGrid>
              <a:tr h="2081212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On the pop-up,  click “Detail view of Approval Logs” button,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The other pop-up comes on.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    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[On the pop-up , can check approval logs of the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      </a:t>
                      </a:r>
                      <a:r>
                        <a:rPr kumimoji="0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webhard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 shared folder.]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19" marR="914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" name="Rectangle 21"/>
          <p:cNvSpPr>
            <a:spLocks noChangeArrowheads="1"/>
          </p:cNvSpPr>
          <p:nvPr/>
        </p:nvSpPr>
        <p:spPr bwMode="auto">
          <a:xfrm>
            <a:off x="442913" y="1444625"/>
            <a:ext cx="211137" cy="215900"/>
          </a:xfrm>
          <a:prstGeom prst="rect">
            <a:avLst/>
          </a:prstGeom>
          <a:solidFill>
            <a:srgbClr val="436EA3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>
            <a:outerShdw blurRad="63500"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ko-KR" sz="14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1</a:t>
            </a:r>
          </a:p>
        </p:txBody>
      </p:sp>
      <p:pic>
        <p:nvPicPr>
          <p:cNvPr id="5232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5" y="1425575"/>
            <a:ext cx="4702175" cy="500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327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575" y="3886200"/>
            <a:ext cx="3268663" cy="1839913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3275" name="위쪽 화살표 1"/>
          <p:cNvSpPr>
            <a:spLocks noChangeArrowheads="1"/>
          </p:cNvSpPr>
          <p:nvPr/>
        </p:nvSpPr>
        <p:spPr bwMode="auto">
          <a:xfrm>
            <a:off x="3960813" y="5767388"/>
            <a:ext cx="390525" cy="409575"/>
          </a:xfrm>
          <a:prstGeom prst="upArrow">
            <a:avLst>
              <a:gd name="adj1" fmla="val 50000"/>
              <a:gd name="adj2" fmla="val 50074"/>
            </a:avLst>
          </a:prstGeom>
          <a:solidFill>
            <a:srgbClr val="FF6600"/>
          </a:solidFill>
          <a:ln w="9525" algn="ctr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ko-KR" altLang="en-US">
              <a:cs typeface="Arial" charset="0"/>
            </a:endParaRPr>
          </a:p>
        </p:txBody>
      </p:sp>
      <p:sp>
        <p:nvSpPr>
          <p:cNvPr id="523276" name="Rectangle 329"/>
          <p:cNvSpPr>
            <a:spLocks noChangeArrowheads="1"/>
          </p:cNvSpPr>
          <p:nvPr/>
        </p:nvSpPr>
        <p:spPr bwMode="auto">
          <a:xfrm>
            <a:off x="82550" y="68263"/>
            <a:ext cx="8537575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ko-KR" sz="2000" b="0"/>
              <a:t>5. Logs</a:t>
            </a:r>
            <a:endParaRPr lang="ko-KR" altLang="en-US" sz="2000" b="0"/>
          </a:p>
        </p:txBody>
      </p:sp>
    </p:spTree>
    <p:extLst>
      <p:ext uri="{BB962C8B-B14F-4D97-AF65-F5344CB8AC3E}">
        <p14:creationId xmlns:p14="http://schemas.microsoft.com/office/powerpoint/2010/main" val="89256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Text Box 32"/>
          <p:cNvSpPr txBox="1">
            <a:spLocks noChangeArrowheads="1"/>
          </p:cNvSpPr>
          <p:nvPr/>
        </p:nvSpPr>
        <p:spPr bwMode="auto">
          <a:xfrm>
            <a:off x="112713" y="2665413"/>
            <a:ext cx="9693275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kumimoji="1" sz="12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5000" b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63273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29"/>
          <p:cNvSpPr>
            <a:spLocks noChangeArrowheads="1"/>
          </p:cNvSpPr>
          <p:nvPr/>
        </p:nvSpPr>
        <p:spPr bwMode="auto">
          <a:xfrm>
            <a:off x="82550" y="68263"/>
            <a:ext cx="8537575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ko-KR" sz="2000" b="0"/>
              <a:t>Contents</a:t>
            </a:r>
          </a:p>
        </p:txBody>
      </p:sp>
      <p:sp>
        <p:nvSpPr>
          <p:cNvPr id="6" name="Text Box 32"/>
          <p:cNvSpPr txBox="1">
            <a:spLocks noChangeArrowheads="1"/>
          </p:cNvSpPr>
          <p:nvPr/>
        </p:nvSpPr>
        <p:spPr bwMode="auto">
          <a:xfrm>
            <a:off x="373063" y="796925"/>
            <a:ext cx="5495925" cy="510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kumimoji="1" sz="12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ko-KR" sz="2000" dirty="0" smtClean="0">
                <a:cs typeface="Arial" charset="0"/>
              </a:rPr>
              <a:t>1 . Login to </a:t>
            </a:r>
            <a:r>
              <a:rPr lang="en-US" altLang="ko-KR" sz="2000" dirty="0" err="1" smtClean="0">
                <a:cs typeface="Arial" charset="0"/>
              </a:rPr>
              <a:t>admintool</a:t>
            </a:r>
            <a:endParaRPr lang="en-US" altLang="ko-KR" sz="2000" dirty="0" smtClean="0">
              <a:cs typeface="Arial" charset="0"/>
            </a:endParaRPr>
          </a:p>
          <a:p>
            <a:pPr lvl="1" eaLnBrk="1" hangingPunct="1">
              <a:spcBef>
                <a:spcPct val="50000"/>
              </a:spcBef>
              <a:buFontTx/>
              <a:buAutoNum type="arabicParenR"/>
              <a:defRPr/>
            </a:pPr>
            <a:r>
              <a:rPr lang="en-US" altLang="ko-KR" b="0" dirty="0" smtClean="0">
                <a:cs typeface="Arial" charset="0"/>
              </a:rPr>
              <a:t>Login to </a:t>
            </a:r>
            <a:r>
              <a:rPr lang="en-US" altLang="ko-KR" b="0" dirty="0" err="1" smtClean="0">
                <a:cs typeface="Arial" charset="0"/>
              </a:rPr>
              <a:t>admintool</a:t>
            </a:r>
            <a:r>
              <a:rPr lang="en-US" altLang="ko-KR" b="0" dirty="0" smtClean="0">
                <a:cs typeface="Arial" charset="0"/>
              </a:rPr>
              <a:t> of Integrated File Transmission	</a:t>
            </a:r>
          </a:p>
          <a:p>
            <a:pPr marL="0" indent="0" eaLnBrk="1" hangingPunct="1">
              <a:spcBef>
                <a:spcPct val="50000"/>
              </a:spcBef>
              <a:defRPr/>
            </a:pPr>
            <a:r>
              <a:rPr lang="en-US" altLang="ko-KR" sz="2000" dirty="0" smtClean="0">
                <a:cs typeface="Arial" charset="0"/>
              </a:rPr>
              <a:t>2.  Management of Admin Account </a:t>
            </a:r>
          </a:p>
          <a:p>
            <a:pPr lvl="1" eaLnBrk="1" hangingPunct="1">
              <a:spcBef>
                <a:spcPct val="50000"/>
              </a:spcBef>
              <a:buFontTx/>
              <a:buAutoNum type="arabicParenR"/>
              <a:defRPr/>
            </a:pPr>
            <a:r>
              <a:rPr lang="en-US" altLang="ko-KR" b="0" dirty="0" smtClean="0">
                <a:cs typeface="Arial" charset="0"/>
              </a:rPr>
              <a:t>Change password of admin account</a:t>
            </a:r>
          </a:p>
          <a:p>
            <a:pPr lvl="1" eaLnBrk="1" hangingPunct="1">
              <a:spcBef>
                <a:spcPct val="50000"/>
              </a:spcBef>
              <a:buFontTx/>
              <a:buAutoNum type="arabicParenR"/>
              <a:defRPr/>
            </a:pPr>
            <a:r>
              <a:rPr lang="en-US" altLang="ko-KR" b="0" dirty="0" smtClean="0">
                <a:cs typeface="Arial" charset="0"/>
              </a:rPr>
              <a:t>Register admin account</a:t>
            </a:r>
          </a:p>
          <a:p>
            <a:pPr lvl="1" eaLnBrk="1" hangingPunct="1">
              <a:spcBef>
                <a:spcPct val="50000"/>
              </a:spcBef>
              <a:buFontTx/>
              <a:buAutoNum type="arabicParenR"/>
              <a:defRPr/>
            </a:pPr>
            <a:r>
              <a:rPr lang="en-US" altLang="ko-KR" b="0" dirty="0" smtClean="0">
                <a:cs typeface="Arial" charset="0"/>
              </a:rPr>
              <a:t>Delete admin account</a:t>
            </a:r>
          </a:p>
          <a:p>
            <a:pPr marL="457200" indent="-457200" eaLnBrk="1" hangingPunct="1">
              <a:spcBef>
                <a:spcPct val="50000"/>
              </a:spcBef>
              <a:buFontTx/>
              <a:buAutoNum type="arabicPeriod" startAt="3"/>
              <a:defRPr/>
            </a:pPr>
            <a:r>
              <a:rPr lang="en-US" altLang="ko-KR" sz="2000" dirty="0"/>
              <a:t>Management </a:t>
            </a:r>
            <a:r>
              <a:rPr lang="en-US" altLang="ko-KR" sz="2000" dirty="0" smtClean="0"/>
              <a:t> of System</a:t>
            </a:r>
            <a:endParaRPr lang="en-US" altLang="ko-KR" sz="2000" dirty="0"/>
          </a:p>
          <a:p>
            <a:pPr lvl="1" eaLnBrk="1" hangingPunct="1">
              <a:spcBef>
                <a:spcPct val="50000"/>
              </a:spcBef>
              <a:buFontTx/>
              <a:buAutoNum type="arabicParenR"/>
              <a:defRPr/>
            </a:pPr>
            <a:r>
              <a:rPr lang="en-US" altLang="ko-KR" b="0" dirty="0" smtClean="0">
                <a:cs typeface="Arial" charset="0"/>
              </a:rPr>
              <a:t>Register internal IP</a:t>
            </a:r>
          </a:p>
          <a:p>
            <a:pPr lvl="1" eaLnBrk="1" hangingPunct="1">
              <a:spcBef>
                <a:spcPct val="50000"/>
              </a:spcBef>
              <a:buFontTx/>
              <a:buAutoNum type="arabicParenR"/>
              <a:defRPr/>
            </a:pPr>
            <a:r>
              <a:rPr lang="en-US" altLang="ko-KR" b="0" dirty="0" smtClean="0"/>
              <a:t>Register information of storages</a:t>
            </a:r>
          </a:p>
          <a:p>
            <a:pPr marL="457200" indent="-457200" eaLnBrk="1" hangingPunct="1">
              <a:spcBef>
                <a:spcPct val="50000"/>
              </a:spcBef>
              <a:buFontTx/>
              <a:buAutoNum type="arabicPeriod" startAt="3"/>
              <a:defRPr/>
            </a:pPr>
            <a:r>
              <a:rPr lang="en-US" altLang="ko-KR" sz="2000" dirty="0" smtClean="0"/>
              <a:t>Management of </a:t>
            </a:r>
            <a:r>
              <a:rPr lang="en-US" altLang="ko-KR" sz="2000" dirty="0" err="1" smtClean="0"/>
              <a:t>Webhard</a:t>
            </a:r>
            <a:r>
              <a:rPr lang="en-US" altLang="ko-KR" sz="2000" dirty="0" smtClean="0"/>
              <a:t> Shared Folder</a:t>
            </a:r>
          </a:p>
          <a:p>
            <a:pPr lvl="1" eaLnBrk="1" hangingPunct="1">
              <a:spcBef>
                <a:spcPct val="50000"/>
              </a:spcBef>
              <a:buFontTx/>
              <a:buAutoNum type="arabicParenR"/>
              <a:defRPr/>
            </a:pPr>
            <a:r>
              <a:rPr lang="en-US" altLang="ko-KR" b="0" dirty="0" smtClean="0">
                <a:cs typeface="Arial" charset="0"/>
              </a:rPr>
              <a:t>Search information of </a:t>
            </a:r>
            <a:r>
              <a:rPr lang="en-US" altLang="ko-KR" b="0" dirty="0" err="1" smtClean="0">
                <a:cs typeface="Arial" charset="0"/>
              </a:rPr>
              <a:t>Webhard</a:t>
            </a:r>
            <a:r>
              <a:rPr lang="en-US" altLang="ko-KR" b="0" dirty="0" smtClean="0">
                <a:cs typeface="Arial" charset="0"/>
              </a:rPr>
              <a:t> shared Folder</a:t>
            </a:r>
          </a:p>
          <a:p>
            <a:pPr lvl="1" eaLnBrk="1" hangingPunct="1">
              <a:spcBef>
                <a:spcPct val="50000"/>
              </a:spcBef>
              <a:buFontTx/>
              <a:buAutoNum type="arabicParenR"/>
              <a:defRPr/>
            </a:pPr>
            <a:r>
              <a:rPr lang="en-US" altLang="ko-KR" b="0" dirty="0" smtClean="0">
                <a:cs typeface="Arial" charset="0"/>
              </a:rPr>
              <a:t>Add / Delete new user  to </a:t>
            </a:r>
            <a:r>
              <a:rPr lang="en-US" altLang="ko-KR" b="0" dirty="0" err="1">
                <a:cs typeface="Arial" charset="0"/>
              </a:rPr>
              <a:t>Webhard</a:t>
            </a:r>
            <a:r>
              <a:rPr lang="en-US" altLang="ko-KR" b="0" dirty="0">
                <a:cs typeface="Arial" charset="0"/>
              </a:rPr>
              <a:t> shared Folder</a:t>
            </a:r>
          </a:p>
          <a:p>
            <a:pPr lvl="1" eaLnBrk="1" hangingPunct="1">
              <a:spcBef>
                <a:spcPct val="50000"/>
              </a:spcBef>
              <a:buFontTx/>
              <a:buAutoNum type="arabicParenR"/>
              <a:defRPr/>
            </a:pPr>
            <a:r>
              <a:rPr lang="en-US" altLang="ko-KR" b="0" dirty="0" smtClean="0">
                <a:cs typeface="Arial" charset="0"/>
              </a:rPr>
              <a:t>Change approver of </a:t>
            </a:r>
            <a:r>
              <a:rPr lang="en-US" altLang="ko-KR" b="0" dirty="0" err="1" smtClean="0">
                <a:cs typeface="Arial" charset="0"/>
              </a:rPr>
              <a:t>Webhard</a:t>
            </a:r>
            <a:r>
              <a:rPr lang="en-US" altLang="ko-KR" b="0" dirty="0" smtClean="0">
                <a:cs typeface="Arial" charset="0"/>
              </a:rPr>
              <a:t> 2</a:t>
            </a:r>
            <a:r>
              <a:rPr lang="en-US" altLang="ko-KR" b="0" baseline="30000" dirty="0" smtClean="0">
                <a:cs typeface="Arial" charset="0"/>
              </a:rPr>
              <a:t>nd</a:t>
            </a:r>
            <a:r>
              <a:rPr lang="en-US" altLang="ko-KR" b="0" dirty="0" smtClean="0">
                <a:cs typeface="Arial" charset="0"/>
              </a:rPr>
              <a:t> Approval for File checkout </a:t>
            </a:r>
          </a:p>
          <a:p>
            <a:pPr lvl="1" eaLnBrk="1" hangingPunct="1">
              <a:spcBef>
                <a:spcPct val="50000"/>
              </a:spcBef>
              <a:buFontTx/>
              <a:buAutoNum type="arabicParenR"/>
              <a:defRPr/>
            </a:pPr>
            <a:r>
              <a:rPr lang="en-US" altLang="ko-KR" b="0" dirty="0" smtClean="0">
                <a:cs typeface="Arial" charset="0"/>
              </a:rPr>
              <a:t>Extend  usable period of </a:t>
            </a:r>
            <a:r>
              <a:rPr lang="en-US" altLang="ko-KR" b="0" dirty="0" err="1" smtClean="0">
                <a:cs typeface="Arial" charset="0"/>
              </a:rPr>
              <a:t>webhard</a:t>
            </a:r>
            <a:r>
              <a:rPr lang="en-US" altLang="ko-KR" b="0" dirty="0" smtClean="0">
                <a:cs typeface="Arial" charset="0"/>
              </a:rPr>
              <a:t> shared Folder</a:t>
            </a:r>
          </a:p>
          <a:p>
            <a:pPr lvl="1" eaLnBrk="1" hangingPunct="1">
              <a:spcBef>
                <a:spcPct val="50000"/>
              </a:spcBef>
              <a:buFontTx/>
              <a:buAutoNum type="arabicParenR"/>
              <a:defRPr/>
            </a:pPr>
            <a:r>
              <a:rPr lang="en-US" altLang="ko-KR" b="0" dirty="0" smtClean="0">
                <a:cs typeface="Arial" charset="0"/>
              </a:rPr>
              <a:t>Re-send email and Retry to error task</a:t>
            </a:r>
          </a:p>
          <a:p>
            <a:pPr lvl="1" eaLnBrk="1" hangingPunct="1">
              <a:spcBef>
                <a:spcPct val="50000"/>
              </a:spcBef>
              <a:buFontTx/>
              <a:buAutoNum type="arabicParenR"/>
              <a:defRPr/>
            </a:pPr>
            <a:r>
              <a:rPr lang="en-US" altLang="ko-KR" b="0" dirty="0" smtClean="0">
                <a:cs typeface="Arial" charset="0"/>
              </a:rPr>
              <a:t>Set the max attachment size of  Mass mail</a:t>
            </a:r>
          </a:p>
        </p:txBody>
      </p:sp>
      <p:sp>
        <p:nvSpPr>
          <p:cNvPr id="4" name="Text Box 32"/>
          <p:cNvSpPr txBox="1">
            <a:spLocks noChangeArrowheads="1"/>
          </p:cNvSpPr>
          <p:nvPr/>
        </p:nvSpPr>
        <p:spPr bwMode="auto">
          <a:xfrm>
            <a:off x="5105400" y="796925"/>
            <a:ext cx="4884738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kumimoji="1" sz="12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ko-KR" sz="2000" dirty="0">
                <a:cs typeface="Arial" charset="0"/>
              </a:rPr>
              <a:t>5</a:t>
            </a:r>
            <a:r>
              <a:rPr lang="en-US" altLang="ko-KR" sz="2000" dirty="0" smtClean="0">
                <a:cs typeface="Arial" charset="0"/>
              </a:rPr>
              <a:t> . Logs</a:t>
            </a:r>
          </a:p>
          <a:p>
            <a:pPr lvl="1" eaLnBrk="1" hangingPunct="1">
              <a:spcBef>
                <a:spcPct val="50000"/>
              </a:spcBef>
              <a:buFontTx/>
              <a:buAutoNum type="arabicParenR"/>
              <a:defRPr/>
            </a:pPr>
            <a:r>
              <a:rPr lang="en-US" altLang="ko-KR" b="0" dirty="0" smtClean="0">
                <a:cs typeface="Arial" charset="0"/>
              </a:rPr>
              <a:t>Logs of </a:t>
            </a:r>
            <a:r>
              <a:rPr lang="en-US" altLang="ko-KR" b="0" dirty="0" err="1" smtClean="0">
                <a:cs typeface="Arial" charset="0"/>
              </a:rPr>
              <a:t>Webhard</a:t>
            </a:r>
            <a:r>
              <a:rPr lang="en-US" altLang="ko-KR" b="0" dirty="0" smtClean="0">
                <a:cs typeface="Arial" charset="0"/>
              </a:rPr>
              <a:t> Shared Folder </a:t>
            </a:r>
          </a:p>
          <a:p>
            <a:pPr lvl="1" eaLnBrk="1" hangingPunct="1">
              <a:spcBef>
                <a:spcPct val="50000"/>
              </a:spcBef>
              <a:buFontTx/>
              <a:buAutoNum type="arabicParenR"/>
              <a:defRPr/>
            </a:pPr>
            <a:r>
              <a:rPr lang="en-US" altLang="ko-KR" b="0" dirty="0" smtClean="0">
                <a:cs typeface="Arial" charset="0"/>
              </a:rPr>
              <a:t>Detail Logs of approval of </a:t>
            </a:r>
            <a:r>
              <a:rPr lang="en-US" altLang="ko-KR" b="0" dirty="0" err="1" smtClean="0">
                <a:cs typeface="Arial" charset="0"/>
              </a:rPr>
              <a:t>Webhard</a:t>
            </a:r>
            <a:r>
              <a:rPr lang="en-US" altLang="ko-KR" b="0" dirty="0" smtClean="0">
                <a:cs typeface="Arial" charset="0"/>
              </a:rPr>
              <a:t> Shared Folder</a:t>
            </a:r>
          </a:p>
          <a:p>
            <a:pPr marL="457200" lvl="1" indent="0" eaLnBrk="1" hangingPunct="1">
              <a:spcBef>
                <a:spcPct val="50000"/>
              </a:spcBef>
              <a:defRPr/>
            </a:pPr>
            <a:r>
              <a:rPr lang="en-US" altLang="ko-KR" b="0" dirty="0" smtClean="0">
                <a:cs typeface="Arial" charset="0"/>
              </a:rPr>
              <a:t>		</a:t>
            </a:r>
          </a:p>
          <a:p>
            <a:pPr marL="0" indent="0" eaLnBrk="1" hangingPunct="1">
              <a:spcBef>
                <a:spcPct val="50000"/>
              </a:spcBef>
              <a:defRPr/>
            </a:pPr>
            <a:endParaRPr lang="en-US" altLang="ko-KR" b="0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 bwMode="auto">
          <a:xfrm>
            <a:off x="167780" y="711927"/>
            <a:ext cx="9528670" cy="526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r">
              <a:defRPr/>
            </a:pPr>
            <a:r>
              <a:rPr lang="en-US" altLang="ko-KR" sz="1500" b="0" dirty="0">
                <a:cs typeface="Arial" pitchFamily="34" charset="0"/>
              </a:rPr>
              <a:t>1) </a:t>
            </a:r>
            <a:r>
              <a:rPr lang="en-US" altLang="ko-KR" sz="1600" b="0" dirty="0">
                <a:cs typeface="Arial" charset="0"/>
              </a:rPr>
              <a:t>Login to </a:t>
            </a:r>
            <a:r>
              <a:rPr lang="en-US" altLang="ko-KR" sz="1600" b="0" dirty="0" err="1">
                <a:cs typeface="Arial" charset="0"/>
              </a:rPr>
              <a:t>admintool</a:t>
            </a:r>
            <a:r>
              <a:rPr lang="en-US" altLang="ko-KR" sz="1600" b="0" dirty="0">
                <a:cs typeface="Arial" charset="0"/>
              </a:rPr>
              <a:t> of Integrated File Transmission</a:t>
            </a:r>
            <a:endParaRPr lang="ko-KR" altLang="en-US" sz="1500" b="0" dirty="0">
              <a:cs typeface="Arial" pitchFamily="34" charset="0"/>
            </a:endParaRPr>
          </a:p>
        </p:txBody>
      </p:sp>
      <p:sp>
        <p:nvSpPr>
          <p:cNvPr id="5125" name="Line 15"/>
          <p:cNvSpPr>
            <a:spLocks noChangeShapeType="1"/>
          </p:cNvSpPr>
          <p:nvPr/>
        </p:nvSpPr>
        <p:spPr bwMode="auto">
          <a:xfrm>
            <a:off x="5534025" y="1419225"/>
            <a:ext cx="0" cy="5105400"/>
          </a:xfrm>
          <a:prstGeom prst="line">
            <a:avLst/>
          </a:prstGeom>
          <a:noFill/>
          <a:ln w="12700" cap="rnd">
            <a:solidFill>
              <a:srgbClr val="80808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5534025" y="1500188"/>
          <a:ext cx="4371975" cy="2081212"/>
        </p:xfrm>
        <a:graphic>
          <a:graphicData uri="http://schemas.openxmlformats.org/drawingml/2006/table">
            <a:tbl>
              <a:tblPr/>
              <a:tblGrid>
                <a:gridCol w="4371975"/>
              </a:tblGrid>
              <a:tr h="2081212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Connect  to </a:t>
                      </a:r>
                      <a:r>
                        <a:rPr kumimoji="0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admintool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 URL,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Using Admin Account, Login to </a:t>
                      </a:r>
                      <a:r>
                        <a:rPr kumimoji="0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admintool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 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    (Admin Account: admin / 1q2w3e]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※ </a:t>
                      </a:r>
                      <a:r>
                        <a:rPr kumimoji="0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Admintool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 URL by Corporations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" name="Rectangle 21"/>
          <p:cNvSpPr>
            <a:spLocks noChangeArrowheads="1"/>
          </p:cNvSpPr>
          <p:nvPr/>
        </p:nvSpPr>
        <p:spPr bwMode="auto">
          <a:xfrm>
            <a:off x="442913" y="1444625"/>
            <a:ext cx="211137" cy="215900"/>
          </a:xfrm>
          <a:prstGeom prst="rect">
            <a:avLst/>
          </a:prstGeom>
          <a:solidFill>
            <a:srgbClr val="436EA3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>
            <a:outerShdw blurRad="63500"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ko-KR" sz="14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1</a:t>
            </a:r>
          </a:p>
        </p:txBody>
      </p:sp>
      <p:sp>
        <p:nvSpPr>
          <p:cNvPr id="5129" name="Rectangle 329"/>
          <p:cNvSpPr>
            <a:spLocks noChangeArrowheads="1"/>
          </p:cNvSpPr>
          <p:nvPr/>
        </p:nvSpPr>
        <p:spPr bwMode="auto">
          <a:xfrm>
            <a:off x="82550" y="68263"/>
            <a:ext cx="8537575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ko-KR" sz="2000" b="0"/>
              <a:t>1. Login to Admintool</a:t>
            </a:r>
            <a:endParaRPr lang="ko-KR" altLang="en-US" sz="2000" b="0"/>
          </a:p>
        </p:txBody>
      </p:sp>
      <p:pic>
        <p:nvPicPr>
          <p:cNvPr id="5130" name="Picture 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1444625"/>
            <a:ext cx="4757737" cy="341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640388" y="2360613"/>
          <a:ext cx="4137025" cy="40655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8406"/>
                <a:gridCol w="1544159"/>
                <a:gridCol w="1874460"/>
              </a:tblGrid>
              <a:tr h="20709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 smtClean="0">
                          <a:effectLst/>
                        </a:rPr>
                        <a:t>Code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2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 smtClean="0">
                          <a:effectLst/>
                        </a:rPr>
                        <a:t>Country/City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2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URL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2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980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2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미국</a:t>
                      </a:r>
                      <a:r>
                        <a:rPr lang="en-US" altLang="ko-KR" sz="1100" u="none" strike="noStrike" dirty="0">
                          <a:effectLst/>
                        </a:rPr>
                        <a:t>-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몽고메리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2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mal-fts.mobis.co.kr:8904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2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0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MAL-GA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2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미국</a:t>
                      </a:r>
                      <a:r>
                        <a:rPr lang="en-US" altLang="ko-KR" sz="1100" u="none" strike="noStrike" dirty="0">
                          <a:effectLst/>
                        </a:rPr>
                        <a:t>-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조지아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2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mgl-fts.mobis.co.kr:8904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2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0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2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미국</a:t>
                      </a:r>
                      <a:r>
                        <a:rPr lang="en-US" altLang="ko-KR" sz="1100" u="none" strike="noStrike" dirty="0">
                          <a:effectLst/>
                        </a:rPr>
                        <a:t>-</a:t>
                      </a:r>
                      <a:r>
                        <a:rPr lang="ko-KR" altLang="en-US" sz="1100" u="none" strike="noStrike" dirty="0">
                          <a:effectLst/>
                        </a:rPr>
                        <a:t>디트로이트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2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mna-fts.mobis.co.kr:8904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2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0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2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인도</a:t>
                      </a:r>
                      <a:r>
                        <a:rPr lang="en-US" altLang="ko-KR" sz="1100" u="none" strike="noStrike" dirty="0">
                          <a:effectLst/>
                        </a:rPr>
                        <a:t>-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첸나이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2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min-fts.mobis.co.kr:8904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2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0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MINR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2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인도</a:t>
                      </a:r>
                      <a:r>
                        <a:rPr lang="en-US" altLang="ko-KR" sz="1100" u="none" strike="noStrike">
                          <a:effectLst/>
                        </a:rPr>
                        <a:t>-</a:t>
                      </a:r>
                      <a:r>
                        <a:rPr lang="ko-KR" altLang="en-US" sz="1100" u="none" strike="noStrike">
                          <a:effectLst/>
                        </a:rPr>
                        <a:t>하이데라바드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2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minr-fts.mobis.co.kr:8904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2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0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MPME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2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두바이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2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mpme-fts.mobis.co.kr:8904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2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4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MPME-EG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2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이집트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2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mpeg-fts.mobis.co.kr:8904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2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0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MCZ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2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체코</a:t>
                      </a:r>
                      <a:r>
                        <a:rPr lang="en-US" altLang="ko-KR" sz="1100" u="none" strike="noStrike">
                          <a:effectLst/>
                        </a:rPr>
                        <a:t>-</a:t>
                      </a:r>
                      <a:r>
                        <a:rPr lang="ko-KR" altLang="en-US" sz="1100" u="none" strike="noStrike">
                          <a:effectLst/>
                        </a:rPr>
                        <a:t>노소비체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2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mcz-fts.mobis.co.kr:8904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2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0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MSK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2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슬로박</a:t>
                      </a:r>
                      <a:r>
                        <a:rPr lang="en-US" altLang="ko-KR" sz="1100" u="none" strike="noStrike">
                          <a:effectLst/>
                        </a:rPr>
                        <a:t>-</a:t>
                      </a:r>
                      <a:r>
                        <a:rPr lang="ko-KR" altLang="en-US" sz="1100" u="none" strike="noStrike">
                          <a:effectLst/>
                        </a:rPr>
                        <a:t>질리나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2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msk-fts.mobis.co.kr:8904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2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0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2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독일</a:t>
                      </a:r>
                      <a:r>
                        <a:rPr lang="en-US" altLang="ko-KR" sz="1100" u="none" strike="noStrike">
                          <a:effectLst/>
                        </a:rPr>
                        <a:t>-</a:t>
                      </a:r>
                      <a:r>
                        <a:rPr lang="ko-KR" altLang="en-US" sz="1100" u="none" strike="noStrike">
                          <a:effectLst/>
                        </a:rPr>
                        <a:t>오펜바흐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2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mpe-fts.mobis.co.kr:8904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2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4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MRU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2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러시아</a:t>
                      </a:r>
                      <a:r>
                        <a:rPr lang="en-US" altLang="ko-KR" sz="1100" u="none" strike="noStrike">
                          <a:effectLst/>
                        </a:rPr>
                        <a:t>-</a:t>
                      </a:r>
                      <a:r>
                        <a:rPr lang="ko-KR" altLang="en-US" sz="1100" u="none" strike="noStrike">
                          <a:effectLst/>
                        </a:rPr>
                        <a:t>상트페테르부르크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2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mru-fts.mobis.co.kr:8904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2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0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JMA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2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강소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2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jma-fts.mobis.co.kr:8904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2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0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WMA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2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무석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2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wma-fts.mobis.co.kr:8904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2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0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SMA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2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상해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2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sma-fts.mobis.co.kr:8904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2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0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BMA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2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북경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2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bma-fts.mobis.co.kr:8904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2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0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BMT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2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북경변속기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2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bmt-fts.mobis.co.kr:8904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2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0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BMC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2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북경중차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2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bmc-fts.mobis.co.kr:8904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2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0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TMA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2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천진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2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tma-fts.mobis.co.kr:8904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2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 bwMode="auto">
          <a:xfrm>
            <a:off x="167780" y="711927"/>
            <a:ext cx="9528670" cy="526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r">
              <a:defRPr/>
            </a:pPr>
            <a:r>
              <a:rPr lang="en-US" altLang="ko-KR" sz="1500" b="0" dirty="0">
                <a:cs typeface="Arial" pitchFamily="34" charset="0"/>
              </a:rPr>
              <a:t>1) Change password of admin account</a:t>
            </a:r>
            <a:endParaRPr lang="ko-KR" altLang="en-US" sz="1500" b="0" dirty="0">
              <a:cs typeface="Arial" pitchFamily="34" charset="0"/>
            </a:endParaRPr>
          </a:p>
        </p:txBody>
      </p:sp>
      <p:sp>
        <p:nvSpPr>
          <p:cNvPr id="510981" name="Line 15"/>
          <p:cNvSpPr>
            <a:spLocks noChangeShapeType="1"/>
          </p:cNvSpPr>
          <p:nvPr/>
        </p:nvSpPr>
        <p:spPr bwMode="auto">
          <a:xfrm>
            <a:off x="5534025" y="1419225"/>
            <a:ext cx="0" cy="5105400"/>
          </a:xfrm>
          <a:prstGeom prst="line">
            <a:avLst/>
          </a:prstGeom>
          <a:noFill/>
          <a:ln w="12700" cap="rnd">
            <a:solidFill>
              <a:srgbClr val="80808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5534025" y="1500188"/>
          <a:ext cx="4371975" cy="2081212"/>
        </p:xfrm>
        <a:graphic>
          <a:graphicData uri="http://schemas.openxmlformats.org/drawingml/2006/table">
            <a:tbl>
              <a:tblPr/>
              <a:tblGrid>
                <a:gridCol w="4371975"/>
              </a:tblGrid>
              <a:tr h="2081212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After login,  click the “Change password” on the top of the webpage.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Can change password in the pop-up.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※ The password of admin account has been set temporary.  Please change the password .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" name="Rectangle 21"/>
          <p:cNvSpPr>
            <a:spLocks noChangeArrowheads="1"/>
          </p:cNvSpPr>
          <p:nvPr/>
        </p:nvSpPr>
        <p:spPr bwMode="auto">
          <a:xfrm>
            <a:off x="442913" y="1444625"/>
            <a:ext cx="211137" cy="215900"/>
          </a:xfrm>
          <a:prstGeom prst="rect">
            <a:avLst/>
          </a:prstGeom>
          <a:solidFill>
            <a:srgbClr val="436EA3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>
            <a:outerShdw blurRad="63500"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ko-KR" sz="14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1</a:t>
            </a:r>
          </a:p>
        </p:txBody>
      </p:sp>
      <p:pic>
        <p:nvPicPr>
          <p:cNvPr id="510985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1444625"/>
            <a:ext cx="4749800" cy="21367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0986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50" y="3395663"/>
            <a:ext cx="3552825" cy="2400300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0987" name="아래쪽 화살표 1"/>
          <p:cNvSpPr>
            <a:spLocks noChangeArrowheads="1"/>
          </p:cNvSpPr>
          <p:nvPr/>
        </p:nvSpPr>
        <p:spPr bwMode="auto">
          <a:xfrm>
            <a:off x="3960813" y="2817813"/>
            <a:ext cx="457200" cy="534987"/>
          </a:xfrm>
          <a:prstGeom prst="downArrow">
            <a:avLst>
              <a:gd name="adj1" fmla="val 50000"/>
              <a:gd name="adj2" fmla="val 50148"/>
            </a:avLst>
          </a:prstGeom>
          <a:solidFill>
            <a:srgbClr val="FF6600"/>
          </a:solidFill>
          <a:ln w="9525" algn="ctr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ko-KR" altLang="en-US">
              <a:cs typeface="Arial" charset="0"/>
            </a:endParaRPr>
          </a:p>
        </p:txBody>
      </p:sp>
      <p:sp>
        <p:nvSpPr>
          <p:cNvPr id="510988" name="Rectangle 329"/>
          <p:cNvSpPr>
            <a:spLocks noChangeArrowheads="1"/>
          </p:cNvSpPr>
          <p:nvPr/>
        </p:nvSpPr>
        <p:spPr bwMode="auto">
          <a:xfrm>
            <a:off x="82550" y="68263"/>
            <a:ext cx="8537575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ko-KR" sz="2000" b="0"/>
              <a:t>2. Management of Admin Account</a:t>
            </a:r>
            <a:endParaRPr lang="ko-KR" altLang="en-US" sz="2000" b="0"/>
          </a:p>
        </p:txBody>
      </p:sp>
    </p:spTree>
    <p:extLst>
      <p:ext uri="{BB962C8B-B14F-4D97-AF65-F5344CB8AC3E}">
        <p14:creationId xmlns:p14="http://schemas.microsoft.com/office/powerpoint/2010/main" val="345121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 bwMode="auto">
          <a:xfrm>
            <a:off x="167780" y="711927"/>
            <a:ext cx="9528670" cy="526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r">
              <a:defRPr/>
            </a:pPr>
            <a:r>
              <a:rPr lang="en-US" altLang="ko-KR" sz="1500" b="0" dirty="0">
                <a:cs typeface="Arial" pitchFamily="34" charset="0"/>
              </a:rPr>
              <a:t>2)</a:t>
            </a:r>
            <a:r>
              <a:rPr lang="ko-KR" altLang="en-US" sz="1500" b="0" dirty="0">
                <a:cs typeface="Arial" pitchFamily="34" charset="0"/>
              </a:rPr>
              <a:t> </a:t>
            </a:r>
            <a:r>
              <a:rPr lang="en-US" altLang="ko-KR" sz="1500" b="0" dirty="0">
                <a:cs typeface="Arial" pitchFamily="34" charset="0"/>
              </a:rPr>
              <a:t>Register admin account</a:t>
            </a:r>
          </a:p>
        </p:txBody>
      </p:sp>
      <p:sp>
        <p:nvSpPr>
          <p:cNvPr id="512005" name="Line 15"/>
          <p:cNvSpPr>
            <a:spLocks noChangeShapeType="1"/>
          </p:cNvSpPr>
          <p:nvPr/>
        </p:nvSpPr>
        <p:spPr bwMode="auto">
          <a:xfrm>
            <a:off x="5534025" y="1419225"/>
            <a:ext cx="0" cy="5105400"/>
          </a:xfrm>
          <a:prstGeom prst="line">
            <a:avLst/>
          </a:prstGeom>
          <a:noFill/>
          <a:ln w="12700" cap="rnd">
            <a:solidFill>
              <a:srgbClr val="80808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5534025" y="1500188"/>
          <a:ext cx="4371975" cy="2081212"/>
        </p:xfrm>
        <a:graphic>
          <a:graphicData uri="http://schemas.openxmlformats.org/drawingml/2006/table">
            <a:tbl>
              <a:tblPr/>
              <a:tblGrid>
                <a:gridCol w="4371975"/>
              </a:tblGrid>
              <a:tr h="2081212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Select the [System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&gt; Administrator Manager]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menu,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Click the “Add Administrator” button.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Enter the information of administrator you want to add,  click the “ ADD” button.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" name="Rectangle 21"/>
          <p:cNvSpPr>
            <a:spLocks noChangeArrowheads="1"/>
          </p:cNvSpPr>
          <p:nvPr/>
        </p:nvSpPr>
        <p:spPr bwMode="auto">
          <a:xfrm>
            <a:off x="442913" y="1444625"/>
            <a:ext cx="211137" cy="215900"/>
          </a:xfrm>
          <a:prstGeom prst="rect">
            <a:avLst/>
          </a:prstGeom>
          <a:solidFill>
            <a:srgbClr val="436EA3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>
            <a:outerShdw blurRad="63500"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ko-KR" sz="14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1</a:t>
            </a:r>
          </a:p>
        </p:txBody>
      </p:sp>
      <p:pic>
        <p:nvPicPr>
          <p:cNvPr id="512009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1444625"/>
            <a:ext cx="4752975" cy="21383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010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038" y="3276600"/>
            <a:ext cx="3514725" cy="2409825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011" name="아래쪽 화살표 1"/>
          <p:cNvSpPr>
            <a:spLocks noChangeArrowheads="1"/>
          </p:cNvSpPr>
          <p:nvPr/>
        </p:nvSpPr>
        <p:spPr bwMode="auto">
          <a:xfrm>
            <a:off x="4581525" y="2817813"/>
            <a:ext cx="371475" cy="458787"/>
          </a:xfrm>
          <a:prstGeom prst="downArrow">
            <a:avLst>
              <a:gd name="adj1" fmla="val 50000"/>
              <a:gd name="adj2" fmla="val 50076"/>
            </a:avLst>
          </a:prstGeom>
          <a:solidFill>
            <a:srgbClr val="FF6600"/>
          </a:solidFill>
          <a:ln w="9525" algn="ctr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ko-KR" altLang="en-US">
              <a:cs typeface="Arial" charset="0"/>
            </a:endParaRPr>
          </a:p>
        </p:txBody>
      </p:sp>
      <p:sp>
        <p:nvSpPr>
          <p:cNvPr id="512012" name="Rectangle 329"/>
          <p:cNvSpPr>
            <a:spLocks noChangeArrowheads="1"/>
          </p:cNvSpPr>
          <p:nvPr/>
        </p:nvSpPr>
        <p:spPr bwMode="auto">
          <a:xfrm>
            <a:off x="82550" y="68263"/>
            <a:ext cx="8537575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ko-KR" sz="2000" b="0"/>
              <a:t>2. Management of Admin Account</a:t>
            </a:r>
            <a:endParaRPr lang="ko-KR" altLang="en-US" sz="2000" b="0"/>
          </a:p>
        </p:txBody>
      </p:sp>
    </p:spTree>
    <p:extLst>
      <p:ext uri="{BB962C8B-B14F-4D97-AF65-F5344CB8AC3E}">
        <p14:creationId xmlns:p14="http://schemas.microsoft.com/office/powerpoint/2010/main" val="27888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 bwMode="auto">
          <a:xfrm>
            <a:off x="167780" y="711927"/>
            <a:ext cx="9528670" cy="526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r">
              <a:defRPr/>
            </a:pPr>
            <a:r>
              <a:rPr lang="en-US" altLang="ko-KR" sz="1500" b="0" dirty="0">
                <a:cs typeface="Arial" pitchFamily="34" charset="0"/>
              </a:rPr>
              <a:t>3)</a:t>
            </a:r>
            <a:r>
              <a:rPr lang="ko-KR" altLang="en-US" sz="1500" b="0" dirty="0">
                <a:cs typeface="Arial" pitchFamily="34" charset="0"/>
              </a:rPr>
              <a:t> </a:t>
            </a:r>
            <a:r>
              <a:rPr lang="en-US" altLang="ko-KR" sz="1500" b="0" dirty="0">
                <a:cs typeface="Arial" pitchFamily="34" charset="0"/>
              </a:rPr>
              <a:t>Delete admin account</a:t>
            </a:r>
          </a:p>
        </p:txBody>
      </p:sp>
      <p:sp>
        <p:nvSpPr>
          <p:cNvPr id="513029" name="Line 15"/>
          <p:cNvSpPr>
            <a:spLocks noChangeShapeType="1"/>
          </p:cNvSpPr>
          <p:nvPr/>
        </p:nvSpPr>
        <p:spPr bwMode="auto">
          <a:xfrm>
            <a:off x="5534025" y="1419225"/>
            <a:ext cx="0" cy="5105400"/>
          </a:xfrm>
          <a:prstGeom prst="line">
            <a:avLst/>
          </a:prstGeom>
          <a:noFill/>
          <a:ln w="12700" cap="rnd">
            <a:solidFill>
              <a:srgbClr val="80808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5534025" y="1500188"/>
          <a:ext cx="4371975" cy="2081212"/>
        </p:xfrm>
        <a:graphic>
          <a:graphicData uri="http://schemas.openxmlformats.org/drawingml/2006/table">
            <a:tbl>
              <a:tblPr/>
              <a:tblGrid>
                <a:gridCol w="4371975"/>
              </a:tblGrid>
              <a:tr h="2081212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Select the [System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&gt; Administrator Manager] menu,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Check the checkbox of administrator you want to delete.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Click the “Delete administrator” button.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" name="Rectangle 21"/>
          <p:cNvSpPr>
            <a:spLocks noChangeArrowheads="1"/>
          </p:cNvSpPr>
          <p:nvPr/>
        </p:nvSpPr>
        <p:spPr bwMode="auto">
          <a:xfrm>
            <a:off x="442913" y="1444625"/>
            <a:ext cx="211137" cy="215900"/>
          </a:xfrm>
          <a:prstGeom prst="rect">
            <a:avLst/>
          </a:prstGeom>
          <a:solidFill>
            <a:srgbClr val="436EA3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>
            <a:outerShdw blurRad="63500"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ko-KR" sz="14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1</a:t>
            </a:r>
          </a:p>
        </p:txBody>
      </p:sp>
      <p:pic>
        <p:nvPicPr>
          <p:cNvPr id="5130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1444625"/>
            <a:ext cx="4749800" cy="19081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3034" name="Rectangle 329"/>
          <p:cNvSpPr>
            <a:spLocks noChangeArrowheads="1"/>
          </p:cNvSpPr>
          <p:nvPr/>
        </p:nvSpPr>
        <p:spPr bwMode="auto">
          <a:xfrm>
            <a:off x="82550" y="68263"/>
            <a:ext cx="8537575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ko-KR" sz="2000" b="0"/>
              <a:t>2. Management of Admin Account</a:t>
            </a:r>
            <a:endParaRPr lang="ko-KR" altLang="en-US" sz="2000" b="0"/>
          </a:p>
        </p:txBody>
      </p:sp>
    </p:spTree>
    <p:extLst>
      <p:ext uri="{BB962C8B-B14F-4D97-AF65-F5344CB8AC3E}">
        <p14:creationId xmlns:p14="http://schemas.microsoft.com/office/powerpoint/2010/main" val="409064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 bwMode="auto">
          <a:xfrm>
            <a:off x="167780" y="711927"/>
            <a:ext cx="9528670" cy="526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r">
              <a:defRPr/>
            </a:pPr>
            <a:r>
              <a:rPr lang="en-US" altLang="ko-KR" sz="1500" b="0" dirty="0">
                <a:cs typeface="Arial" pitchFamily="34" charset="0"/>
              </a:rPr>
              <a:t>1)</a:t>
            </a:r>
            <a:r>
              <a:rPr lang="en-US" altLang="ko-KR" sz="1600" b="0" dirty="0">
                <a:cs typeface="Arial" charset="0"/>
              </a:rPr>
              <a:t> Search information of </a:t>
            </a:r>
            <a:r>
              <a:rPr lang="en-US" altLang="ko-KR" sz="1600" b="0" dirty="0" err="1">
                <a:cs typeface="Arial" charset="0"/>
              </a:rPr>
              <a:t>webhard</a:t>
            </a:r>
            <a:r>
              <a:rPr lang="en-US" altLang="ko-KR" sz="1600" b="0" dirty="0">
                <a:cs typeface="Arial" charset="0"/>
              </a:rPr>
              <a:t> shared folder </a:t>
            </a:r>
            <a:endParaRPr lang="ko-KR" altLang="en-US" sz="1500" b="0" dirty="0">
              <a:cs typeface="Arial" pitchFamily="34" charset="0"/>
            </a:endParaRPr>
          </a:p>
        </p:txBody>
      </p:sp>
      <p:sp>
        <p:nvSpPr>
          <p:cNvPr id="516101" name="Line 15"/>
          <p:cNvSpPr>
            <a:spLocks noChangeShapeType="1"/>
          </p:cNvSpPr>
          <p:nvPr/>
        </p:nvSpPr>
        <p:spPr bwMode="auto">
          <a:xfrm>
            <a:off x="5534025" y="1419225"/>
            <a:ext cx="0" cy="5105400"/>
          </a:xfrm>
          <a:prstGeom prst="line">
            <a:avLst/>
          </a:prstGeom>
          <a:noFill/>
          <a:ln w="12700" cap="rnd">
            <a:solidFill>
              <a:srgbClr val="80808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" name="Rectangle 21"/>
          <p:cNvSpPr>
            <a:spLocks noChangeArrowheads="1"/>
          </p:cNvSpPr>
          <p:nvPr/>
        </p:nvSpPr>
        <p:spPr bwMode="auto">
          <a:xfrm>
            <a:off x="442913" y="1444625"/>
            <a:ext cx="211137" cy="215900"/>
          </a:xfrm>
          <a:prstGeom prst="rect">
            <a:avLst/>
          </a:prstGeom>
          <a:solidFill>
            <a:srgbClr val="436EA3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>
            <a:outerShdw blurRad="63500"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ko-KR" sz="14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1</a:t>
            </a:r>
          </a:p>
        </p:txBody>
      </p:sp>
      <p:graphicFrame>
        <p:nvGraphicFramePr>
          <p:cNvPr id="16" name="Group 26"/>
          <p:cNvGraphicFramePr>
            <a:graphicFrameLocks noGrp="1"/>
          </p:cNvGraphicFramePr>
          <p:nvPr/>
        </p:nvGraphicFramePr>
        <p:xfrm>
          <a:off x="5564188" y="1444625"/>
          <a:ext cx="4029075" cy="2487613"/>
        </p:xfrm>
        <a:graphic>
          <a:graphicData uri="http://schemas.openxmlformats.org/drawingml/2006/table">
            <a:tbl>
              <a:tblPr/>
              <a:tblGrid>
                <a:gridCol w="4029075"/>
              </a:tblGrid>
              <a:tr h="2213258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Search the </a:t>
                      </a:r>
                      <a:r>
                        <a:rPr kumimoji="0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webhard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 shared folder [Approval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 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&gt; Information of approval]  menu.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On searched list, click the name of </a:t>
                      </a:r>
                      <a:r>
                        <a:rPr kumimoji="0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webhard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 shared folder you want, and then the pop-up comes on.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(Reference next page)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On the pop-up, you can check status of the </a:t>
                      </a:r>
                      <a:r>
                        <a:rPr kumimoji="0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webhard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 shared folder and approval process.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   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5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16106" name="Picture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1455738"/>
            <a:ext cx="3565525" cy="22780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6107" name="Picture 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838" y="2513013"/>
            <a:ext cx="2881312" cy="3200400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6108" name="오른쪽 화살표 1"/>
          <p:cNvSpPr>
            <a:spLocks noChangeArrowheads="1"/>
          </p:cNvSpPr>
          <p:nvPr/>
        </p:nvSpPr>
        <p:spPr bwMode="auto">
          <a:xfrm>
            <a:off x="2281238" y="2894013"/>
            <a:ext cx="382587" cy="61118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6600"/>
          </a:solidFill>
          <a:ln w="9525" algn="ctr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ko-KR" altLang="en-US">
              <a:cs typeface="Arial" charset="0"/>
            </a:endParaRPr>
          </a:p>
        </p:txBody>
      </p:sp>
      <p:sp>
        <p:nvSpPr>
          <p:cNvPr id="516109" name="직사각형 1"/>
          <p:cNvSpPr>
            <a:spLocks noChangeArrowheads="1"/>
          </p:cNvSpPr>
          <p:nvPr/>
        </p:nvSpPr>
        <p:spPr bwMode="auto">
          <a:xfrm>
            <a:off x="2455863" y="4421188"/>
            <a:ext cx="2954337" cy="915987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ko-KR" altLang="en-US">
              <a:cs typeface="Arial" charset="0"/>
            </a:endParaRPr>
          </a:p>
        </p:txBody>
      </p:sp>
      <p:sp>
        <p:nvSpPr>
          <p:cNvPr id="516110" name="Rectangle 329"/>
          <p:cNvSpPr>
            <a:spLocks noChangeArrowheads="1"/>
          </p:cNvSpPr>
          <p:nvPr/>
        </p:nvSpPr>
        <p:spPr bwMode="auto">
          <a:xfrm>
            <a:off x="82550" y="68263"/>
            <a:ext cx="8537575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en-US" altLang="ko-KR" sz="2000" b="0"/>
              <a:t>4. Management of Webhard Shared Folder</a:t>
            </a:r>
          </a:p>
        </p:txBody>
      </p:sp>
    </p:spTree>
    <p:extLst>
      <p:ext uri="{BB962C8B-B14F-4D97-AF65-F5344CB8AC3E}">
        <p14:creationId xmlns:p14="http://schemas.microsoft.com/office/powerpoint/2010/main" val="164093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 bwMode="auto">
          <a:xfrm>
            <a:off x="167780" y="711927"/>
            <a:ext cx="9528670" cy="526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marL="0" lvl="1" algn="r">
              <a:defRPr/>
            </a:pPr>
            <a:r>
              <a:rPr lang="en-US" altLang="ko-KR" sz="1600" b="0" dirty="0">
                <a:cs typeface="Arial" pitchFamily="34" charset="0"/>
              </a:rPr>
              <a:t>2) </a:t>
            </a:r>
            <a:r>
              <a:rPr lang="en-US" altLang="ko-KR" sz="1600" b="0" dirty="0">
                <a:cs typeface="Arial" charset="0"/>
              </a:rPr>
              <a:t>Add / Delete new user  to </a:t>
            </a:r>
            <a:r>
              <a:rPr lang="en-US" altLang="ko-KR" sz="1600" b="0" dirty="0" err="1">
                <a:cs typeface="Arial" charset="0"/>
              </a:rPr>
              <a:t>Webhard</a:t>
            </a:r>
            <a:r>
              <a:rPr lang="en-US" altLang="ko-KR" sz="1600" b="0" dirty="0">
                <a:cs typeface="Arial" charset="0"/>
              </a:rPr>
              <a:t> shared Folder</a:t>
            </a:r>
            <a:r>
              <a:rPr lang="en-US" altLang="ko-KR" sz="1600" b="0" dirty="0">
                <a:cs typeface="Arial" pitchFamily="34" charset="0"/>
              </a:rPr>
              <a:t> </a:t>
            </a:r>
            <a:endParaRPr lang="ko-KR" altLang="en-US" sz="1600" b="0" dirty="0">
              <a:cs typeface="Arial" pitchFamily="34" charset="0"/>
            </a:endParaRPr>
          </a:p>
        </p:txBody>
      </p:sp>
      <p:sp>
        <p:nvSpPr>
          <p:cNvPr id="517125" name="Line 15"/>
          <p:cNvSpPr>
            <a:spLocks noChangeShapeType="1"/>
          </p:cNvSpPr>
          <p:nvPr/>
        </p:nvSpPr>
        <p:spPr bwMode="auto">
          <a:xfrm>
            <a:off x="5534025" y="1419225"/>
            <a:ext cx="0" cy="5105400"/>
          </a:xfrm>
          <a:prstGeom prst="line">
            <a:avLst/>
          </a:prstGeom>
          <a:noFill/>
          <a:ln w="12700" cap="rnd">
            <a:solidFill>
              <a:srgbClr val="80808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5534025" y="1500188"/>
          <a:ext cx="4227513" cy="2081212"/>
        </p:xfrm>
        <a:graphic>
          <a:graphicData uri="http://schemas.openxmlformats.org/drawingml/2006/table">
            <a:tbl>
              <a:tblPr/>
              <a:tblGrid>
                <a:gridCol w="4227513"/>
              </a:tblGrid>
              <a:tr h="2081212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If you want to add new user to </a:t>
                      </a:r>
                      <a:r>
                        <a:rPr kumimoji="0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webhard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 shared folder,  click “Add User” button. 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And then you can add new user through searching user you want to add.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If you want to delete user,  check the user you want to delete and click “Delete User”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button.</a:t>
                      </a:r>
                    </a:p>
                  </a:txBody>
                  <a:tcPr marL="91419" marR="914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" name="Rectangle 21"/>
          <p:cNvSpPr>
            <a:spLocks noChangeArrowheads="1"/>
          </p:cNvSpPr>
          <p:nvPr/>
        </p:nvSpPr>
        <p:spPr bwMode="auto">
          <a:xfrm>
            <a:off x="442913" y="1444625"/>
            <a:ext cx="211137" cy="215900"/>
          </a:xfrm>
          <a:prstGeom prst="rect">
            <a:avLst/>
          </a:prstGeom>
          <a:solidFill>
            <a:srgbClr val="436EA3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>
            <a:outerShdw blurRad="63500"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ko-KR" sz="14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1</a:t>
            </a:r>
          </a:p>
        </p:txBody>
      </p:sp>
      <p:pic>
        <p:nvPicPr>
          <p:cNvPr id="517129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1444625"/>
            <a:ext cx="4302125" cy="477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7130" name="Rectangle 329"/>
          <p:cNvSpPr>
            <a:spLocks noChangeArrowheads="1"/>
          </p:cNvSpPr>
          <p:nvPr/>
        </p:nvSpPr>
        <p:spPr bwMode="auto">
          <a:xfrm>
            <a:off x="82550" y="68263"/>
            <a:ext cx="8537575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en-US" altLang="ko-KR" sz="2000" b="0"/>
              <a:t>4. Management of Webhard Shared Folder</a:t>
            </a:r>
          </a:p>
        </p:txBody>
      </p:sp>
    </p:spTree>
    <p:extLst>
      <p:ext uri="{BB962C8B-B14F-4D97-AF65-F5344CB8AC3E}">
        <p14:creationId xmlns:p14="http://schemas.microsoft.com/office/powerpoint/2010/main" val="330464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 bwMode="auto">
          <a:xfrm>
            <a:off x="167780" y="711927"/>
            <a:ext cx="9528670" cy="526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marL="0" lvl="1" algn="r">
              <a:defRPr/>
            </a:pPr>
            <a:r>
              <a:rPr lang="en-US" altLang="ko-KR" sz="1600" b="0" dirty="0">
                <a:cs typeface="Arial" pitchFamily="34" charset="0"/>
              </a:rPr>
              <a:t>3) </a:t>
            </a:r>
            <a:r>
              <a:rPr lang="en-US" altLang="ko-KR" sz="1600" b="0" dirty="0">
                <a:cs typeface="Arial" charset="0"/>
              </a:rPr>
              <a:t>Change approver of </a:t>
            </a:r>
            <a:r>
              <a:rPr lang="en-US" altLang="ko-KR" sz="1600" b="0" dirty="0" err="1">
                <a:cs typeface="Arial" charset="0"/>
              </a:rPr>
              <a:t>Webhard</a:t>
            </a:r>
            <a:r>
              <a:rPr lang="en-US" altLang="ko-KR" sz="1600" b="0" dirty="0">
                <a:cs typeface="Arial" charset="0"/>
              </a:rPr>
              <a:t> 2</a:t>
            </a:r>
            <a:r>
              <a:rPr lang="en-US" altLang="ko-KR" sz="1600" b="0" baseline="30000" dirty="0">
                <a:cs typeface="Arial" charset="0"/>
              </a:rPr>
              <a:t>nd</a:t>
            </a:r>
            <a:r>
              <a:rPr lang="en-US" altLang="ko-KR" sz="1600" b="0" dirty="0">
                <a:cs typeface="Arial" charset="0"/>
              </a:rPr>
              <a:t> Approval for File checkout </a:t>
            </a:r>
          </a:p>
        </p:txBody>
      </p:sp>
      <p:sp>
        <p:nvSpPr>
          <p:cNvPr id="518149" name="Line 15"/>
          <p:cNvSpPr>
            <a:spLocks noChangeShapeType="1"/>
          </p:cNvSpPr>
          <p:nvPr/>
        </p:nvSpPr>
        <p:spPr bwMode="auto">
          <a:xfrm>
            <a:off x="5534025" y="1419225"/>
            <a:ext cx="0" cy="5105400"/>
          </a:xfrm>
          <a:prstGeom prst="line">
            <a:avLst/>
          </a:prstGeom>
          <a:noFill/>
          <a:ln w="12700" cap="rnd">
            <a:solidFill>
              <a:srgbClr val="80808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5534025" y="1500188"/>
          <a:ext cx="4227513" cy="3932237"/>
        </p:xfrm>
        <a:graphic>
          <a:graphicData uri="http://schemas.openxmlformats.org/drawingml/2006/table">
            <a:tbl>
              <a:tblPr/>
              <a:tblGrid>
                <a:gridCol w="4227513"/>
              </a:tblGrid>
              <a:tr h="3932237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On the pop-up, click “change” button,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The other pop-up comes on.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After searching approver you want to change,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Click “ADD” button,  then the approver of 2</a:t>
                      </a:r>
                      <a:r>
                        <a:rPr kumimoji="0" lang="en-US" altLang="ko-KR" sz="12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nd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 approval for file checkout should be changed.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※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What is the 2</a:t>
                      </a:r>
                      <a:r>
                        <a:rPr kumimoji="0" lang="en-US" altLang="ko-KR" sz="12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nd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 Approval for file checkout?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  =&gt;  When upload files inside company, the file status is “Approval ago”, they cannot be downloaded outside company.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  =&gt;  If you want to download the file, the 2</a:t>
                      </a:r>
                      <a:r>
                        <a:rPr kumimoji="0" lang="en-US" altLang="ko-KR" sz="12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nd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 approval for file checkout. (file status : Approval ago-&gt; Approval permit]  The file that status is “Approval permit” can be downloaded outside company.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  =&gt;  1</a:t>
                      </a:r>
                      <a:r>
                        <a:rPr kumimoji="0" lang="en-US" altLang="ko-KR" sz="12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st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 approval : Request and approval  to create the </a:t>
                      </a:r>
                      <a:r>
                        <a:rPr kumimoji="0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webhard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 shared folder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 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 </a:t>
                      </a:r>
                    </a:p>
                  </a:txBody>
                  <a:tcPr marL="91419" marR="91419" marT="45686" marB="4568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" name="Rectangle 21"/>
          <p:cNvSpPr>
            <a:spLocks noChangeArrowheads="1"/>
          </p:cNvSpPr>
          <p:nvPr/>
        </p:nvSpPr>
        <p:spPr bwMode="auto">
          <a:xfrm>
            <a:off x="442913" y="1444625"/>
            <a:ext cx="211137" cy="215900"/>
          </a:xfrm>
          <a:prstGeom prst="rect">
            <a:avLst/>
          </a:prstGeom>
          <a:solidFill>
            <a:srgbClr val="436EA3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>
            <a:outerShdw blurRad="63500"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ko-KR" sz="14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1</a:t>
            </a:r>
          </a:p>
        </p:txBody>
      </p:sp>
      <p:pic>
        <p:nvPicPr>
          <p:cNvPr id="51815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1444625"/>
            <a:ext cx="4327525" cy="4808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8154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963" y="2635250"/>
            <a:ext cx="3602037" cy="2473325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8155" name="아래쪽 화살표 1"/>
          <p:cNvSpPr>
            <a:spLocks noChangeArrowheads="1"/>
          </p:cNvSpPr>
          <p:nvPr/>
        </p:nvSpPr>
        <p:spPr bwMode="auto">
          <a:xfrm>
            <a:off x="2433638" y="2208213"/>
            <a:ext cx="382587" cy="404812"/>
          </a:xfrm>
          <a:prstGeom prst="downArrow">
            <a:avLst>
              <a:gd name="adj1" fmla="val 50000"/>
              <a:gd name="adj2" fmla="val 49897"/>
            </a:avLst>
          </a:prstGeom>
          <a:solidFill>
            <a:srgbClr val="FF6600"/>
          </a:solidFill>
          <a:ln w="9525" algn="ctr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ko-KR" altLang="en-US">
              <a:cs typeface="Arial" charset="0"/>
            </a:endParaRPr>
          </a:p>
        </p:txBody>
      </p:sp>
      <p:sp>
        <p:nvSpPr>
          <p:cNvPr id="518156" name="Rectangle 329"/>
          <p:cNvSpPr>
            <a:spLocks noChangeArrowheads="1"/>
          </p:cNvSpPr>
          <p:nvPr/>
        </p:nvSpPr>
        <p:spPr bwMode="auto">
          <a:xfrm>
            <a:off x="82550" y="68263"/>
            <a:ext cx="8537575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en-US" altLang="ko-KR" sz="2000" b="0"/>
              <a:t>4. Management of Webhard Shared Folder</a:t>
            </a:r>
          </a:p>
        </p:txBody>
      </p:sp>
    </p:spTree>
    <p:extLst>
      <p:ext uri="{BB962C8B-B14F-4D97-AF65-F5344CB8AC3E}">
        <p14:creationId xmlns:p14="http://schemas.microsoft.com/office/powerpoint/2010/main" val="358390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6600"/>
        </a:solidFill>
        <a:ln w="952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헤드라인M" pitchFamily="18" charset="-127"/>
            <a:ea typeface="HY헤드라인M" pitchFamily="18" charset="-127"/>
            <a:cs typeface="Arial" charset="0"/>
          </a:defRPr>
        </a:defPPr>
      </a:lstStyle>
    </a:spDef>
    <a:lnDef>
      <a:spPr bwMode="auto">
        <a:noFill/>
        <a:ln w="25400" algn="ctr">
          <a:solidFill>
            <a:srgbClr val="FF0000"/>
          </a:solidFill>
          <a:round/>
          <a:headEnd/>
          <a:tailEnd/>
        </a:ln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43633</TotalTime>
  <Words>976</Words>
  <Application>Microsoft Office PowerPoint</Application>
  <PresentationFormat>A4 용지(210x297mm)</PresentationFormat>
  <Paragraphs>179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Autoeversystems Consulting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통합 PC 보안 정책서</dc:title>
  <dc:subject>통합 PC 보안 정책서</dc:subject>
  <dc:creator>김형호</dc:creator>
  <cp:lastModifiedBy>adDRM</cp:lastModifiedBy>
  <cp:revision>4149</cp:revision>
  <dcterms:created xsi:type="dcterms:W3CDTF">2004-10-27T04:18:20Z</dcterms:created>
  <dcterms:modified xsi:type="dcterms:W3CDTF">2014-12-29T04:14:12Z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기록한 사람">
    <vt:lpwstr>김형호</vt:lpwstr>
  </property>
</Properties>
</file>