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61"/>
  </p:notesMasterIdLst>
  <p:sldIdLst>
    <p:sldId id="256" r:id="rId2"/>
    <p:sldId id="266" r:id="rId3"/>
    <p:sldId id="257" r:id="rId4"/>
    <p:sldId id="299" r:id="rId5"/>
    <p:sldId id="300" r:id="rId6"/>
    <p:sldId id="301" r:id="rId7"/>
    <p:sldId id="259" r:id="rId8"/>
    <p:sldId id="263" r:id="rId9"/>
    <p:sldId id="264" r:id="rId10"/>
    <p:sldId id="265" r:id="rId11"/>
    <p:sldId id="267" r:id="rId12"/>
    <p:sldId id="338" r:id="rId13"/>
    <p:sldId id="340" r:id="rId14"/>
    <p:sldId id="272" r:id="rId15"/>
    <p:sldId id="341" r:id="rId16"/>
    <p:sldId id="274" r:id="rId17"/>
    <p:sldId id="273" r:id="rId18"/>
    <p:sldId id="276" r:id="rId19"/>
    <p:sldId id="275" r:id="rId20"/>
    <p:sldId id="277" r:id="rId21"/>
    <p:sldId id="278" r:id="rId22"/>
    <p:sldId id="279" r:id="rId23"/>
    <p:sldId id="281" r:id="rId24"/>
    <p:sldId id="282" r:id="rId25"/>
    <p:sldId id="336" r:id="rId26"/>
    <p:sldId id="337" r:id="rId27"/>
    <p:sldId id="285" r:id="rId28"/>
    <p:sldId id="298" r:id="rId29"/>
    <p:sldId id="344" r:id="rId30"/>
    <p:sldId id="305" r:id="rId31"/>
    <p:sldId id="307" r:id="rId32"/>
    <p:sldId id="306" r:id="rId33"/>
    <p:sldId id="350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6" r:id="rId55"/>
    <p:sldId id="407" r:id="rId56"/>
    <p:sldId id="408" r:id="rId57"/>
    <p:sldId id="409" r:id="rId58"/>
    <p:sldId id="410" r:id="rId59"/>
    <p:sldId id="41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7" autoAdjust="0"/>
  </p:normalViewPr>
  <p:slideViewPr>
    <p:cSldViewPr snapToGrid="0">
      <p:cViewPr varScale="1">
        <p:scale>
          <a:sx n="78" d="100"/>
          <a:sy n="78" d="100"/>
        </p:scale>
        <p:origin x="-104" y="-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1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0659-C212-44A8-B399-2F2D474FB632}" type="datetimeFigureOut">
              <a:rPr lang="it-IT" smtClean="0"/>
              <a:t>03/09/16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93F39-BA4C-4083-98FF-BEC0A87CB9F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83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3F39-BA4C-4083-98FF-BEC0A87CB9F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8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3F39-BA4C-4083-98FF-BEC0A87CB9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11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0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6722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05491"/>
            <a:ext cx="7886700" cy="38461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8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919" y="1024788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8077" y="1172270"/>
            <a:ext cx="5800725" cy="551687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7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5724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54663"/>
            <a:ext cx="7886700" cy="4072379"/>
          </a:xfrm>
        </p:spPr>
        <p:txBody>
          <a:bodyPr/>
          <a:lstStyle>
            <a:lvl1pPr>
              <a:defRPr u="none"/>
            </a:lvl1pPr>
            <a:lvl2pPr>
              <a:defRPr u="none"/>
            </a:lvl2pPr>
            <a:lvl3pPr>
              <a:defRPr u="none"/>
            </a:lvl3pPr>
            <a:lvl4pPr>
              <a:defRPr u="none"/>
            </a:lvl4pPr>
            <a:lvl5pPr>
              <a:defRPr u="none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4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1975"/>
            <a:ext cx="8103516" cy="1325563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526384"/>
            <a:ext cx="3886200" cy="4112492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966" y="2526384"/>
            <a:ext cx="3886200" cy="411249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3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59496"/>
            <a:ext cx="7886700" cy="682021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042672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872720"/>
            <a:ext cx="3868340" cy="368458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042672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872720"/>
            <a:ext cx="3887391" cy="368458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2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6722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48" y="119249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08956"/>
            <a:ext cx="4629150" cy="53953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48" y="279269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7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1217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3379" y="1383351"/>
            <a:ext cx="4629150" cy="4873625"/>
          </a:xfrm>
        </p:spPr>
        <p:txBody>
          <a:bodyPr anchor="t"/>
          <a:lstStyle>
            <a:lvl1pPr marL="0" indent="0">
              <a:buNone/>
              <a:defRPr sz="3200" u="sng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5557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3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Diffused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90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8180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16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94861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Introduction</a:t>
            </a:r>
            <a:r>
              <a:rPr lang="it-IT" dirty="0" smtClean="0"/>
              <a:t> to</a:t>
            </a:r>
            <a:br>
              <a:rPr lang="it-IT" dirty="0" smtClean="0"/>
            </a:br>
            <a:r>
              <a:rPr lang="it-IT" dirty="0" err="1" smtClean="0"/>
              <a:t>WebCenter</a:t>
            </a:r>
            <a:r>
              <a:rPr lang="it-IT" dirty="0" smtClean="0"/>
              <a:t> </a:t>
            </a:r>
            <a:r>
              <a:rPr lang="it-IT" dirty="0" err="1" smtClean="0"/>
              <a:t>Sites</a:t>
            </a:r>
            <a:r>
              <a:rPr lang="it-IT" dirty="0" smtClean="0"/>
              <a:t> 11g</a:t>
            </a:r>
            <a:endParaRPr lang="it-IT" sz="49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4641014"/>
            <a:ext cx="6858000" cy="1655762"/>
          </a:xfrm>
        </p:spPr>
        <p:txBody>
          <a:bodyPr>
            <a:normAutofit fontScale="92500" lnSpcReduction="20000"/>
          </a:bodyPr>
          <a:lstStyle/>
          <a:p>
            <a:endParaRPr lang="it-IT" dirty="0" smtClean="0"/>
          </a:p>
          <a:p>
            <a:r>
              <a:rPr lang="it-IT" sz="3200" dirty="0" smtClean="0"/>
              <a:t>Michele </a:t>
            </a:r>
            <a:r>
              <a:rPr lang="it-IT" sz="3200" dirty="0" err="1" smtClean="0"/>
              <a:t>Sciabarra</a:t>
            </a:r>
            <a:endParaRPr lang="it-IT" sz="3200" dirty="0" smtClean="0"/>
          </a:p>
          <a:p>
            <a:r>
              <a:rPr lang="it-IT" sz="3900" dirty="0" smtClean="0"/>
              <a:t>michele@sciabarra.com</a:t>
            </a:r>
          </a:p>
          <a:p>
            <a:r>
              <a:rPr lang="it-IT" dirty="0" smtClean="0"/>
              <a:t>Sciabarra.com – Just </a:t>
            </a:r>
            <a:r>
              <a:rPr lang="it-IT" dirty="0" err="1" smtClean="0"/>
              <a:t>Add</a:t>
            </a:r>
            <a:r>
              <a:rPr lang="it-IT" dirty="0" smtClean="0"/>
              <a:t> Content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83127" y="206759"/>
            <a:ext cx="550146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2400" smtClean="0"/>
              <a:pPr algn="ctr"/>
              <a:t>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20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noble truths about Sites</a:t>
            </a:r>
            <a:endParaRPr lang="it-IT" u="none" dirty="0"/>
          </a:p>
        </p:txBody>
      </p:sp>
      <p:sp>
        <p:nvSpPr>
          <p:cNvPr id="12" name="Segnaposto contenuto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</a:t>
            </a:r>
            <a:r>
              <a:rPr lang="en-US" u="none" dirty="0"/>
              <a:t>a development </a:t>
            </a:r>
            <a:r>
              <a:rPr lang="en-US" u="none" dirty="0" smtClean="0"/>
              <a:t>environment</a:t>
            </a:r>
          </a:p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designed </a:t>
            </a:r>
            <a:r>
              <a:rPr lang="en-US" u="none" dirty="0"/>
              <a:t>for developing applications</a:t>
            </a:r>
          </a:p>
          <a:p>
            <a:r>
              <a:rPr lang="en-US" u="none" dirty="0"/>
              <a:t>You should </a:t>
            </a:r>
            <a:r>
              <a:rPr lang="en-US" b="1" u="none" dirty="0" smtClean="0"/>
              <a:t>not</a:t>
            </a:r>
            <a:r>
              <a:rPr lang="en-US" u="none" dirty="0" smtClean="0"/>
              <a:t> do </a:t>
            </a:r>
            <a:r>
              <a:rPr lang="en-US" u="none" dirty="0"/>
              <a:t>web applications with Sites</a:t>
            </a:r>
          </a:p>
          <a:p>
            <a:r>
              <a:rPr lang="en-US" u="none" dirty="0"/>
              <a:t>Sites does </a:t>
            </a:r>
            <a:r>
              <a:rPr lang="en-US" b="1" dirty="0" smtClean="0"/>
              <a:t>not</a:t>
            </a:r>
            <a:r>
              <a:rPr lang="en-US" u="none" dirty="0" smtClean="0"/>
              <a:t> </a:t>
            </a:r>
            <a:r>
              <a:rPr lang="en-US" u="none" dirty="0"/>
              <a:t>have good support for </a:t>
            </a:r>
            <a:r>
              <a:rPr lang="en-US" u="none" dirty="0" smtClean="0"/>
              <a:t>developing applications</a:t>
            </a:r>
          </a:p>
          <a:p>
            <a:pPr marL="0" indent="0">
              <a:buNone/>
            </a:pPr>
            <a:r>
              <a:rPr lang="en-US" u="none" dirty="0" smtClean="0"/>
              <a:t>In short it is a CMS, not something else</a:t>
            </a:r>
          </a:p>
          <a:p>
            <a:pPr lvl="1"/>
            <a:r>
              <a:rPr lang="en-US" u="none" dirty="0" smtClean="0"/>
              <a:t>Did I mention you should not try to develop application with Sites?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12544" y="271349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9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Sites</a:t>
            </a:r>
            <a:r>
              <a:rPr lang="it-IT" dirty="0" smtClean="0"/>
              <a:t> </a:t>
            </a:r>
            <a:r>
              <a:rPr lang="it-IT" dirty="0" err="1" smtClean="0"/>
              <a:t>Rendering</a:t>
            </a:r>
            <a:r>
              <a:rPr lang="it-IT" dirty="0" smtClean="0"/>
              <a:t> 1-2-3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r>
              <a:rPr lang="it-IT" dirty="0" smtClean="0"/>
              <a:t> to </a:t>
            </a:r>
            <a:r>
              <a:rPr lang="it-IT" dirty="0" err="1" smtClean="0"/>
              <a:t>understand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design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model and </a:t>
            </a:r>
            <a:r>
              <a:rPr lang="it-IT" dirty="0" err="1" smtClean="0"/>
              <a:t>templates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for </a:t>
            </a:r>
            <a:r>
              <a:rPr lang="it-IT" dirty="0" err="1" smtClean="0"/>
              <a:t>WebCenter</a:t>
            </a:r>
            <a:r>
              <a:rPr lang="it-IT" dirty="0" smtClean="0"/>
              <a:t> </a:t>
            </a:r>
            <a:r>
              <a:rPr lang="it-IT" dirty="0" err="1" smtClean="0"/>
              <a:t>Sites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4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 </a:t>
            </a:r>
            <a:r>
              <a:rPr lang="it-IT" dirty="0" err="1" smtClean="0"/>
              <a:t>Terminology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Asset</a:t>
            </a:r>
            <a:endParaRPr lang="it-IT" dirty="0" smtClean="0"/>
          </a:p>
          <a:p>
            <a:pPr lvl="1"/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asset</a:t>
            </a:r>
            <a:endParaRPr lang="it-IT" dirty="0" smtClean="0"/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publishabe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asset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a </a:t>
            </a:r>
            <a:r>
              <a:rPr lang="it-IT" dirty="0" err="1" smtClean="0"/>
              <a:t>type</a:t>
            </a:r>
            <a:endParaRPr lang="it-IT" dirty="0" smtClean="0"/>
          </a:p>
          <a:p>
            <a:pPr lvl="1"/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oughly</a:t>
            </a:r>
            <a:r>
              <a:rPr lang="it-IT" dirty="0" smtClean="0"/>
              <a:t>, a (</a:t>
            </a:r>
            <a:r>
              <a:rPr lang="it-IT" dirty="0" err="1" smtClean="0"/>
              <a:t>simple</a:t>
            </a:r>
            <a:r>
              <a:rPr lang="it-IT" dirty="0" smtClean="0"/>
              <a:t>) </a:t>
            </a:r>
            <a:r>
              <a:rPr lang="it-IT" dirty="0" err="1" smtClean="0"/>
              <a:t>asset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record in a </a:t>
            </a:r>
            <a:r>
              <a:rPr lang="it-IT" dirty="0" err="1" smtClean="0"/>
              <a:t>table</a:t>
            </a:r>
            <a:endParaRPr lang="it-IT" dirty="0" smtClean="0"/>
          </a:p>
          <a:p>
            <a:r>
              <a:rPr lang="it-IT" dirty="0" err="1" smtClean="0"/>
              <a:t>Flex</a:t>
            </a:r>
            <a:r>
              <a:rPr lang="it-IT" dirty="0" smtClean="0"/>
              <a:t> </a:t>
            </a:r>
            <a:r>
              <a:rPr lang="it-IT" dirty="0" err="1" smtClean="0"/>
              <a:t>Assets</a:t>
            </a:r>
            <a:endParaRPr lang="it-IT" dirty="0" smtClean="0"/>
          </a:p>
          <a:p>
            <a:pPr lvl="1"/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attributes</a:t>
            </a:r>
            <a:endParaRPr lang="it-IT" dirty="0" smtClean="0"/>
          </a:p>
          <a:p>
            <a:pPr lvl="1"/>
            <a:r>
              <a:rPr lang="it-IT" dirty="0" smtClean="0"/>
              <a:t>Can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set (</a:t>
            </a:r>
            <a:r>
              <a:rPr lang="it-IT" dirty="0" err="1" smtClean="0"/>
              <a:t>definition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Roughly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a master-</a:t>
            </a:r>
            <a:r>
              <a:rPr lang="it-IT" dirty="0" err="1" smtClean="0"/>
              <a:t>detail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r>
              <a:rPr lang="it-IT" dirty="0" smtClean="0"/>
              <a:t> set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 </a:t>
            </a:r>
            <a:r>
              <a:rPr lang="it-IT" dirty="0" err="1" smtClean="0"/>
              <a:t>Terminology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Element</a:t>
            </a:r>
            <a:endParaRPr lang="it-IT" dirty="0"/>
          </a:p>
          <a:p>
            <a:pPr lvl="1"/>
            <a:r>
              <a:rPr lang="it-IT" dirty="0"/>
              <a:t>The </a:t>
            </a:r>
            <a:r>
              <a:rPr lang="it-IT" dirty="0" err="1"/>
              <a:t>underlying</a:t>
            </a:r>
            <a:r>
              <a:rPr lang="it-IT" dirty="0"/>
              <a:t> code </a:t>
            </a:r>
            <a:r>
              <a:rPr lang="it-IT" dirty="0" err="1"/>
              <a:t>executed</a:t>
            </a:r>
            <a:r>
              <a:rPr lang="it-IT" dirty="0"/>
              <a:t> by a </a:t>
            </a:r>
            <a:r>
              <a:rPr lang="it-IT" dirty="0" err="1" smtClean="0"/>
              <a:t>Template</a:t>
            </a:r>
            <a:endParaRPr lang="it-IT" dirty="0" smtClean="0"/>
          </a:p>
          <a:p>
            <a:pPr lvl="1"/>
            <a:r>
              <a:rPr lang="it-IT" dirty="0" smtClean="0"/>
              <a:t>JSP </a:t>
            </a:r>
            <a:r>
              <a:rPr lang="it-IT" dirty="0" err="1" smtClean="0"/>
              <a:t>mostly</a:t>
            </a:r>
            <a:endParaRPr lang="it-IT" dirty="0" smtClean="0"/>
          </a:p>
          <a:p>
            <a:pPr lvl="1"/>
            <a:r>
              <a:rPr lang="it-IT" dirty="0" err="1" smtClean="0"/>
              <a:t>Also</a:t>
            </a:r>
            <a:r>
              <a:rPr lang="it-IT" dirty="0" smtClean="0"/>
              <a:t> XML and </a:t>
            </a:r>
            <a:r>
              <a:rPr lang="it-IT" dirty="0" err="1" smtClean="0"/>
              <a:t>Groovy</a:t>
            </a:r>
            <a:endParaRPr lang="it-IT" dirty="0" smtClean="0"/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NOT an </a:t>
            </a:r>
            <a:r>
              <a:rPr lang="it-IT" dirty="0" err="1" smtClean="0"/>
              <a:t>asset</a:t>
            </a:r>
            <a:r>
              <a:rPr lang="it-IT" dirty="0" smtClean="0"/>
              <a:t> – </a:t>
            </a:r>
            <a:r>
              <a:rPr lang="it-IT" dirty="0" err="1" smtClean="0"/>
              <a:t>but</a:t>
            </a:r>
            <a:r>
              <a:rPr lang="it-IT" dirty="0" smtClean="0"/>
              <a:t> can be part of an </a:t>
            </a:r>
            <a:r>
              <a:rPr lang="it-IT" dirty="0" err="1"/>
              <a:t>A</a:t>
            </a:r>
            <a:r>
              <a:rPr lang="it-IT" dirty="0" err="1" smtClean="0"/>
              <a:t>sset</a:t>
            </a:r>
            <a:endParaRPr lang="it-IT" dirty="0" smtClean="0"/>
          </a:p>
          <a:p>
            <a:r>
              <a:rPr lang="it-IT" dirty="0" err="1" smtClean="0"/>
              <a:t>Template</a:t>
            </a:r>
            <a:r>
              <a:rPr lang="it-IT" dirty="0" smtClean="0"/>
              <a:t> (and </a:t>
            </a:r>
            <a:r>
              <a:rPr lang="it-IT" dirty="0" err="1" smtClean="0"/>
              <a:t>CSElement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(special) </a:t>
            </a:r>
            <a:r>
              <a:rPr lang="it-IT" dirty="0" err="1" smtClean="0"/>
              <a:t>asset</a:t>
            </a:r>
            <a:endParaRPr lang="it-IT" dirty="0" smtClean="0"/>
          </a:p>
          <a:p>
            <a:pPr lvl="1"/>
            <a:r>
              <a:rPr lang="it-IT" dirty="0" err="1"/>
              <a:t>It</a:t>
            </a:r>
            <a:r>
              <a:rPr lang="it-IT" dirty="0"/>
              <a:t> can render a (non </a:t>
            </a:r>
            <a:r>
              <a:rPr lang="it-IT" dirty="0" err="1"/>
              <a:t>executable</a:t>
            </a:r>
            <a:r>
              <a:rPr lang="it-IT" dirty="0"/>
              <a:t>) </a:t>
            </a:r>
            <a:r>
              <a:rPr lang="it-IT" dirty="0" err="1" smtClean="0"/>
              <a:t>asset</a:t>
            </a:r>
            <a:endParaRPr lang="it-IT" dirty="0" smtClean="0"/>
          </a:p>
          <a:p>
            <a:pPr lvl="1"/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wraps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with </a:t>
            </a:r>
            <a:r>
              <a:rPr lang="it-IT" dirty="0" err="1" smtClean="0"/>
              <a:t>metadata</a:t>
            </a:r>
            <a:endParaRPr lang="it-IT" dirty="0" smtClean="0"/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executable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publishabe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1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CMS main concept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Separate </a:t>
            </a:r>
            <a:r>
              <a:rPr lang="it-IT" dirty="0" err="1"/>
              <a:t>content</a:t>
            </a:r>
            <a:r>
              <a:rPr lang="it-IT" dirty="0"/>
              <a:t> from </a:t>
            </a:r>
            <a:r>
              <a:rPr lang="it-IT" dirty="0" err="1"/>
              <a:t>presentation</a:t>
            </a:r>
            <a:endParaRPr lang="it-IT" dirty="0"/>
          </a:p>
          <a:p>
            <a:pPr lvl="1"/>
            <a:r>
              <a:rPr lang="it-IT" dirty="0"/>
              <a:t>Select an </a:t>
            </a:r>
            <a:r>
              <a:rPr lang="it-IT" dirty="0" err="1"/>
              <a:t>asset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content</a:t>
            </a:r>
            <a:r>
              <a:rPr lang="it-IT" dirty="0" smtClean="0"/>
              <a:t> data)</a:t>
            </a:r>
            <a:endParaRPr lang="it-IT" dirty="0"/>
          </a:p>
          <a:p>
            <a:pPr lvl="2"/>
            <a:r>
              <a:rPr lang="it-IT" dirty="0"/>
              <a:t>c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lvl="2"/>
            <a:r>
              <a:rPr lang="it-IT" dirty="0" err="1"/>
              <a:t>cid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content</a:t>
            </a:r>
            <a:r>
              <a:rPr lang="it-IT" dirty="0"/>
              <a:t> id</a:t>
            </a:r>
          </a:p>
          <a:p>
            <a:pPr lvl="1"/>
            <a:r>
              <a:rPr lang="it-IT" dirty="0"/>
              <a:t>Select </a:t>
            </a:r>
            <a:r>
              <a:rPr lang="it-IT" dirty="0" smtClean="0"/>
              <a:t>an </a:t>
            </a:r>
            <a:r>
              <a:rPr lang="it-IT" dirty="0" err="1" smtClean="0"/>
              <a:t>element</a:t>
            </a:r>
            <a:r>
              <a:rPr lang="it-IT" dirty="0" smtClean="0"/>
              <a:t> (</a:t>
            </a:r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)</a:t>
            </a:r>
            <a:endParaRPr lang="it-IT" dirty="0"/>
          </a:p>
          <a:p>
            <a:pPr lvl="2"/>
            <a:r>
              <a:rPr lang="it-IT" dirty="0" err="1"/>
              <a:t>p</a:t>
            </a:r>
            <a:r>
              <a:rPr lang="it-IT" dirty="0" err="1" smtClean="0"/>
              <a:t>agename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Element</a:t>
            </a:r>
            <a:endParaRPr lang="it-IT" dirty="0"/>
          </a:p>
          <a:p>
            <a:pPr lvl="1"/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smtClean="0"/>
              <a:t>an </a:t>
            </a:r>
            <a:r>
              <a:rPr lang="it-IT" dirty="0" err="1" smtClean="0"/>
              <a:t>element</a:t>
            </a:r>
            <a:r>
              <a:rPr lang="it-IT" dirty="0" smtClean="0"/>
              <a:t> to </a:t>
            </a:r>
            <a:r>
              <a:rPr lang="it-IT" dirty="0"/>
              <a:t>an </a:t>
            </a:r>
            <a:r>
              <a:rPr lang="it-IT" dirty="0" err="1"/>
              <a:t>asset</a:t>
            </a:r>
            <a:endParaRPr lang="it-IT" dirty="0"/>
          </a:p>
          <a:p>
            <a:pPr lvl="2"/>
            <a:r>
              <a:rPr lang="it-IT" dirty="0"/>
              <a:t>So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</a:t>
            </a:r>
            <a:r>
              <a:rPr lang="it-IT" dirty="0" err="1" smtClean="0"/>
              <a:t>pagename</a:t>
            </a:r>
            <a:r>
              <a:rPr lang="it-IT" dirty="0" smtClean="0"/>
              <a:t> </a:t>
            </a:r>
            <a:r>
              <a:rPr lang="it-IT" dirty="0"/>
              <a:t>and a </a:t>
            </a:r>
            <a:r>
              <a:rPr lang="it-IT" dirty="0" err="1"/>
              <a:t>c+cid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93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Variables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it-IT" dirty="0" smtClean="0"/>
              <a:t>C</a:t>
            </a:r>
          </a:p>
          <a:p>
            <a:pPr marL="0" indent="0" algn="r">
              <a:buNone/>
            </a:pPr>
            <a:r>
              <a:rPr lang="it-IT" dirty="0" smtClean="0"/>
              <a:t>CID</a:t>
            </a:r>
          </a:p>
          <a:p>
            <a:pPr marL="0" indent="0" algn="r">
              <a:buNone/>
            </a:pPr>
            <a:r>
              <a:rPr lang="it-IT" dirty="0" smtClean="0"/>
              <a:t>PAGENAME</a:t>
            </a:r>
          </a:p>
          <a:p>
            <a:pPr marL="0" indent="0" algn="r">
              <a:buNone/>
            </a:pPr>
            <a:r>
              <a:rPr lang="it-IT" dirty="0" smtClean="0"/>
              <a:t>SITE</a:t>
            </a:r>
          </a:p>
          <a:p>
            <a:pPr marL="0" indent="0" algn="r">
              <a:buNone/>
            </a:pPr>
            <a:r>
              <a:rPr lang="it-IT" dirty="0" smtClean="0"/>
              <a:t>RENDERMODE</a:t>
            </a:r>
          </a:p>
          <a:p>
            <a:pPr algn="r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Content </a:t>
            </a:r>
            <a:r>
              <a:rPr lang="it-IT" dirty="0" err="1" smtClean="0"/>
              <a:t>Type</a:t>
            </a:r>
            <a:endParaRPr lang="it-IT" dirty="0" smtClean="0"/>
          </a:p>
          <a:p>
            <a:r>
              <a:rPr lang="it-IT" dirty="0" smtClean="0"/>
              <a:t>Content ID</a:t>
            </a:r>
          </a:p>
          <a:p>
            <a:r>
              <a:rPr lang="it-IT" dirty="0" smtClean="0"/>
              <a:t>Site Entry to render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current</a:t>
            </a:r>
            <a:r>
              <a:rPr lang="it-IT" dirty="0" smtClean="0"/>
              <a:t> site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rendering</a:t>
            </a:r>
            <a:r>
              <a:rPr lang="it-IT" dirty="0" smtClean="0"/>
              <a:t> mode (live, insite, </a:t>
            </a:r>
            <a:r>
              <a:rPr lang="it-IT" dirty="0" err="1" smtClean="0"/>
              <a:t>preview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6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28650" y="2526384"/>
            <a:ext cx="3886200" cy="390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rendering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2801256"/>
            <a:ext cx="3886200" cy="3837619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 err="1" smtClean="0"/>
              <a:t>Wrapper</a:t>
            </a:r>
            <a:endParaRPr lang="it-IT" sz="2800" dirty="0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starts</a:t>
            </a:r>
            <a:r>
              <a:rPr lang="it-IT" sz="2800" dirty="0" smtClean="0"/>
              <a:t> </a:t>
            </a:r>
            <a:r>
              <a:rPr lang="it-IT" sz="2800" dirty="0" err="1"/>
              <a:t>always</a:t>
            </a:r>
            <a:r>
              <a:rPr lang="it-IT" sz="2800" dirty="0"/>
              <a:t> with a </a:t>
            </a:r>
            <a:r>
              <a:rPr lang="it-IT" dirty="0" err="1" smtClean="0"/>
              <a:t>Wrapper</a:t>
            </a:r>
            <a:r>
              <a:rPr lang="it-IT" dirty="0" smtClean="0"/>
              <a:t> and c/</a:t>
            </a:r>
            <a:r>
              <a:rPr lang="it-IT" dirty="0" err="1" smtClean="0"/>
              <a:t>cid</a:t>
            </a:r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select</a:t>
            </a:r>
            <a:r>
              <a:rPr lang="it-IT" dirty="0" smtClean="0"/>
              <a:t> an </a:t>
            </a:r>
            <a:r>
              <a:rPr lang="it-IT" dirty="0" err="1" smtClean="0"/>
              <a:t>asset</a:t>
            </a:r>
            <a:r>
              <a:rPr lang="it-IT" dirty="0" smtClean="0"/>
              <a:t> and a layout</a:t>
            </a:r>
            <a:endParaRPr lang="it-IT" sz="2400" dirty="0"/>
          </a:p>
          <a:p>
            <a:r>
              <a:rPr lang="it-IT" sz="2800" dirty="0" err="1"/>
              <a:t>You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elements</a:t>
            </a:r>
            <a:r>
              <a:rPr lang="it-IT" sz="2800" dirty="0" smtClean="0"/>
              <a:t> to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content</a:t>
            </a:r>
            <a:r>
              <a:rPr lang="it-IT" sz="2800" dirty="0" smtClean="0"/>
              <a:t> </a:t>
            </a:r>
            <a:r>
              <a:rPr lang="it-IT" sz="2800" dirty="0"/>
              <a:t>on the road</a:t>
            </a:r>
          </a:p>
        </p:txBody>
      </p:sp>
      <p:grpSp>
        <p:nvGrpSpPr>
          <p:cNvPr id="10244" name="Group 13"/>
          <p:cNvGrpSpPr>
            <a:grpSpLocks/>
          </p:cNvGrpSpPr>
          <p:nvPr/>
        </p:nvGrpSpPr>
        <p:grpSpPr bwMode="auto">
          <a:xfrm>
            <a:off x="883209" y="3396768"/>
            <a:ext cx="3124200" cy="2366963"/>
            <a:chOff x="1296" y="1869"/>
            <a:chExt cx="1968" cy="1491"/>
          </a:xfrm>
        </p:grpSpPr>
        <p:sp>
          <p:nvSpPr>
            <p:cNvPr id="10245" name="Rectangle 6"/>
            <p:cNvSpPr>
              <a:spLocks noChangeArrowheads="1"/>
            </p:cNvSpPr>
            <p:nvPr/>
          </p:nvSpPr>
          <p:spPr bwMode="auto">
            <a:xfrm>
              <a:off x="1296" y="1869"/>
              <a:ext cx="1968" cy="14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10246" name="Rectangle 7"/>
            <p:cNvSpPr>
              <a:spLocks noChangeArrowheads="1"/>
            </p:cNvSpPr>
            <p:nvPr/>
          </p:nvSpPr>
          <p:spPr bwMode="auto">
            <a:xfrm>
              <a:off x="1392" y="2160"/>
              <a:ext cx="1776" cy="24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sz="1400"/>
                <a:t>TopNav</a:t>
              </a:r>
              <a:endParaRPr lang="en-US" sz="1400"/>
            </a:p>
          </p:txBody>
        </p:sp>
        <p:sp>
          <p:nvSpPr>
            <p:cNvPr id="10247" name="Rectangle 8"/>
            <p:cNvSpPr>
              <a:spLocks noChangeArrowheads="1"/>
            </p:cNvSpPr>
            <p:nvPr/>
          </p:nvSpPr>
          <p:spPr bwMode="auto">
            <a:xfrm>
              <a:off x="1392" y="2448"/>
              <a:ext cx="480" cy="6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sz="1400"/>
                <a:t>SideNav</a:t>
              </a:r>
              <a:endParaRPr lang="en-US" sz="1400"/>
            </a:p>
          </p:txBody>
        </p:sp>
        <p:sp>
          <p:nvSpPr>
            <p:cNvPr id="10248" name="Rectangle 9"/>
            <p:cNvSpPr>
              <a:spLocks noChangeArrowheads="1"/>
            </p:cNvSpPr>
            <p:nvPr/>
          </p:nvSpPr>
          <p:spPr bwMode="auto">
            <a:xfrm>
              <a:off x="1920" y="2448"/>
              <a:ext cx="1248" cy="6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sz="1400"/>
                <a:t>Detail</a:t>
              </a:r>
              <a:endParaRPr lang="en-US" sz="1400"/>
            </a:p>
          </p:txBody>
        </p:sp>
        <p:sp>
          <p:nvSpPr>
            <p:cNvPr id="10249" name="Rectangle 10"/>
            <p:cNvSpPr>
              <a:spLocks noChangeArrowheads="1"/>
            </p:cNvSpPr>
            <p:nvPr/>
          </p:nvSpPr>
          <p:spPr bwMode="auto">
            <a:xfrm>
              <a:off x="1392" y="3168"/>
              <a:ext cx="1776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sz="1400"/>
                <a:t>Footer</a:t>
              </a:r>
              <a:endParaRPr lang="en-US" sz="1400"/>
            </a:p>
          </p:txBody>
        </p:sp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1802" y="1919"/>
              <a:ext cx="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sz="1400" dirty="0" err="1"/>
                <a:t>Layout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90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Site Plan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/>
              <a:t>Page</a:t>
            </a:r>
          </a:p>
          <a:p>
            <a:pPr marL="0" indent="0">
              <a:buNone/>
            </a:pPr>
            <a:r>
              <a:rPr lang="it-IT" sz="2800" dirty="0"/>
              <a:t>    </a:t>
            </a:r>
            <a:r>
              <a:rPr lang="it-IT" sz="2800" dirty="0" smtClean="0"/>
              <a:t>News</a:t>
            </a:r>
            <a:endParaRPr lang="it-IT" sz="2800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118528" y="1624756"/>
            <a:ext cx="3886200" cy="4112492"/>
          </a:xfrm>
        </p:spPr>
        <p:txBody>
          <a:bodyPr/>
          <a:lstStyle/>
          <a:p>
            <a:r>
              <a:rPr lang="it-IT" sz="2800" dirty="0"/>
              <a:t>Select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 smtClean="0"/>
              <a:t>content</a:t>
            </a:r>
            <a:r>
              <a:rPr lang="it-IT" sz="2800" dirty="0" smtClean="0"/>
              <a:t> </a:t>
            </a:r>
            <a:r>
              <a:rPr lang="it-IT" sz="2800" dirty="0" err="1" smtClean="0"/>
              <a:t>type</a:t>
            </a:r>
            <a:endParaRPr lang="it-IT" sz="2800" dirty="0"/>
          </a:p>
          <a:p>
            <a:pPr lvl="1"/>
            <a:r>
              <a:rPr lang="it-IT" sz="2400" dirty="0"/>
              <a:t>c=Page</a:t>
            </a:r>
          </a:p>
          <a:p>
            <a:pPr lvl="1"/>
            <a:r>
              <a:rPr lang="it-IT" sz="2400" dirty="0" smtClean="0"/>
              <a:t>c=News</a:t>
            </a:r>
          </a:p>
          <a:p>
            <a:pPr lvl="2"/>
            <a:r>
              <a:rPr lang="it-IT" sz="2000" dirty="0" smtClean="0"/>
              <a:t>NOT ALWAYS </a:t>
            </a:r>
            <a:r>
              <a:rPr lang="it-IT" sz="2000" dirty="0" err="1" smtClean="0"/>
              <a:t>you</a:t>
            </a:r>
            <a:r>
              <a:rPr lang="it-IT" sz="2000" dirty="0" smtClean="0"/>
              <a:t>  </a:t>
            </a:r>
            <a:r>
              <a:rPr lang="it-IT" sz="2000" dirty="0" err="1" smtClean="0"/>
              <a:t>will</a:t>
            </a:r>
            <a:r>
              <a:rPr lang="it-IT" sz="2000" dirty="0" smtClean="0"/>
              <a:t> render a Page </a:t>
            </a:r>
            <a:r>
              <a:rPr lang="it-IT" sz="2000" dirty="0" err="1" smtClean="0"/>
              <a:t>asset</a:t>
            </a:r>
            <a:r>
              <a:rPr lang="it-IT" sz="2000" dirty="0" smtClean="0"/>
              <a:t> to a full web page</a:t>
            </a:r>
            <a:endParaRPr lang="it-IT" sz="2000" dirty="0"/>
          </a:p>
        </p:txBody>
      </p:sp>
      <p:pic>
        <p:nvPicPr>
          <p:cNvPr id="8198" name="Picture 6" descr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8" y="3487224"/>
            <a:ext cx="5279015" cy="30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901212" y="2893924"/>
            <a:ext cx="3140" cy="86426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628950" y="3487224"/>
            <a:ext cx="8583" cy="98429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90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5966" y="1006197"/>
            <a:ext cx="3886200" cy="1325563"/>
          </a:xfrm>
        </p:spPr>
        <p:txBody>
          <a:bodyPr/>
          <a:lstStyle/>
          <a:p>
            <a:r>
              <a:rPr lang="it-IT" dirty="0"/>
              <a:t>Render </a:t>
            </a:r>
            <a:r>
              <a:rPr lang="it-IT" dirty="0" smtClean="0"/>
              <a:t>News</a:t>
            </a:r>
            <a:endParaRPr lang="it-IT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800" dirty="0" smtClean="0"/>
              <a:t>News/Layout </a:t>
            </a:r>
            <a:r>
              <a:rPr lang="it-IT" sz="2800" dirty="0"/>
              <a:t>with </a:t>
            </a:r>
            <a:r>
              <a:rPr lang="it-IT" sz="2800" dirty="0" smtClean="0"/>
              <a:t>c=News </a:t>
            </a:r>
            <a:endParaRPr lang="it-IT" sz="2800" dirty="0"/>
          </a:p>
          <a:p>
            <a:pPr lvl="1"/>
            <a:r>
              <a:rPr lang="it-IT" sz="2400" dirty="0"/>
              <a:t>Call </a:t>
            </a:r>
            <a:r>
              <a:rPr lang="it-IT" dirty="0" smtClean="0"/>
              <a:t>News</a:t>
            </a:r>
            <a:r>
              <a:rPr lang="it-IT" sz="2400" dirty="0" smtClean="0"/>
              <a:t>/</a:t>
            </a:r>
            <a:r>
              <a:rPr lang="it-IT" sz="2400" dirty="0" err="1" smtClean="0"/>
              <a:t>Detail</a:t>
            </a:r>
            <a:endParaRPr lang="it-IT" sz="2400" dirty="0"/>
          </a:p>
          <a:p>
            <a:pPr lvl="2"/>
            <a:r>
              <a:rPr lang="it-IT" sz="2000" dirty="0"/>
              <a:t>Call</a:t>
            </a:r>
            <a:br>
              <a:rPr lang="it-IT" sz="2000" dirty="0"/>
            </a:br>
            <a:r>
              <a:rPr lang="it-IT" sz="2000" dirty="0" smtClean="0"/>
              <a:t>Image/</a:t>
            </a:r>
            <a:r>
              <a:rPr lang="it-IT" sz="2000" dirty="0" err="1" smtClean="0"/>
              <a:t>Detail</a:t>
            </a:r>
            <a:endParaRPr lang="it-IT" sz="2000" dirty="0"/>
          </a:p>
        </p:txBody>
      </p:sp>
      <p:pic>
        <p:nvPicPr>
          <p:cNvPr id="15364" name="Picture 5" descr="site_pressrelease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133600"/>
            <a:ext cx="4038600" cy="3408363"/>
          </a:xfr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476375" y="3213100"/>
            <a:ext cx="2735263" cy="201612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476375" y="3357563"/>
            <a:ext cx="935038" cy="100806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95288" y="1484313"/>
            <a:ext cx="1359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News/</a:t>
            </a:r>
            <a:r>
              <a:rPr lang="it-IT" dirty="0" err="1" smtClean="0"/>
              <a:t>Detail</a:t>
            </a:r>
            <a:endParaRPr lang="it-IT" dirty="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92275" y="5876925"/>
            <a:ext cx="142378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Image/</a:t>
            </a:r>
            <a:r>
              <a:rPr lang="it-IT" dirty="0" err="1" smtClean="0"/>
              <a:t>Detail</a:t>
            </a:r>
            <a:endParaRPr lang="it-IT" dirty="0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1979613" y="1844675"/>
            <a:ext cx="576262" cy="13684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1979613" y="4365625"/>
            <a:ext cx="288925" cy="15843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3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0150" y="1045368"/>
            <a:ext cx="3986883" cy="1325563"/>
          </a:xfrm>
        </p:spPr>
        <p:txBody>
          <a:bodyPr/>
          <a:lstStyle/>
          <a:p>
            <a:r>
              <a:rPr lang="it-IT" dirty="0" smtClean="0"/>
              <a:t>News/Layout</a:t>
            </a:r>
            <a:endParaRPr lang="it-IT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800" dirty="0" smtClean="0"/>
              <a:t>Layouts render</a:t>
            </a:r>
            <a:endParaRPr lang="it-IT" sz="2800" dirty="0"/>
          </a:p>
          <a:p>
            <a:pPr lvl="1"/>
            <a:r>
              <a:rPr lang="it-IT" sz="2400" dirty="0" err="1" smtClean="0"/>
              <a:t>TopNav</a:t>
            </a:r>
            <a:endParaRPr lang="it-IT" sz="2400" dirty="0"/>
          </a:p>
          <a:p>
            <a:pPr lvl="1"/>
            <a:r>
              <a:rPr lang="it-IT" sz="2400" dirty="0" err="1" smtClean="0"/>
              <a:t>SideNav</a:t>
            </a:r>
            <a:endParaRPr lang="it-IT" sz="2400" dirty="0"/>
          </a:p>
          <a:p>
            <a:pPr lvl="1"/>
            <a:r>
              <a:rPr lang="it-IT" sz="2400" dirty="0" err="1" smtClean="0"/>
              <a:t>Footer</a:t>
            </a:r>
            <a:endParaRPr lang="it-IT" sz="2400" dirty="0"/>
          </a:p>
          <a:p>
            <a:r>
              <a:rPr lang="it-IT" dirty="0" err="1" smtClean="0"/>
              <a:t>Navigations</a:t>
            </a:r>
            <a:r>
              <a:rPr lang="it-IT" dirty="0" smtClean="0"/>
              <a:t> </a:t>
            </a:r>
            <a:r>
              <a:rPr lang="it-IT" dirty="0" err="1" smtClean="0"/>
              <a:t>c</a:t>
            </a:r>
            <a:r>
              <a:rPr lang="it-IT" sz="2800" dirty="0" err="1" smtClean="0"/>
              <a:t>onsult</a:t>
            </a:r>
            <a:r>
              <a:rPr lang="it-IT" sz="2800" dirty="0" smtClean="0"/>
              <a:t> </a:t>
            </a:r>
            <a:r>
              <a:rPr lang="it-IT" sz="2800" dirty="0" err="1"/>
              <a:t>siteplan</a:t>
            </a:r>
            <a:r>
              <a:rPr lang="it-IT" sz="2800" dirty="0"/>
              <a:t> for c/</a:t>
            </a:r>
            <a:r>
              <a:rPr lang="it-IT" sz="2800" dirty="0" err="1"/>
              <a:t>cid</a:t>
            </a:r>
            <a:endParaRPr lang="it-IT" sz="2800" dirty="0"/>
          </a:p>
          <a:p>
            <a:r>
              <a:rPr lang="it-IT" dirty="0"/>
              <a:t>C</a:t>
            </a:r>
            <a:r>
              <a:rPr lang="it-IT" sz="2800" dirty="0" smtClean="0"/>
              <a:t>all </a:t>
            </a:r>
            <a:r>
              <a:rPr lang="it-IT" sz="2800" dirty="0"/>
              <a:t>Page/Link for the </a:t>
            </a:r>
            <a:r>
              <a:rPr lang="it-IT" sz="2800" dirty="0" err="1"/>
              <a:t>links</a:t>
            </a:r>
            <a:endParaRPr lang="it-IT" sz="2800" dirty="0"/>
          </a:p>
        </p:txBody>
      </p:sp>
      <p:pic>
        <p:nvPicPr>
          <p:cNvPr id="13318" name="Picture 5" descr="site_pressrelease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133600"/>
            <a:ext cx="4038600" cy="3408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39750" y="2708275"/>
            <a:ext cx="3455988" cy="5048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84213" y="5229225"/>
            <a:ext cx="3455987" cy="36036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68313" y="3284538"/>
            <a:ext cx="863600" cy="165576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84213" y="2997200"/>
            <a:ext cx="719137" cy="14446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68313" y="3429000"/>
            <a:ext cx="719137" cy="14446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971550" y="134143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68313" y="1484313"/>
            <a:ext cx="924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 err="1" smtClean="0"/>
              <a:t>TopNav</a:t>
            </a:r>
            <a:endParaRPr lang="it-IT" dirty="0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827088" y="1844675"/>
            <a:ext cx="0" cy="86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051050" y="1484313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Page/Link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051050" y="6092825"/>
            <a:ext cx="837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 err="1"/>
              <a:t>F</a:t>
            </a:r>
            <a:r>
              <a:rPr lang="it-IT" dirty="0" err="1" smtClean="0"/>
              <a:t>ooter</a:t>
            </a:r>
            <a:endParaRPr lang="it-IT" dirty="0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6165850"/>
            <a:ext cx="978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 err="1" smtClean="0"/>
              <a:t>SideNav</a:t>
            </a:r>
            <a:endParaRPr lang="it-IT" dirty="0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611188" y="4941888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2339975" y="5589588"/>
            <a:ext cx="0" cy="6477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1258888" y="1844675"/>
            <a:ext cx="1152525" cy="122396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1187450" y="1844675"/>
            <a:ext cx="1584325" cy="17287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98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Secrets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of the Zen Master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always</a:t>
            </a:r>
            <a:r>
              <a:rPr lang="it-IT" dirty="0" smtClean="0"/>
              <a:t> </a:t>
            </a:r>
            <a:r>
              <a:rPr lang="it-IT" dirty="0" err="1" smtClean="0"/>
              <a:t>asked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and no-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told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5978" y="1104106"/>
            <a:ext cx="8103516" cy="1325563"/>
          </a:xfrm>
        </p:spPr>
        <p:txBody>
          <a:bodyPr/>
          <a:lstStyle/>
          <a:p>
            <a:r>
              <a:rPr lang="it-IT" smtClean="0"/>
              <a:t>Render Page</a:t>
            </a:r>
            <a:endParaRPr lang="it-IT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11700" y="2564606"/>
            <a:ext cx="4244975" cy="4525963"/>
          </a:xfrm>
        </p:spPr>
        <p:txBody>
          <a:bodyPr/>
          <a:lstStyle/>
          <a:p>
            <a:r>
              <a:rPr lang="it-IT" smtClean="0"/>
              <a:t>Page</a:t>
            </a:r>
            <a:r>
              <a:rPr lang="it-IT" sz="2800" smtClean="0"/>
              <a:t>/Layout</a:t>
            </a:r>
          </a:p>
          <a:p>
            <a:pPr lvl="1"/>
            <a:r>
              <a:rPr lang="it-IT" sz="2400" smtClean="0"/>
              <a:t>Call</a:t>
            </a:r>
          </a:p>
          <a:p>
            <a:pPr lvl="2"/>
            <a:r>
              <a:rPr lang="it-IT" sz="2000" smtClean="0"/>
              <a:t>Page/Detail</a:t>
            </a:r>
          </a:p>
          <a:p>
            <a:pPr lvl="1"/>
            <a:r>
              <a:rPr lang="it-IT" sz="2400" smtClean="0"/>
              <a:t>For each children</a:t>
            </a:r>
          </a:p>
          <a:p>
            <a:pPr lvl="2"/>
            <a:r>
              <a:rPr lang="it-IT" sz="2000" smtClean="0"/>
              <a:t>Call News/Summary</a:t>
            </a:r>
          </a:p>
          <a:p>
            <a:pPr lvl="3">
              <a:buFontTx/>
              <a:buNone/>
            </a:pPr>
            <a:endParaRPr lang="it-IT" sz="1800" dirty="0"/>
          </a:p>
        </p:txBody>
      </p:sp>
      <p:pic>
        <p:nvPicPr>
          <p:cNvPr id="20484" name="Picture 4" descr="site_home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20913"/>
            <a:ext cx="4038600" cy="3282950"/>
          </a:xfr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258888" y="3213100"/>
            <a:ext cx="3455987" cy="208756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476375" y="3357563"/>
            <a:ext cx="2879725" cy="64770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476375" y="4005263"/>
            <a:ext cx="2879725" cy="57626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476375" y="4581525"/>
            <a:ext cx="2879725" cy="57626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879475" y="15049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/>
              <a:t>Page/</a:t>
            </a:r>
            <a:r>
              <a:rPr lang="it-IT" dirty="0" err="1"/>
              <a:t>Detail</a:t>
            </a:r>
            <a:endParaRPr lang="it-IT" dirty="0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331913" y="1916113"/>
            <a:ext cx="431800" cy="12969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47675" y="6040438"/>
            <a:ext cx="17155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 smtClean="0"/>
              <a:t>News/</a:t>
            </a:r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827088" y="3716338"/>
            <a:ext cx="649287" cy="23050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1042988" y="4437063"/>
            <a:ext cx="433387" cy="15843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V="1">
            <a:off x="1258888" y="5157788"/>
            <a:ext cx="288925" cy="86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0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51089" y="997621"/>
            <a:ext cx="4485093" cy="1325563"/>
          </a:xfrm>
        </p:spPr>
        <p:txBody>
          <a:bodyPr/>
          <a:lstStyle/>
          <a:p>
            <a:r>
              <a:rPr lang="it-IT" dirty="0"/>
              <a:t>Render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800" dirty="0"/>
              <a:t>Call</a:t>
            </a:r>
            <a:br>
              <a:rPr lang="it-IT" sz="2800" dirty="0"/>
            </a:br>
            <a:r>
              <a:rPr lang="it-IT" sz="2800" dirty="0" smtClean="0"/>
              <a:t>Image/</a:t>
            </a:r>
            <a:r>
              <a:rPr lang="it-IT" sz="2800" dirty="0" err="1" smtClean="0"/>
              <a:t>Summary</a:t>
            </a:r>
            <a:endParaRPr lang="it-IT" sz="2800" dirty="0"/>
          </a:p>
          <a:p>
            <a:r>
              <a:rPr lang="it-IT" sz="2800" dirty="0"/>
              <a:t>Call </a:t>
            </a:r>
            <a:br>
              <a:rPr lang="it-IT" sz="2800" dirty="0"/>
            </a:br>
            <a:r>
              <a:rPr lang="it-IT" dirty="0" smtClean="0"/>
              <a:t>News</a:t>
            </a:r>
            <a:r>
              <a:rPr lang="it-IT" sz="2800" dirty="0" smtClean="0"/>
              <a:t>/Link</a:t>
            </a:r>
            <a:endParaRPr lang="it-IT" sz="2800" dirty="0"/>
          </a:p>
        </p:txBody>
      </p:sp>
      <p:pic>
        <p:nvPicPr>
          <p:cNvPr id="21508" name="Picture 4" descr="site_home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20913"/>
            <a:ext cx="4038600" cy="3282950"/>
          </a:xfr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258888" y="3213100"/>
            <a:ext cx="3455987" cy="2087563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476375" y="3284538"/>
            <a:ext cx="2879725" cy="792162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547813" y="3429000"/>
            <a:ext cx="431800" cy="504825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835150" y="3860800"/>
            <a:ext cx="719138" cy="144463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331913" y="1557338"/>
            <a:ext cx="1779654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Image/</a:t>
            </a:r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476375" y="5876925"/>
            <a:ext cx="1192955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News/Link</a:t>
            </a:r>
            <a:endParaRPr lang="it-IT" dirty="0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1908175" y="1844675"/>
            <a:ext cx="719138" cy="1584325"/>
          </a:xfrm>
          <a:prstGeom prst="line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1979613" y="4005263"/>
            <a:ext cx="288925" cy="1944687"/>
          </a:xfrm>
          <a:prstGeom prst="line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37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Templates &amp; </a:t>
            </a:r>
            <a:r>
              <a:rPr lang="it-IT" dirty="0" err="1" smtClean="0"/>
              <a:t>CSElements</a:t>
            </a:r>
            <a:endParaRPr lang="it-IT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it-IT" sz="2800" dirty="0" err="1" smtClean="0"/>
              <a:t>Wrapper</a:t>
            </a:r>
            <a:endParaRPr lang="it-IT" sz="2800" dirty="0" smtClean="0"/>
          </a:p>
          <a:p>
            <a:r>
              <a:rPr lang="it-IT" sz="2800" dirty="0" smtClean="0"/>
              <a:t>Page/Layout</a:t>
            </a:r>
          </a:p>
          <a:p>
            <a:r>
              <a:rPr lang="it-IT" dirty="0" smtClean="0"/>
              <a:t>News/Layout</a:t>
            </a:r>
            <a:endParaRPr lang="it-IT" sz="2800" dirty="0"/>
          </a:p>
          <a:p>
            <a:endParaRPr lang="it-IT" sz="2800" dirty="0"/>
          </a:p>
          <a:p>
            <a:r>
              <a:rPr lang="it-IT" sz="2800" dirty="0" err="1" smtClean="0"/>
              <a:t>TopNav</a:t>
            </a:r>
            <a:endParaRPr lang="it-IT" sz="2800" dirty="0"/>
          </a:p>
          <a:p>
            <a:r>
              <a:rPr lang="it-IT" sz="2800" dirty="0" err="1" smtClean="0"/>
              <a:t>SideNav</a:t>
            </a:r>
            <a:endParaRPr lang="it-IT" sz="2800" dirty="0"/>
          </a:p>
          <a:p>
            <a:r>
              <a:rPr lang="it-IT" sz="2800" dirty="0" err="1" smtClean="0"/>
              <a:t>Footer</a:t>
            </a:r>
            <a:endParaRPr lang="it-IT" sz="2800" dirty="0"/>
          </a:p>
          <a:p>
            <a:pPr>
              <a:buFontTx/>
              <a:buNone/>
            </a:pPr>
            <a:endParaRPr lang="it-IT" sz="2800" dirty="0"/>
          </a:p>
          <a:p>
            <a:endParaRPr lang="it-IT" sz="2800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906387" y="2112913"/>
            <a:ext cx="4978400" cy="452596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Page/</a:t>
            </a:r>
            <a:r>
              <a:rPr lang="it-IT" dirty="0" err="1"/>
              <a:t>Detail</a:t>
            </a:r>
            <a:endParaRPr lang="it-IT" dirty="0"/>
          </a:p>
          <a:p>
            <a:r>
              <a:rPr lang="it-IT" dirty="0"/>
              <a:t>Page/Link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sz="2800" dirty="0" smtClean="0"/>
              <a:t>News/</a:t>
            </a:r>
            <a:r>
              <a:rPr lang="it-IT" sz="2800" dirty="0" err="1" smtClean="0"/>
              <a:t>Detail</a:t>
            </a:r>
            <a:endParaRPr lang="it-IT" sz="2800" dirty="0"/>
          </a:p>
          <a:p>
            <a:r>
              <a:rPr lang="it-IT" sz="2800" dirty="0" smtClean="0"/>
              <a:t>News/Link</a:t>
            </a:r>
            <a:endParaRPr lang="it-IT" sz="2800" dirty="0"/>
          </a:p>
          <a:p>
            <a:r>
              <a:rPr lang="it-IT" sz="2800" dirty="0" smtClean="0"/>
              <a:t>News/</a:t>
            </a:r>
            <a:r>
              <a:rPr lang="it-IT" sz="2800" dirty="0" err="1" smtClean="0"/>
              <a:t>Summary</a:t>
            </a:r>
            <a:endParaRPr lang="it-IT" sz="2800" dirty="0"/>
          </a:p>
          <a:p>
            <a:pPr>
              <a:buFontTx/>
              <a:buNone/>
            </a:pPr>
            <a:endParaRPr lang="it-IT" sz="2800" dirty="0"/>
          </a:p>
          <a:p>
            <a:r>
              <a:rPr lang="it-IT" sz="2800" dirty="0" smtClean="0"/>
              <a:t>Image/</a:t>
            </a:r>
            <a:r>
              <a:rPr lang="it-IT" sz="2800" dirty="0" err="1" smtClean="0"/>
              <a:t>Detail</a:t>
            </a:r>
            <a:endParaRPr lang="it-IT" sz="2800" dirty="0"/>
          </a:p>
          <a:p>
            <a:r>
              <a:rPr lang="it-IT" sz="2800" dirty="0" smtClean="0"/>
              <a:t>Image/</a:t>
            </a:r>
            <a:r>
              <a:rPr lang="it-IT" sz="2800" dirty="0" err="1" smtClean="0"/>
              <a:t>Summary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43709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Test Drive </a:t>
            </a:r>
            <a:r>
              <a:rPr lang="it-IT" dirty="0" err="1" smtClean="0"/>
              <a:t>Sites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UI </a:t>
            </a:r>
            <a:r>
              <a:rPr lang="it-IT" dirty="0" smtClean="0"/>
              <a:t>and Development </a:t>
            </a:r>
            <a:r>
              <a:rPr lang="it-IT" dirty="0" err="1" smtClean="0"/>
              <a:t>tools</a:t>
            </a:r>
            <a:endParaRPr lang="it-IT" dirty="0"/>
          </a:p>
        </p:txBody>
      </p:sp>
      <p:sp>
        <p:nvSpPr>
          <p:cNvPr id="7" name="Sottotitol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Let's</a:t>
            </a:r>
            <a:r>
              <a:rPr lang="it-IT" dirty="0" smtClean="0"/>
              <a:t> </a:t>
            </a: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works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4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Contributor Interface - Form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21" y="2554288"/>
            <a:ext cx="5739757" cy="4073525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2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Contributor Interface - Visual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02" y="2281287"/>
            <a:ext cx="6140196" cy="42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5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Contributor Interface - Slot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29" y="2281287"/>
            <a:ext cx="5779008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Admin</a:t>
            </a:r>
            <a:r>
              <a:rPr lang="it-IT" dirty="0" smtClean="0"/>
              <a:t> Interface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938" y="2554288"/>
            <a:ext cx="5040124" cy="4073525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Beginning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Content </a:t>
            </a:r>
            <a:r>
              <a:rPr lang="it-IT" dirty="0" err="1" smtClean="0"/>
              <a:t>Modelling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Lean </a:t>
            </a:r>
            <a:r>
              <a:rPr lang="it-IT" dirty="0" err="1" smtClean="0"/>
              <a:t>how</a:t>
            </a:r>
            <a:r>
              <a:rPr lang="it-IT" dirty="0" smtClean="0"/>
              <a:t> to create 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model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4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arrotondato 5"/>
          <p:cNvSpPr/>
          <p:nvPr/>
        </p:nvSpPr>
        <p:spPr>
          <a:xfrm>
            <a:off x="5216649" y="1306285"/>
            <a:ext cx="3298701" cy="49058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err="1" smtClean="0"/>
              <a:t>Type</a:t>
            </a:r>
            <a:r>
              <a:rPr lang="it-IT" dirty="0" smtClean="0"/>
              <a:t>:</a:t>
            </a:r>
          </a:p>
          <a:p>
            <a:pPr algn="ctr"/>
            <a:r>
              <a:rPr lang="it-IT" dirty="0" smtClean="0"/>
              <a:t>Page</a:t>
            </a:r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7" name="Rettangolo con singolo angolo arrotondato 16"/>
          <p:cNvSpPr/>
          <p:nvPr/>
        </p:nvSpPr>
        <p:spPr>
          <a:xfrm>
            <a:off x="5876018" y="2554989"/>
            <a:ext cx="1979962" cy="2918909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Subtype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smtClean="0"/>
              <a:t>Home</a:t>
            </a:r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Hierarchy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ttangolo con angoli ritagliati in diagonale 7"/>
          <p:cNvSpPr/>
          <p:nvPr/>
        </p:nvSpPr>
        <p:spPr>
          <a:xfrm>
            <a:off x="329446" y="3298164"/>
            <a:ext cx="1857829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PageAttribute</a:t>
            </a:r>
            <a:endParaRPr lang="it-IT" dirty="0"/>
          </a:p>
        </p:txBody>
      </p:sp>
      <p:sp>
        <p:nvSpPr>
          <p:cNvPr id="10" name="Trapezio 9"/>
          <p:cNvSpPr/>
          <p:nvPr/>
        </p:nvSpPr>
        <p:spPr>
          <a:xfrm>
            <a:off x="987301" y="2098918"/>
            <a:ext cx="2456873" cy="87934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PageDefinition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465942" y="3858707"/>
            <a:ext cx="1538515" cy="902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Site_Home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612112" y="5740087"/>
            <a:ext cx="150297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Site_Text</a:t>
            </a:r>
            <a:endParaRPr lang="it-IT" dirty="0" smtClean="0"/>
          </a:p>
        </p:txBody>
      </p:sp>
      <p:sp>
        <p:nvSpPr>
          <p:cNvPr id="14" name="Rettangolo 13"/>
          <p:cNvSpPr/>
          <p:nvPr/>
        </p:nvSpPr>
        <p:spPr>
          <a:xfrm>
            <a:off x="2362200" y="5740087"/>
            <a:ext cx="1600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Site_Title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6168942" y="3527286"/>
            <a:ext cx="1394113" cy="6242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Attribute</a:t>
            </a:r>
            <a:r>
              <a:rPr lang="it-IT" dirty="0" smtClean="0"/>
              <a:t>:</a:t>
            </a:r>
          </a:p>
          <a:p>
            <a:pPr algn="ctr"/>
            <a:r>
              <a:rPr lang="it-IT" dirty="0" smtClean="0"/>
              <a:t>Text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6168942" y="4579957"/>
            <a:ext cx="1277628" cy="654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Attribute</a:t>
            </a:r>
            <a:r>
              <a:rPr lang="it-IT" dirty="0" smtClean="0"/>
              <a:t>:</a:t>
            </a:r>
          </a:p>
          <a:p>
            <a:pPr algn="ctr"/>
            <a:r>
              <a:rPr lang="it-IT" dirty="0" smtClean="0"/>
              <a:t>Title</a:t>
            </a:r>
            <a:endParaRPr lang="it-IT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3388213" y="3315315"/>
            <a:ext cx="2973904" cy="53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5" idx="1"/>
          </p:cNvCxnSpPr>
          <p:nvPr/>
        </p:nvCxnSpPr>
        <p:spPr>
          <a:xfrm flipH="1">
            <a:off x="1973943" y="3839393"/>
            <a:ext cx="4194999" cy="190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3909621" y="5256170"/>
            <a:ext cx="2276351" cy="79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>
            <a:off x="2598057" y="2924993"/>
            <a:ext cx="30405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H="1">
            <a:off x="1565884" y="4223331"/>
            <a:ext cx="8015" cy="152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1949366" y="4145251"/>
            <a:ext cx="775055" cy="160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H="1">
            <a:off x="1766302" y="4638220"/>
            <a:ext cx="898873" cy="119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3130500" y="4586812"/>
            <a:ext cx="271628" cy="122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apezio 23"/>
          <p:cNvSpPr/>
          <p:nvPr/>
        </p:nvSpPr>
        <p:spPr>
          <a:xfrm>
            <a:off x="95835" y="4433589"/>
            <a:ext cx="1094582" cy="6559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Attr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Types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641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The 3 Best </a:t>
            </a:r>
            <a:r>
              <a:rPr lang="it-IT" dirty="0" err="1"/>
              <a:t>Kept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Secrets</a:t>
            </a:r>
            <a:r>
              <a:rPr lang="it-IT" dirty="0"/>
              <a:t> </a:t>
            </a:r>
            <a:r>
              <a:rPr lang="it-IT" dirty="0" smtClean="0"/>
              <a:t> of </a:t>
            </a:r>
            <a:r>
              <a:rPr lang="it-IT" dirty="0" err="1" smtClean="0"/>
              <a:t>WebCenter</a:t>
            </a:r>
            <a:r>
              <a:rPr lang="it-IT" dirty="0" smtClean="0"/>
              <a:t> </a:t>
            </a:r>
            <a:r>
              <a:rPr lang="it-IT" dirty="0" err="1" smtClean="0"/>
              <a:t>Sites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it-IT" sz="4400" dirty="0" err="1" smtClean="0"/>
              <a:t>It</a:t>
            </a:r>
            <a:r>
              <a:rPr lang="it-IT" sz="4400" dirty="0" smtClean="0"/>
              <a:t> </a:t>
            </a:r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b="1" dirty="0" err="1" smtClean="0"/>
              <a:t>all</a:t>
            </a:r>
            <a:r>
              <a:rPr lang="it-IT" sz="4400" dirty="0" smtClean="0"/>
              <a:t> </a:t>
            </a:r>
            <a:r>
              <a:rPr lang="it-IT" sz="4400" dirty="0" err="1" smtClean="0"/>
              <a:t>about</a:t>
            </a:r>
            <a:r>
              <a:rPr lang="it-IT" sz="4400" dirty="0" smtClean="0"/>
              <a:t> cache and </a:t>
            </a:r>
            <a:r>
              <a:rPr lang="it-IT" sz="4400" dirty="0" err="1" smtClean="0"/>
              <a:t>publishing</a:t>
            </a:r>
            <a:endParaRPr lang="it-IT" sz="4400" dirty="0"/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Content </a:t>
            </a:r>
            <a:r>
              <a:rPr lang="en-US" sz="4400" dirty="0"/>
              <a:t>Model is the </a:t>
            </a:r>
            <a:r>
              <a:rPr lang="en-US" sz="4400" b="1" dirty="0" smtClean="0"/>
              <a:t>king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If </a:t>
            </a:r>
            <a:r>
              <a:rPr lang="en-US" sz="4400" dirty="0"/>
              <a:t>you </a:t>
            </a:r>
            <a:r>
              <a:rPr lang="en-US" sz="4400" dirty="0" smtClean="0"/>
              <a:t>start doing </a:t>
            </a:r>
            <a:r>
              <a:rPr lang="en-US" sz="4400" i="1" dirty="0"/>
              <a:t>smart</a:t>
            </a:r>
            <a:r>
              <a:rPr lang="en-US" sz="4400" dirty="0"/>
              <a:t> things in </a:t>
            </a:r>
            <a:r>
              <a:rPr lang="en-US" sz="4400" dirty="0" smtClean="0"/>
              <a:t>templates, you </a:t>
            </a:r>
            <a:r>
              <a:rPr lang="en-US" sz="4400" dirty="0"/>
              <a:t>are </a:t>
            </a:r>
            <a:r>
              <a:rPr lang="en-US" sz="4400" b="1" dirty="0" smtClean="0"/>
              <a:t>doomed</a:t>
            </a:r>
          </a:p>
        </p:txBody>
      </p:sp>
    </p:spTree>
    <p:extLst>
      <p:ext uri="{BB962C8B-B14F-4D97-AF65-F5344CB8AC3E}">
        <p14:creationId xmlns:p14="http://schemas.microsoft.com/office/powerpoint/2010/main" val="424906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Attributes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 smtClean="0"/>
              <a:t>Attributes</a:t>
            </a:r>
            <a:r>
              <a:rPr lang="it-IT" dirty="0" smtClean="0"/>
              <a:t> can be</a:t>
            </a:r>
          </a:p>
          <a:p>
            <a:pPr lvl="1"/>
            <a:r>
              <a:rPr lang="it-IT" dirty="0" smtClean="0"/>
              <a:t> single</a:t>
            </a:r>
          </a:p>
          <a:p>
            <a:pPr lvl="1"/>
            <a:r>
              <a:rPr lang="it-IT" dirty="0"/>
              <a:t>m</a:t>
            </a:r>
            <a:r>
              <a:rPr lang="it-IT" dirty="0" smtClean="0"/>
              <a:t>ultiple</a:t>
            </a:r>
          </a:p>
          <a:p>
            <a:r>
              <a:rPr lang="it-IT" dirty="0" err="1" smtClean="0"/>
              <a:t>AttributeEditors</a:t>
            </a:r>
            <a:endParaRPr lang="it-IT" dirty="0" smtClean="0"/>
          </a:p>
          <a:p>
            <a:pPr lvl="1"/>
            <a:r>
              <a:rPr lang="it-IT" dirty="0" smtClean="0"/>
              <a:t>Stock</a:t>
            </a:r>
          </a:p>
          <a:p>
            <a:pPr lvl="1"/>
            <a:r>
              <a:rPr lang="it-IT" dirty="0" smtClean="0"/>
              <a:t>Custom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endParaRPr lang="it-IT" dirty="0"/>
          </a:p>
          <a:p>
            <a:pPr lvl="1"/>
            <a:r>
              <a:rPr lang="it-IT" dirty="0" err="1"/>
              <a:t>String</a:t>
            </a:r>
            <a:endParaRPr lang="it-IT" dirty="0"/>
          </a:p>
          <a:p>
            <a:pPr lvl="1"/>
            <a:r>
              <a:rPr lang="it-IT" dirty="0"/>
              <a:t>Text (long </a:t>
            </a:r>
            <a:r>
              <a:rPr lang="it-IT" dirty="0" err="1"/>
              <a:t>string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Image</a:t>
            </a:r>
          </a:p>
          <a:p>
            <a:pPr lvl="1"/>
            <a:r>
              <a:rPr lang="it-IT" dirty="0" err="1"/>
              <a:t>Asset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Editors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5966" y="2526384"/>
            <a:ext cx="3886200" cy="1228674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Segnaposto contenuto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editors</a:t>
            </a:r>
            <a:r>
              <a:rPr lang="it-IT" dirty="0" smtClean="0"/>
              <a:t> </a:t>
            </a:r>
            <a:r>
              <a:rPr lang="it-IT" dirty="0" err="1" smtClean="0"/>
              <a:t>define</a:t>
            </a:r>
            <a:r>
              <a:rPr lang="it-IT" dirty="0" smtClean="0"/>
              <a:t> editing </a:t>
            </a:r>
            <a:r>
              <a:rPr lang="it-IT" dirty="0" err="1" smtClean="0"/>
              <a:t>options</a:t>
            </a:r>
            <a:r>
              <a:rPr lang="it-IT" dirty="0" smtClean="0"/>
              <a:t> for </a:t>
            </a:r>
            <a:r>
              <a:rPr lang="it-IT" dirty="0" err="1" smtClean="0"/>
              <a:t>attributes</a:t>
            </a:r>
            <a:endParaRPr lang="it-IT" dirty="0" smtClean="0"/>
          </a:p>
          <a:p>
            <a:pPr lvl="1"/>
            <a:r>
              <a:rPr lang="it-IT" dirty="0" smtClean="0"/>
              <a:t>TEXTAREA</a:t>
            </a:r>
          </a:p>
          <a:p>
            <a:pPr lvl="1"/>
            <a:r>
              <a:rPr lang="it-IT" dirty="0" smtClean="0"/>
              <a:t>CKEDITOR</a:t>
            </a:r>
          </a:p>
          <a:p>
            <a:r>
              <a:rPr lang="it-IT" dirty="0" err="1" smtClean="0"/>
              <a:t>Defined</a:t>
            </a:r>
            <a:r>
              <a:rPr lang="it-IT" dirty="0" smtClean="0"/>
              <a:t> with an XML file</a:t>
            </a:r>
          </a:p>
          <a:p>
            <a:pPr lvl="1"/>
            <a:r>
              <a:rPr lang="it-IT" dirty="0" err="1" smtClean="0"/>
              <a:t>Unfortunately</a:t>
            </a:r>
            <a:endParaRPr lang="it-IT" dirty="0" smtClean="0"/>
          </a:p>
          <a:p>
            <a:r>
              <a:rPr lang="it-IT" dirty="0" err="1" smtClean="0"/>
              <a:t>Documented</a:t>
            </a:r>
            <a:r>
              <a:rPr lang="it-IT" dirty="0" smtClean="0"/>
              <a:t> in </a:t>
            </a:r>
            <a:r>
              <a:rPr lang="it-IT" dirty="0" err="1" smtClean="0"/>
              <a:t>developer</a:t>
            </a:r>
            <a:r>
              <a:rPr lang="it-IT" dirty="0" smtClean="0"/>
              <a:t> </a:t>
            </a:r>
            <a:r>
              <a:rPr lang="it-IT" dirty="0" err="1" smtClean="0"/>
              <a:t>manual</a:t>
            </a:r>
            <a:endParaRPr lang="it-IT" dirty="0" smtClean="0"/>
          </a:p>
          <a:p>
            <a:pPr lvl="1"/>
            <a:endParaRPr lang="it-IT" dirty="0" smtClean="0"/>
          </a:p>
        </p:txBody>
      </p:sp>
      <p:pic>
        <p:nvPicPr>
          <p:cNvPr id="10" name="Segnaposto contenuto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66" y="3993904"/>
            <a:ext cx="3886200" cy="11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Definitions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 smtClean="0"/>
              <a:t>Definitions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 set of </a:t>
            </a:r>
            <a:r>
              <a:rPr lang="it-IT" dirty="0" err="1" smtClean="0"/>
              <a:t>Attributes</a:t>
            </a:r>
            <a:endParaRPr lang="it-IT" dirty="0" smtClean="0"/>
          </a:p>
          <a:p>
            <a:r>
              <a:rPr lang="it-IT" dirty="0" err="1" smtClean="0"/>
              <a:t>Used</a:t>
            </a:r>
            <a:r>
              <a:rPr lang="it-IT" dirty="0" smtClean="0"/>
              <a:t> by </a:t>
            </a:r>
            <a:r>
              <a:rPr lang="it-IT" dirty="0" err="1" smtClean="0"/>
              <a:t>contents</a:t>
            </a:r>
            <a:r>
              <a:rPr lang="it-IT" dirty="0" smtClean="0"/>
              <a:t> to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attributes</a:t>
            </a:r>
            <a:endParaRPr lang="it-IT" dirty="0" smtClean="0"/>
          </a:p>
          <a:p>
            <a:endParaRPr lang="it-IT" dirty="0" smtClean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1223" y="2423773"/>
            <a:ext cx="3048000" cy="2952750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5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25" y="1982487"/>
            <a:ext cx="5291900" cy="476271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Attributes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217881" y="1883481"/>
            <a:ext cx="6062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Title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372008" y="2448491"/>
            <a:ext cx="94288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Subtitle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497618" y="3616731"/>
            <a:ext cx="9188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Sumary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776328" y="4285155"/>
            <a:ext cx="7521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Detail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102626" y="4402365"/>
            <a:ext cx="7954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Image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83321" y="6446396"/>
            <a:ext cx="123860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TeaserTitle</a:t>
            </a:r>
            <a:endParaRPr lang="it-IT" dirty="0" smtClean="0"/>
          </a:p>
        </p:txBody>
      </p:sp>
      <p:sp>
        <p:nvSpPr>
          <p:cNvPr id="19" name="CasellaDiTesto 18"/>
          <p:cNvSpPr txBox="1"/>
          <p:nvPr/>
        </p:nvSpPr>
        <p:spPr>
          <a:xfrm>
            <a:off x="4946304" y="5167868"/>
            <a:ext cx="1239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TeaserText</a:t>
            </a:r>
            <a:endParaRPr lang="it-IT" dirty="0" smtClean="0"/>
          </a:p>
        </p:txBody>
      </p:sp>
      <p:cxnSp>
        <p:nvCxnSpPr>
          <p:cNvPr id="21" name="Connettore 2 20"/>
          <p:cNvCxnSpPr/>
          <p:nvPr/>
        </p:nvCxnSpPr>
        <p:spPr>
          <a:xfrm flipV="1">
            <a:off x="628650" y="6168571"/>
            <a:ext cx="663121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7" idx="3"/>
          </p:cNvCxnSpPr>
          <p:nvPr/>
        </p:nvCxnSpPr>
        <p:spPr>
          <a:xfrm flipV="1">
            <a:off x="1721930" y="6168571"/>
            <a:ext cx="2243044" cy="46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9" idx="1"/>
          </p:cNvCxnSpPr>
          <p:nvPr/>
        </p:nvCxnSpPr>
        <p:spPr>
          <a:xfrm flipH="1">
            <a:off x="2090057" y="5352534"/>
            <a:ext cx="2856247" cy="99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>
            <a:off x="4946304" y="5482100"/>
            <a:ext cx="482039" cy="7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ABC of </a:t>
            </a:r>
            <a:r>
              <a:rPr lang="it-IT" dirty="0" err="1" smtClean="0"/>
              <a:t>Element</a:t>
            </a:r>
            <a:r>
              <a:rPr lang="it-IT" dirty="0" smtClean="0"/>
              <a:t> Development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Time to start </a:t>
            </a:r>
            <a:r>
              <a:rPr lang="it-IT" dirty="0" err="1" smtClean="0"/>
              <a:t>getting</a:t>
            </a:r>
            <a:r>
              <a:rPr lang="it-IT" dirty="0" smtClean="0"/>
              <a:t> </a:t>
            </a:r>
            <a:r>
              <a:rPr lang="it-IT" dirty="0" err="1" smtClean="0"/>
              <a:t>hands</a:t>
            </a:r>
            <a:r>
              <a:rPr lang="it-IT" dirty="0" smtClean="0"/>
              <a:t> </a:t>
            </a:r>
            <a:r>
              <a:rPr lang="it-IT" dirty="0" err="1" smtClean="0"/>
              <a:t>dirty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Sites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4136" y="2554663"/>
            <a:ext cx="7886700" cy="4072379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 smtClean="0"/>
              <a:t>You</a:t>
            </a:r>
            <a:r>
              <a:rPr lang="it-IT" dirty="0" smtClean="0"/>
              <a:t> do </a:t>
            </a:r>
            <a:r>
              <a:rPr lang="it-IT" dirty="0" err="1" smtClean="0"/>
              <a:t>development</a:t>
            </a:r>
            <a:r>
              <a:rPr lang="it-IT" dirty="0" smtClean="0"/>
              <a:t> in </a:t>
            </a:r>
            <a:r>
              <a:rPr lang="it-IT" dirty="0" err="1" smtClean="0"/>
              <a:t>Sites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using</a:t>
            </a:r>
            <a:r>
              <a:rPr lang="it-IT" dirty="0" smtClean="0"/>
              <a:t> Java Server </a:t>
            </a:r>
            <a:r>
              <a:rPr lang="it-IT" dirty="0" err="1" smtClean="0"/>
              <a:t>Pages</a:t>
            </a:r>
            <a:r>
              <a:rPr lang="it-IT" dirty="0" smtClean="0"/>
              <a:t> or </a:t>
            </a:r>
            <a:r>
              <a:rPr lang="it-IT" dirty="0" err="1" smtClean="0"/>
              <a:t>Groovy</a:t>
            </a:r>
            <a:endParaRPr lang="it-IT" dirty="0"/>
          </a:p>
          <a:p>
            <a:r>
              <a:rPr lang="it-IT" dirty="0" err="1" smtClean="0"/>
              <a:t>JavaServer</a:t>
            </a:r>
            <a:r>
              <a:rPr lang="it-IT" dirty="0" smtClean="0"/>
              <a:t> </a:t>
            </a:r>
            <a:r>
              <a:rPr lang="it-IT" dirty="0" err="1" smtClean="0"/>
              <a:t>Pages</a:t>
            </a:r>
            <a:endParaRPr lang="it-IT" dirty="0" smtClean="0"/>
          </a:p>
          <a:p>
            <a:pPr lvl="1"/>
            <a:r>
              <a:rPr lang="it-IT" dirty="0" err="1" smtClean="0"/>
              <a:t>Sites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a </a:t>
            </a:r>
            <a:r>
              <a:rPr lang="it-IT" dirty="0" err="1" smtClean="0"/>
              <a:t>proprietary</a:t>
            </a:r>
            <a:r>
              <a:rPr lang="it-IT" dirty="0" smtClean="0"/>
              <a:t> </a:t>
            </a:r>
            <a:r>
              <a:rPr lang="it-IT" dirty="0" err="1" smtClean="0"/>
              <a:t>tag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endParaRPr lang="it-IT" dirty="0" smtClean="0"/>
          </a:p>
          <a:p>
            <a:pPr lvl="1"/>
            <a:r>
              <a:rPr lang="it-IT" dirty="0" smtClean="0"/>
              <a:t>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u="sng" dirty="0" err="1" smtClean="0"/>
              <a:t>Buffered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Output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u="sng" dirty="0" err="1" smtClean="0"/>
              <a:t>Cached</a:t>
            </a:r>
            <a:endParaRPr lang="it-IT" u="sng" dirty="0" smtClean="0"/>
          </a:p>
          <a:p>
            <a:r>
              <a:rPr lang="it-IT" dirty="0" err="1" smtClean="0"/>
              <a:t>Groovy</a:t>
            </a:r>
            <a:r>
              <a:rPr lang="it-IT" dirty="0" smtClean="0"/>
              <a:t> (+</a:t>
            </a:r>
            <a:r>
              <a:rPr lang="it-IT" dirty="0" err="1" smtClean="0"/>
              <a:t>AgileSites</a:t>
            </a:r>
            <a:r>
              <a:rPr lang="it-IT" dirty="0" smtClean="0"/>
              <a:t>)</a:t>
            </a:r>
            <a:endParaRPr lang="it-IT" dirty="0"/>
          </a:p>
          <a:p>
            <a:pPr lvl="1"/>
            <a:r>
              <a:rPr lang="it-IT" dirty="0" err="1" smtClean="0"/>
              <a:t>Groovy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99% </a:t>
            </a:r>
            <a:r>
              <a:rPr lang="it-IT" dirty="0" err="1" smtClean="0"/>
              <a:t>like</a:t>
            </a:r>
            <a:r>
              <a:rPr lang="it-IT" dirty="0" smtClean="0"/>
              <a:t> Java (</a:t>
            </a:r>
            <a:r>
              <a:rPr lang="it-IT" dirty="0" err="1" smtClean="0"/>
              <a:t>except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slower</a:t>
            </a:r>
            <a:r>
              <a:rPr lang="it-IT" dirty="0" smtClean="0"/>
              <a:t>)</a:t>
            </a:r>
          </a:p>
          <a:p>
            <a:pPr lvl="2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matter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in </a:t>
            </a:r>
            <a:r>
              <a:rPr lang="it-IT" dirty="0" err="1" smtClean="0"/>
              <a:t>Sites</a:t>
            </a:r>
            <a:r>
              <a:rPr lang="it-IT" dirty="0" smtClean="0"/>
              <a:t> </a:t>
            </a:r>
            <a:r>
              <a:rPr lang="it-IT" dirty="0" err="1" smtClean="0"/>
              <a:t>everything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cached</a:t>
            </a:r>
            <a:endParaRPr lang="it-IT" dirty="0" smtClean="0"/>
          </a:p>
          <a:p>
            <a:pPr lvl="1"/>
            <a:r>
              <a:rPr lang="it-IT" dirty="0"/>
              <a:t>http://</a:t>
            </a:r>
            <a:r>
              <a:rPr lang="it-IT" dirty="0" smtClean="0"/>
              <a:t>groovy.codehaus.org/Differences+from+Java</a:t>
            </a:r>
          </a:p>
          <a:p>
            <a:pPr lvl="1"/>
            <a:r>
              <a:rPr lang="it-IT" dirty="0" smtClean="0"/>
              <a:t>Plus a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nice</a:t>
            </a:r>
            <a:r>
              <a:rPr lang="it-IT" dirty="0" smtClean="0"/>
              <a:t> </a:t>
            </a:r>
            <a:r>
              <a:rPr lang="it-IT" dirty="0" err="1" smtClean="0"/>
              <a:t>extensions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3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Templates &amp; </a:t>
            </a:r>
            <a:r>
              <a:rPr lang="it-IT" dirty="0" err="1" smtClean="0"/>
              <a:t>CSElement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Asset</a:t>
            </a:r>
            <a:r>
              <a:rPr lang="it-IT" dirty="0" smtClean="0"/>
              <a:t> holding an </a:t>
            </a:r>
            <a:r>
              <a:rPr lang="it-IT" dirty="0" err="1" smtClean="0"/>
              <a:t>Element</a:t>
            </a:r>
            <a:endParaRPr lang="it-IT" dirty="0" smtClean="0"/>
          </a:p>
          <a:p>
            <a:pPr marL="685800" lvl="2">
              <a:spcBef>
                <a:spcPts val="1000"/>
              </a:spcBef>
            </a:pP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Publishable</a:t>
            </a:r>
            <a:endParaRPr lang="it-IT" dirty="0" smtClean="0"/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meta </a:t>
            </a:r>
            <a:r>
              <a:rPr lang="it-IT" u="sng" dirty="0" smtClean="0"/>
              <a:t>data</a:t>
            </a:r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UNCACHED</a:t>
            </a:r>
          </a:p>
          <a:p>
            <a:r>
              <a:rPr lang="it-IT" dirty="0" smtClean="0"/>
              <a:t>Use for </a:t>
            </a:r>
            <a:r>
              <a:rPr lang="it-IT" dirty="0" err="1" smtClean="0"/>
              <a:t>rendering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embed</a:t>
            </a:r>
            <a:r>
              <a:rPr lang="it-IT" dirty="0" smtClean="0"/>
              <a:t> html in the </a:t>
            </a:r>
            <a:r>
              <a:rPr lang="it-IT" dirty="0" err="1" smtClean="0"/>
              <a:t>caller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In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Asset</a:t>
            </a:r>
            <a:r>
              <a:rPr lang="it-IT" dirty="0" smtClean="0"/>
              <a:t> holding an </a:t>
            </a:r>
            <a:r>
              <a:rPr lang="it-IT" dirty="0" err="1" smtClean="0"/>
              <a:t>Element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Publishable</a:t>
            </a:r>
            <a:endParaRPr lang="it-IT" dirty="0" smtClean="0"/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meta data</a:t>
            </a:r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CACHED</a:t>
            </a:r>
          </a:p>
          <a:p>
            <a:r>
              <a:rPr lang="it-IT" dirty="0" smtClean="0"/>
              <a:t>Use for </a:t>
            </a:r>
            <a:r>
              <a:rPr lang="it-IT" dirty="0" err="1" smtClean="0"/>
              <a:t>rendering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create separate </a:t>
            </a:r>
            <a:r>
              <a:rPr lang="it-IT" dirty="0" err="1" smtClean="0"/>
              <a:t>Pagelets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6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generic</a:t>
            </a:r>
            <a:r>
              <a:rPr lang="it-IT" dirty="0" smtClean="0"/>
              <a:t> JSP</a:t>
            </a: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3149600"/>
            <a:ext cx="3886200" cy="2627086"/>
          </a:xfrm>
          <a:prstGeom prst="rect">
            <a:avLst/>
          </a:prstGeom>
        </p:spPr>
      </p:pic>
      <p:pic>
        <p:nvPicPr>
          <p:cNvPr id="12" name="Segnaposto contenuto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6638" y="3149600"/>
            <a:ext cx="3886200" cy="2627086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741714" y="2627179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Mandatory</a:t>
            </a:r>
            <a:r>
              <a:rPr lang="it-IT" dirty="0" smtClean="0"/>
              <a:t> </a:t>
            </a:r>
            <a:r>
              <a:rPr lang="it-IT" dirty="0" err="1" smtClean="0"/>
              <a:t>imports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515429" y="2627179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Where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code </a:t>
            </a:r>
            <a:r>
              <a:rPr lang="it-IT" dirty="0" err="1" smtClean="0"/>
              <a:t>should</a:t>
            </a:r>
            <a:r>
              <a:rPr lang="it-IT" dirty="0" smtClean="0"/>
              <a:t> go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36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ubitiquous</a:t>
            </a:r>
            <a:r>
              <a:rPr lang="it-IT" dirty="0" smtClean="0"/>
              <a:t> ICS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ICS </a:t>
            </a:r>
            <a:r>
              <a:rPr lang="it-IT" dirty="0" err="1" smtClean="0"/>
              <a:t>is</a:t>
            </a:r>
            <a:r>
              <a:rPr lang="it-IT" dirty="0" smtClean="0"/>
              <a:t> the Interface to Content Server</a:t>
            </a:r>
          </a:p>
          <a:p>
            <a:pPr lvl="1"/>
            <a:r>
              <a:rPr lang="it-IT" dirty="0" smtClean="0"/>
              <a:t>A </a:t>
            </a:r>
            <a:r>
              <a:rPr lang="it-IT" dirty="0" err="1" smtClean="0"/>
              <a:t>facade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</a:t>
            </a:r>
            <a:r>
              <a:rPr lang="it-IT" dirty="0" err="1" smtClean="0"/>
              <a:t>almost</a:t>
            </a:r>
            <a:r>
              <a:rPr lang="it-IT" dirty="0" smtClean="0"/>
              <a:t> </a:t>
            </a:r>
            <a:r>
              <a:rPr lang="it-IT" dirty="0" err="1" smtClean="0"/>
              <a:t>everything</a:t>
            </a:r>
            <a:r>
              <a:rPr lang="it-IT" dirty="0" smtClean="0"/>
              <a:t> 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Must be </a:t>
            </a:r>
            <a:r>
              <a:rPr lang="it-IT" dirty="0" err="1" smtClean="0"/>
              <a:t>uses</a:t>
            </a:r>
            <a:r>
              <a:rPr lang="it-IT" dirty="0" smtClean="0"/>
              <a:t> inside a &lt;</a:t>
            </a:r>
            <a:r>
              <a:rPr lang="it-IT" dirty="0" err="1" smtClean="0"/>
              <a:t>cs:ftcs</a:t>
            </a:r>
            <a:r>
              <a:rPr lang="it-IT" dirty="0" smtClean="0"/>
              <a:t>&gt; </a:t>
            </a:r>
            <a:r>
              <a:rPr lang="it-IT" dirty="0" err="1" smtClean="0"/>
              <a:t>block</a:t>
            </a:r>
            <a:endParaRPr lang="it-IT" dirty="0" smtClean="0"/>
          </a:p>
          <a:p>
            <a:pPr lvl="1"/>
            <a:r>
              <a:rPr lang="it-IT" dirty="0"/>
              <a:t>Content Server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 of the </a:t>
            </a:r>
            <a:r>
              <a:rPr lang="it-IT" dirty="0" err="1"/>
              <a:t>product</a:t>
            </a:r>
            <a:endParaRPr lang="it-IT" dirty="0"/>
          </a:p>
          <a:p>
            <a:pPr lvl="1"/>
            <a:r>
              <a:rPr lang="it-IT" dirty="0"/>
              <a:t>Future Tense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developer</a:t>
            </a:r>
            <a:r>
              <a:rPr lang="it-IT" dirty="0"/>
              <a:t> of </a:t>
            </a:r>
            <a:r>
              <a:rPr lang="it-IT" dirty="0" err="1" smtClean="0"/>
              <a:t>Sites</a:t>
            </a:r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Variables</a:t>
            </a:r>
            <a:r>
              <a:rPr lang="it-IT" dirty="0" smtClean="0"/>
              <a:t> (</a:t>
            </a:r>
            <a:r>
              <a:rPr lang="it-IT" dirty="0" err="1" smtClean="0"/>
              <a:t>Strings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Lists</a:t>
            </a:r>
            <a:r>
              <a:rPr lang="it-IT" dirty="0" smtClean="0"/>
              <a:t> (</a:t>
            </a:r>
            <a:r>
              <a:rPr lang="it-IT" dirty="0" err="1" smtClean="0"/>
              <a:t>tables</a:t>
            </a:r>
            <a:r>
              <a:rPr lang="it-IT" dirty="0" smtClean="0"/>
              <a:t>, </a:t>
            </a:r>
            <a:r>
              <a:rPr lang="it-IT" dirty="0" err="1" smtClean="0"/>
              <a:t>actually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Object (</a:t>
            </a:r>
            <a:r>
              <a:rPr lang="it-IT" dirty="0" err="1" smtClean="0"/>
              <a:t>arbitrary</a:t>
            </a:r>
            <a:r>
              <a:rPr lang="it-IT" dirty="0" smtClean="0"/>
              <a:t> </a:t>
            </a:r>
            <a:r>
              <a:rPr lang="it-IT" dirty="0" err="1" smtClean="0"/>
              <a:t>pojos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Variables</a:t>
            </a:r>
            <a:r>
              <a:rPr lang="it-IT" dirty="0" smtClean="0"/>
              <a:t> in </a:t>
            </a:r>
            <a:r>
              <a:rPr lang="it-IT" dirty="0" err="1" smtClean="0"/>
              <a:t>Sites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93" y="2072142"/>
            <a:ext cx="5293179" cy="30428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293405"/>
            <a:ext cx="8305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8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b="1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cache and </a:t>
            </a:r>
            <a:r>
              <a:rPr lang="it-IT" dirty="0" err="1" smtClean="0"/>
              <a:t>publishing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Sites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a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model </a:t>
            </a:r>
            <a:r>
              <a:rPr lang="it-IT" dirty="0" err="1" smtClean="0"/>
              <a:t>stored</a:t>
            </a:r>
            <a:r>
              <a:rPr lang="it-IT" dirty="0" smtClean="0"/>
              <a:t> in the database</a:t>
            </a:r>
          </a:p>
          <a:p>
            <a:pPr lvl="1"/>
            <a:r>
              <a:rPr lang="it-IT" dirty="0" smtClean="0"/>
              <a:t>Database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inefficient</a:t>
            </a:r>
            <a:r>
              <a:rPr lang="it-IT" dirty="0" smtClean="0"/>
              <a:t> (</a:t>
            </a:r>
            <a:r>
              <a:rPr lang="it-IT" dirty="0" err="1" smtClean="0"/>
              <a:t>tens</a:t>
            </a:r>
            <a:r>
              <a:rPr lang="it-IT" dirty="0" smtClean="0"/>
              <a:t> of </a:t>
            </a:r>
            <a:r>
              <a:rPr lang="it-IT" dirty="0" err="1" smtClean="0"/>
              <a:t>queries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asset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Caching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absolutely</a:t>
            </a:r>
            <a:r>
              <a:rPr lang="it-IT" dirty="0" smtClean="0"/>
              <a:t> </a:t>
            </a:r>
            <a:r>
              <a:rPr lang="it-IT" dirty="0" err="1" smtClean="0"/>
              <a:t>critical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a fast site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1 </a:t>
            </a:r>
            <a:r>
              <a:rPr lang="it-IT" dirty="0" err="1" smtClean="0"/>
              <a:t>error</a:t>
            </a:r>
            <a:r>
              <a:rPr lang="it-IT" dirty="0" smtClean="0"/>
              <a:t> of </a:t>
            </a:r>
            <a:r>
              <a:rPr lang="it-IT" dirty="0" err="1" smtClean="0"/>
              <a:t>devlopers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ignoring</a:t>
            </a:r>
            <a:r>
              <a:rPr lang="it-IT" dirty="0" smtClean="0"/>
              <a:t> </a:t>
            </a:r>
            <a:r>
              <a:rPr lang="it-IT" dirty="0" err="1" smtClean="0"/>
              <a:t>caching</a:t>
            </a:r>
            <a:r>
              <a:rPr lang="it-IT" dirty="0" smtClean="0"/>
              <a:t> </a:t>
            </a:r>
            <a:r>
              <a:rPr lang="it-IT" dirty="0" err="1" smtClean="0"/>
              <a:t>until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r>
              <a:rPr lang="it-IT" dirty="0" smtClean="0"/>
              <a:t> late</a:t>
            </a:r>
          </a:p>
          <a:p>
            <a:r>
              <a:rPr lang="it-IT" dirty="0" smtClean="0"/>
              <a:t>Publishing and </a:t>
            </a:r>
            <a:r>
              <a:rPr lang="it-IT" dirty="0" err="1" smtClean="0"/>
              <a:t>caching</a:t>
            </a:r>
            <a:r>
              <a:rPr lang="it-IT" dirty="0" smtClean="0"/>
              <a:t> are </a:t>
            </a:r>
            <a:r>
              <a:rPr lang="it-IT" dirty="0" err="1" smtClean="0"/>
              <a:t>related</a:t>
            </a:r>
            <a:endParaRPr lang="it-IT" dirty="0" smtClean="0"/>
          </a:p>
          <a:p>
            <a:pPr lvl="1"/>
            <a:r>
              <a:rPr lang="it-IT" dirty="0" smtClean="0"/>
              <a:t>Cache must be </a:t>
            </a:r>
            <a:r>
              <a:rPr lang="it-IT" dirty="0" err="1" smtClean="0"/>
              <a:t>invalidated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partially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publishing</a:t>
            </a:r>
            <a:endParaRPr lang="it-IT" dirty="0" smtClean="0"/>
          </a:p>
          <a:p>
            <a:pPr lvl="1"/>
            <a:r>
              <a:rPr lang="it-IT" dirty="0" err="1" smtClean="0"/>
              <a:t>Hence</a:t>
            </a:r>
            <a:r>
              <a:rPr lang="it-IT" dirty="0" smtClean="0"/>
              <a:t> </a:t>
            </a:r>
            <a:r>
              <a:rPr lang="it-IT" dirty="0" err="1" smtClean="0"/>
              <a:t>dependencies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assets</a:t>
            </a:r>
            <a:r>
              <a:rPr lang="it-IT" dirty="0" smtClean="0"/>
              <a:t> and </a:t>
            </a:r>
            <a:r>
              <a:rPr lang="it-IT" dirty="0" err="1" smtClean="0"/>
              <a:t>pagelet</a:t>
            </a:r>
            <a:r>
              <a:rPr lang="it-IT" dirty="0" smtClean="0"/>
              <a:t> must be </a:t>
            </a:r>
            <a:r>
              <a:rPr lang="it-IT" dirty="0" err="1" smtClean="0"/>
              <a:t>tracked</a:t>
            </a:r>
            <a:endParaRPr lang="it-IT" dirty="0"/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2 </a:t>
            </a:r>
            <a:r>
              <a:rPr lang="it-IT" dirty="0" err="1" smtClean="0"/>
              <a:t>error</a:t>
            </a:r>
            <a:r>
              <a:rPr lang="it-IT" dirty="0" smtClean="0"/>
              <a:t> of </a:t>
            </a:r>
            <a:r>
              <a:rPr lang="it-IT" dirty="0" err="1" smtClean="0"/>
              <a:t>developers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ignoring</a:t>
            </a:r>
            <a:r>
              <a:rPr lang="it-IT" dirty="0" smtClean="0"/>
              <a:t> </a:t>
            </a:r>
            <a:r>
              <a:rPr lang="it-IT" dirty="0" err="1" smtClean="0"/>
              <a:t>dependencies</a:t>
            </a:r>
            <a:r>
              <a:rPr lang="it-IT" dirty="0" smtClean="0"/>
              <a:t> so the WHOLE cache must be </a:t>
            </a:r>
            <a:r>
              <a:rPr lang="it-IT" dirty="0" err="1" smtClean="0"/>
              <a:t>invalidated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publish</a:t>
            </a:r>
            <a:endParaRPr lang="it-IT" dirty="0" smtClean="0"/>
          </a:p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6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Lists</a:t>
            </a:r>
            <a:r>
              <a:rPr lang="it-IT" dirty="0" smtClean="0"/>
              <a:t> in </a:t>
            </a:r>
            <a:r>
              <a:rPr lang="it-IT" dirty="0" err="1" smtClean="0"/>
              <a:t>Sites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3159169"/>
            <a:ext cx="3886200" cy="2846299"/>
          </a:xfrm>
          <a:prstGeom prst="rect">
            <a:avLst/>
          </a:prstGeom>
        </p:spPr>
      </p:pic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6638" y="3288191"/>
            <a:ext cx="3886200" cy="2588255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756229" y="278983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Loop</a:t>
            </a:r>
            <a:r>
              <a:rPr lang="it-IT" dirty="0" smtClean="0"/>
              <a:t> a list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875091" y="619013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List Output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519520" y="260517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Get</a:t>
            </a:r>
            <a:r>
              <a:rPr lang="it-IT" dirty="0" smtClean="0"/>
              <a:t> a list of </a:t>
            </a:r>
            <a:r>
              <a:rPr lang="it-IT" dirty="0" err="1" smtClean="0"/>
              <a:t>assets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7246045" y="6012516"/>
            <a:ext cx="189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DO NOT DO THIS!</a:t>
            </a:r>
            <a:br>
              <a:rPr lang="it-IT" dirty="0" smtClean="0"/>
            </a:br>
            <a:r>
              <a:rPr lang="it-IT" dirty="0" smtClean="0"/>
              <a:t>ONLY A SAMPLE</a:t>
            </a:r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 flipH="1" flipV="1">
            <a:off x="6894286" y="4383314"/>
            <a:ext cx="943428" cy="162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V="1">
            <a:off x="4680408" y="5129880"/>
            <a:ext cx="864049" cy="120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>
            <a:off x="3177490" y="5275734"/>
            <a:ext cx="91440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 flipH="1">
            <a:off x="2133600" y="3058905"/>
            <a:ext cx="211893" cy="5960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>
            <a:off x="6633029" y="2974503"/>
            <a:ext cx="362857" cy="6804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7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Extracting</a:t>
            </a:r>
            <a:r>
              <a:rPr lang="it-IT" dirty="0" smtClean="0"/>
              <a:t> </a:t>
            </a:r>
            <a:r>
              <a:rPr lang="it-IT" dirty="0" err="1" smtClean="0"/>
              <a:t>attributes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Let's</a:t>
            </a:r>
            <a:r>
              <a:rPr lang="it-IT" dirty="0" smtClean="0"/>
              <a:t> start </a:t>
            </a:r>
            <a:r>
              <a:rPr lang="it-IT" dirty="0" err="1" smtClean="0"/>
              <a:t>adding</a:t>
            </a:r>
            <a:r>
              <a:rPr lang="it-IT" dirty="0" smtClean="0"/>
              <a:t> the </a:t>
            </a:r>
            <a:r>
              <a:rPr lang="it-IT" dirty="0" err="1" smtClean="0"/>
              <a:t>content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7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Loading</a:t>
            </a:r>
            <a:r>
              <a:rPr lang="it-IT" dirty="0" smtClean="0"/>
              <a:t> an </a:t>
            </a:r>
            <a:r>
              <a:rPr lang="it-IT" dirty="0" err="1" smtClean="0"/>
              <a:t>asset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Load</a:t>
            </a:r>
            <a:r>
              <a:rPr lang="it-IT" dirty="0" smtClean="0"/>
              <a:t> the </a:t>
            </a:r>
            <a:r>
              <a:rPr lang="it-IT" dirty="0" err="1" smtClean="0"/>
              <a:t>asset</a:t>
            </a:r>
            <a:r>
              <a:rPr lang="it-IT" dirty="0" smtClean="0"/>
              <a:t> "head"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Load</a:t>
            </a:r>
            <a:r>
              <a:rPr lang="it-IT" dirty="0" smtClean="0"/>
              <a:t> the </a:t>
            </a:r>
            <a:r>
              <a:rPr lang="it-IT" dirty="0" err="1" smtClean="0"/>
              <a:t>attibutes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62" y="3102428"/>
            <a:ext cx="3502642" cy="11938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9" y="5160736"/>
            <a:ext cx="3419475" cy="11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0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Reading single </a:t>
            </a:r>
            <a:r>
              <a:rPr lang="it-IT" dirty="0" err="1" smtClean="0"/>
              <a:t>attribute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the </a:t>
            </a:r>
            <a:r>
              <a:rPr lang="it-IT" dirty="0" err="1" smtClean="0"/>
              <a:t>attributes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Extract</a:t>
            </a:r>
            <a:r>
              <a:rPr lang="it-IT" dirty="0" smtClean="0"/>
              <a:t> the </a:t>
            </a:r>
            <a:r>
              <a:rPr lang="it-IT" dirty="0" err="1" smtClean="0"/>
              <a:t>value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err="1" smtClean="0"/>
              <a:t>Print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 smtClean="0"/>
              <a:t>Get</a:t>
            </a:r>
            <a:r>
              <a:rPr lang="it-IT" dirty="0" smtClean="0"/>
              <a:t> the </a:t>
            </a:r>
            <a:r>
              <a:rPr lang="it-IT" dirty="0" err="1" smtClean="0"/>
              <a:t>attribute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and </a:t>
            </a:r>
            <a:r>
              <a:rPr lang="it-IT" dirty="0" err="1" smtClean="0"/>
              <a:t>place</a:t>
            </a:r>
            <a:r>
              <a:rPr lang="it-IT" dirty="0" smtClean="0"/>
              <a:t> in the </a:t>
            </a:r>
            <a:r>
              <a:rPr lang="it-IT" dirty="0" err="1" smtClean="0"/>
              <a:t>mockup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65" y="2980622"/>
            <a:ext cx="2478664" cy="102773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65" y="4577811"/>
            <a:ext cx="2028721" cy="102101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6095419"/>
            <a:ext cx="3464667" cy="4073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0" y="3951731"/>
            <a:ext cx="4411919" cy="113658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63" y="4118000"/>
            <a:ext cx="2999423" cy="4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4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Cache &amp; </a:t>
            </a:r>
            <a:r>
              <a:rPr lang="it-IT" dirty="0" err="1" smtClean="0"/>
              <a:t>Dependencies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Speed</a:t>
            </a:r>
            <a:r>
              <a:rPr lang="it-IT" dirty="0" smtClean="0"/>
              <a:t> up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WebCenter</a:t>
            </a:r>
            <a:r>
              <a:rPr lang="it-IT" dirty="0" smtClean="0"/>
              <a:t> </a:t>
            </a:r>
            <a:r>
              <a:rPr lang="it-IT" dirty="0" err="1" smtClean="0"/>
              <a:t>SIte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3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246743" y="2438400"/>
            <a:ext cx="8661587" cy="4151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Multiple cache in </a:t>
            </a:r>
            <a:r>
              <a:rPr lang="it-IT" dirty="0" err="1" smtClean="0"/>
              <a:t>Sites</a:t>
            </a: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48732"/>
            <a:ext cx="7886700" cy="3150681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406400" y="961975"/>
            <a:ext cx="8325766" cy="1325563"/>
          </a:xfrm>
        </p:spPr>
        <p:txBody>
          <a:bodyPr/>
          <a:lstStyle/>
          <a:p>
            <a:r>
              <a:rPr lang="it-IT" dirty="0" smtClean="0"/>
              <a:t>Satellite Page(</a:t>
            </a:r>
            <a:r>
              <a:rPr lang="it-IT" dirty="0" err="1" smtClean="0"/>
              <a:t>let</a:t>
            </a:r>
            <a:r>
              <a:rPr lang="it-IT" dirty="0" smtClean="0"/>
              <a:t>) and blob Cache</a:t>
            </a:r>
            <a:endParaRPr lang="it-IT" dirty="0"/>
          </a:p>
        </p:txBody>
      </p:sp>
      <p:pic>
        <p:nvPicPr>
          <p:cNvPr id="13" name="Segnaposto contenuto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048" y="2525711"/>
            <a:ext cx="3152775" cy="3914775"/>
          </a:xfrm>
          <a:prstGeom prst="rect">
            <a:avLst/>
          </a:prstGeom>
        </p:spPr>
      </p:pic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3370" y="2426493"/>
            <a:ext cx="3650094" cy="4113212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71" y="2944810"/>
            <a:ext cx="17716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7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Sites</a:t>
            </a:r>
            <a:r>
              <a:rPr lang="it-IT" dirty="0" smtClean="0"/>
              <a:t> Page(</a:t>
            </a:r>
            <a:r>
              <a:rPr lang="it-IT" dirty="0" err="1" smtClean="0"/>
              <a:t>let</a:t>
            </a:r>
            <a:r>
              <a:rPr lang="it-IT" dirty="0" smtClean="0"/>
              <a:t>) cache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5665" y="2627179"/>
            <a:ext cx="2895600" cy="3629025"/>
          </a:xfrm>
          <a:prstGeom prst="rect">
            <a:avLst/>
          </a:prstGeom>
        </p:spPr>
      </p:pic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04037" y="3625697"/>
            <a:ext cx="3328129" cy="163198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36" y="2893878"/>
            <a:ext cx="1905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Asset</a:t>
            </a:r>
            <a:r>
              <a:rPr lang="it-IT" dirty="0" smtClean="0"/>
              <a:t> (</a:t>
            </a:r>
            <a:r>
              <a:rPr lang="it-IT" dirty="0" err="1" smtClean="0"/>
              <a:t>pojo</a:t>
            </a:r>
            <a:r>
              <a:rPr lang="it-IT" dirty="0"/>
              <a:t>)</a:t>
            </a:r>
            <a:r>
              <a:rPr lang="it-IT" dirty="0" smtClean="0"/>
              <a:t> Cache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9414" y="2627179"/>
            <a:ext cx="1714500" cy="3533775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1924" y="3432041"/>
            <a:ext cx="3095625" cy="1924050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19" y="2841491"/>
            <a:ext cx="1981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ResultSet</a:t>
            </a:r>
            <a:r>
              <a:rPr lang="it-IT" dirty="0" smtClean="0"/>
              <a:t> (</a:t>
            </a:r>
            <a:r>
              <a:rPr lang="it-IT" dirty="0" err="1" smtClean="0"/>
              <a:t>table</a:t>
            </a:r>
            <a:r>
              <a:rPr lang="it-IT" dirty="0" smtClean="0"/>
              <a:t>) cache</a:t>
            </a:r>
            <a:endParaRPr lang="it-IT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9983" y="2823637"/>
            <a:ext cx="3886200" cy="3083703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816" y="2408103"/>
            <a:ext cx="2371725" cy="391477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87" y="2627177"/>
            <a:ext cx="2038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1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Content Model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b="1" dirty="0" err="1" smtClean="0"/>
              <a:t>king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A CMS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good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long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easy to </a:t>
            </a:r>
            <a:r>
              <a:rPr lang="it-IT" dirty="0" err="1" smtClean="0"/>
              <a:t>edit</a:t>
            </a:r>
            <a:r>
              <a:rPr lang="it-IT" dirty="0" smtClean="0"/>
              <a:t> a site</a:t>
            </a:r>
          </a:p>
          <a:p>
            <a:pPr lvl="1"/>
            <a:r>
              <a:rPr lang="it-IT" dirty="0" err="1" smtClean="0"/>
              <a:t>Hence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design a website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easy to </a:t>
            </a:r>
            <a:r>
              <a:rPr lang="it-IT" dirty="0" err="1" smtClean="0"/>
              <a:t>edit</a:t>
            </a:r>
            <a:endParaRPr lang="it-IT" dirty="0" smtClean="0"/>
          </a:p>
          <a:p>
            <a:pPr lvl="1"/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NOT </a:t>
            </a:r>
            <a:r>
              <a:rPr lang="it-IT" dirty="0" err="1" smtClean="0"/>
              <a:t>translate</a:t>
            </a:r>
            <a:r>
              <a:rPr lang="it-IT" dirty="0" smtClean="0"/>
              <a:t> in a web site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easy to </a:t>
            </a:r>
            <a:r>
              <a:rPr lang="it-IT" dirty="0" err="1" smtClean="0"/>
              <a:t>develop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biggest</a:t>
            </a:r>
            <a:r>
              <a:rPr lang="it-IT" dirty="0" smtClean="0"/>
              <a:t> </a:t>
            </a:r>
            <a:r>
              <a:rPr lang="it-IT" dirty="0" err="1" smtClean="0"/>
              <a:t>complain</a:t>
            </a:r>
            <a:r>
              <a:rPr lang="it-IT" dirty="0" smtClean="0"/>
              <a:t> of end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site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awkward</a:t>
            </a:r>
            <a:r>
              <a:rPr lang="it-IT" dirty="0" smtClean="0"/>
              <a:t> to </a:t>
            </a:r>
            <a:r>
              <a:rPr lang="it-IT" dirty="0" err="1" smtClean="0"/>
              <a:t>edit</a:t>
            </a:r>
            <a:endParaRPr lang="it-IT" dirty="0" smtClean="0"/>
          </a:p>
          <a:p>
            <a:pPr lvl="1"/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result</a:t>
            </a:r>
            <a:r>
              <a:rPr lang="it-IT" dirty="0" smtClean="0"/>
              <a:t> of  database-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model </a:t>
            </a:r>
            <a:r>
              <a:rPr lang="it-IT" dirty="0" err="1" smtClean="0"/>
              <a:t>definition</a:t>
            </a:r>
            <a:endParaRPr lang="it-IT" dirty="0" smtClean="0"/>
          </a:p>
          <a:p>
            <a:pPr lvl="2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wrong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inefficient</a:t>
            </a:r>
            <a:r>
              <a:rPr lang="it-IT" dirty="0" smtClean="0"/>
              <a:t> and </a:t>
            </a:r>
            <a:r>
              <a:rPr lang="it-IT" dirty="0" err="1" smtClean="0"/>
              <a:t>very</a:t>
            </a:r>
            <a:r>
              <a:rPr lang="it-IT" dirty="0" smtClean="0"/>
              <a:t> hard to </a:t>
            </a:r>
            <a:r>
              <a:rPr lang="it-IT" dirty="0" err="1" smtClean="0"/>
              <a:t>edit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typical</a:t>
            </a:r>
            <a:r>
              <a:rPr lang="it-IT" dirty="0" smtClean="0"/>
              <a:t> </a:t>
            </a:r>
            <a:r>
              <a:rPr lang="it-IT" dirty="0" err="1" smtClean="0"/>
              <a:t>nightmare</a:t>
            </a:r>
            <a:r>
              <a:rPr lang="it-IT" dirty="0" smtClean="0"/>
              <a:t>:  a "relation </a:t>
            </a:r>
            <a:r>
              <a:rPr lang="it-IT" dirty="0" err="1" smtClean="0"/>
              <a:t>asset</a:t>
            </a:r>
            <a:r>
              <a:rPr lang="it-IT" dirty="0" smtClean="0"/>
              <a:t>"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7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Dependencies</a:t>
            </a:r>
            <a:r>
              <a:rPr lang="it-IT" dirty="0" smtClean="0"/>
              <a:t> (the easy part)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30" y="3740664"/>
            <a:ext cx="4648200" cy="29908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30" y="2322285"/>
            <a:ext cx="4575588" cy="128814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" y="2322285"/>
            <a:ext cx="3599998" cy="3895080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 flipH="1">
            <a:off x="2271149" y="2583543"/>
            <a:ext cx="21557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2569029" y="3140333"/>
            <a:ext cx="1691101" cy="3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 flipV="1">
            <a:off x="2851190" y="3996533"/>
            <a:ext cx="2177143" cy="85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2569029" y="4035215"/>
            <a:ext cx="2235200" cy="102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3349003" y="4381307"/>
            <a:ext cx="4532254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8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dependencies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01" y="2300855"/>
            <a:ext cx="3171825" cy="17716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9" y="4260835"/>
            <a:ext cx="5487049" cy="241504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99" y="2079285"/>
            <a:ext cx="3038475" cy="235267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158887" y="4868192"/>
            <a:ext cx="227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Quiz: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where</a:t>
            </a:r>
            <a:r>
              <a:rPr lang="it-IT" sz="2400" dirty="0" smtClean="0"/>
              <a:t> </a:t>
            </a:r>
            <a:br>
              <a:rPr lang="it-IT" sz="2400" dirty="0" smtClean="0"/>
            </a:br>
            <a:r>
              <a:rPr lang="it-IT" sz="2400" dirty="0" err="1" smtClean="0"/>
              <a:t>they</a:t>
            </a:r>
            <a:r>
              <a:rPr lang="it-IT" sz="2400" dirty="0" smtClean="0"/>
              <a:t> are </a:t>
            </a:r>
            <a:r>
              <a:rPr lang="it-IT" sz="2400" dirty="0" err="1" smtClean="0"/>
              <a:t>coming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5797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Answer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0" y="2135536"/>
            <a:ext cx="3047766" cy="456866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30" y="5024672"/>
            <a:ext cx="2305050" cy="3333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653" y="2768308"/>
            <a:ext cx="3733800" cy="3714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653" y="3302003"/>
            <a:ext cx="5581650" cy="40957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030" y="4451810"/>
            <a:ext cx="5829300" cy="381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30" y="3907146"/>
            <a:ext cx="2305050" cy="3333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748" y="6158758"/>
            <a:ext cx="5829300" cy="381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2748" y="5629815"/>
            <a:ext cx="4133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7965" y="1098835"/>
            <a:ext cx="7886700" cy="1325563"/>
          </a:xfrm>
        </p:spPr>
        <p:txBody>
          <a:bodyPr/>
          <a:lstStyle/>
          <a:p>
            <a:r>
              <a:rPr lang="it-IT" dirty="0" err="1" smtClean="0"/>
              <a:t>Dependencies</a:t>
            </a:r>
            <a:r>
              <a:rPr lang="it-IT" dirty="0" smtClean="0"/>
              <a:t> (the hard part)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68" y="2510935"/>
            <a:ext cx="2114550" cy="3714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47" y="3798433"/>
            <a:ext cx="1895475" cy="1438275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 flipH="1" flipV="1">
            <a:off x="1436914" y="2882410"/>
            <a:ext cx="812800" cy="137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5" idx="2"/>
          </p:cNvCxnSpPr>
          <p:nvPr/>
        </p:nvCxnSpPr>
        <p:spPr>
          <a:xfrm flipH="1" flipV="1">
            <a:off x="2075543" y="2882410"/>
            <a:ext cx="508000" cy="151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 flipV="1">
            <a:off x="2714171" y="2882410"/>
            <a:ext cx="101600" cy="174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160" y="3049095"/>
            <a:ext cx="2828925" cy="240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ttangolo arrotondato 14"/>
          <p:cNvSpPr/>
          <p:nvPr/>
        </p:nvSpPr>
        <p:spPr>
          <a:xfrm>
            <a:off x="4682218" y="3939682"/>
            <a:ext cx="2226583" cy="3143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arrotondato 15"/>
          <p:cNvSpPr/>
          <p:nvPr/>
        </p:nvSpPr>
        <p:spPr>
          <a:xfrm>
            <a:off x="4682218" y="4254008"/>
            <a:ext cx="2226583" cy="3143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4682218" y="4812429"/>
            <a:ext cx="2226583" cy="3143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77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Flex</a:t>
            </a:r>
            <a:r>
              <a:rPr lang="it-IT" dirty="0" smtClean="0"/>
              <a:t> Families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More </a:t>
            </a:r>
            <a:r>
              <a:rPr lang="it-IT" dirty="0" err="1" smtClean="0"/>
              <a:t>advanced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smtClean="0"/>
              <a:t>modelling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4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Creating</a:t>
            </a:r>
            <a:r>
              <a:rPr lang="it-IT" dirty="0" smtClean="0"/>
              <a:t> a new </a:t>
            </a:r>
            <a:r>
              <a:rPr lang="it-IT" dirty="0" err="1" smtClean="0"/>
              <a:t>Flex</a:t>
            </a:r>
            <a:r>
              <a:rPr lang="it-IT" dirty="0" smtClean="0"/>
              <a:t> Family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Create a new </a:t>
            </a:r>
            <a:r>
              <a:rPr lang="it-IT" dirty="0" err="1" smtClean="0"/>
              <a:t>flex</a:t>
            </a:r>
            <a:r>
              <a:rPr lang="it-IT" dirty="0" smtClean="0"/>
              <a:t> family</a:t>
            </a:r>
          </a:p>
          <a:p>
            <a:pPr lvl="1"/>
            <a:r>
              <a:rPr lang="it-IT" dirty="0" smtClean="0"/>
              <a:t>Convention: use the site </a:t>
            </a:r>
            <a:r>
              <a:rPr lang="it-IT" dirty="0" err="1" smtClean="0"/>
              <a:t>name</a:t>
            </a:r>
            <a:r>
              <a:rPr lang="it-IT" dirty="0" smtClean="0"/>
              <a:t> </a:t>
            </a:r>
            <a:r>
              <a:rPr lang="it-IT" dirty="0" err="1" smtClean="0"/>
              <a:t>prefix</a:t>
            </a:r>
            <a:endParaRPr lang="it-IT" dirty="0" smtClean="0"/>
          </a:p>
          <a:p>
            <a:r>
              <a:rPr lang="it-IT" dirty="0" err="1" smtClean="0"/>
              <a:t>Demo_A</a:t>
            </a:r>
            <a:r>
              <a:rPr lang="it-IT" dirty="0" smtClean="0"/>
              <a:t> </a:t>
            </a:r>
            <a:r>
              <a:rPr lang="it-IT" dirty="0" err="1" smtClean="0"/>
              <a:t>Demo_PD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Demo_CD</a:t>
            </a:r>
            <a:r>
              <a:rPr lang="it-IT" dirty="0" smtClean="0"/>
              <a:t> </a:t>
            </a:r>
            <a:r>
              <a:rPr lang="it-IT" dirty="0" err="1" smtClean="0"/>
              <a:t>Demo_F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  for </a:t>
            </a:r>
            <a:r>
              <a:rPr lang="it-IT" dirty="0" err="1" smtClean="0"/>
              <a:t>developers</a:t>
            </a:r>
            <a:endParaRPr lang="it-IT" dirty="0" smtClean="0"/>
          </a:p>
          <a:p>
            <a:r>
              <a:rPr lang="it-IT" dirty="0" smtClean="0"/>
              <a:t>Demo2_Category</a:t>
            </a:r>
            <a:br>
              <a:rPr lang="it-IT" dirty="0" smtClean="0"/>
            </a:br>
            <a:r>
              <a:rPr lang="it-IT" dirty="0" smtClean="0"/>
              <a:t>Demo2_Article</a:t>
            </a:r>
            <a:br>
              <a:rPr lang="it-IT" dirty="0" smtClean="0"/>
            </a:br>
            <a:r>
              <a:rPr lang="it-IT" dirty="0" smtClean="0"/>
              <a:t>  for </a:t>
            </a:r>
            <a:r>
              <a:rPr lang="it-IT" dirty="0" err="1" smtClean="0"/>
              <a:t>users</a:t>
            </a: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4511" y="2427154"/>
            <a:ext cx="1533525" cy="400050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38" y="3215564"/>
            <a:ext cx="4147492" cy="30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Parent</a:t>
            </a:r>
            <a:r>
              <a:rPr lang="it-IT" dirty="0" smtClean="0"/>
              <a:t> and Content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 smtClean="0"/>
              <a:t>Articles</a:t>
            </a:r>
            <a:r>
              <a:rPr lang="it-IT" dirty="0" smtClean="0"/>
              <a:t> </a:t>
            </a:r>
            <a:r>
              <a:rPr lang="it-IT" dirty="0" err="1" smtClean="0"/>
              <a:t>grouped</a:t>
            </a:r>
            <a:r>
              <a:rPr lang="it-IT" dirty="0" smtClean="0"/>
              <a:t> in </a:t>
            </a:r>
            <a:r>
              <a:rPr lang="it-IT" dirty="0" err="1" smtClean="0"/>
              <a:t>Categories</a:t>
            </a:r>
            <a:endParaRPr lang="it-IT" dirty="0"/>
          </a:p>
          <a:p>
            <a:r>
              <a:rPr lang="it-IT" dirty="0" smtClean="0"/>
              <a:t>Video and Images </a:t>
            </a:r>
            <a:r>
              <a:rPr lang="it-IT" dirty="0" err="1" smtClean="0"/>
              <a:t>grouped</a:t>
            </a:r>
            <a:r>
              <a:rPr lang="it-IT" dirty="0" smtClean="0"/>
              <a:t> in </a:t>
            </a:r>
            <a:r>
              <a:rPr lang="it-IT" dirty="0" err="1" smtClean="0"/>
              <a:t>Galleries</a:t>
            </a:r>
            <a:endParaRPr lang="it-IT" dirty="0" smtClean="0"/>
          </a:p>
          <a:p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flex</a:t>
            </a:r>
            <a:r>
              <a:rPr lang="it-IT" dirty="0" smtClean="0"/>
              <a:t> family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enough</a:t>
            </a:r>
            <a:r>
              <a:rPr lang="it-IT" dirty="0" smtClean="0"/>
              <a:t>!</a:t>
            </a:r>
          </a:p>
          <a:p>
            <a:pPr lvl="1"/>
            <a:r>
              <a:rPr lang="it-IT" dirty="0" smtClean="0"/>
              <a:t>Do </a:t>
            </a:r>
            <a:r>
              <a:rPr lang="it-IT" dirty="0" err="1" smtClean="0"/>
              <a:t>not</a:t>
            </a:r>
            <a:r>
              <a:rPr lang="it-IT" dirty="0" smtClean="0"/>
              <a:t> create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flex</a:t>
            </a:r>
            <a:r>
              <a:rPr lang="it-IT" dirty="0" smtClean="0"/>
              <a:t> family for </a:t>
            </a:r>
            <a:r>
              <a:rPr lang="it-IT" dirty="0" err="1" smtClean="0"/>
              <a:t>each</a:t>
            </a:r>
            <a:r>
              <a:rPr lang="it-IT" dirty="0" smtClean="0"/>
              <a:t> new </a:t>
            </a:r>
            <a:r>
              <a:rPr lang="it-IT" dirty="0" err="1" smtClean="0"/>
              <a:t>content</a:t>
            </a:r>
            <a:r>
              <a:rPr lang="it-IT" dirty="0" smtClean="0"/>
              <a:t>!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3338" y="3034506"/>
            <a:ext cx="3352800" cy="309562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8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Enabling</a:t>
            </a:r>
            <a:r>
              <a:rPr lang="it-IT" dirty="0" smtClean="0"/>
              <a:t> the </a:t>
            </a:r>
            <a:r>
              <a:rPr lang="it-IT" dirty="0" err="1" smtClean="0"/>
              <a:t>types</a:t>
            </a:r>
            <a:r>
              <a:rPr lang="it-IT" dirty="0" smtClean="0"/>
              <a:t> in the site</a:t>
            </a: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0675" y="2558256"/>
            <a:ext cx="1962150" cy="4048125"/>
          </a:xfrm>
          <a:prstGeom prst="rect">
            <a:avLst/>
          </a:prstGeom>
        </p:spPr>
      </p:pic>
      <p:pic>
        <p:nvPicPr>
          <p:cNvPr id="12" name="Segnaposto contenuto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6330" y="2525713"/>
            <a:ext cx="3666816" cy="411321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5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Create </a:t>
            </a:r>
            <a:r>
              <a:rPr lang="it-IT" dirty="0" err="1" smtClean="0"/>
              <a:t>initial</a:t>
            </a:r>
            <a:r>
              <a:rPr lang="it-IT" dirty="0" smtClean="0"/>
              <a:t> start menu…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developer</a:t>
            </a:r>
            <a:r>
              <a:rPr lang="it-IT" dirty="0" smtClean="0"/>
              <a:t> </a:t>
            </a:r>
            <a:r>
              <a:rPr lang="it-IT" dirty="0" err="1" smtClean="0"/>
              <a:t>Asset</a:t>
            </a:r>
            <a:r>
              <a:rPr lang="it-IT" dirty="0" smtClean="0"/>
              <a:t>, </a:t>
            </a:r>
            <a:r>
              <a:rPr lang="it-IT" dirty="0" err="1" smtClean="0"/>
              <a:t>generally</a:t>
            </a:r>
            <a:r>
              <a:rPr lang="it-IT" dirty="0" smtClean="0"/>
              <a:t> yes</a:t>
            </a:r>
          </a:p>
          <a:p>
            <a:r>
              <a:rPr lang="it-IT" dirty="0" smtClean="0"/>
              <a:t>For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Asset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endParaRPr lang="it-IT" dirty="0" smtClean="0"/>
          </a:p>
          <a:p>
            <a:pPr lvl="1"/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refine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later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3435" y="2525713"/>
            <a:ext cx="3732606" cy="411321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in </a:t>
            </a:r>
            <a:r>
              <a:rPr lang="it-IT" dirty="0" err="1" smtClean="0"/>
              <a:t>Admin</a:t>
            </a:r>
            <a:r>
              <a:rPr lang="it-IT" dirty="0" smtClean="0"/>
              <a:t> UI</a:t>
            </a:r>
            <a:endParaRPr lang="it-IT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962565"/>
            <a:ext cx="3886200" cy="3239507"/>
          </a:xfrm>
          <a:prstGeom prst="rect">
            <a:avLst/>
          </a:prstGeom>
        </p:spPr>
      </p:pic>
      <p:pic>
        <p:nvPicPr>
          <p:cNvPr id="10" name="Segnaposto contenuto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6638" y="2918977"/>
            <a:ext cx="3886200" cy="3326684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4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 </a:t>
            </a:r>
            <a:r>
              <a:rPr lang="it-IT" dirty="0" err="1" smtClean="0"/>
              <a:t>not</a:t>
            </a:r>
            <a:r>
              <a:rPr lang="it-IT" dirty="0" smtClean="0"/>
              <a:t> do SMART </a:t>
            </a:r>
            <a:r>
              <a:rPr lang="it-IT" dirty="0" err="1" smtClean="0"/>
              <a:t>things</a:t>
            </a:r>
            <a:r>
              <a:rPr lang="it-IT" dirty="0" smtClean="0"/>
              <a:t> in </a:t>
            </a:r>
            <a:r>
              <a:rPr lang="it-IT" dirty="0" err="1" smtClean="0"/>
              <a:t>templates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Developer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often</a:t>
            </a:r>
            <a:r>
              <a:rPr lang="it-IT" dirty="0" smtClean="0"/>
              <a:t> </a:t>
            </a:r>
            <a:r>
              <a:rPr lang="it-IT" dirty="0" err="1" smtClean="0"/>
              <a:t>think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templates</a:t>
            </a:r>
            <a:r>
              <a:rPr lang="it-IT" dirty="0" smtClean="0"/>
              <a:t> are </a:t>
            </a:r>
            <a:r>
              <a:rPr lang="it-IT" dirty="0" err="1" smtClean="0"/>
              <a:t>simply</a:t>
            </a:r>
            <a:r>
              <a:rPr lang="it-IT" dirty="0" smtClean="0"/>
              <a:t> JSP </a:t>
            </a:r>
            <a:r>
              <a:rPr lang="it-IT" dirty="0" err="1" smtClean="0"/>
              <a:t>they</a:t>
            </a:r>
            <a:r>
              <a:rPr lang="it-IT" dirty="0" smtClean="0"/>
              <a:t> can do </a:t>
            </a:r>
            <a:r>
              <a:rPr lang="it-IT" dirty="0" err="1" smtClean="0"/>
              <a:t>whatever</a:t>
            </a:r>
            <a:r>
              <a:rPr lang="it-IT" dirty="0" smtClean="0"/>
              <a:t> with </a:t>
            </a:r>
            <a:r>
              <a:rPr lang="it-IT" dirty="0" err="1" smtClean="0"/>
              <a:t>it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They</a:t>
            </a:r>
            <a:r>
              <a:rPr lang="it-IT" dirty="0" smtClean="0"/>
              <a:t> are NOT:</a:t>
            </a:r>
          </a:p>
          <a:p>
            <a:pPr lvl="1"/>
            <a:r>
              <a:rPr lang="it-IT" dirty="0" smtClean="0"/>
              <a:t>Templates are </a:t>
            </a:r>
            <a:r>
              <a:rPr lang="it-IT" dirty="0" err="1" smtClean="0"/>
              <a:t>cached</a:t>
            </a:r>
            <a:r>
              <a:rPr lang="it-IT" dirty="0"/>
              <a:t>:</a:t>
            </a:r>
            <a:endParaRPr lang="it-IT" dirty="0" smtClean="0"/>
          </a:p>
          <a:p>
            <a:pPr lvl="2"/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cannot</a:t>
            </a:r>
            <a:r>
              <a:rPr lang="it-IT" dirty="0" smtClean="0"/>
              <a:t> pass </a:t>
            </a:r>
            <a:r>
              <a:rPr lang="it-IT" dirty="0" err="1" smtClean="0"/>
              <a:t>parameters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endParaRPr lang="it-IT" dirty="0" smtClean="0"/>
          </a:p>
          <a:p>
            <a:pPr lvl="2"/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cannot</a:t>
            </a:r>
            <a:r>
              <a:rPr lang="it-IT" dirty="0" smtClean="0"/>
              <a:t> do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time </a:t>
            </a:r>
          </a:p>
          <a:p>
            <a:pPr lvl="1"/>
            <a:r>
              <a:rPr lang="it-IT" dirty="0" err="1" smtClean="0"/>
              <a:t>Template</a:t>
            </a:r>
            <a:r>
              <a:rPr lang="it-IT" dirty="0" smtClean="0"/>
              <a:t> must </a:t>
            </a:r>
            <a:r>
              <a:rPr lang="it-IT" dirty="0" err="1" smtClean="0"/>
              <a:t>adapt</a:t>
            </a:r>
            <a:r>
              <a:rPr lang="it-IT" dirty="0" smtClean="0"/>
              <a:t> to an easy (for the editor) </a:t>
            </a:r>
            <a:r>
              <a:rPr lang="it-IT" dirty="0"/>
              <a:t>C</a:t>
            </a:r>
            <a:r>
              <a:rPr lang="it-IT" dirty="0" smtClean="0"/>
              <a:t>ontent Model</a:t>
            </a:r>
          </a:p>
          <a:p>
            <a:pPr lvl="2"/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makes</a:t>
            </a:r>
            <a:r>
              <a:rPr lang="it-IT" dirty="0" smtClean="0"/>
              <a:t> the code </a:t>
            </a:r>
            <a:r>
              <a:rPr lang="it-IT" dirty="0" err="1" smtClean="0"/>
              <a:t>often</a:t>
            </a:r>
            <a:r>
              <a:rPr lang="it-IT" dirty="0" smtClean="0"/>
              <a:t> hard to </a:t>
            </a:r>
            <a:r>
              <a:rPr lang="it-IT" dirty="0" err="1" smtClean="0"/>
              <a:t>write</a:t>
            </a:r>
            <a:r>
              <a:rPr lang="it-IT" dirty="0" smtClean="0"/>
              <a:t> and </a:t>
            </a:r>
            <a:r>
              <a:rPr lang="it-IT" dirty="0" err="1" smtClean="0"/>
              <a:t>complex</a:t>
            </a:r>
            <a:endParaRPr lang="it-IT" dirty="0" smtClean="0"/>
          </a:p>
          <a:p>
            <a:r>
              <a:rPr lang="it-IT" dirty="0" err="1" smtClean="0"/>
              <a:t>Complex</a:t>
            </a:r>
            <a:r>
              <a:rPr lang="it-IT" dirty="0" smtClean="0"/>
              <a:t> (</a:t>
            </a:r>
            <a:r>
              <a:rPr lang="it-IT" dirty="0" err="1" smtClean="0"/>
              <a:t>smart</a:t>
            </a:r>
            <a:r>
              <a:rPr lang="it-IT" dirty="0" smtClean="0"/>
              <a:t>) code breaks </a:t>
            </a:r>
            <a:r>
              <a:rPr lang="it-IT" dirty="0" err="1" smtClean="0"/>
              <a:t>all</a:t>
            </a:r>
            <a:r>
              <a:rPr lang="it-IT" dirty="0" smtClean="0"/>
              <a:t> of </a:t>
            </a:r>
            <a:r>
              <a:rPr lang="it-IT" dirty="0" err="1" smtClean="0"/>
              <a:t>it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8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u="none" dirty="0" smtClean="0"/>
              <a:t> noble truth about Sites</a:t>
            </a:r>
            <a:endParaRPr lang="it-IT" u="none" dirty="0"/>
          </a:p>
        </p:txBody>
      </p:sp>
      <p:sp>
        <p:nvSpPr>
          <p:cNvPr id="12" name="Segnaposto contenut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a </a:t>
            </a:r>
            <a:r>
              <a:rPr lang="en-US" u="none" dirty="0"/>
              <a:t>development </a:t>
            </a:r>
            <a:r>
              <a:rPr lang="en-US" u="none" dirty="0" smtClean="0"/>
              <a:t>environment</a:t>
            </a:r>
          </a:p>
          <a:p>
            <a:pPr lvl="1"/>
            <a:r>
              <a:rPr lang="en-US" u="none" dirty="0" smtClean="0"/>
              <a:t>IT IS A WEM/CMS/ECM</a:t>
            </a:r>
            <a:r>
              <a:rPr lang="en-US" u="none" dirty="0"/>
              <a:t> </a:t>
            </a:r>
            <a:r>
              <a:rPr lang="en-US" u="none" dirty="0" smtClean="0"/>
              <a:t>system</a:t>
            </a:r>
            <a:endParaRPr lang="it-IT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12543" y="176614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u="none" dirty="0" smtClean="0"/>
              <a:t> noble truths abou</a:t>
            </a:r>
            <a:r>
              <a:rPr lang="en-US" dirty="0" smtClean="0"/>
              <a:t>t Sites</a:t>
            </a:r>
            <a:endParaRPr lang="it-IT" u="none" dirty="0"/>
          </a:p>
        </p:txBody>
      </p:sp>
      <p:sp>
        <p:nvSpPr>
          <p:cNvPr id="12" name="Segnaposto contenut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a </a:t>
            </a:r>
            <a:r>
              <a:rPr lang="en-US" u="none" dirty="0"/>
              <a:t>development </a:t>
            </a:r>
            <a:r>
              <a:rPr lang="en-US" u="none" dirty="0" smtClean="0"/>
              <a:t>environment</a:t>
            </a:r>
          </a:p>
          <a:p>
            <a:r>
              <a:rPr lang="en-US" u="none" dirty="0"/>
              <a:t>Sites is </a:t>
            </a:r>
            <a:r>
              <a:rPr lang="en-US" b="1" dirty="0" smtClean="0"/>
              <a:t>not</a:t>
            </a:r>
            <a:r>
              <a:rPr lang="en-US" u="none" dirty="0" smtClean="0"/>
              <a:t> designed </a:t>
            </a:r>
            <a:r>
              <a:rPr lang="en-US" u="none" dirty="0"/>
              <a:t>for developing </a:t>
            </a:r>
            <a:r>
              <a:rPr lang="en-US" u="none" dirty="0" smtClean="0"/>
              <a:t>applications</a:t>
            </a:r>
          </a:p>
          <a:p>
            <a:pPr lvl="1"/>
            <a:r>
              <a:rPr lang="en-US" u="none" dirty="0" smtClean="0"/>
              <a:t>It is good for fast, cached content</a:t>
            </a:r>
          </a:p>
          <a:p>
            <a:pPr lvl="1"/>
            <a:r>
              <a:rPr lang="en-US" u="none" dirty="0" smtClean="0"/>
              <a:t>It is bad for slow, dynamic web output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86650" y="186663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3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noble truths about Sites</a:t>
            </a:r>
            <a:endParaRPr lang="it-IT" u="none" dirty="0"/>
          </a:p>
        </p:txBody>
      </p:sp>
      <p:sp>
        <p:nvSpPr>
          <p:cNvPr id="12" name="Segnaposto contenut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a </a:t>
            </a:r>
            <a:r>
              <a:rPr lang="en-US" u="none" dirty="0"/>
              <a:t>development </a:t>
            </a:r>
            <a:r>
              <a:rPr lang="en-US" u="none" dirty="0" smtClean="0"/>
              <a:t>environment</a:t>
            </a:r>
          </a:p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designed </a:t>
            </a:r>
            <a:r>
              <a:rPr lang="en-US" u="none" dirty="0"/>
              <a:t>for developing </a:t>
            </a:r>
            <a:r>
              <a:rPr lang="en-US" u="none" dirty="0" smtClean="0"/>
              <a:t>applications</a:t>
            </a:r>
          </a:p>
          <a:p>
            <a:r>
              <a:rPr lang="en-US" u="none" dirty="0"/>
              <a:t>You should </a:t>
            </a:r>
            <a:r>
              <a:rPr lang="en-US" b="1" u="none" dirty="0" smtClean="0"/>
              <a:t>not</a:t>
            </a:r>
            <a:r>
              <a:rPr lang="en-US" u="none" dirty="0" smtClean="0"/>
              <a:t> do </a:t>
            </a:r>
            <a:r>
              <a:rPr lang="en-US" u="none" dirty="0"/>
              <a:t>web applications with </a:t>
            </a:r>
            <a:r>
              <a:rPr lang="en-US" u="none" dirty="0" smtClean="0"/>
              <a:t>Sites</a:t>
            </a:r>
          </a:p>
          <a:p>
            <a:pPr lvl="1"/>
            <a:r>
              <a:rPr lang="en-US" u="none" dirty="0" smtClean="0"/>
              <a:t>Because it is too constrained</a:t>
            </a:r>
          </a:p>
          <a:p>
            <a:pPr lvl="1"/>
            <a:r>
              <a:rPr lang="en-US" u="none" dirty="0" smtClean="0"/>
              <a:t>Because it is too limited</a:t>
            </a:r>
          </a:p>
          <a:p>
            <a:pPr lvl="1"/>
            <a:r>
              <a:rPr lang="en-US" u="none" dirty="0" smtClean="0"/>
              <a:t>Because it is not its job</a:t>
            </a:r>
          </a:p>
          <a:p>
            <a:pPr lvl="1"/>
            <a:r>
              <a:rPr lang="en-US" u="none" dirty="0" smtClean="0"/>
              <a:t>Because there are better way doing it</a:t>
            </a:r>
          </a:p>
          <a:p>
            <a:pPr lvl="1"/>
            <a:endParaRPr lang="en-US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12543" y="271349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2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m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14633</TotalTime>
  <Words>1297</Words>
  <Application>Microsoft Macintosh PowerPoint</Application>
  <PresentationFormat>Presentazione su schermo (4:3)</PresentationFormat>
  <Paragraphs>394</Paragraphs>
  <Slides>59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0" baseType="lpstr">
      <vt:lpstr>Office Theme</vt:lpstr>
      <vt:lpstr>Introduction to WebCenter Sites 11g</vt:lpstr>
      <vt:lpstr>The Hidden Secrets of the Zen Master</vt:lpstr>
      <vt:lpstr>The 3 Best Kept  Secrets  of WebCenter Sites</vt:lpstr>
      <vt:lpstr>It is all about  cache and publishing</vt:lpstr>
      <vt:lpstr>Content Model is the king</vt:lpstr>
      <vt:lpstr>Do not do SMART things in templates</vt:lpstr>
      <vt:lpstr>4 noble truth about Sites</vt:lpstr>
      <vt:lpstr>4 noble truths about Sites</vt:lpstr>
      <vt:lpstr>4 noble truths about Sites</vt:lpstr>
      <vt:lpstr>4 noble truths about Sites</vt:lpstr>
      <vt:lpstr>Sites Rendering 1-2-3</vt:lpstr>
      <vt:lpstr>Basic Terminology</vt:lpstr>
      <vt:lpstr>Basic Terminology</vt:lpstr>
      <vt:lpstr>CMS main concept</vt:lpstr>
      <vt:lpstr>Variables</vt:lpstr>
      <vt:lpstr>The rendering process</vt:lpstr>
      <vt:lpstr>The Site Plan</vt:lpstr>
      <vt:lpstr>Render News</vt:lpstr>
      <vt:lpstr>News/Layout</vt:lpstr>
      <vt:lpstr>Render Page</vt:lpstr>
      <vt:lpstr>Render Summary</vt:lpstr>
      <vt:lpstr>Templates &amp; CSElements</vt:lpstr>
      <vt:lpstr> Test Drive Sites UI and Development tools</vt:lpstr>
      <vt:lpstr>Contributor Interface - Form</vt:lpstr>
      <vt:lpstr>Contributor Interface - Visual</vt:lpstr>
      <vt:lpstr>Contributor Interface - Slot</vt:lpstr>
      <vt:lpstr>Admin Interface</vt:lpstr>
      <vt:lpstr>Beginning  Content Modelling</vt:lpstr>
      <vt:lpstr>Hierarchy</vt:lpstr>
      <vt:lpstr>Attributes</vt:lpstr>
      <vt:lpstr>Attribute Editors</vt:lpstr>
      <vt:lpstr>Definitions</vt:lpstr>
      <vt:lpstr>Attributes</vt:lpstr>
      <vt:lpstr> ABC of Element Development</vt:lpstr>
      <vt:lpstr>Sites Elements</vt:lpstr>
      <vt:lpstr>Templates &amp; CSElement</vt:lpstr>
      <vt:lpstr>A generic JSP</vt:lpstr>
      <vt:lpstr>The ubitiquous ICS</vt:lpstr>
      <vt:lpstr>Variables in Sites</vt:lpstr>
      <vt:lpstr>Lists in Sites</vt:lpstr>
      <vt:lpstr>Extracting attributes</vt:lpstr>
      <vt:lpstr>Loading an asset</vt:lpstr>
      <vt:lpstr>Reading single attribute</vt:lpstr>
      <vt:lpstr>Cache &amp; Dependencies</vt:lpstr>
      <vt:lpstr>Multiple cache in Sites</vt:lpstr>
      <vt:lpstr>Satellite Page(let) and blob Cache</vt:lpstr>
      <vt:lpstr>Sites Page(let) cache</vt:lpstr>
      <vt:lpstr>Asset (pojo) Cache</vt:lpstr>
      <vt:lpstr>ResultSet (table) cache</vt:lpstr>
      <vt:lpstr>Dependencies (the easy part)</vt:lpstr>
      <vt:lpstr>Checking dependencies</vt:lpstr>
      <vt:lpstr>Answer</vt:lpstr>
      <vt:lpstr>Dependencies (the hard part)</vt:lpstr>
      <vt:lpstr>Flex Families</vt:lpstr>
      <vt:lpstr>Creating a new Flex Family</vt:lpstr>
      <vt:lpstr>Additional Parent and Content</vt:lpstr>
      <vt:lpstr>Enabling the types in the site</vt:lpstr>
      <vt:lpstr>Create initial start menu…</vt:lpstr>
      <vt:lpstr>You have then now in Admin 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msciab</dc:creator>
  <cp:lastModifiedBy>Michele Sciabarra</cp:lastModifiedBy>
  <cp:revision>172</cp:revision>
  <dcterms:created xsi:type="dcterms:W3CDTF">2013-12-28T19:44:28Z</dcterms:created>
  <dcterms:modified xsi:type="dcterms:W3CDTF">2016-09-03T11:39:33Z</dcterms:modified>
</cp:coreProperties>
</file>