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lvl1pPr lvl="0" algn="l">
      <a:spcBef>
        <a:spcPct val="0"/>
      </a:spcBef>
      <a:spcAft>
        <a:spcPct val="0"/>
      </a:spcAft>
      <a:defRPr kern="1200">
        <a:solidFill>
          <a:schemeClr val="tx1"/>
        </a:solidFill>
        <a:latin typeface="Arial"/>
        <a:ea typeface="宋体"/>
      </a:defRPr>
    </a:lvl1pPr>
    <a:lvl2pPr marL="457200" lvl="1" algn="l">
      <a:spcBef>
        <a:spcPct val="0"/>
      </a:spcBef>
      <a:spcAft>
        <a:spcPct val="0"/>
      </a:spcAft>
      <a:defRPr kern="1200">
        <a:solidFill>
          <a:schemeClr val="tx1"/>
        </a:solidFill>
        <a:latin typeface="Arial"/>
        <a:ea typeface="宋体"/>
      </a:defRPr>
    </a:lvl2pPr>
    <a:lvl3pPr marL="914400" lvl="2" algn="l">
      <a:spcBef>
        <a:spcPct val="0"/>
      </a:spcBef>
      <a:spcAft>
        <a:spcPct val="0"/>
      </a:spcAft>
      <a:defRPr kern="1200">
        <a:solidFill>
          <a:schemeClr val="tx1"/>
        </a:solidFill>
        <a:latin typeface="Arial"/>
        <a:ea typeface="宋体"/>
      </a:defRPr>
    </a:lvl3pPr>
    <a:lvl4pPr marL="1371600" lvl="3" algn="l">
      <a:spcBef>
        <a:spcPct val="0"/>
      </a:spcBef>
      <a:spcAft>
        <a:spcPct val="0"/>
      </a:spcAft>
      <a:defRPr kern="1200">
        <a:solidFill>
          <a:schemeClr val="tx1"/>
        </a:solidFill>
        <a:latin typeface="Arial"/>
        <a:ea typeface="宋体"/>
      </a:defRPr>
    </a:lvl4pPr>
    <a:lvl5pPr marL="1828800" lvl="4" algn="l">
      <a:spcBef>
        <a:spcPct val="0"/>
      </a:spcBef>
      <a:spcAft>
        <a:spcPct val="0"/>
      </a:spcAft>
      <a:defRPr kern="1200">
        <a:solidFill>
          <a:schemeClr val="tx1"/>
        </a:solidFill>
        <a:latin typeface="Arial"/>
        <a:ea typeface="宋体"/>
      </a:defRPr>
    </a:lvl5pPr>
    <a:lvl6pPr marL="2286000" lvl="5" algn="l" defTabSz="914400">
      <a:defRPr kern="1200">
        <a:solidFill>
          <a:schemeClr val="tx1"/>
        </a:solidFill>
        <a:latin typeface="Arial"/>
        <a:ea typeface="宋体"/>
      </a:defRPr>
    </a:lvl6pPr>
    <a:lvl7pPr marL="2743200" lvl="6" algn="l" defTabSz="914400">
      <a:defRPr kern="1200">
        <a:solidFill>
          <a:schemeClr val="tx1"/>
        </a:solidFill>
        <a:latin typeface="Arial"/>
        <a:ea typeface="宋体"/>
      </a:defRPr>
    </a:lvl7pPr>
    <a:lvl8pPr marL="3200400" lvl="7" algn="l" defTabSz="914400">
      <a:defRPr kern="1200">
        <a:solidFill>
          <a:schemeClr val="tx1"/>
        </a:solidFill>
        <a:latin typeface="Arial"/>
        <a:ea typeface="宋体"/>
      </a:defRPr>
    </a:lvl8pPr>
    <a:lvl9pPr marL="3657600" lvl="8" algn="l" defTabSz="914400">
      <a:defRPr kern="1200">
        <a:solidFill>
          <a:schemeClr val="tx1"/>
        </a:solidFill>
        <a:latin typeface="Arial"/>
        <a:ea typeface="宋体"/>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2022/9/16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wrap="square" numCol="1" anchor="t" anchorCtr="0"/>
          <a:lstStyle/>
          <a:p>
            <a:pPr>
              <a:spcBef>
                <a:spcPct val="0"/>
              </a:spcBef>
            </a:pPr>
            <a:r>
              <a:rPr lang="en-US"/>
              <a:t>1.B</a:t>
            </a:r>
          </a:p>
          <a:p>
            <a:pPr>
              <a:spcBef>
                <a:spcPct val="0"/>
              </a:spcBef>
            </a:pPr>
            <a:r>
              <a:rPr lang="en-US"/>
              <a:t>2.C</a:t>
            </a:r>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3.C</a:t>
            </a:r>
          </a:p>
          <a:p>
            <a:r>
              <a:rPr lang="en-US"/>
              <a:t>4.C</a:t>
            </a:r>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5.D</a:t>
            </a:r>
          </a:p>
          <a:p>
            <a:r>
              <a:rPr lang="en-US"/>
              <a:t>6.B</a:t>
            </a:r>
          </a:p>
          <a:p>
            <a:r>
              <a:rPr lang="en-US"/>
              <a:t>7.C</a:t>
            </a:r>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8.C</a:t>
            </a:r>
          </a:p>
          <a:p>
            <a:r>
              <a:rPr lang="en-US"/>
              <a:t>9.A</a:t>
            </a:r>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10.C</a:t>
            </a:r>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buFont typeface="Wingdings" charset="2"/>
              <a:buNone/>
            </a:pPr>
            <a:r>
              <a:rPr lang="en-US" sz="1200" b="1"/>
              <a:t>1.</a:t>
            </a:r>
            <a:r>
              <a:rPr lang="zh-CN" sz="1200" b="1"/>
              <a:t>数据库设计的几个步骤是需求分析</a:t>
            </a:r>
            <a:r>
              <a:rPr lang="en-US" sz="1200" b="1"/>
              <a:t>,____,</a:t>
            </a:r>
            <a:r>
              <a:rPr lang="zh-CN" sz="1200" b="1"/>
              <a:t>逻辑设计</a:t>
            </a:r>
            <a:r>
              <a:rPr lang="en-US" sz="1200" b="1"/>
              <a:t>,</a:t>
            </a:r>
            <a:r>
              <a:rPr lang="zh-CN" sz="1200" b="1"/>
              <a:t>模式求精</a:t>
            </a:r>
            <a:r>
              <a:rPr lang="en-US" sz="1200" b="1"/>
              <a:t>,____,</a:t>
            </a:r>
            <a:r>
              <a:rPr lang="zh-CN" sz="1200" b="1"/>
              <a:t>应用与安全设计。</a:t>
            </a:r>
          </a:p>
          <a:p>
            <a:pPr>
              <a:buFont typeface="Wingdings" charset="2"/>
              <a:buNone/>
            </a:pPr>
            <a:r>
              <a:rPr lang="zh-CN" sz="1200" b="1"/>
              <a:t>答：概念设计，物理设计</a:t>
            </a:r>
            <a:endParaRPr lang="en-US" sz="1200" b="1"/>
          </a:p>
          <a:p>
            <a:pPr>
              <a:buFont typeface="Wingdings" charset="2"/>
              <a:buNone/>
            </a:pPr>
            <a:endParaRPr lang="en-US" sz="1200" b="1"/>
          </a:p>
          <a:p>
            <a:pPr>
              <a:buFont typeface="Wingdings" charset="2"/>
              <a:buNone/>
            </a:pPr>
            <a:r>
              <a:rPr lang="en-US" sz="1200" b="1"/>
              <a:t>2.</a:t>
            </a:r>
            <a:r>
              <a:rPr lang="zh-CN" sz="1200" b="1"/>
              <a:t>在数据库设计中，把数据需求写成文档，它是各类数据描述的集合，包括数据项、数据结构、数据流、数据存储和数据加工过程等的描述，通常称为</a:t>
            </a:r>
            <a:r>
              <a:rPr lang="en-US" sz="1200" b="1"/>
              <a:t>____</a:t>
            </a:r>
            <a:r>
              <a:rPr lang="zh-CN" sz="1200" b="1"/>
              <a:t>。</a:t>
            </a:r>
          </a:p>
          <a:p>
            <a:pPr>
              <a:buFont typeface="Wingdings" charset="2"/>
              <a:buNone/>
            </a:pPr>
            <a:r>
              <a:rPr lang="zh-CN" sz="1200" b="1"/>
              <a:t>答：数据字典</a:t>
            </a:r>
          </a:p>
          <a:p>
            <a:pPr>
              <a:lnSpc>
                <a:spcPct val="120000"/>
              </a:lnSpc>
              <a:buNone/>
            </a:pPr>
            <a:r>
              <a:rPr lang="en-US" sz="1200" b="1"/>
              <a:t>3.</a:t>
            </a:r>
            <a:r>
              <a:rPr lang="zh-CN" sz="1200" b="1"/>
              <a:t>在</a:t>
            </a:r>
            <a:r>
              <a:rPr lang="en-US" sz="1200" b="1"/>
              <a:t>E-R</a:t>
            </a:r>
            <a:r>
              <a:rPr lang="zh-CN" sz="1200" b="1"/>
              <a:t>图中，实体集用</a:t>
            </a:r>
            <a:r>
              <a:rPr lang="en-US" sz="1200" b="1"/>
              <a:t>____</a:t>
            </a:r>
            <a:r>
              <a:rPr lang="zh-CN" sz="1200" b="1"/>
              <a:t>、属性用</a:t>
            </a:r>
            <a:r>
              <a:rPr lang="en-US" sz="1200" b="1"/>
              <a:t>____</a:t>
            </a:r>
            <a:r>
              <a:rPr lang="zh-CN" sz="1200" b="1"/>
              <a:t>、联系（集）用</a:t>
            </a:r>
            <a:r>
              <a:rPr lang="en-US" sz="1200" b="1"/>
              <a:t>____</a:t>
            </a:r>
            <a:r>
              <a:rPr lang="zh-CN" sz="1200" b="1"/>
              <a:t>、属性与实体之间用</a:t>
            </a:r>
            <a:r>
              <a:rPr lang="en-US" sz="1200" b="1"/>
              <a:t>____</a:t>
            </a:r>
            <a:r>
              <a:rPr lang="zh-CN" sz="1200" b="1"/>
              <a:t>表示。</a:t>
            </a:r>
            <a:endParaRPr lang="en-US" sz="1200" b="1"/>
          </a:p>
          <a:p>
            <a:pPr>
              <a:lnSpc>
                <a:spcPct val="80000"/>
              </a:lnSpc>
              <a:buNone/>
            </a:pPr>
            <a:r>
              <a:rPr lang="zh-CN" sz="1200" b="1"/>
              <a:t>答：矩形、椭圆、菱形、连线。 </a:t>
            </a:r>
          </a:p>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buFont typeface="Wingdings" charset="2"/>
              <a:buNone/>
            </a:pPr>
            <a:r>
              <a:rPr lang="en-US" sz="1200" b="1"/>
              <a:t>1.</a:t>
            </a:r>
            <a:r>
              <a:rPr lang="zh-CN" sz="1200" b="1"/>
              <a:t>数据库设计的几个步骤是需求分析</a:t>
            </a:r>
            <a:r>
              <a:rPr lang="en-US" sz="1200" b="1"/>
              <a:t>,____,</a:t>
            </a:r>
            <a:r>
              <a:rPr lang="zh-CN" sz="1200" b="1"/>
              <a:t>逻辑设计</a:t>
            </a:r>
            <a:r>
              <a:rPr lang="en-US" sz="1200" b="1"/>
              <a:t>,</a:t>
            </a:r>
            <a:r>
              <a:rPr lang="zh-CN" sz="1200" b="1"/>
              <a:t>模式求精</a:t>
            </a:r>
            <a:r>
              <a:rPr lang="en-US" sz="1200" b="1"/>
              <a:t>,____,</a:t>
            </a:r>
            <a:r>
              <a:rPr lang="zh-CN" sz="1200" b="1"/>
              <a:t>应用与安全设计。</a:t>
            </a:r>
          </a:p>
          <a:p>
            <a:pPr>
              <a:buFont typeface="Wingdings" charset="2"/>
              <a:buNone/>
            </a:pPr>
            <a:r>
              <a:rPr lang="zh-CN" sz="1200" b="1"/>
              <a:t>答：概念设计，物理设计</a:t>
            </a:r>
            <a:endParaRPr lang="en-US" sz="1200" b="1"/>
          </a:p>
          <a:p>
            <a:pPr>
              <a:buFont typeface="Wingdings" charset="2"/>
              <a:buNone/>
            </a:pPr>
            <a:endParaRPr lang="en-US" sz="1200" b="1"/>
          </a:p>
          <a:p>
            <a:pPr>
              <a:buFont typeface="Wingdings" charset="2"/>
              <a:buNone/>
            </a:pPr>
            <a:r>
              <a:rPr lang="en-US" sz="1200" b="1"/>
              <a:t>2.</a:t>
            </a:r>
            <a:r>
              <a:rPr lang="zh-CN" sz="1200" b="1"/>
              <a:t>在数据库设计中，把数据需求写成文档，它是各类数据描述的集合，包括数据项、数据结构、数据流、数据存储和数据加工过程等的描述，通常称为</a:t>
            </a:r>
            <a:r>
              <a:rPr lang="en-US" sz="1200" b="1"/>
              <a:t>____</a:t>
            </a:r>
            <a:r>
              <a:rPr lang="zh-CN" sz="1200" b="1"/>
              <a:t>。</a:t>
            </a:r>
          </a:p>
          <a:p>
            <a:pPr>
              <a:buFont typeface="Wingdings" charset="2"/>
              <a:buNone/>
            </a:pPr>
            <a:r>
              <a:rPr lang="zh-CN" sz="1200" b="1"/>
              <a:t>答：数据字典</a:t>
            </a:r>
          </a:p>
          <a:p>
            <a:pPr>
              <a:lnSpc>
                <a:spcPct val="120000"/>
              </a:lnSpc>
              <a:buNone/>
            </a:pPr>
            <a:r>
              <a:rPr lang="en-US" sz="1200" b="1"/>
              <a:t>3.</a:t>
            </a:r>
            <a:r>
              <a:rPr lang="zh-CN" sz="1200" b="1"/>
              <a:t>在</a:t>
            </a:r>
            <a:r>
              <a:rPr lang="en-US" sz="1200" b="1"/>
              <a:t>E-R</a:t>
            </a:r>
            <a:r>
              <a:rPr lang="zh-CN" sz="1200" b="1"/>
              <a:t>图中，实体集用</a:t>
            </a:r>
            <a:r>
              <a:rPr lang="en-US" sz="1200" b="1"/>
              <a:t>____</a:t>
            </a:r>
            <a:r>
              <a:rPr lang="zh-CN" sz="1200" b="1"/>
              <a:t>、属性用</a:t>
            </a:r>
            <a:r>
              <a:rPr lang="en-US" sz="1200" b="1"/>
              <a:t>____</a:t>
            </a:r>
            <a:r>
              <a:rPr lang="zh-CN" sz="1200" b="1"/>
              <a:t>、联系（集）用</a:t>
            </a:r>
            <a:r>
              <a:rPr lang="en-US" sz="1200" b="1"/>
              <a:t>____</a:t>
            </a:r>
            <a:r>
              <a:rPr lang="zh-CN" sz="1200" b="1"/>
              <a:t>、属性与实体之间用</a:t>
            </a:r>
            <a:r>
              <a:rPr lang="en-US" sz="1200" b="1"/>
              <a:t>____</a:t>
            </a:r>
            <a:r>
              <a:rPr lang="zh-CN" sz="1200" b="1"/>
              <a:t>表示。</a:t>
            </a:r>
            <a:endParaRPr lang="en-US" sz="1200" b="1"/>
          </a:p>
          <a:p>
            <a:pPr>
              <a:lnSpc>
                <a:spcPct val="80000"/>
              </a:lnSpc>
              <a:buNone/>
            </a:pPr>
            <a:r>
              <a:rPr lang="zh-CN" sz="1200" b="1"/>
              <a:t>答：矩形、椭圆、菱形、连线。 </a:t>
            </a:r>
          </a:p>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4" name="Line 2"/>
          <p:cNvSpPr/>
          <p:nvPr/>
        </p:nvSpPr>
        <p:spPr>
          <a:xfrm>
            <a:off x="7315200" y="1066800"/>
            <a:ext cx="0" cy="4495800"/>
          </a:xfrm>
          <a:prstGeom prst="line">
            <a:avLst/>
          </a:prstGeom>
          <a:noFill/>
          <a:ln w="9525">
            <a:solidFill>
              <a:schemeClr val="tx1"/>
            </a:solidFill>
            <a:round/>
          </a:ln>
        </p:spPr>
        <p:txBody>
          <a:bodyPr/>
          <a:lstStyle/>
          <a:p>
            <a:endParaRPr lang="zh-CN"/>
          </a:p>
        </p:txBody>
      </p:sp>
      <p:grpSp>
        <p:nvGrpSpPr>
          <p:cNvPr id="5" name="Group 8"/>
          <p:cNvGrpSpPr/>
          <p:nvPr/>
        </p:nvGrpSpPr>
        <p:grpSpPr>
          <a:xfrm>
            <a:off x="7493000" y="2992438"/>
            <a:ext cx="1338263" cy="2189162"/>
            <a:chOff x="4704" y="1885"/>
            <a:chExt cx="843" cy="1379"/>
          </a:xfrm>
        </p:grpSpPr>
        <p:sp>
          <p:nvSpPr>
            <p:cNvPr id="6" name="Oval 9"/>
            <p:cNvSpPr/>
            <p:nvPr/>
          </p:nvSpPr>
          <p:spPr>
            <a:xfrm>
              <a:off x="4704" y="1885"/>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7" name="Oval 10"/>
            <p:cNvSpPr/>
            <p:nvPr/>
          </p:nvSpPr>
          <p:spPr>
            <a:xfrm>
              <a:off x="4883" y="1885"/>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8" name="Oval 11"/>
            <p:cNvSpPr/>
            <p:nvPr/>
          </p:nvSpPr>
          <p:spPr>
            <a:xfrm>
              <a:off x="5062" y="1885"/>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9" name="Oval 12"/>
            <p:cNvSpPr/>
            <p:nvPr/>
          </p:nvSpPr>
          <p:spPr>
            <a:xfrm>
              <a:off x="4704" y="2064"/>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 name="Oval 13"/>
            <p:cNvSpPr/>
            <p:nvPr/>
          </p:nvSpPr>
          <p:spPr>
            <a:xfrm>
              <a:off x="4883" y="2064"/>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1" name="Oval 14"/>
            <p:cNvSpPr/>
            <p:nvPr/>
          </p:nvSpPr>
          <p:spPr>
            <a:xfrm>
              <a:off x="5062" y="2064"/>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2" name="Oval 15"/>
            <p:cNvSpPr/>
            <p:nvPr/>
          </p:nvSpPr>
          <p:spPr>
            <a:xfrm>
              <a:off x="5241" y="2064"/>
              <a:ext cx="127" cy="12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3" name="Oval 16"/>
            <p:cNvSpPr/>
            <p:nvPr/>
          </p:nvSpPr>
          <p:spPr>
            <a:xfrm>
              <a:off x="4704" y="2243"/>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4" name="Oval 17"/>
            <p:cNvSpPr/>
            <p:nvPr/>
          </p:nvSpPr>
          <p:spPr>
            <a:xfrm>
              <a:off x="4883" y="2243"/>
              <a:ext cx="127" cy="12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5" name="Oval 18"/>
            <p:cNvSpPr/>
            <p:nvPr/>
          </p:nvSpPr>
          <p:spPr>
            <a:xfrm>
              <a:off x="5062" y="2243"/>
              <a:ext cx="127" cy="12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6" name="Oval 19"/>
            <p:cNvSpPr/>
            <p:nvPr/>
          </p:nvSpPr>
          <p:spPr>
            <a:xfrm>
              <a:off x="5241" y="2243"/>
              <a:ext cx="127" cy="12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7" name="Oval 20"/>
            <p:cNvSpPr/>
            <p:nvPr/>
          </p:nvSpPr>
          <p:spPr>
            <a:xfrm>
              <a:off x="5420" y="2243"/>
              <a:ext cx="127" cy="127"/>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8" name="Oval 21"/>
            <p:cNvSpPr/>
            <p:nvPr/>
          </p:nvSpPr>
          <p:spPr>
            <a:xfrm>
              <a:off x="4704" y="2421"/>
              <a:ext cx="127" cy="128"/>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9" name="Oval 22"/>
            <p:cNvSpPr/>
            <p:nvPr/>
          </p:nvSpPr>
          <p:spPr>
            <a:xfrm>
              <a:off x="4883" y="2421"/>
              <a:ext cx="127" cy="128"/>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0" name="Oval 23"/>
            <p:cNvSpPr/>
            <p:nvPr/>
          </p:nvSpPr>
          <p:spPr>
            <a:xfrm>
              <a:off x="5062" y="2421"/>
              <a:ext cx="127" cy="128"/>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1" name="Oval 24"/>
            <p:cNvSpPr/>
            <p:nvPr/>
          </p:nvSpPr>
          <p:spPr>
            <a:xfrm>
              <a:off x="5241" y="2421"/>
              <a:ext cx="127" cy="128"/>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2" name="Oval 25"/>
            <p:cNvSpPr/>
            <p:nvPr/>
          </p:nvSpPr>
          <p:spPr>
            <a:xfrm>
              <a:off x="4704" y="2600"/>
              <a:ext cx="127" cy="128"/>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3" name="Oval 26"/>
            <p:cNvSpPr/>
            <p:nvPr/>
          </p:nvSpPr>
          <p:spPr>
            <a:xfrm>
              <a:off x="4883" y="2600"/>
              <a:ext cx="127" cy="128"/>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4" name="Oval 27"/>
            <p:cNvSpPr/>
            <p:nvPr/>
          </p:nvSpPr>
          <p:spPr>
            <a:xfrm>
              <a:off x="5062" y="2600"/>
              <a:ext cx="127" cy="128"/>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5" name="Oval 28"/>
            <p:cNvSpPr/>
            <p:nvPr/>
          </p:nvSpPr>
          <p:spPr>
            <a:xfrm>
              <a:off x="5241" y="2600"/>
              <a:ext cx="127" cy="128"/>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6" name="Oval 29"/>
            <p:cNvSpPr/>
            <p:nvPr/>
          </p:nvSpPr>
          <p:spPr>
            <a:xfrm>
              <a:off x="5420" y="2600"/>
              <a:ext cx="127" cy="128"/>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7" name="Oval 30"/>
            <p:cNvSpPr/>
            <p:nvPr/>
          </p:nvSpPr>
          <p:spPr>
            <a:xfrm>
              <a:off x="4704" y="2779"/>
              <a:ext cx="127" cy="12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8" name="Oval 31"/>
            <p:cNvSpPr/>
            <p:nvPr/>
          </p:nvSpPr>
          <p:spPr>
            <a:xfrm>
              <a:off x="4883" y="2779"/>
              <a:ext cx="127" cy="127"/>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29" name="Oval 32"/>
            <p:cNvSpPr/>
            <p:nvPr/>
          </p:nvSpPr>
          <p:spPr>
            <a:xfrm>
              <a:off x="5062" y="2779"/>
              <a:ext cx="127" cy="127"/>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0" name="Oval 33"/>
            <p:cNvSpPr/>
            <p:nvPr/>
          </p:nvSpPr>
          <p:spPr>
            <a:xfrm>
              <a:off x="5241" y="2779"/>
              <a:ext cx="127" cy="127"/>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1" name="Oval 34"/>
            <p:cNvSpPr/>
            <p:nvPr/>
          </p:nvSpPr>
          <p:spPr>
            <a:xfrm>
              <a:off x="4704" y="2958"/>
              <a:ext cx="127" cy="127"/>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2" name="Oval 35"/>
            <p:cNvSpPr/>
            <p:nvPr/>
          </p:nvSpPr>
          <p:spPr>
            <a:xfrm>
              <a:off x="4883" y="2958"/>
              <a:ext cx="127" cy="127"/>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3" name="Oval 36"/>
            <p:cNvSpPr/>
            <p:nvPr/>
          </p:nvSpPr>
          <p:spPr>
            <a:xfrm>
              <a:off x="5062" y="2958"/>
              <a:ext cx="127" cy="127"/>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4" name="Oval 37"/>
            <p:cNvSpPr/>
            <p:nvPr/>
          </p:nvSpPr>
          <p:spPr>
            <a:xfrm>
              <a:off x="5241" y="2958"/>
              <a:ext cx="127" cy="127"/>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5" name="Oval 38"/>
            <p:cNvSpPr/>
            <p:nvPr/>
          </p:nvSpPr>
          <p:spPr>
            <a:xfrm>
              <a:off x="4883" y="3137"/>
              <a:ext cx="127" cy="127"/>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36" name="Oval 39"/>
            <p:cNvSpPr/>
            <p:nvPr/>
          </p:nvSpPr>
          <p:spPr>
            <a:xfrm>
              <a:off x="5241" y="3137"/>
              <a:ext cx="127" cy="127"/>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grpSp>
      <p:sp>
        <p:nvSpPr>
          <p:cNvPr id="37" name="Line 40"/>
          <p:cNvSpPr/>
          <p:nvPr/>
        </p:nvSpPr>
        <p:spPr>
          <a:xfrm>
            <a:off x="304800" y="2819400"/>
            <a:ext cx="8229600" cy="0"/>
          </a:xfrm>
          <a:prstGeom prst="line">
            <a:avLst/>
          </a:prstGeom>
          <a:noFill/>
          <a:ln w="6350">
            <a:solidFill>
              <a:schemeClr val="tx1"/>
            </a:solidFill>
            <a:round/>
          </a:ln>
        </p:spPr>
        <p:txBody>
          <a:bodyPr/>
          <a:lstStyle/>
          <a:p>
            <a:endParaRPr lang="zh-CN"/>
          </a:p>
        </p:txBody>
      </p:sp>
      <p:sp>
        <p:nvSpPr>
          <p:cNvPr id="10243" name="Rectangle 3"/>
          <p:cNvSpPr>
            <a:spLocks noGrp="1"/>
          </p:cNvSpPr>
          <p:nvPr>
            <p:ph type="ctrTitle"/>
          </p:nvPr>
        </p:nvSpPr>
        <p:spPr>
          <a:xfrm>
            <a:off x="315913" y="466725"/>
            <a:ext cx="6781800" cy="2133600"/>
          </a:xfrm>
        </p:spPr>
        <p:txBody>
          <a:bodyPr/>
          <a:lstStyle>
            <a:lvl1pPr lvl="0" algn="r">
              <a:defRPr sz="4800"/>
            </a:lvl1pPr>
          </a:lstStyle>
          <a:p>
            <a:pPr lvl="0"/>
            <a:r>
              <a:rPr lang="zh-CN"/>
              <a:t>单击此处编辑母版标题样式</a:t>
            </a:r>
          </a:p>
        </p:txBody>
      </p:sp>
      <p:sp>
        <p:nvSpPr>
          <p:cNvPr id="10244" name="Rectangle 4"/>
          <p:cNvSpPr>
            <a:spLocks noGrp="1"/>
          </p:cNvSpPr>
          <p:nvPr>
            <p:ph type="subTitle" idx="1"/>
          </p:nvPr>
        </p:nvSpPr>
        <p:spPr>
          <a:xfrm>
            <a:off x="849313" y="3049588"/>
            <a:ext cx="6248400" cy="2362200"/>
          </a:xfrm>
        </p:spPr>
        <p:txBody>
          <a:bodyPr/>
          <a:lstStyle>
            <a:lvl1pPr marL="0" lvl="0" indent="0" algn="r">
              <a:buFont typeface="Wingdings" charset="2"/>
              <a:buNone/>
              <a:defRPr sz="3200"/>
            </a:lvl1pPr>
          </a:lstStyle>
          <a:p>
            <a:pPr lvl="0"/>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6629400" y="122238"/>
            <a:ext cx="2057400" cy="6008687"/>
          </a:xfrm>
        </p:spPr>
        <p:txBody>
          <a:bodyPr vert="eaVert"/>
          <a:lstStyle/>
          <a:p>
            <a:r>
              <a:rPr lang="zh-CN"/>
              <a:t>单击此处编辑母版标题样式</a:t>
            </a:r>
          </a:p>
        </p:txBody>
      </p:sp>
      <p:sp>
        <p:nvSpPr>
          <p:cNvPr id="3" name="竖排文字占位符 2"/>
          <p:cNvSpPr>
            <a:spLocks noGrp="1"/>
          </p:cNvSpPr>
          <p:nvPr>
            <p:ph type="body" idx="1"/>
          </p:nvPr>
        </p:nvSpPr>
        <p:spPr>
          <a:xfrm>
            <a:off x="457200" y="122238"/>
            <a:ext cx="6019800" cy="6008687"/>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t>单击此处编辑母版标题样式</a:t>
            </a:r>
          </a:p>
        </p:txBody>
      </p:sp>
      <p:sp>
        <p:nvSpPr>
          <p:cNvPr id="3" name="文本占位符 2"/>
          <p:cNvSpPr>
            <a:spLocks noGrp="1"/>
          </p:cNvSpPr>
          <p:nvPr>
            <p:ph type="body" idx="1"/>
          </p:nvPr>
        </p:nvSpPr>
        <p:spPr>
          <a:xfrm>
            <a:off x="457200" y="1719263"/>
            <a:ext cx="4038600" cy="4411662"/>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719263"/>
            <a:ext cx="4038600" cy="2128837"/>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内容占位符 4"/>
          <p:cNvSpPr>
            <a:spLocks noGrp="1"/>
          </p:cNvSpPr>
          <p:nvPr>
            <p:ph idx="3"/>
          </p:nvPr>
        </p:nvSpPr>
        <p:spPr>
          <a:xfrm>
            <a:off x="4648200" y="4000500"/>
            <a:ext cx="4038600" cy="2130425"/>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lvl="0" algn="l">
              <a:defRPr sz="4000" b="1"/>
            </a:lvl1pPr>
          </a:lstStyle>
          <a:p>
            <a:r>
              <a:rPr lang="zh-CN"/>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457200" y="1719263"/>
            <a:ext cx="4038600" cy="4411662"/>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719263"/>
            <a:ext cx="4038600" cy="4411662"/>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lvl="0" algn="l">
              <a:defRPr sz="2000" b="1"/>
            </a:lvl1pPr>
          </a:lstStyle>
          <a:p>
            <a:r>
              <a:rPr lang="zh-CN"/>
              <a:t>单击此处编辑母版标题样式</a:t>
            </a:r>
          </a:p>
        </p:txBody>
      </p:sp>
      <p:sp>
        <p:nvSpPr>
          <p:cNvPr id="3" name="内容占位符 2"/>
          <p:cNvSpPr>
            <a:spLocks noGrp="1"/>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lvl="0" algn="l">
              <a:defRPr sz="2000" b="1"/>
            </a:lvl1pPr>
          </a:lstStyle>
          <a:p>
            <a:r>
              <a:rPr lang="zh-CN"/>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lvl="0"/>
            <a:endParaRPr lang="zh-CN"/>
          </a:p>
        </p:txBody>
      </p:sp>
      <p:sp>
        <p:nvSpPr>
          <p:cNvPr id="4" name="文本占位符 3"/>
          <p:cNvSpPr>
            <a:spLocks noGrp="1"/>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noFill/>
          <a:ln w="9525">
            <a:solidFill>
              <a:schemeClr val="tx1"/>
            </a:solidFill>
            <a:round/>
          </a:ln>
        </p:spPr>
        <p:txBody>
          <a:bodyPr/>
          <a:lstStyle/>
          <a:p>
            <a:endParaRPr lang="zh-CN"/>
          </a:p>
        </p:txBody>
      </p:sp>
      <p:sp>
        <p:nvSpPr>
          <p:cNvPr id="1027" name="Rectangle 3"/>
          <p:cNvSpPr>
            <a:spLocks noGrp="1"/>
          </p:cNvSpPr>
          <p:nvPr>
            <p:ph type="title"/>
          </p:nvPr>
        </p:nvSpPr>
        <p:spPr>
          <a:xfrm>
            <a:off x="457200" y="122238"/>
            <a:ext cx="7543800" cy="1295400"/>
          </a:xfrm>
          <a:prstGeom prst="rect">
            <a:avLst/>
          </a:prstGeom>
          <a:noFill/>
          <a:ln>
            <a:noFill/>
          </a:ln>
        </p:spPr>
        <p:txBody>
          <a:bodyPr vert="horz" wrap="square" lIns="91440" tIns="45720" rIns="91440" bIns="45720" numCol="1" anchor="b" anchorCtr="0"/>
          <a:lstStyle/>
          <a:p>
            <a:pPr lvl="0"/>
            <a:r>
              <a:rPr lang="zh-CN"/>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a:noFill/>
          </a:ln>
        </p:spPr>
        <p:txBody>
          <a:bodyPr vert="horz" wrap="square" lIns="91440" tIns="45720" rIns="91440" bIns="45720" numCol="1" anchor="t" anchorCtr="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4" name="Oval 10"/>
            <p:cNvSpPr/>
            <p:nvPr/>
          </p:nvSpPr>
          <p:spPr>
            <a:xfrm>
              <a:off x="5248" y="960"/>
              <a:ext cx="79"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5" name="Oval 11"/>
            <p:cNvSpPr/>
            <p:nvPr/>
          </p:nvSpPr>
          <p:spPr>
            <a:xfrm>
              <a:off x="5360" y="960"/>
              <a:ext cx="76"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6" name="Oval 12"/>
            <p:cNvSpPr/>
            <p:nvPr/>
          </p:nvSpPr>
          <p:spPr>
            <a:xfrm>
              <a:off x="5136" y="1072"/>
              <a:ext cx="80"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7" name="Oval 13"/>
            <p:cNvSpPr/>
            <p:nvPr/>
          </p:nvSpPr>
          <p:spPr>
            <a:xfrm>
              <a:off x="5248" y="1072"/>
              <a:ext cx="79"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8" name="Oval 14"/>
            <p:cNvSpPr/>
            <p:nvPr/>
          </p:nvSpPr>
          <p:spPr>
            <a:xfrm>
              <a:off x="5360" y="1072"/>
              <a:ext cx="76"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9" name="Oval 15"/>
            <p:cNvSpPr/>
            <p:nvPr/>
          </p:nvSpPr>
          <p:spPr>
            <a:xfrm>
              <a:off x="5472" y="1072"/>
              <a:ext cx="74" cy="7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0" name="Oval 16"/>
            <p:cNvSpPr/>
            <p:nvPr/>
          </p:nvSpPr>
          <p:spPr>
            <a:xfrm>
              <a:off x="5136" y="1184"/>
              <a:ext cx="80" cy="74"/>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1" name="Oval 17"/>
            <p:cNvSpPr/>
            <p:nvPr/>
          </p:nvSpPr>
          <p:spPr>
            <a:xfrm>
              <a:off x="5248" y="1184"/>
              <a:ext cx="79" cy="74"/>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2" name="Oval 18"/>
            <p:cNvSpPr/>
            <p:nvPr/>
          </p:nvSpPr>
          <p:spPr>
            <a:xfrm>
              <a:off x="5360" y="1184"/>
              <a:ext cx="76" cy="74"/>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3" name="Oval 19"/>
            <p:cNvSpPr/>
            <p:nvPr/>
          </p:nvSpPr>
          <p:spPr>
            <a:xfrm>
              <a:off x="5472" y="1184"/>
              <a:ext cx="74" cy="74"/>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4" name="Oval 20"/>
            <p:cNvSpPr/>
            <p:nvPr/>
          </p:nvSpPr>
          <p:spPr>
            <a:xfrm>
              <a:off x="5584" y="1184"/>
              <a:ext cx="80" cy="74"/>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5" name="Oval 21"/>
            <p:cNvSpPr/>
            <p:nvPr/>
          </p:nvSpPr>
          <p:spPr>
            <a:xfrm>
              <a:off x="5136" y="1296"/>
              <a:ext cx="80"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6" name="Oval 22"/>
            <p:cNvSpPr/>
            <p:nvPr/>
          </p:nvSpPr>
          <p:spPr>
            <a:xfrm>
              <a:off x="5248" y="1296"/>
              <a:ext cx="79"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7" name="Oval 23"/>
            <p:cNvSpPr/>
            <p:nvPr/>
          </p:nvSpPr>
          <p:spPr>
            <a:xfrm>
              <a:off x="5360" y="1296"/>
              <a:ext cx="76"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8" name="Oval 24"/>
            <p:cNvSpPr/>
            <p:nvPr/>
          </p:nvSpPr>
          <p:spPr>
            <a:xfrm>
              <a:off x="5472" y="1296"/>
              <a:ext cx="74"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9" name="Oval 25"/>
            <p:cNvSpPr/>
            <p:nvPr/>
          </p:nvSpPr>
          <p:spPr>
            <a:xfrm>
              <a:off x="5136" y="1408"/>
              <a:ext cx="80"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0" name="Oval 26"/>
            <p:cNvSpPr/>
            <p:nvPr/>
          </p:nvSpPr>
          <p:spPr>
            <a:xfrm>
              <a:off x="5248" y="1408"/>
              <a:ext cx="79"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1" name="Oval 27"/>
            <p:cNvSpPr/>
            <p:nvPr/>
          </p:nvSpPr>
          <p:spPr>
            <a:xfrm>
              <a:off x="5360" y="1408"/>
              <a:ext cx="76"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2" name="Oval 28"/>
            <p:cNvSpPr/>
            <p:nvPr/>
          </p:nvSpPr>
          <p:spPr>
            <a:xfrm>
              <a:off x="5472" y="1408"/>
              <a:ext cx="74"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3" name="Oval 29"/>
            <p:cNvSpPr/>
            <p:nvPr/>
          </p:nvSpPr>
          <p:spPr>
            <a:xfrm>
              <a:off x="5584" y="1408"/>
              <a:ext cx="80"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4" name="Oval 30"/>
            <p:cNvSpPr/>
            <p:nvPr/>
          </p:nvSpPr>
          <p:spPr>
            <a:xfrm>
              <a:off x="5136" y="1520"/>
              <a:ext cx="80" cy="79"/>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5" name="Oval 31"/>
            <p:cNvSpPr/>
            <p:nvPr/>
          </p:nvSpPr>
          <p:spPr>
            <a:xfrm>
              <a:off x="5248" y="1520"/>
              <a:ext cx="79" cy="79"/>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6" name="Oval 32"/>
            <p:cNvSpPr/>
            <p:nvPr/>
          </p:nvSpPr>
          <p:spPr>
            <a:xfrm>
              <a:off x="5360" y="1520"/>
              <a:ext cx="76" cy="79"/>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7" name="Oval 33"/>
            <p:cNvSpPr/>
            <p:nvPr/>
          </p:nvSpPr>
          <p:spPr>
            <a:xfrm>
              <a:off x="5472" y="1520"/>
              <a:ext cx="74" cy="79"/>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8" name="Oval 34"/>
            <p:cNvSpPr/>
            <p:nvPr/>
          </p:nvSpPr>
          <p:spPr>
            <a:xfrm>
              <a:off x="5136" y="1632"/>
              <a:ext cx="80" cy="75"/>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9" name="Oval 35"/>
            <p:cNvSpPr/>
            <p:nvPr/>
          </p:nvSpPr>
          <p:spPr>
            <a:xfrm>
              <a:off x="5248" y="1632"/>
              <a:ext cx="79" cy="75"/>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0" name="Oval 36"/>
            <p:cNvSpPr/>
            <p:nvPr/>
          </p:nvSpPr>
          <p:spPr>
            <a:xfrm>
              <a:off x="5360" y="1632"/>
              <a:ext cx="76" cy="75"/>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1" name="Oval 37"/>
            <p:cNvSpPr/>
            <p:nvPr/>
          </p:nvSpPr>
          <p:spPr>
            <a:xfrm>
              <a:off x="5472" y="1632"/>
              <a:ext cx="74" cy="75"/>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2" name="Oval 38"/>
            <p:cNvSpPr/>
            <p:nvPr/>
          </p:nvSpPr>
          <p:spPr>
            <a:xfrm>
              <a:off x="5248" y="1744"/>
              <a:ext cx="79"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3" name="Oval 39"/>
            <p:cNvSpPr/>
            <p:nvPr/>
          </p:nvSpPr>
          <p:spPr>
            <a:xfrm>
              <a:off x="5472" y="1744"/>
              <a:ext cx="74"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a:spcBef>
          <a:spcPct val="0"/>
        </a:spcBef>
        <a:spcAft>
          <a:spcPct val="0"/>
        </a:spcAft>
        <a:defRPr sz="3900" b="1">
          <a:solidFill>
            <a:schemeClr val="tx2"/>
          </a:solidFill>
          <a:latin typeface="Arial"/>
          <a:ea typeface="宋体"/>
        </a:defRPr>
      </a:lvl1pPr>
      <a:lvl2pPr lvl="1" algn="l">
        <a:spcBef>
          <a:spcPct val="0"/>
        </a:spcBef>
        <a:spcAft>
          <a:spcPct val="0"/>
        </a:spcAft>
        <a:defRPr sz="3900" b="1">
          <a:solidFill>
            <a:schemeClr val="tx2"/>
          </a:solidFill>
          <a:latin typeface="Arial"/>
          <a:ea typeface="宋体"/>
        </a:defRPr>
      </a:lvl2pPr>
      <a:lvl3pPr lvl="2" algn="l">
        <a:spcBef>
          <a:spcPct val="0"/>
        </a:spcBef>
        <a:spcAft>
          <a:spcPct val="0"/>
        </a:spcAft>
        <a:defRPr sz="3900" b="1">
          <a:solidFill>
            <a:schemeClr val="tx2"/>
          </a:solidFill>
          <a:latin typeface="Arial"/>
          <a:ea typeface="宋体"/>
        </a:defRPr>
      </a:lvl3pPr>
      <a:lvl4pPr lvl="3" algn="l">
        <a:spcBef>
          <a:spcPct val="0"/>
        </a:spcBef>
        <a:spcAft>
          <a:spcPct val="0"/>
        </a:spcAft>
        <a:defRPr sz="3900" b="1">
          <a:solidFill>
            <a:schemeClr val="tx2"/>
          </a:solidFill>
          <a:latin typeface="Arial"/>
          <a:ea typeface="宋体"/>
        </a:defRPr>
      </a:lvl4pPr>
      <a:lvl5pPr lvl="4" algn="l">
        <a:spcBef>
          <a:spcPct val="0"/>
        </a:spcBef>
        <a:spcAft>
          <a:spcPct val="0"/>
        </a:spcAft>
        <a:defRPr sz="3900" b="1">
          <a:solidFill>
            <a:schemeClr val="tx2"/>
          </a:solidFill>
          <a:latin typeface="Arial"/>
          <a:ea typeface="宋体"/>
        </a:defRPr>
      </a:lvl5pPr>
      <a:lvl6pPr marL="457200" lvl="5" algn="l">
        <a:spcBef>
          <a:spcPct val="0"/>
        </a:spcBef>
        <a:spcAft>
          <a:spcPct val="0"/>
        </a:spcAft>
        <a:defRPr sz="3900" b="1">
          <a:solidFill>
            <a:schemeClr val="tx2"/>
          </a:solidFill>
          <a:latin typeface="Arial"/>
          <a:ea typeface="宋体"/>
        </a:defRPr>
      </a:lvl6pPr>
      <a:lvl7pPr marL="914400" lvl="6" algn="l">
        <a:spcBef>
          <a:spcPct val="0"/>
        </a:spcBef>
        <a:spcAft>
          <a:spcPct val="0"/>
        </a:spcAft>
        <a:defRPr sz="3900" b="1">
          <a:solidFill>
            <a:schemeClr val="tx2"/>
          </a:solidFill>
          <a:latin typeface="Arial"/>
          <a:ea typeface="宋体"/>
        </a:defRPr>
      </a:lvl7pPr>
      <a:lvl8pPr marL="1371600" lvl="7" algn="l">
        <a:spcBef>
          <a:spcPct val="0"/>
        </a:spcBef>
        <a:spcAft>
          <a:spcPct val="0"/>
        </a:spcAft>
        <a:defRPr sz="3900" b="1">
          <a:solidFill>
            <a:schemeClr val="tx2"/>
          </a:solidFill>
          <a:latin typeface="Arial"/>
          <a:ea typeface="宋体"/>
        </a:defRPr>
      </a:lvl8pPr>
      <a:lvl9pPr marL="1828800" lvl="8" algn="l">
        <a:spcBef>
          <a:spcPct val="0"/>
        </a:spcBef>
        <a:spcAft>
          <a:spcPct val="0"/>
        </a:spcAft>
        <a:defRPr sz="3900" b="1">
          <a:solidFill>
            <a:schemeClr val="tx2"/>
          </a:solidFill>
          <a:latin typeface="Arial"/>
          <a:ea typeface="宋体"/>
        </a:defRPr>
      </a:lvl9pPr>
    </p:titleStyle>
    <p:bodyStyle>
      <a:lvl1pPr marL="342900" lvl="0" indent="-342900" algn="l">
        <a:spcBef>
          <a:spcPct val="20000"/>
        </a:spcBef>
        <a:spcAft>
          <a:spcPct val="0"/>
        </a:spcAft>
        <a:buClr>
          <a:schemeClr val="tx2"/>
        </a:buClr>
        <a:buFont typeface="Wingdings" charset="2"/>
        <a:buChar char="l"/>
        <a:defRPr sz="3000">
          <a:solidFill>
            <a:schemeClr val="tx1"/>
          </a:solidFill>
          <a:latin typeface="Arial"/>
          <a:ea typeface="宋体"/>
        </a:defRPr>
      </a:lvl1pPr>
      <a:lvl2pPr marL="692150" lvl="1" indent="-347663" algn="l">
        <a:spcBef>
          <a:spcPct val="20000"/>
        </a:spcBef>
        <a:spcAft>
          <a:spcPct val="0"/>
        </a:spcAft>
        <a:buClr>
          <a:schemeClr val="accent2"/>
        </a:buClr>
        <a:buFont typeface="Wingdings" charset="2"/>
        <a:buChar char="l"/>
        <a:defRPr sz="2600">
          <a:solidFill>
            <a:schemeClr val="tx1"/>
          </a:solidFill>
          <a:latin typeface="Arial"/>
          <a:ea typeface="宋体"/>
        </a:defRPr>
      </a:lvl2pPr>
      <a:lvl3pPr marL="987425" lvl="2" indent="-293688" algn="l">
        <a:spcBef>
          <a:spcPct val="20000"/>
        </a:spcBef>
        <a:spcAft>
          <a:spcPct val="0"/>
        </a:spcAft>
        <a:buClr>
          <a:schemeClr val="accent1"/>
        </a:buClr>
        <a:buFont typeface="Wingdings" charset="2"/>
        <a:buChar char="l"/>
        <a:defRPr sz="2300">
          <a:solidFill>
            <a:schemeClr val="tx1"/>
          </a:solidFill>
          <a:latin typeface="Arial"/>
          <a:ea typeface="宋体"/>
        </a:defRPr>
      </a:lvl3pPr>
      <a:lvl4pPr marL="1281113" lvl="3" indent="-292100" algn="l">
        <a:spcBef>
          <a:spcPct val="20000"/>
        </a:spcBef>
        <a:spcAft>
          <a:spcPct val="0"/>
        </a:spcAft>
        <a:buClr>
          <a:schemeClr val="tx2"/>
        </a:buClr>
        <a:buFont typeface="Wingdings" charset="2"/>
        <a:buChar char="§"/>
        <a:defRPr sz="2000">
          <a:solidFill>
            <a:schemeClr val="tx1"/>
          </a:solidFill>
          <a:latin typeface="Arial"/>
          <a:ea typeface="宋体"/>
        </a:defRPr>
      </a:lvl4pPr>
      <a:lvl5pPr marL="1598613" lvl="4" indent="-315913" algn="l">
        <a:spcBef>
          <a:spcPct val="20000"/>
        </a:spcBef>
        <a:spcAft>
          <a:spcPct val="0"/>
        </a:spcAft>
        <a:buClr>
          <a:schemeClr val="folHlink"/>
        </a:buClr>
        <a:buFont typeface="Wingdings" charset="2"/>
        <a:buChar char="§"/>
        <a:defRPr sz="2000">
          <a:solidFill>
            <a:schemeClr val="tx1"/>
          </a:solidFill>
          <a:latin typeface="Arial"/>
          <a:ea typeface="宋体"/>
        </a:defRPr>
      </a:lvl5pPr>
      <a:lvl6pPr marL="2055813" lvl="5" indent="-315913" algn="l">
        <a:spcBef>
          <a:spcPct val="20000"/>
        </a:spcBef>
        <a:spcAft>
          <a:spcPct val="0"/>
        </a:spcAft>
        <a:buClr>
          <a:schemeClr val="folHlink"/>
        </a:buClr>
        <a:buFont typeface="Wingdings" charset="2"/>
        <a:buChar char="§"/>
        <a:defRPr sz="2000">
          <a:solidFill>
            <a:schemeClr val="tx1"/>
          </a:solidFill>
          <a:latin typeface="Arial"/>
          <a:ea typeface="宋体"/>
        </a:defRPr>
      </a:lvl6pPr>
      <a:lvl7pPr marL="2513013" lvl="6" indent="-315913" algn="l">
        <a:spcBef>
          <a:spcPct val="20000"/>
        </a:spcBef>
        <a:spcAft>
          <a:spcPct val="0"/>
        </a:spcAft>
        <a:buClr>
          <a:schemeClr val="folHlink"/>
        </a:buClr>
        <a:buFont typeface="Wingdings" charset="2"/>
        <a:buChar char="§"/>
        <a:defRPr sz="2000">
          <a:solidFill>
            <a:schemeClr val="tx1"/>
          </a:solidFill>
          <a:latin typeface="Arial"/>
          <a:ea typeface="宋体"/>
        </a:defRPr>
      </a:lvl7pPr>
      <a:lvl8pPr marL="2970213" lvl="7" indent="-315913" algn="l">
        <a:spcBef>
          <a:spcPct val="20000"/>
        </a:spcBef>
        <a:spcAft>
          <a:spcPct val="0"/>
        </a:spcAft>
        <a:buClr>
          <a:schemeClr val="folHlink"/>
        </a:buClr>
        <a:buFont typeface="Wingdings" charset="2"/>
        <a:buChar char="§"/>
        <a:defRPr sz="2000">
          <a:solidFill>
            <a:schemeClr val="tx1"/>
          </a:solidFill>
          <a:latin typeface="Arial"/>
          <a:ea typeface="宋体"/>
        </a:defRPr>
      </a:lvl8pPr>
      <a:lvl9pPr marL="3427413" lvl="8" indent="-315913" algn="l">
        <a:spcBef>
          <a:spcPct val="20000"/>
        </a:spcBef>
        <a:spcAft>
          <a:spcPct val="0"/>
        </a:spcAft>
        <a:buClr>
          <a:schemeClr val="folHlink"/>
        </a:buClr>
        <a:buFont typeface="Wingdings" charset="2"/>
        <a:buChar char="§"/>
        <a:defRPr sz="2000">
          <a:solidFill>
            <a:schemeClr val="tx1"/>
          </a:solidFill>
          <a:latin typeface="Arial"/>
          <a:ea typeface="宋体"/>
        </a:defRPr>
      </a:lvl9pPr>
    </p:bodyStyle>
    <p:otherStyle>
      <a:lvl1pPr marL="0" lvl="0" algn="l" defTabSz="914400">
        <a:defRPr sz="1800" kern="1200">
          <a:solidFill>
            <a:schemeClr val="tx1"/>
          </a:solidFill>
          <a:latin typeface="Arial"/>
          <a:ea typeface="宋体"/>
        </a:defRPr>
      </a:lvl1pPr>
      <a:lvl2pPr marL="457200" lvl="1" algn="l" defTabSz="914400">
        <a:defRPr sz="1800" kern="1200">
          <a:solidFill>
            <a:schemeClr val="tx1"/>
          </a:solidFill>
          <a:latin typeface="Arial"/>
          <a:ea typeface="宋体"/>
        </a:defRPr>
      </a:lvl2pPr>
      <a:lvl3pPr marL="914400" lvl="2" algn="l" defTabSz="914400">
        <a:defRPr sz="1800" kern="1200">
          <a:solidFill>
            <a:schemeClr val="tx1"/>
          </a:solidFill>
          <a:latin typeface="Arial"/>
          <a:ea typeface="宋体"/>
        </a:defRPr>
      </a:lvl3pPr>
      <a:lvl4pPr marL="1371600" lvl="3" algn="l" defTabSz="914400">
        <a:defRPr sz="1800" kern="1200">
          <a:solidFill>
            <a:schemeClr val="tx1"/>
          </a:solidFill>
          <a:latin typeface="Arial"/>
          <a:ea typeface="宋体"/>
        </a:defRPr>
      </a:lvl4pPr>
      <a:lvl5pPr marL="1828800" lvl="4" algn="l" defTabSz="914400">
        <a:defRPr sz="1800" kern="1200">
          <a:solidFill>
            <a:schemeClr val="tx1"/>
          </a:solidFill>
          <a:latin typeface="Arial"/>
          <a:ea typeface="宋体"/>
        </a:defRPr>
      </a:lvl5pPr>
      <a:lvl6pPr marL="2286000" lvl="5" algn="l" defTabSz="914400">
        <a:defRPr sz="1800" kern="1200">
          <a:solidFill>
            <a:schemeClr val="tx1"/>
          </a:solidFill>
          <a:latin typeface="Arial"/>
          <a:ea typeface="宋体"/>
        </a:defRPr>
      </a:lvl6pPr>
      <a:lvl7pPr marL="2743200" lvl="6" algn="l" defTabSz="914400">
        <a:defRPr sz="1800" kern="1200">
          <a:solidFill>
            <a:schemeClr val="tx1"/>
          </a:solidFill>
          <a:latin typeface="Arial"/>
          <a:ea typeface="宋体"/>
        </a:defRPr>
      </a:lvl7pPr>
      <a:lvl8pPr marL="3200400" lvl="7" algn="l" defTabSz="914400">
        <a:defRPr sz="1800" kern="1200">
          <a:solidFill>
            <a:schemeClr val="tx1"/>
          </a:solidFill>
          <a:latin typeface="Arial"/>
          <a:ea typeface="宋体"/>
        </a:defRPr>
      </a:lvl8pPr>
      <a:lvl9pPr marL="3657600" lvl="8" algn="l" defTabSz="914400">
        <a:defRPr sz="1800" kern="1200">
          <a:solidFill>
            <a:schemeClr val="tx1"/>
          </a:solidFill>
          <a:latin typeface="Arial"/>
          <a:ea typeface="宋体"/>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3850" y="476250"/>
            <a:ext cx="6781800" cy="2133600"/>
          </a:xfrm>
        </p:spPr>
        <p:txBody>
          <a:bodyPr/>
          <a:lstStyle/>
          <a:p>
            <a:pPr algn="ctr"/>
            <a:r>
              <a:rPr lang="zh-CN" altLang="en-US" dirty="0"/>
              <a:t>   数据库原理</a:t>
            </a:r>
            <a:r>
              <a:rPr lang="zh-CN" dirty="0"/>
              <a:t>  习题</a:t>
            </a:r>
            <a:r>
              <a:rPr lang="zh-CN" altLang="en-US" dirty="0"/>
              <a:t>课</a:t>
            </a:r>
            <a:endParaRPr lang="zh-CN" dirty="0"/>
          </a:p>
        </p:txBody>
      </p:sp>
      <p:sp>
        <p:nvSpPr>
          <p:cNvPr id="3075" name="Rectangle 4"/>
          <p:cNvSpPr>
            <a:spLocks noGrp="1"/>
          </p:cNvSpPr>
          <p:nvPr>
            <p:ph type="subTitle" idx="1"/>
          </p:nvPr>
        </p:nvSpPr>
        <p:spPr/>
        <p:txBody>
          <a:bodyPr/>
          <a:lstStyle/>
          <a:p>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ph type="body" idx="1"/>
          </p:nvPr>
        </p:nvSpPr>
        <p:spPr>
          <a:xfrm>
            <a:off x="468313" y="692150"/>
            <a:ext cx="8278812" cy="5616575"/>
          </a:xfrm>
        </p:spPr>
        <p:txBody>
          <a:bodyPr/>
          <a:lstStyle/>
          <a:p>
            <a:pPr>
              <a:buFont typeface="Wingdings" charset="2"/>
              <a:buNone/>
            </a:pPr>
            <a:r>
              <a:rPr lang="en-US" sz="3200" b="1"/>
              <a:t>5.</a:t>
            </a:r>
            <a:r>
              <a:rPr lang="zh-CN" sz="3200" b="1"/>
              <a:t>联系集的属性安置 </a:t>
            </a:r>
          </a:p>
          <a:p>
            <a:pPr>
              <a:lnSpc>
                <a:spcPct val="125000"/>
              </a:lnSpc>
              <a:buFont typeface="Wingdings" charset="2"/>
              <a:buNone/>
            </a:pPr>
            <a:r>
              <a:rPr lang="zh-CN" sz="3200" b="1"/>
              <a:t>一对一联系集的属性：可安置于</a:t>
            </a:r>
            <a:r>
              <a:rPr lang="en-US" sz="3200" b="1"/>
              <a:t>________</a:t>
            </a:r>
            <a:r>
              <a:rPr lang="zh-CN" sz="3200" b="1"/>
              <a:t>上； </a:t>
            </a:r>
          </a:p>
          <a:p>
            <a:pPr>
              <a:lnSpc>
                <a:spcPct val="125000"/>
              </a:lnSpc>
              <a:buFont typeface="Wingdings" charset="2"/>
              <a:buNone/>
            </a:pPr>
            <a:r>
              <a:rPr lang="zh-CN" sz="3200" b="1"/>
              <a:t>一对多联系集的属性：可安置于</a:t>
            </a:r>
            <a:r>
              <a:rPr lang="en-US" sz="3200" b="1"/>
              <a:t>____</a:t>
            </a:r>
            <a:r>
              <a:rPr lang="zh-CN" sz="3200" b="1"/>
              <a:t>上，也可安置在</a:t>
            </a:r>
            <a:r>
              <a:rPr lang="en-US" sz="3200" b="1"/>
              <a:t>____________</a:t>
            </a:r>
            <a:r>
              <a:rPr lang="zh-CN" sz="3200" b="1"/>
              <a:t>实体集上； </a:t>
            </a:r>
          </a:p>
          <a:p>
            <a:pPr>
              <a:lnSpc>
                <a:spcPct val="125000"/>
              </a:lnSpc>
              <a:buFont typeface="Wingdings" charset="2"/>
              <a:buNone/>
            </a:pPr>
            <a:r>
              <a:rPr lang="zh-CN" sz="3200" b="1"/>
              <a:t>多对多联系集的属性：联系属性只能安置于</a:t>
            </a:r>
            <a:r>
              <a:rPr lang="en-US" sz="3200" b="1"/>
              <a:t>_______</a:t>
            </a:r>
            <a:r>
              <a:rPr lang="zh-CN" sz="3200" b="1"/>
              <a:t>上。 </a:t>
            </a:r>
          </a:p>
          <a:p>
            <a:pPr>
              <a:lnSpc>
                <a:spcPct val="125000"/>
              </a:lnSpc>
              <a:buFont typeface="Wingdings" charset="2"/>
              <a:buNone/>
            </a:pPr>
            <a:r>
              <a:rPr lang="zh-CN" sz="3200" b="1">
                <a:solidFill>
                  <a:schemeClr val="bg1"/>
                </a:solidFill>
              </a:rPr>
              <a:t>答：任一边的实体集、联系集、多的那一边的、联系集。</a:t>
            </a:r>
            <a:endParaRPr lang="en-US" sz="3200" b="1">
              <a:solidFill>
                <a:schemeClr val="bg1"/>
              </a:solidFill>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1"/>
          </p:nvPr>
        </p:nvSpPr>
        <p:spPr>
          <a:xfrm>
            <a:off x="468313" y="188913"/>
            <a:ext cx="8435975" cy="6480175"/>
          </a:xfrm>
        </p:spPr>
        <p:txBody>
          <a:bodyPr/>
          <a:lstStyle/>
          <a:p>
            <a:pPr>
              <a:buFont typeface="Wingdings" charset="2"/>
              <a:buNone/>
            </a:pPr>
            <a:r>
              <a:rPr lang="zh-CN" sz="2000" b="1"/>
              <a:t>三、应用题</a:t>
            </a:r>
          </a:p>
          <a:p>
            <a:pPr>
              <a:lnSpc>
                <a:spcPct val="120000"/>
              </a:lnSpc>
              <a:buFont typeface="Wingdings" charset="2"/>
              <a:buNone/>
            </a:pPr>
            <a:r>
              <a:rPr lang="en-US" sz="2000" b="1"/>
              <a:t>1</a:t>
            </a:r>
            <a:r>
              <a:rPr lang="zh-CN" sz="2000" b="1"/>
              <a:t>、设有如下实体：</a:t>
            </a:r>
          </a:p>
          <a:p>
            <a:pPr>
              <a:lnSpc>
                <a:spcPct val="120000"/>
              </a:lnSpc>
              <a:buFont typeface="Wingdings" charset="2"/>
              <a:buNone/>
            </a:pPr>
            <a:r>
              <a:rPr lang="zh-CN" sz="2000" b="1"/>
              <a:t>学生：学号、姓名。</a:t>
            </a:r>
          </a:p>
          <a:p>
            <a:pPr>
              <a:lnSpc>
                <a:spcPct val="120000"/>
              </a:lnSpc>
              <a:buFont typeface="Wingdings" charset="2"/>
              <a:buNone/>
            </a:pPr>
            <a:r>
              <a:rPr lang="zh-CN" sz="2000" b="1"/>
              <a:t>课程：编号、课程名、学分。    </a:t>
            </a:r>
          </a:p>
          <a:p>
            <a:pPr>
              <a:lnSpc>
                <a:spcPct val="120000"/>
              </a:lnSpc>
              <a:buFont typeface="Wingdings" charset="2"/>
              <a:buNone/>
            </a:pPr>
            <a:r>
              <a:rPr lang="zh-CN" sz="2000" b="1"/>
              <a:t>教师：教师号、姓名</a:t>
            </a:r>
            <a:r>
              <a:rPr lang="en-US" sz="2000" b="1"/>
              <a:t>.</a:t>
            </a:r>
          </a:p>
          <a:p>
            <a:pPr>
              <a:lnSpc>
                <a:spcPct val="120000"/>
              </a:lnSpc>
              <a:buFont typeface="Wingdings" charset="2"/>
              <a:buNone/>
            </a:pPr>
            <a:r>
              <a:rPr lang="zh-CN" sz="2000" b="1"/>
              <a:t>院校：院校名称、电话。</a:t>
            </a:r>
            <a:endParaRPr lang="en-US" sz="2000" b="1"/>
          </a:p>
          <a:p>
            <a:pPr>
              <a:lnSpc>
                <a:spcPct val="120000"/>
              </a:lnSpc>
              <a:buFont typeface="Wingdings" charset="2"/>
              <a:buNone/>
            </a:pPr>
            <a:r>
              <a:rPr lang="zh-CN" sz="2000" b="1"/>
              <a:t>上述实体中存在如下联系：</a:t>
            </a:r>
          </a:p>
          <a:p>
            <a:pPr>
              <a:lnSpc>
                <a:spcPct val="120000"/>
              </a:lnSpc>
              <a:buFont typeface="Wingdings" charset="2"/>
              <a:buNone/>
            </a:pPr>
            <a:r>
              <a:rPr lang="zh-CN" sz="2000" b="1"/>
              <a:t>（</a:t>
            </a:r>
            <a:r>
              <a:rPr lang="en-US" sz="2000" b="1"/>
              <a:t>1</a:t>
            </a:r>
            <a:r>
              <a:rPr lang="zh-CN" sz="2000" b="1"/>
              <a:t>）选课：一名学生可选修多门课程，一门课程可有多名学生选修；（</a:t>
            </a:r>
            <a:r>
              <a:rPr lang="en-US" sz="2000" b="1"/>
              <a:t>2</a:t>
            </a:r>
            <a:r>
              <a:rPr lang="zh-CN" sz="2000" b="1"/>
              <a:t>）拥有：一所院校拥有多名学生，一名学生只能在一所院校。（</a:t>
            </a:r>
            <a:r>
              <a:rPr lang="en-US" sz="2000" b="1"/>
              <a:t>3</a:t>
            </a:r>
            <a:r>
              <a:rPr lang="zh-CN" sz="2000" b="1"/>
              <a:t>）开课：一所院校可以开设多门课程，一门课程只能在一所院校（</a:t>
            </a:r>
            <a:r>
              <a:rPr lang="en-US" sz="2000" b="1"/>
              <a:t>4</a:t>
            </a:r>
            <a:r>
              <a:rPr lang="zh-CN" sz="2000" b="1"/>
              <a:t>）讲授：一名教师可讲授多门课程，一门课程可为多名教师讲授；（</a:t>
            </a:r>
            <a:r>
              <a:rPr lang="en-US" sz="2000" b="1"/>
              <a:t>5</a:t>
            </a:r>
            <a:r>
              <a:rPr lang="zh-CN" sz="2000" b="1"/>
              <a:t>）一所院校可有多名教师，一名教师只能属于一所院校</a:t>
            </a:r>
            <a:endParaRPr lang="en-US" sz="2000" b="1"/>
          </a:p>
          <a:p>
            <a:pPr>
              <a:lnSpc>
                <a:spcPct val="120000"/>
              </a:lnSpc>
              <a:buFont typeface="Wingdings" charset="2"/>
              <a:buNone/>
            </a:pPr>
            <a:r>
              <a:rPr lang="zh-CN" sz="2000" b="1"/>
              <a:t>试完成如下工作：</a:t>
            </a:r>
            <a:endParaRPr lang="en-US" sz="2000" b="1"/>
          </a:p>
          <a:p>
            <a:pPr>
              <a:lnSpc>
                <a:spcPct val="120000"/>
              </a:lnSpc>
              <a:buFont typeface="Wingdings" charset="2"/>
              <a:buNone/>
            </a:pPr>
            <a:r>
              <a:rPr lang="en-US" sz="2000" b="1"/>
              <a:t>(1) </a:t>
            </a:r>
            <a:r>
              <a:rPr lang="zh-CN" sz="2000" b="1"/>
              <a:t>分别设计学生选课和教师任课两个局部信息的结构</a:t>
            </a:r>
            <a:r>
              <a:rPr lang="en-US" sz="2000" b="1"/>
              <a:t>E-R</a:t>
            </a:r>
            <a:r>
              <a:rPr lang="zh-CN" sz="2000" b="1"/>
              <a:t>图。</a:t>
            </a:r>
            <a:endParaRPr lang="en-US" sz="2000" b="1"/>
          </a:p>
          <a:p>
            <a:pPr>
              <a:lnSpc>
                <a:spcPct val="120000"/>
              </a:lnSpc>
              <a:buFont typeface="Wingdings" charset="2"/>
              <a:buNone/>
            </a:pPr>
            <a:r>
              <a:rPr lang="en-US" sz="2000" b="1"/>
              <a:t>(2) </a:t>
            </a:r>
            <a:r>
              <a:rPr lang="zh-CN" sz="2000" b="1"/>
              <a:t>将上述设计完成的</a:t>
            </a:r>
            <a:r>
              <a:rPr lang="en-US" sz="2000" b="1"/>
              <a:t>E-R</a:t>
            </a:r>
            <a:r>
              <a:rPr lang="zh-CN" sz="2000" b="1"/>
              <a:t>图合并成一个全局</a:t>
            </a:r>
            <a:r>
              <a:rPr lang="en-US" sz="2000" b="1"/>
              <a:t>E-R</a:t>
            </a:r>
            <a:r>
              <a:rPr lang="zh-CN" sz="2000" b="1"/>
              <a:t>图。</a:t>
            </a:r>
          </a:p>
          <a:p>
            <a:pPr>
              <a:lnSpc>
                <a:spcPct val="120000"/>
              </a:lnSpc>
              <a:buFont typeface="Wingdings" charset="2"/>
              <a:buNone/>
            </a:pPr>
            <a:endParaRPr lang="zh-CN"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1"/>
          </p:nvPr>
        </p:nvSpPr>
        <p:spPr>
          <a:xfrm>
            <a:off x="457200" y="476250"/>
            <a:ext cx="7715250" cy="2808288"/>
          </a:xfrm>
        </p:spPr>
        <p:txBody>
          <a:bodyPr/>
          <a:lstStyle/>
          <a:p>
            <a:pPr>
              <a:buFont typeface="Wingdings" charset="2"/>
              <a:buNone/>
            </a:pPr>
            <a:r>
              <a:rPr lang="zh-CN" sz="2800" b="1"/>
              <a:t>学生选课</a:t>
            </a:r>
            <a:r>
              <a:rPr lang="en-US" sz="2800" b="1"/>
              <a:t>E-R</a:t>
            </a:r>
            <a:r>
              <a:rPr lang="zh-CN" sz="2800" b="1"/>
              <a:t>图</a:t>
            </a:r>
            <a:endParaRPr lang="en-US" sz="2800" b="1"/>
          </a:p>
          <a:p>
            <a:pPr>
              <a:lnSpc>
                <a:spcPct val="120000"/>
              </a:lnSpc>
              <a:buFont typeface="Wingdings" charset="2"/>
              <a:buNone/>
            </a:pPr>
            <a:r>
              <a:rPr lang="zh-CN" sz="1800" b="1"/>
              <a:t>学生：学号、姓名。</a:t>
            </a:r>
          </a:p>
          <a:p>
            <a:pPr>
              <a:lnSpc>
                <a:spcPct val="120000"/>
              </a:lnSpc>
              <a:buFont typeface="Wingdings" charset="2"/>
              <a:buNone/>
            </a:pPr>
            <a:r>
              <a:rPr lang="zh-CN" sz="1800" b="1"/>
              <a:t>课程：编号、课程名。    </a:t>
            </a:r>
          </a:p>
          <a:p>
            <a:pPr>
              <a:lnSpc>
                <a:spcPct val="120000"/>
              </a:lnSpc>
              <a:buFont typeface="Wingdings" charset="2"/>
              <a:buNone/>
            </a:pPr>
            <a:r>
              <a:rPr lang="zh-CN" sz="1800" b="1"/>
              <a:t>院校：院校名称、电话。</a:t>
            </a:r>
            <a:endParaRPr lang="en-US" sz="1800" b="1"/>
          </a:p>
          <a:p>
            <a:pPr>
              <a:lnSpc>
                <a:spcPct val="120000"/>
              </a:lnSpc>
              <a:buFont typeface="Wingdings" charset="2"/>
              <a:buNone/>
            </a:pPr>
            <a:r>
              <a:rPr lang="zh-CN" sz="1800" b="1"/>
              <a:t>联系：（</a:t>
            </a:r>
            <a:r>
              <a:rPr lang="en-US" sz="1800" b="1"/>
              <a:t>1</a:t>
            </a:r>
            <a:r>
              <a:rPr lang="zh-CN" sz="1800" b="1"/>
              <a:t>）选课：一名学生可选修多门课程，一门课程可有多名学生选修；（</a:t>
            </a:r>
            <a:r>
              <a:rPr lang="en-US" sz="1800" b="1"/>
              <a:t>2</a:t>
            </a:r>
            <a:r>
              <a:rPr lang="zh-CN" sz="1800" b="1"/>
              <a:t>）拥有：一所院校拥有多名学生，一名学生只能在一所院校。</a:t>
            </a:r>
            <a:endParaRPr lang="zh-CN" sz="320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p:nvPr/>
        </p:nvSpPr>
        <p:spPr>
          <a:xfrm>
            <a:off x="457200" y="333375"/>
            <a:ext cx="7715250" cy="2808288"/>
          </a:xfrm>
          <a:prstGeom prst="rect">
            <a:avLst/>
          </a:prstGeom>
          <a:noFill/>
          <a:ln>
            <a:noFill/>
          </a:ln>
        </p:spPr>
        <p:txBody>
          <a:bodyPr/>
          <a:lstStyle>
            <a:lvl1pPr marL="342900" lvl="0" indent="-34290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spcBef>
                <a:spcPct val="20000"/>
              </a:spcBef>
              <a:buClr>
                <a:schemeClr val="tx2"/>
              </a:buClr>
              <a:buFont typeface="Wingdings" charset="2"/>
              <a:buNone/>
            </a:pPr>
            <a:r>
              <a:rPr lang="zh-CN" sz="2800" b="1"/>
              <a:t>教师授课</a:t>
            </a:r>
            <a:r>
              <a:rPr lang="en-US" sz="2800" b="1"/>
              <a:t>E-R</a:t>
            </a:r>
            <a:r>
              <a:rPr lang="zh-CN" sz="2800" b="1"/>
              <a:t>图</a:t>
            </a:r>
            <a:endParaRPr lang="en-US" sz="2800" b="1"/>
          </a:p>
          <a:p>
            <a:pPr>
              <a:lnSpc>
                <a:spcPct val="120000"/>
              </a:lnSpc>
              <a:spcBef>
                <a:spcPct val="20000"/>
              </a:spcBef>
              <a:buClr>
                <a:schemeClr val="tx2"/>
              </a:buClr>
              <a:buFont typeface="Wingdings" charset="2"/>
              <a:buNone/>
            </a:pPr>
            <a:r>
              <a:rPr lang="zh-CN" b="1"/>
              <a:t>教师：教师号、姓名、性别、职称。</a:t>
            </a:r>
          </a:p>
          <a:p>
            <a:pPr>
              <a:lnSpc>
                <a:spcPct val="120000"/>
              </a:lnSpc>
              <a:spcBef>
                <a:spcPct val="20000"/>
              </a:spcBef>
              <a:buClr>
                <a:schemeClr val="tx2"/>
              </a:buClr>
              <a:buFont typeface="Wingdings" charset="2"/>
              <a:buNone/>
            </a:pPr>
            <a:r>
              <a:rPr lang="zh-CN" b="1"/>
              <a:t>课程：编号、课程名、学分。    </a:t>
            </a:r>
          </a:p>
          <a:p>
            <a:pPr>
              <a:lnSpc>
                <a:spcPct val="120000"/>
              </a:lnSpc>
              <a:spcBef>
                <a:spcPct val="20000"/>
              </a:spcBef>
              <a:buClr>
                <a:schemeClr val="tx2"/>
              </a:buClr>
              <a:buFont typeface="Wingdings" charset="2"/>
              <a:buNone/>
            </a:pPr>
            <a:r>
              <a:rPr lang="zh-CN" b="1"/>
              <a:t>院校：院校名称、电话。</a:t>
            </a:r>
            <a:endParaRPr lang="en-US" b="1"/>
          </a:p>
          <a:p>
            <a:pPr>
              <a:lnSpc>
                <a:spcPct val="120000"/>
              </a:lnSpc>
              <a:spcBef>
                <a:spcPct val="20000"/>
              </a:spcBef>
              <a:buClr>
                <a:schemeClr val="tx2"/>
              </a:buClr>
              <a:buFont typeface="Wingdings" charset="2"/>
              <a:buNone/>
            </a:pPr>
            <a:r>
              <a:rPr lang="zh-CN" b="1"/>
              <a:t>联系：（</a:t>
            </a:r>
            <a:r>
              <a:rPr lang="en-US" b="1"/>
              <a:t>3</a:t>
            </a:r>
            <a:r>
              <a:rPr lang="zh-CN" b="1"/>
              <a:t>）讲授：一名教师可讲授多门课程，一门课程可为多名教师讲授；（</a:t>
            </a:r>
            <a:r>
              <a:rPr lang="en-US" b="1"/>
              <a:t>4</a:t>
            </a:r>
            <a:r>
              <a:rPr lang="zh-CN" b="1"/>
              <a:t>）属于：一所院校可有多名教师，一名教师只能属于一所院校；（</a:t>
            </a:r>
            <a:r>
              <a:rPr lang="en-US" b="1"/>
              <a:t>5</a:t>
            </a:r>
            <a:r>
              <a:rPr lang="zh-CN" b="1"/>
              <a:t>）开课：一所院校可以开设多门课程，一门课程只能在一所院校</a:t>
            </a: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323850" y="188913"/>
            <a:ext cx="7848600" cy="2952750"/>
          </a:xfrm>
        </p:spPr>
        <p:txBody>
          <a:bodyPr/>
          <a:lstStyle/>
          <a:p>
            <a:pPr>
              <a:buFont typeface="Wingdings" charset="2"/>
              <a:buNone/>
            </a:pPr>
            <a:r>
              <a:rPr lang="zh-CN" sz="2400" b="1"/>
              <a:t>   </a:t>
            </a:r>
            <a:r>
              <a:rPr lang="en-US" sz="2400" b="1"/>
              <a:t>2.</a:t>
            </a:r>
            <a:r>
              <a:rPr lang="zh-CN" sz="2400" b="1"/>
              <a:t>学生的学籍管理系统</a:t>
            </a:r>
            <a:endParaRPr lang="en-US" sz="2400" b="1"/>
          </a:p>
          <a:p>
            <a:pPr>
              <a:buFont typeface="Wingdings" charset="2"/>
              <a:buNone/>
            </a:pPr>
            <a:r>
              <a:rPr lang="zh-CN" sz="2400" b="1"/>
              <a:t> </a:t>
            </a:r>
            <a:r>
              <a:rPr lang="zh-CN" sz="2000" b="1"/>
              <a:t>学籍管理系统包括学生、宿舍、班级、教室、辅导员。这些实体之间的联系有：</a:t>
            </a:r>
            <a:endParaRPr lang="en-US" sz="2000" b="1"/>
          </a:p>
          <a:p>
            <a:pPr lvl="1"/>
            <a:r>
              <a:rPr lang="zh-CN" sz="2000" b="1"/>
              <a:t>一个宿舍可以住多个学生，一个学生只能住在一个宿舍中。</a:t>
            </a:r>
          </a:p>
          <a:p>
            <a:pPr lvl="1"/>
            <a:r>
              <a:rPr lang="zh-CN" sz="2000" b="1"/>
              <a:t>一个班级有若干学生，一个学生只能属于一个班。</a:t>
            </a:r>
          </a:p>
          <a:p>
            <a:pPr lvl="1"/>
            <a:r>
              <a:rPr lang="zh-CN" sz="2000" b="1"/>
              <a:t> 一个辅导员指导若干个学生，一个学生只属于一个辅导员</a:t>
            </a:r>
            <a:endParaRPr lang="en-US" sz="2000" b="1"/>
          </a:p>
          <a:p>
            <a:pPr lvl="1"/>
            <a:r>
              <a:rPr lang="zh-CN" sz="2000" b="1"/>
              <a:t>一个辅导员带多个班级，一个班级由一个辅导员管理</a:t>
            </a:r>
          </a:p>
          <a:p>
            <a:pPr lvl="1"/>
            <a:r>
              <a:rPr lang="zh-CN" sz="2000" b="1"/>
              <a:t>一个班级在多个教室上课，一个教室有多个班级来上课。</a:t>
            </a:r>
            <a:endParaRPr lang="zh-C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1"/>
          </p:nvPr>
        </p:nvSpPr>
        <p:spPr>
          <a:xfrm>
            <a:off x="468313" y="188913"/>
            <a:ext cx="8435975" cy="6480175"/>
          </a:xfrm>
        </p:spPr>
        <p:txBody>
          <a:bodyPr/>
          <a:lstStyle/>
          <a:p>
            <a:pPr>
              <a:buFont typeface="Wingdings" charset="2"/>
              <a:buNone/>
            </a:pPr>
            <a:r>
              <a:rPr lang="zh-CN" sz="2000" b="1"/>
              <a:t>三、应用题</a:t>
            </a:r>
          </a:p>
          <a:p>
            <a:pPr>
              <a:lnSpc>
                <a:spcPct val="120000"/>
              </a:lnSpc>
              <a:buFont typeface="Wingdings" charset="2"/>
              <a:buNone/>
            </a:pPr>
            <a:r>
              <a:rPr lang="en-US" sz="2000" b="1"/>
              <a:t>1</a:t>
            </a:r>
            <a:r>
              <a:rPr lang="zh-CN" sz="2000" b="1"/>
              <a:t>、设有如下实体：</a:t>
            </a:r>
          </a:p>
          <a:p>
            <a:pPr>
              <a:lnSpc>
                <a:spcPct val="120000"/>
              </a:lnSpc>
              <a:buFont typeface="Wingdings" charset="2"/>
              <a:buNone/>
            </a:pPr>
            <a:r>
              <a:rPr lang="zh-CN" sz="2000" b="1"/>
              <a:t>学生：学号、姓名、性别、年龄。</a:t>
            </a:r>
          </a:p>
          <a:p>
            <a:pPr>
              <a:lnSpc>
                <a:spcPct val="120000"/>
              </a:lnSpc>
              <a:buFont typeface="Wingdings" charset="2"/>
              <a:buNone/>
            </a:pPr>
            <a:r>
              <a:rPr lang="zh-CN" sz="2000" b="1"/>
              <a:t>课程：编号、课程名、学分。    </a:t>
            </a:r>
          </a:p>
          <a:p>
            <a:pPr>
              <a:lnSpc>
                <a:spcPct val="120000"/>
              </a:lnSpc>
              <a:buFont typeface="Wingdings" charset="2"/>
              <a:buNone/>
            </a:pPr>
            <a:r>
              <a:rPr lang="zh-CN" sz="2000" b="1"/>
              <a:t>教师：教师号、姓名、性别、职称</a:t>
            </a:r>
          </a:p>
          <a:p>
            <a:pPr>
              <a:lnSpc>
                <a:spcPct val="120000"/>
              </a:lnSpc>
              <a:buFont typeface="Wingdings" charset="2"/>
              <a:buNone/>
            </a:pPr>
            <a:r>
              <a:rPr lang="zh-CN" sz="2000" b="1"/>
              <a:t>院校：院校名称、电话。</a:t>
            </a:r>
            <a:endParaRPr lang="en-US" sz="2000" b="1"/>
          </a:p>
          <a:p>
            <a:pPr>
              <a:lnSpc>
                <a:spcPct val="120000"/>
              </a:lnSpc>
              <a:buFont typeface="Wingdings" charset="2"/>
              <a:buNone/>
            </a:pPr>
            <a:r>
              <a:rPr lang="zh-CN" sz="2000" b="1"/>
              <a:t>上述实体中存在如下联系：</a:t>
            </a:r>
          </a:p>
          <a:p>
            <a:pPr>
              <a:lnSpc>
                <a:spcPct val="120000"/>
              </a:lnSpc>
              <a:buFont typeface="Wingdings" charset="2"/>
              <a:buNone/>
            </a:pPr>
            <a:r>
              <a:rPr lang="zh-CN" sz="2000" b="1"/>
              <a:t>（</a:t>
            </a:r>
            <a:r>
              <a:rPr lang="en-US" sz="2000" b="1"/>
              <a:t>1</a:t>
            </a:r>
            <a:r>
              <a:rPr lang="zh-CN" sz="2000" b="1"/>
              <a:t>）选课：一名学生可选修多门课程，一门课程可有多名学生选修；（</a:t>
            </a:r>
            <a:r>
              <a:rPr lang="en-US" sz="2000" b="1"/>
              <a:t>2</a:t>
            </a:r>
            <a:r>
              <a:rPr lang="zh-CN" sz="2000" b="1"/>
              <a:t>）拥有：一所院校拥有多名学生，一名学生只能在一所院校。（</a:t>
            </a:r>
            <a:r>
              <a:rPr lang="en-US" sz="2000" b="1"/>
              <a:t>3</a:t>
            </a:r>
            <a:r>
              <a:rPr lang="zh-CN" sz="2000" b="1"/>
              <a:t>）开课：一所院校可以开设多门课程，一门课程只能在一所院校（</a:t>
            </a:r>
            <a:r>
              <a:rPr lang="en-US" sz="2000" b="1"/>
              <a:t>4</a:t>
            </a:r>
            <a:r>
              <a:rPr lang="zh-CN" sz="2000" b="1"/>
              <a:t>）讲授：一名教师可讲授多门课程，一门课程可为多名教师讲授；（</a:t>
            </a:r>
            <a:r>
              <a:rPr lang="en-US" sz="2000" b="1"/>
              <a:t>5</a:t>
            </a:r>
            <a:r>
              <a:rPr lang="zh-CN" sz="2000" b="1"/>
              <a:t>）一所院校可有多名教师，一名教师只能属于一所院校</a:t>
            </a:r>
            <a:endParaRPr lang="en-US" sz="2000" b="1"/>
          </a:p>
          <a:p>
            <a:pPr>
              <a:lnSpc>
                <a:spcPct val="120000"/>
              </a:lnSpc>
              <a:buFont typeface="Wingdings" charset="2"/>
              <a:buNone/>
            </a:pPr>
            <a:r>
              <a:rPr lang="zh-CN" sz="2000" b="1"/>
              <a:t>试完成如下工作：</a:t>
            </a:r>
            <a:endParaRPr lang="en-US" sz="2000" b="1"/>
          </a:p>
          <a:p>
            <a:pPr>
              <a:lnSpc>
                <a:spcPct val="120000"/>
              </a:lnSpc>
              <a:buFont typeface="Wingdings" charset="2"/>
              <a:buNone/>
            </a:pPr>
            <a:r>
              <a:rPr lang="en-US" sz="2000" b="1"/>
              <a:t>(1) </a:t>
            </a:r>
            <a:r>
              <a:rPr lang="zh-CN" sz="2000" b="1"/>
              <a:t>分别设计学生选课和教师任课两个局部信息的结构</a:t>
            </a:r>
            <a:r>
              <a:rPr lang="en-US" sz="2000" b="1"/>
              <a:t>E-R</a:t>
            </a:r>
            <a:r>
              <a:rPr lang="zh-CN" sz="2000" b="1"/>
              <a:t>图。</a:t>
            </a:r>
            <a:endParaRPr lang="en-US" sz="2000" b="1"/>
          </a:p>
          <a:p>
            <a:pPr>
              <a:lnSpc>
                <a:spcPct val="120000"/>
              </a:lnSpc>
              <a:buFont typeface="Wingdings" charset="2"/>
              <a:buNone/>
            </a:pPr>
            <a:r>
              <a:rPr lang="en-US" sz="2000" b="1"/>
              <a:t>(2) </a:t>
            </a:r>
            <a:r>
              <a:rPr lang="zh-CN" sz="2000" b="1"/>
              <a:t>将上述设计完成的</a:t>
            </a:r>
            <a:r>
              <a:rPr lang="en-US" sz="2000" b="1"/>
              <a:t>E-R</a:t>
            </a:r>
            <a:r>
              <a:rPr lang="zh-CN" sz="2000" b="1"/>
              <a:t>图合并成一个全局</a:t>
            </a:r>
            <a:r>
              <a:rPr lang="en-US" sz="2000" b="1"/>
              <a:t>E-R</a:t>
            </a:r>
            <a:r>
              <a:rPr lang="zh-CN" sz="2000" b="1"/>
              <a:t>图。</a:t>
            </a:r>
          </a:p>
          <a:p>
            <a:pPr>
              <a:lnSpc>
                <a:spcPct val="120000"/>
              </a:lnSpc>
              <a:buFont typeface="Wingdings" charset="2"/>
              <a:buNone/>
            </a:pPr>
            <a:endParaRPr lang="zh-CN"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1"/>
          </p:nvPr>
        </p:nvSpPr>
        <p:spPr>
          <a:xfrm>
            <a:off x="457200" y="476250"/>
            <a:ext cx="7715250" cy="2808288"/>
          </a:xfrm>
        </p:spPr>
        <p:txBody>
          <a:bodyPr/>
          <a:lstStyle/>
          <a:p>
            <a:pPr>
              <a:buFont typeface="Wingdings" charset="2"/>
              <a:buNone/>
            </a:pPr>
            <a:r>
              <a:rPr lang="zh-CN" sz="2800" b="1"/>
              <a:t>学生选课</a:t>
            </a:r>
            <a:r>
              <a:rPr lang="en-US" sz="2800" b="1"/>
              <a:t>E-R</a:t>
            </a:r>
            <a:r>
              <a:rPr lang="zh-CN" sz="2800" b="1"/>
              <a:t>图</a:t>
            </a:r>
            <a:endParaRPr lang="en-US" sz="2800" b="1"/>
          </a:p>
          <a:p>
            <a:pPr>
              <a:lnSpc>
                <a:spcPct val="120000"/>
              </a:lnSpc>
              <a:buFont typeface="Wingdings" charset="2"/>
              <a:buNone/>
            </a:pPr>
            <a:r>
              <a:rPr lang="zh-CN" sz="1800" b="1"/>
              <a:t>学生：学号、姓名、性别、年龄。</a:t>
            </a:r>
          </a:p>
          <a:p>
            <a:pPr>
              <a:lnSpc>
                <a:spcPct val="120000"/>
              </a:lnSpc>
              <a:buFont typeface="Wingdings" charset="2"/>
              <a:buNone/>
            </a:pPr>
            <a:r>
              <a:rPr lang="zh-CN" sz="1800" b="1"/>
              <a:t>课程：编号、课程名、学分。    </a:t>
            </a:r>
          </a:p>
          <a:p>
            <a:pPr>
              <a:lnSpc>
                <a:spcPct val="120000"/>
              </a:lnSpc>
              <a:buFont typeface="Wingdings" charset="2"/>
              <a:buNone/>
            </a:pPr>
            <a:r>
              <a:rPr lang="zh-CN" sz="1800" b="1"/>
              <a:t>院校：院校名称、电话。</a:t>
            </a:r>
            <a:endParaRPr lang="en-US" sz="1800" b="1"/>
          </a:p>
          <a:p>
            <a:pPr>
              <a:lnSpc>
                <a:spcPct val="120000"/>
              </a:lnSpc>
              <a:buFont typeface="Wingdings" charset="2"/>
              <a:buNone/>
            </a:pPr>
            <a:r>
              <a:rPr lang="zh-CN" sz="1800" b="1"/>
              <a:t>联系：（</a:t>
            </a:r>
            <a:r>
              <a:rPr lang="en-US" sz="1800" b="1"/>
              <a:t>1</a:t>
            </a:r>
            <a:r>
              <a:rPr lang="zh-CN" sz="1800" b="1"/>
              <a:t>）选课：一名学生可选修多门课程，一门课程可有多名学生选修；（</a:t>
            </a:r>
            <a:r>
              <a:rPr lang="en-US" sz="1800" b="1"/>
              <a:t>2</a:t>
            </a:r>
            <a:r>
              <a:rPr lang="zh-CN" sz="1800" b="1"/>
              <a:t>）拥有：一所院校拥有多名学生，一名学生只能在一所院校。（</a:t>
            </a:r>
            <a:r>
              <a:rPr lang="en-US" sz="1800" b="1"/>
              <a:t>3</a:t>
            </a:r>
            <a:r>
              <a:rPr lang="zh-CN" sz="1800" b="1"/>
              <a:t>）开课：一所院校可以开设多门课程，一门课程只能在一所院校</a:t>
            </a:r>
            <a:endParaRPr lang="zh-CN" sz="3200"/>
          </a:p>
        </p:txBody>
      </p:sp>
      <p:sp>
        <p:nvSpPr>
          <p:cNvPr id="2" name="矩形 1"/>
          <p:cNvSpPr/>
          <p:nvPr/>
        </p:nvSpPr>
        <p:spPr>
          <a:xfrm>
            <a:off x="1739900" y="39338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5" name="矩形 4"/>
          <p:cNvSpPr/>
          <p:nvPr/>
        </p:nvSpPr>
        <p:spPr>
          <a:xfrm>
            <a:off x="5867400" y="3933825"/>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5532438"/>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3" name="菱形 2"/>
          <p:cNvSpPr/>
          <p:nvPr/>
        </p:nvSpPr>
        <p:spPr>
          <a:xfrm>
            <a:off x="1601788" y="473075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8" name="菱形 7"/>
          <p:cNvSpPr/>
          <p:nvPr/>
        </p:nvSpPr>
        <p:spPr>
          <a:xfrm>
            <a:off x="3779838" y="39338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11" name="菱形 10"/>
          <p:cNvSpPr/>
          <p:nvPr/>
        </p:nvSpPr>
        <p:spPr>
          <a:xfrm>
            <a:off x="3851275" y="5532438"/>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7" name="直接连接符 6"/>
          <p:cNvCxnSpPr>
            <a:stCxn id="2" idx="2"/>
            <a:endCxn id="3" idx="0"/>
          </p:cNvCxnSpPr>
          <p:nvPr/>
        </p:nvCxnSpPr>
        <p:spPr>
          <a:xfrm>
            <a:off x="2352675" y="4365625"/>
            <a:ext cx="4763" cy="365125"/>
          </a:xfrm>
          <a:prstGeom prst="line">
            <a:avLst/>
          </a:prstGeom>
          <a:ln w="25400" cap="flat" cmpd="sng">
            <a:solidFill>
              <a:schemeClr val="dk1"/>
            </a:solidFill>
            <a:prstDash val="solid"/>
          </a:ln>
        </p:spPr>
      </p:cxnSp>
      <p:cxnSp>
        <p:nvCxnSpPr>
          <p:cNvPr id="13" name="直接箭头连接符 12"/>
          <p:cNvCxnSpPr>
            <a:stCxn id="3" idx="2"/>
            <a:endCxn id="6" idx="0"/>
          </p:cNvCxnSpPr>
          <p:nvPr/>
        </p:nvCxnSpPr>
        <p:spPr>
          <a:xfrm>
            <a:off x="2357438" y="5162550"/>
            <a:ext cx="0" cy="369888"/>
          </a:xfrm>
          <a:prstGeom prst="straightConnector1">
            <a:avLst/>
          </a:prstGeom>
          <a:ln w="25400">
            <a:solidFill>
              <a:schemeClr val="dk1"/>
            </a:solidFill>
            <a:prstDash val="solid"/>
            <a:tailEnd type="arrow"/>
          </a:ln>
        </p:spPr>
      </p:cxnSp>
      <p:cxnSp>
        <p:nvCxnSpPr>
          <p:cNvPr id="16" name="直接连接符 15"/>
          <p:cNvCxnSpPr>
            <a:stCxn id="5" idx="1"/>
            <a:endCxn id="8" idx="3"/>
          </p:cNvCxnSpPr>
          <p:nvPr/>
        </p:nvCxnSpPr>
        <p:spPr>
          <a:xfrm flipH="1">
            <a:off x="5292725" y="4149725"/>
            <a:ext cx="574675" cy="0"/>
          </a:xfrm>
          <a:prstGeom prst="line">
            <a:avLst/>
          </a:prstGeom>
          <a:ln w="25400" cap="flat" cmpd="sng">
            <a:solidFill>
              <a:schemeClr val="dk1"/>
            </a:solidFill>
            <a:prstDash val="solid"/>
          </a:ln>
        </p:spPr>
      </p:cxnSp>
      <p:cxnSp>
        <p:nvCxnSpPr>
          <p:cNvPr id="17" name="直接连接符 16"/>
          <p:cNvCxnSpPr>
            <a:stCxn id="2" idx="3"/>
            <a:endCxn id="8" idx="1"/>
          </p:cNvCxnSpPr>
          <p:nvPr/>
        </p:nvCxnSpPr>
        <p:spPr>
          <a:xfrm>
            <a:off x="2963863" y="4149725"/>
            <a:ext cx="815975" cy="0"/>
          </a:xfrm>
          <a:prstGeom prst="line">
            <a:avLst/>
          </a:prstGeom>
          <a:ln w="25400" cap="flat" cmpd="sng">
            <a:solidFill>
              <a:schemeClr val="dk1"/>
            </a:solidFill>
            <a:prstDash val="solid"/>
          </a:ln>
        </p:spPr>
      </p:cxnSp>
      <p:cxnSp>
        <p:nvCxnSpPr>
          <p:cNvPr id="22" name="直接连接符 21"/>
          <p:cNvCxnSpPr>
            <a:stCxn id="5" idx="2"/>
            <a:endCxn id="11" idx="3"/>
          </p:cNvCxnSpPr>
          <p:nvPr/>
        </p:nvCxnSpPr>
        <p:spPr>
          <a:xfrm flipH="1">
            <a:off x="5364163" y="4365625"/>
            <a:ext cx="1116012" cy="1382713"/>
          </a:xfrm>
          <a:prstGeom prst="line">
            <a:avLst/>
          </a:prstGeom>
          <a:ln w="25400" cap="flat" cmpd="sng">
            <a:solidFill>
              <a:schemeClr val="dk1"/>
            </a:solidFill>
            <a:prstDash val="solid"/>
          </a:ln>
        </p:spPr>
      </p:cxnSp>
      <p:cxnSp>
        <p:nvCxnSpPr>
          <p:cNvPr id="23" name="直接箭头连接符 22"/>
          <p:cNvCxnSpPr>
            <a:stCxn id="11" idx="1"/>
            <a:endCxn id="6" idx="3"/>
          </p:cNvCxnSpPr>
          <p:nvPr/>
        </p:nvCxnSpPr>
        <p:spPr>
          <a:xfrm flipH="1">
            <a:off x="2970213" y="5748338"/>
            <a:ext cx="881062" cy="0"/>
          </a:xfrm>
          <a:prstGeom prst="straightConnector1">
            <a:avLst/>
          </a:prstGeom>
          <a:ln w="25400">
            <a:solidFill>
              <a:schemeClr val="dk1"/>
            </a:solidFill>
            <a:prstDash val="solid"/>
            <a:tailEnd type="arrow"/>
          </a:ln>
        </p:spPr>
      </p:cxnSp>
      <p:sp>
        <p:nvSpPr>
          <p:cNvPr id="26" name="TextBox 25"/>
          <p:cNvSpPr txBox="1"/>
          <p:nvPr/>
        </p:nvSpPr>
        <p:spPr>
          <a:xfrm>
            <a:off x="2411413" y="438150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33" name="TextBox 32"/>
          <p:cNvSpPr txBox="1"/>
          <p:nvPr/>
        </p:nvSpPr>
        <p:spPr>
          <a:xfrm>
            <a:off x="2411413" y="5164138"/>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34" name="TextBox 33"/>
          <p:cNvSpPr txBox="1"/>
          <p:nvPr/>
        </p:nvSpPr>
        <p:spPr>
          <a:xfrm>
            <a:off x="3254375" y="4208463"/>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35" name="TextBox 34"/>
          <p:cNvSpPr txBox="1"/>
          <p:nvPr/>
        </p:nvSpPr>
        <p:spPr>
          <a:xfrm>
            <a:off x="5351463" y="4195763"/>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36" name="TextBox 35"/>
          <p:cNvSpPr txBox="1"/>
          <p:nvPr/>
        </p:nvSpPr>
        <p:spPr>
          <a:xfrm>
            <a:off x="3059113" y="5343525"/>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37" name="TextBox 36"/>
          <p:cNvSpPr txBox="1"/>
          <p:nvPr/>
        </p:nvSpPr>
        <p:spPr>
          <a:xfrm>
            <a:off x="6323013" y="4687888"/>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9" name="椭圆 28"/>
          <p:cNvSpPr/>
          <p:nvPr/>
        </p:nvSpPr>
        <p:spPr>
          <a:xfrm>
            <a:off x="179388"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学号</a:t>
            </a:r>
          </a:p>
        </p:txBody>
      </p:sp>
      <p:sp>
        <p:nvSpPr>
          <p:cNvPr id="39" name="椭圆 38"/>
          <p:cNvSpPr/>
          <p:nvPr/>
        </p:nvSpPr>
        <p:spPr>
          <a:xfrm>
            <a:off x="13319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40" name="椭圆 39"/>
          <p:cNvSpPr/>
          <p:nvPr/>
        </p:nvSpPr>
        <p:spPr>
          <a:xfrm>
            <a:off x="2505075"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41" name="椭圆 40"/>
          <p:cNvSpPr/>
          <p:nvPr/>
        </p:nvSpPr>
        <p:spPr>
          <a:xfrm>
            <a:off x="3695700" y="3141663"/>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年龄</a:t>
            </a:r>
          </a:p>
        </p:txBody>
      </p:sp>
      <p:sp>
        <p:nvSpPr>
          <p:cNvPr id="42" name="椭圆 41"/>
          <p:cNvSpPr/>
          <p:nvPr/>
        </p:nvSpPr>
        <p:spPr>
          <a:xfrm>
            <a:off x="52054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43" name="椭圆 42"/>
          <p:cNvSpPr/>
          <p:nvPr/>
        </p:nvSpPr>
        <p:spPr>
          <a:xfrm>
            <a:off x="6342063" y="3146425"/>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44" name="椭圆 43"/>
          <p:cNvSpPr/>
          <p:nvPr/>
        </p:nvSpPr>
        <p:spPr>
          <a:xfrm>
            <a:off x="7500938" y="3146425"/>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46" name="椭圆 45"/>
          <p:cNvSpPr/>
          <p:nvPr/>
        </p:nvSpPr>
        <p:spPr>
          <a:xfrm>
            <a:off x="900113" y="6165850"/>
            <a:ext cx="197961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47" name="椭圆 46"/>
          <p:cNvSpPr/>
          <p:nvPr/>
        </p:nvSpPr>
        <p:spPr>
          <a:xfrm>
            <a:off x="2970213" y="61658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48" name="直接连接符 47"/>
          <p:cNvCxnSpPr>
            <a:stCxn id="29" idx="4"/>
            <a:endCxn id="2" idx="0"/>
          </p:cNvCxnSpPr>
          <p:nvPr/>
        </p:nvCxnSpPr>
        <p:spPr>
          <a:xfrm>
            <a:off x="746125" y="3573463"/>
            <a:ext cx="1606550" cy="360362"/>
          </a:xfrm>
          <a:prstGeom prst="line">
            <a:avLst/>
          </a:prstGeom>
          <a:ln w="25400" cap="flat" cmpd="sng">
            <a:solidFill>
              <a:schemeClr val="dk1"/>
            </a:solidFill>
            <a:prstDash val="solid"/>
          </a:ln>
        </p:spPr>
      </p:cxnSp>
      <p:cxnSp>
        <p:nvCxnSpPr>
          <p:cNvPr id="49" name="直接连接符 48"/>
          <p:cNvCxnSpPr>
            <a:stCxn id="39" idx="4"/>
            <a:endCxn id="2" idx="0"/>
          </p:cNvCxnSpPr>
          <p:nvPr/>
        </p:nvCxnSpPr>
        <p:spPr>
          <a:xfrm>
            <a:off x="1898650" y="3573463"/>
            <a:ext cx="454025" cy="360362"/>
          </a:xfrm>
          <a:prstGeom prst="line">
            <a:avLst/>
          </a:prstGeom>
          <a:ln w="25400" cap="flat" cmpd="sng">
            <a:solidFill>
              <a:schemeClr val="dk1"/>
            </a:solidFill>
            <a:prstDash val="solid"/>
          </a:ln>
        </p:spPr>
      </p:cxnSp>
      <p:cxnSp>
        <p:nvCxnSpPr>
          <p:cNvPr id="50" name="直接连接符 49"/>
          <p:cNvCxnSpPr>
            <a:stCxn id="40" idx="4"/>
            <a:endCxn id="2" idx="0"/>
          </p:cNvCxnSpPr>
          <p:nvPr/>
        </p:nvCxnSpPr>
        <p:spPr>
          <a:xfrm flipH="1">
            <a:off x="2352675" y="3573463"/>
            <a:ext cx="719138" cy="360362"/>
          </a:xfrm>
          <a:prstGeom prst="line">
            <a:avLst/>
          </a:prstGeom>
          <a:ln w="25400" cap="flat" cmpd="sng">
            <a:solidFill>
              <a:schemeClr val="dk1"/>
            </a:solidFill>
            <a:prstDash val="solid"/>
          </a:ln>
        </p:spPr>
      </p:cxnSp>
      <p:cxnSp>
        <p:nvCxnSpPr>
          <p:cNvPr id="51" name="直接连接符 50"/>
          <p:cNvCxnSpPr>
            <a:stCxn id="41" idx="4"/>
            <a:endCxn id="2" idx="0"/>
          </p:cNvCxnSpPr>
          <p:nvPr/>
        </p:nvCxnSpPr>
        <p:spPr>
          <a:xfrm flipH="1">
            <a:off x="2352675" y="3573463"/>
            <a:ext cx="1909763" cy="360362"/>
          </a:xfrm>
          <a:prstGeom prst="line">
            <a:avLst/>
          </a:prstGeom>
          <a:ln w="25400" cap="flat" cmpd="sng">
            <a:solidFill>
              <a:schemeClr val="dk1"/>
            </a:solidFill>
            <a:prstDash val="solid"/>
          </a:ln>
        </p:spPr>
      </p:cxnSp>
      <p:cxnSp>
        <p:nvCxnSpPr>
          <p:cNvPr id="52" name="直接连接符 51"/>
          <p:cNvCxnSpPr>
            <a:stCxn id="42" idx="4"/>
            <a:endCxn id="5" idx="0"/>
          </p:cNvCxnSpPr>
          <p:nvPr/>
        </p:nvCxnSpPr>
        <p:spPr>
          <a:xfrm>
            <a:off x="5772150" y="3573463"/>
            <a:ext cx="708025" cy="360362"/>
          </a:xfrm>
          <a:prstGeom prst="line">
            <a:avLst/>
          </a:prstGeom>
          <a:ln w="25400" cap="flat" cmpd="sng">
            <a:solidFill>
              <a:schemeClr val="dk1"/>
            </a:solidFill>
            <a:prstDash val="solid"/>
          </a:ln>
        </p:spPr>
      </p:cxnSp>
      <p:cxnSp>
        <p:nvCxnSpPr>
          <p:cNvPr id="53" name="直接连接符 52"/>
          <p:cNvCxnSpPr>
            <a:stCxn id="43" idx="4"/>
            <a:endCxn id="5" idx="0"/>
          </p:cNvCxnSpPr>
          <p:nvPr/>
        </p:nvCxnSpPr>
        <p:spPr>
          <a:xfrm flipH="1">
            <a:off x="6480175" y="3578225"/>
            <a:ext cx="428625" cy="355600"/>
          </a:xfrm>
          <a:prstGeom prst="line">
            <a:avLst/>
          </a:prstGeom>
          <a:ln w="25400" cap="flat" cmpd="sng">
            <a:solidFill>
              <a:schemeClr val="dk1"/>
            </a:solidFill>
            <a:prstDash val="solid"/>
          </a:ln>
        </p:spPr>
      </p:cxnSp>
      <p:cxnSp>
        <p:nvCxnSpPr>
          <p:cNvPr id="54" name="直接连接符 53"/>
          <p:cNvCxnSpPr>
            <a:stCxn id="44" idx="4"/>
            <a:endCxn id="5" idx="0"/>
          </p:cNvCxnSpPr>
          <p:nvPr/>
        </p:nvCxnSpPr>
        <p:spPr>
          <a:xfrm flipH="1">
            <a:off x="6480175" y="3578225"/>
            <a:ext cx="1589088" cy="355600"/>
          </a:xfrm>
          <a:prstGeom prst="line">
            <a:avLst/>
          </a:prstGeom>
          <a:ln w="25400" cap="flat" cmpd="sng">
            <a:solidFill>
              <a:schemeClr val="dk1"/>
            </a:solidFill>
            <a:prstDash val="solid"/>
          </a:ln>
        </p:spPr>
      </p:cxnSp>
      <p:cxnSp>
        <p:nvCxnSpPr>
          <p:cNvPr id="55" name="直接连接符 54"/>
          <p:cNvCxnSpPr>
            <a:stCxn id="6" idx="2"/>
            <a:endCxn id="46" idx="0"/>
          </p:cNvCxnSpPr>
          <p:nvPr/>
        </p:nvCxnSpPr>
        <p:spPr>
          <a:xfrm flipH="1">
            <a:off x="1889125" y="5964238"/>
            <a:ext cx="468313" cy="201612"/>
          </a:xfrm>
          <a:prstGeom prst="line">
            <a:avLst/>
          </a:prstGeom>
          <a:ln w="25400" cap="flat" cmpd="sng">
            <a:solidFill>
              <a:schemeClr val="dk1"/>
            </a:solidFill>
            <a:prstDash val="solid"/>
          </a:ln>
        </p:spPr>
      </p:cxnSp>
      <p:cxnSp>
        <p:nvCxnSpPr>
          <p:cNvPr id="56" name="直接连接符 55"/>
          <p:cNvCxnSpPr>
            <a:stCxn id="6" idx="2"/>
            <a:endCxn id="47" idx="0"/>
          </p:cNvCxnSpPr>
          <p:nvPr/>
        </p:nvCxnSpPr>
        <p:spPr>
          <a:xfrm>
            <a:off x="2357438" y="5964238"/>
            <a:ext cx="1179512" cy="201612"/>
          </a:xfrm>
          <a:prstGeom prst="line">
            <a:avLst/>
          </a:prstGeom>
          <a:ln w="25400" cap="flat" cmpd="sng">
            <a:solidFill>
              <a:schemeClr val="dk1"/>
            </a:solidFill>
            <a:prstDash val="solid"/>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nodeType="afterGroup">
                            <p:stCondLst>
                              <p:cond delay="10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nodeType="afterGroup">
                            <p:stCondLst>
                              <p:cond delay="1500"/>
                            </p:stCondLst>
                            <p:childTnLst>
                              <p:par>
                                <p:cTn id="49" presetID="10"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nodeType="afterGroup">
                            <p:stCondLst>
                              <p:cond delay="2000"/>
                            </p:stCondLst>
                            <p:childTnLst>
                              <p:par>
                                <p:cTn id="53" presetID="10" presetClass="entr" presetSubtype="0"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par>
                          <p:cTn id="61" fill="hold" nodeType="afterGroup">
                            <p:stCondLst>
                              <p:cond delay="500"/>
                            </p:stCondLst>
                            <p:childTnLst>
                              <p:par>
                                <p:cTn id="62" presetID="10"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nodeType="afterGroup">
                            <p:stCondLst>
                              <p:cond delay="100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nodeType="afterGroup">
                            <p:stCondLst>
                              <p:cond delay="1500"/>
                            </p:stCondLst>
                            <p:childTnLst>
                              <p:par>
                                <p:cTn id="70" presetID="10" presetClass="entr" presetSubtype="0"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500"/>
                                        <p:tgtEl>
                                          <p:spTgt spid="41"/>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par>
                                <p:cTn id="100" presetID="10" presetClass="entr" presetSubtype="0"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fade">
                                      <p:cBhvr>
                                        <p:cTn id="102" dur="500"/>
                                        <p:tgtEl>
                                          <p:spTgt spid="48"/>
                                        </p:tgtEl>
                                      </p:cBhvr>
                                    </p:animEffect>
                                  </p:childTnLst>
                                </p:cTn>
                              </p:par>
                              <p:par>
                                <p:cTn id="103" presetID="10"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par>
                                <p:cTn id="109" presetID="10"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500"/>
                                        <p:tgtEl>
                                          <p:spTgt spid="44"/>
                                        </p:tgtEl>
                                      </p:cBhvr>
                                    </p:animEffect>
                                  </p:childTnLst>
                                </p:cTn>
                              </p:par>
                              <p:par>
                                <p:cTn id="112" presetID="10" presetClass="entr" presetSubtype="0" fill="hold"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fade">
                                      <p:cBhvr>
                                        <p:cTn id="114" dur="500"/>
                                        <p:tgtEl>
                                          <p:spTgt spid="54"/>
                                        </p:tgtEl>
                                      </p:cBhvr>
                                    </p:animEffect>
                                  </p:childTnLst>
                                </p:cTn>
                              </p:par>
                              <p:par>
                                <p:cTn id="115" presetID="10" presetClass="entr" presetSubtype="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par>
                                <p:cTn id="118" presetID="10" presetClass="entr" presetSubtype="0" fill="hold"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fade">
                                      <p:cBhvr>
                                        <p:cTn id="120" dur="500"/>
                                        <p:tgtEl>
                                          <p:spTgt spid="52"/>
                                        </p:tgtEl>
                                      </p:cBhvr>
                                    </p:animEffect>
                                  </p:childTnLst>
                                </p:cTn>
                              </p:par>
                              <p:par>
                                <p:cTn id="121" presetID="10" presetClass="entr" presetSubtype="0" fill="hold"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par>
                                <p:cTn id="127" presetID="10"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fade">
                                      <p:cBhvr>
                                        <p:cTn id="129" dur="500"/>
                                        <p:tgtEl>
                                          <p:spTgt spid="56"/>
                                        </p:tgtEl>
                                      </p:cBhvr>
                                    </p:animEffect>
                                  </p:childTnLst>
                                </p:cTn>
                              </p:par>
                              <p:par>
                                <p:cTn id="130" presetID="10" presetClass="entr" presetSubtype="0" fill="hold"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fade">
                                      <p:cBhvr>
                                        <p:cTn id="13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p:nvPr/>
        </p:nvSpPr>
        <p:spPr>
          <a:xfrm>
            <a:off x="457200" y="333375"/>
            <a:ext cx="7715250" cy="2808288"/>
          </a:xfrm>
          <a:prstGeom prst="rect">
            <a:avLst/>
          </a:prstGeom>
          <a:noFill/>
          <a:ln>
            <a:noFill/>
          </a:ln>
        </p:spPr>
        <p:txBody>
          <a:bodyPr/>
          <a:lstStyle>
            <a:lvl1pPr marL="342900" lvl="0" indent="-34290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spcBef>
                <a:spcPct val="20000"/>
              </a:spcBef>
              <a:buClr>
                <a:schemeClr val="tx2"/>
              </a:buClr>
              <a:buFont typeface="Wingdings" charset="2"/>
              <a:buNone/>
            </a:pPr>
            <a:r>
              <a:rPr lang="zh-CN" sz="2800" b="1"/>
              <a:t>教师授课</a:t>
            </a:r>
            <a:r>
              <a:rPr lang="en-US" sz="2800" b="1"/>
              <a:t>E-R</a:t>
            </a:r>
            <a:r>
              <a:rPr lang="zh-CN" sz="2800" b="1"/>
              <a:t>图</a:t>
            </a:r>
            <a:endParaRPr lang="en-US" sz="2800" b="1"/>
          </a:p>
          <a:p>
            <a:pPr>
              <a:lnSpc>
                <a:spcPct val="120000"/>
              </a:lnSpc>
              <a:spcBef>
                <a:spcPct val="20000"/>
              </a:spcBef>
              <a:buClr>
                <a:schemeClr val="tx2"/>
              </a:buClr>
              <a:buFont typeface="Wingdings" charset="2"/>
              <a:buNone/>
            </a:pPr>
            <a:r>
              <a:rPr lang="zh-CN" b="1"/>
              <a:t>教师：教师号、姓名、性别、职称。</a:t>
            </a:r>
          </a:p>
          <a:p>
            <a:pPr>
              <a:lnSpc>
                <a:spcPct val="120000"/>
              </a:lnSpc>
              <a:spcBef>
                <a:spcPct val="20000"/>
              </a:spcBef>
              <a:buClr>
                <a:schemeClr val="tx2"/>
              </a:buClr>
              <a:buFont typeface="Wingdings" charset="2"/>
              <a:buNone/>
            </a:pPr>
            <a:r>
              <a:rPr lang="zh-CN" b="1"/>
              <a:t>课程：编号、课程名、学分。    </a:t>
            </a:r>
          </a:p>
          <a:p>
            <a:pPr>
              <a:lnSpc>
                <a:spcPct val="120000"/>
              </a:lnSpc>
              <a:spcBef>
                <a:spcPct val="20000"/>
              </a:spcBef>
              <a:buClr>
                <a:schemeClr val="tx2"/>
              </a:buClr>
              <a:buFont typeface="Wingdings" charset="2"/>
              <a:buNone/>
            </a:pPr>
            <a:r>
              <a:rPr lang="zh-CN" b="1"/>
              <a:t>院校：院校名称、电话。</a:t>
            </a:r>
            <a:endParaRPr lang="en-US" b="1"/>
          </a:p>
          <a:p>
            <a:pPr>
              <a:lnSpc>
                <a:spcPct val="120000"/>
              </a:lnSpc>
              <a:spcBef>
                <a:spcPct val="20000"/>
              </a:spcBef>
              <a:buClr>
                <a:schemeClr val="tx2"/>
              </a:buClr>
              <a:buFont typeface="Wingdings" charset="2"/>
              <a:buNone/>
            </a:pPr>
            <a:r>
              <a:rPr lang="zh-CN" b="1"/>
              <a:t>联系：（</a:t>
            </a:r>
            <a:r>
              <a:rPr lang="en-US" b="1"/>
              <a:t>3</a:t>
            </a:r>
            <a:r>
              <a:rPr lang="zh-CN" b="1"/>
              <a:t>）讲授：一名教师可讲授多门课程，一门课程可为多名教师讲授；（</a:t>
            </a:r>
            <a:r>
              <a:rPr lang="en-US" b="1"/>
              <a:t>4</a:t>
            </a:r>
            <a:r>
              <a:rPr lang="zh-CN" b="1"/>
              <a:t>）属于：一所院校可有多名教师，一名教师只能属于一所院校；（</a:t>
            </a:r>
            <a:r>
              <a:rPr lang="en-US" b="1"/>
              <a:t>5</a:t>
            </a:r>
            <a:r>
              <a:rPr lang="zh-CN" b="1"/>
              <a:t>）开课：一所院校可以开设多门课程，一门课程只能在一所院校</a:t>
            </a:r>
            <a:endParaRPr lang="en-US" b="1"/>
          </a:p>
        </p:txBody>
      </p:sp>
      <p:sp>
        <p:nvSpPr>
          <p:cNvPr id="4" name="矩形 3"/>
          <p:cNvSpPr/>
          <p:nvPr/>
        </p:nvSpPr>
        <p:spPr>
          <a:xfrm>
            <a:off x="1739900" y="39338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5" name="矩形 4"/>
          <p:cNvSpPr/>
          <p:nvPr/>
        </p:nvSpPr>
        <p:spPr>
          <a:xfrm>
            <a:off x="5867400" y="3933825"/>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5532438"/>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7" name="菱形 6"/>
          <p:cNvSpPr/>
          <p:nvPr/>
        </p:nvSpPr>
        <p:spPr>
          <a:xfrm>
            <a:off x="1601788" y="473075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8" name="菱形 7"/>
          <p:cNvSpPr/>
          <p:nvPr/>
        </p:nvSpPr>
        <p:spPr>
          <a:xfrm>
            <a:off x="3779838" y="39338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sp>
        <p:nvSpPr>
          <p:cNvPr id="9" name="菱形 8"/>
          <p:cNvSpPr/>
          <p:nvPr/>
        </p:nvSpPr>
        <p:spPr>
          <a:xfrm>
            <a:off x="3851275" y="5532438"/>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10" name="直接连接符 9"/>
          <p:cNvCxnSpPr>
            <a:stCxn id="4" idx="2"/>
            <a:endCxn id="7" idx="0"/>
          </p:cNvCxnSpPr>
          <p:nvPr/>
        </p:nvCxnSpPr>
        <p:spPr>
          <a:xfrm>
            <a:off x="2352675" y="4365625"/>
            <a:ext cx="4763" cy="365125"/>
          </a:xfrm>
          <a:prstGeom prst="line">
            <a:avLst/>
          </a:prstGeom>
          <a:ln w="25400" cap="flat" cmpd="sng">
            <a:solidFill>
              <a:schemeClr val="dk1"/>
            </a:solidFill>
            <a:prstDash val="solid"/>
          </a:ln>
        </p:spPr>
      </p:cxnSp>
      <p:cxnSp>
        <p:nvCxnSpPr>
          <p:cNvPr id="11" name="直接箭头连接符 10"/>
          <p:cNvCxnSpPr>
            <a:stCxn id="7" idx="2"/>
            <a:endCxn id="6" idx="0"/>
          </p:cNvCxnSpPr>
          <p:nvPr/>
        </p:nvCxnSpPr>
        <p:spPr>
          <a:xfrm>
            <a:off x="2357438" y="5162550"/>
            <a:ext cx="0" cy="369888"/>
          </a:xfrm>
          <a:prstGeom prst="straightConnector1">
            <a:avLst/>
          </a:prstGeom>
          <a:ln w="25400">
            <a:solidFill>
              <a:schemeClr val="dk1"/>
            </a:solidFill>
            <a:prstDash val="solid"/>
            <a:tailEnd type="arrow"/>
          </a:ln>
        </p:spPr>
      </p:cxnSp>
      <p:cxnSp>
        <p:nvCxnSpPr>
          <p:cNvPr id="12" name="直接连接符 11"/>
          <p:cNvCxnSpPr>
            <a:stCxn id="5" idx="1"/>
            <a:endCxn id="8" idx="3"/>
          </p:cNvCxnSpPr>
          <p:nvPr/>
        </p:nvCxnSpPr>
        <p:spPr>
          <a:xfrm flipH="1">
            <a:off x="5292725" y="4149725"/>
            <a:ext cx="574675" cy="0"/>
          </a:xfrm>
          <a:prstGeom prst="line">
            <a:avLst/>
          </a:prstGeom>
          <a:ln w="25400" cap="flat" cmpd="sng">
            <a:solidFill>
              <a:schemeClr val="dk1"/>
            </a:solidFill>
            <a:prstDash val="solid"/>
          </a:ln>
        </p:spPr>
      </p:cxnSp>
      <p:cxnSp>
        <p:nvCxnSpPr>
          <p:cNvPr id="13" name="直接连接符 12"/>
          <p:cNvCxnSpPr>
            <a:stCxn id="4" idx="3"/>
            <a:endCxn id="8" idx="1"/>
          </p:cNvCxnSpPr>
          <p:nvPr/>
        </p:nvCxnSpPr>
        <p:spPr>
          <a:xfrm>
            <a:off x="2963863" y="4149725"/>
            <a:ext cx="815975" cy="0"/>
          </a:xfrm>
          <a:prstGeom prst="line">
            <a:avLst/>
          </a:prstGeom>
          <a:ln w="25400" cap="flat" cmpd="sng">
            <a:solidFill>
              <a:schemeClr val="dk1"/>
            </a:solidFill>
            <a:prstDash val="solid"/>
          </a:ln>
        </p:spPr>
      </p:cxnSp>
      <p:cxnSp>
        <p:nvCxnSpPr>
          <p:cNvPr id="14" name="直接连接符 13"/>
          <p:cNvCxnSpPr>
            <a:stCxn id="5" idx="2"/>
            <a:endCxn id="9" idx="3"/>
          </p:cNvCxnSpPr>
          <p:nvPr/>
        </p:nvCxnSpPr>
        <p:spPr>
          <a:xfrm flipH="1">
            <a:off x="5364163" y="4365625"/>
            <a:ext cx="1116012" cy="1382713"/>
          </a:xfrm>
          <a:prstGeom prst="line">
            <a:avLst/>
          </a:prstGeom>
          <a:ln w="25400" cap="flat" cmpd="sng">
            <a:solidFill>
              <a:schemeClr val="dk1"/>
            </a:solidFill>
            <a:prstDash val="solid"/>
          </a:ln>
        </p:spPr>
      </p:cxnSp>
      <p:cxnSp>
        <p:nvCxnSpPr>
          <p:cNvPr id="15" name="直接箭头连接符 14"/>
          <p:cNvCxnSpPr>
            <a:stCxn id="9" idx="1"/>
            <a:endCxn id="6" idx="3"/>
          </p:cNvCxnSpPr>
          <p:nvPr/>
        </p:nvCxnSpPr>
        <p:spPr>
          <a:xfrm flipH="1">
            <a:off x="2970213" y="5748338"/>
            <a:ext cx="881062" cy="0"/>
          </a:xfrm>
          <a:prstGeom prst="straightConnector1">
            <a:avLst/>
          </a:prstGeom>
          <a:ln w="25400">
            <a:solidFill>
              <a:schemeClr val="dk1"/>
            </a:solidFill>
            <a:prstDash val="solid"/>
            <a:tailEnd type="arrow"/>
          </a:ln>
        </p:spPr>
      </p:cxnSp>
      <p:sp>
        <p:nvSpPr>
          <p:cNvPr id="16" name="TextBox 15"/>
          <p:cNvSpPr txBox="1"/>
          <p:nvPr/>
        </p:nvSpPr>
        <p:spPr>
          <a:xfrm>
            <a:off x="2411413" y="438150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 name="TextBox 16"/>
          <p:cNvSpPr txBox="1"/>
          <p:nvPr/>
        </p:nvSpPr>
        <p:spPr>
          <a:xfrm>
            <a:off x="2411413" y="5164138"/>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 name="TextBox 17"/>
          <p:cNvSpPr txBox="1"/>
          <p:nvPr/>
        </p:nvSpPr>
        <p:spPr>
          <a:xfrm>
            <a:off x="3254375" y="4208463"/>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9" name="TextBox 18"/>
          <p:cNvSpPr txBox="1"/>
          <p:nvPr/>
        </p:nvSpPr>
        <p:spPr>
          <a:xfrm>
            <a:off x="5351463" y="4195763"/>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0" name="TextBox 19"/>
          <p:cNvSpPr txBox="1"/>
          <p:nvPr/>
        </p:nvSpPr>
        <p:spPr>
          <a:xfrm>
            <a:off x="3059113" y="5343525"/>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21" name="TextBox 20"/>
          <p:cNvSpPr txBox="1"/>
          <p:nvPr/>
        </p:nvSpPr>
        <p:spPr>
          <a:xfrm>
            <a:off x="6323013" y="4687888"/>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2" name="椭圆 21"/>
          <p:cNvSpPr/>
          <p:nvPr/>
        </p:nvSpPr>
        <p:spPr>
          <a:xfrm>
            <a:off x="179388"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教师号</a:t>
            </a:r>
          </a:p>
        </p:txBody>
      </p:sp>
      <p:sp>
        <p:nvSpPr>
          <p:cNvPr id="23" name="椭圆 22"/>
          <p:cNvSpPr/>
          <p:nvPr/>
        </p:nvSpPr>
        <p:spPr>
          <a:xfrm>
            <a:off x="13319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24" name="椭圆 23"/>
          <p:cNvSpPr/>
          <p:nvPr/>
        </p:nvSpPr>
        <p:spPr>
          <a:xfrm>
            <a:off x="2505075"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25" name="椭圆 24"/>
          <p:cNvSpPr/>
          <p:nvPr/>
        </p:nvSpPr>
        <p:spPr>
          <a:xfrm>
            <a:off x="3695700" y="3141663"/>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职称</a:t>
            </a:r>
          </a:p>
        </p:txBody>
      </p:sp>
      <p:sp>
        <p:nvSpPr>
          <p:cNvPr id="26" name="椭圆 25"/>
          <p:cNvSpPr/>
          <p:nvPr/>
        </p:nvSpPr>
        <p:spPr>
          <a:xfrm>
            <a:off x="52054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27" name="椭圆 26"/>
          <p:cNvSpPr/>
          <p:nvPr/>
        </p:nvSpPr>
        <p:spPr>
          <a:xfrm>
            <a:off x="6342063" y="3146425"/>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28" name="椭圆 27"/>
          <p:cNvSpPr/>
          <p:nvPr/>
        </p:nvSpPr>
        <p:spPr>
          <a:xfrm>
            <a:off x="7500938" y="3146425"/>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29" name="椭圆 28"/>
          <p:cNvSpPr/>
          <p:nvPr/>
        </p:nvSpPr>
        <p:spPr>
          <a:xfrm>
            <a:off x="900113" y="6165850"/>
            <a:ext cx="197961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30" name="椭圆 29"/>
          <p:cNvSpPr/>
          <p:nvPr/>
        </p:nvSpPr>
        <p:spPr>
          <a:xfrm>
            <a:off x="2970213" y="61658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31" name="直接连接符 30"/>
          <p:cNvCxnSpPr>
            <a:stCxn id="22" idx="4"/>
            <a:endCxn id="4" idx="0"/>
          </p:cNvCxnSpPr>
          <p:nvPr/>
        </p:nvCxnSpPr>
        <p:spPr>
          <a:xfrm>
            <a:off x="746125" y="3573463"/>
            <a:ext cx="1606550" cy="360362"/>
          </a:xfrm>
          <a:prstGeom prst="line">
            <a:avLst/>
          </a:prstGeom>
          <a:ln w="25400" cap="flat" cmpd="sng">
            <a:solidFill>
              <a:schemeClr val="dk1"/>
            </a:solidFill>
            <a:prstDash val="solid"/>
          </a:ln>
        </p:spPr>
      </p:cxnSp>
      <p:cxnSp>
        <p:nvCxnSpPr>
          <p:cNvPr id="32" name="直接连接符 31"/>
          <p:cNvCxnSpPr>
            <a:stCxn id="23" idx="4"/>
            <a:endCxn id="4" idx="0"/>
          </p:cNvCxnSpPr>
          <p:nvPr/>
        </p:nvCxnSpPr>
        <p:spPr>
          <a:xfrm>
            <a:off x="1898650" y="3573463"/>
            <a:ext cx="454025" cy="360362"/>
          </a:xfrm>
          <a:prstGeom prst="line">
            <a:avLst/>
          </a:prstGeom>
          <a:ln w="25400" cap="flat" cmpd="sng">
            <a:solidFill>
              <a:schemeClr val="dk1"/>
            </a:solidFill>
            <a:prstDash val="solid"/>
          </a:ln>
        </p:spPr>
      </p:cxnSp>
      <p:cxnSp>
        <p:nvCxnSpPr>
          <p:cNvPr id="33" name="直接连接符 32"/>
          <p:cNvCxnSpPr>
            <a:stCxn id="24" idx="4"/>
            <a:endCxn id="4" idx="0"/>
          </p:cNvCxnSpPr>
          <p:nvPr/>
        </p:nvCxnSpPr>
        <p:spPr>
          <a:xfrm flipH="1">
            <a:off x="2352675" y="3573463"/>
            <a:ext cx="719138" cy="360362"/>
          </a:xfrm>
          <a:prstGeom prst="line">
            <a:avLst/>
          </a:prstGeom>
          <a:ln w="25400" cap="flat" cmpd="sng">
            <a:solidFill>
              <a:schemeClr val="dk1"/>
            </a:solidFill>
            <a:prstDash val="solid"/>
          </a:ln>
        </p:spPr>
      </p:cxnSp>
      <p:cxnSp>
        <p:nvCxnSpPr>
          <p:cNvPr id="34" name="直接连接符 33"/>
          <p:cNvCxnSpPr>
            <a:stCxn id="25" idx="4"/>
            <a:endCxn id="4" idx="0"/>
          </p:cNvCxnSpPr>
          <p:nvPr/>
        </p:nvCxnSpPr>
        <p:spPr>
          <a:xfrm flipH="1">
            <a:off x="2352675" y="3573463"/>
            <a:ext cx="1909763" cy="360362"/>
          </a:xfrm>
          <a:prstGeom prst="line">
            <a:avLst/>
          </a:prstGeom>
          <a:ln w="25400" cap="flat" cmpd="sng">
            <a:solidFill>
              <a:schemeClr val="dk1"/>
            </a:solidFill>
            <a:prstDash val="solid"/>
          </a:ln>
        </p:spPr>
      </p:cxnSp>
      <p:cxnSp>
        <p:nvCxnSpPr>
          <p:cNvPr id="35" name="直接连接符 34"/>
          <p:cNvCxnSpPr>
            <a:stCxn id="26" idx="4"/>
            <a:endCxn id="5" idx="0"/>
          </p:cNvCxnSpPr>
          <p:nvPr/>
        </p:nvCxnSpPr>
        <p:spPr>
          <a:xfrm>
            <a:off x="5772150" y="3573463"/>
            <a:ext cx="708025" cy="360362"/>
          </a:xfrm>
          <a:prstGeom prst="line">
            <a:avLst/>
          </a:prstGeom>
          <a:ln w="25400" cap="flat" cmpd="sng">
            <a:solidFill>
              <a:schemeClr val="dk1"/>
            </a:solidFill>
            <a:prstDash val="solid"/>
          </a:ln>
        </p:spPr>
      </p:cxnSp>
      <p:cxnSp>
        <p:nvCxnSpPr>
          <p:cNvPr id="36" name="直接连接符 35"/>
          <p:cNvCxnSpPr>
            <a:stCxn id="27" idx="4"/>
            <a:endCxn id="5" idx="0"/>
          </p:cNvCxnSpPr>
          <p:nvPr/>
        </p:nvCxnSpPr>
        <p:spPr>
          <a:xfrm flipH="1">
            <a:off x="6480175" y="3578225"/>
            <a:ext cx="428625" cy="355600"/>
          </a:xfrm>
          <a:prstGeom prst="line">
            <a:avLst/>
          </a:prstGeom>
          <a:ln w="25400" cap="flat" cmpd="sng">
            <a:solidFill>
              <a:schemeClr val="dk1"/>
            </a:solidFill>
            <a:prstDash val="solid"/>
          </a:ln>
        </p:spPr>
      </p:cxnSp>
      <p:cxnSp>
        <p:nvCxnSpPr>
          <p:cNvPr id="37" name="直接连接符 36"/>
          <p:cNvCxnSpPr>
            <a:stCxn id="28" idx="4"/>
            <a:endCxn id="5" idx="0"/>
          </p:cNvCxnSpPr>
          <p:nvPr/>
        </p:nvCxnSpPr>
        <p:spPr>
          <a:xfrm flipH="1">
            <a:off x="6480175" y="3578225"/>
            <a:ext cx="1589088" cy="355600"/>
          </a:xfrm>
          <a:prstGeom prst="line">
            <a:avLst/>
          </a:prstGeom>
          <a:ln w="25400" cap="flat" cmpd="sng">
            <a:solidFill>
              <a:schemeClr val="dk1"/>
            </a:solidFill>
            <a:prstDash val="solid"/>
          </a:ln>
        </p:spPr>
      </p:cxnSp>
      <p:cxnSp>
        <p:nvCxnSpPr>
          <p:cNvPr id="38" name="直接连接符 37"/>
          <p:cNvCxnSpPr>
            <a:stCxn id="6" idx="2"/>
            <a:endCxn id="29" idx="0"/>
          </p:cNvCxnSpPr>
          <p:nvPr/>
        </p:nvCxnSpPr>
        <p:spPr>
          <a:xfrm flipH="1">
            <a:off x="1889125" y="5964238"/>
            <a:ext cx="468313" cy="201612"/>
          </a:xfrm>
          <a:prstGeom prst="line">
            <a:avLst/>
          </a:prstGeom>
          <a:ln w="25400" cap="flat" cmpd="sng">
            <a:solidFill>
              <a:schemeClr val="dk1"/>
            </a:solidFill>
            <a:prstDash val="solid"/>
          </a:ln>
        </p:spPr>
      </p:cxnSp>
      <p:cxnSp>
        <p:nvCxnSpPr>
          <p:cNvPr id="39" name="直接连接符 38"/>
          <p:cNvCxnSpPr>
            <a:stCxn id="6" idx="2"/>
            <a:endCxn id="30" idx="0"/>
          </p:cNvCxnSpPr>
          <p:nvPr/>
        </p:nvCxnSpPr>
        <p:spPr>
          <a:xfrm>
            <a:off x="2357438" y="5964238"/>
            <a:ext cx="1179512" cy="201612"/>
          </a:xfrm>
          <a:prstGeom prst="line">
            <a:avLst/>
          </a:prstGeom>
          <a:ln w="25400" cap="flat" cmpd="sng">
            <a:solidFill>
              <a:schemeClr val="dk1"/>
            </a:solidFill>
            <a:prstDash val="solid"/>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nodeType="afterGroup">
                            <p:stCondLst>
                              <p:cond delay="10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nodeType="afterGroup">
                            <p:stCondLst>
                              <p:cond delay="1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nodeType="afterGroup">
                            <p:stCondLst>
                              <p:cond delay="2000"/>
                            </p:stCondLst>
                            <p:childTnLst>
                              <p:par>
                                <p:cTn id="53" presetID="10"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nodeType="afterGroup">
                            <p:stCondLst>
                              <p:cond delay="500"/>
                            </p:stCondLst>
                            <p:childTnLst>
                              <p:par>
                                <p:cTn id="62" presetID="10" presetClass="entr" presetSubtype="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par>
                          <p:cTn id="65" fill="hold" nodeType="afterGroup">
                            <p:stCondLst>
                              <p:cond delay="1000"/>
                            </p:stCondLst>
                            <p:childTnLst>
                              <p:par>
                                <p:cTn id="66" presetID="10" presetClass="entr" presetSubtype="0" fill="hold"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par>
                          <p:cTn id="69" fill="hold" nodeType="afterGroup">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10" presetClass="entr" presetSubtype="0" fill="hold"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par>
                                <p:cTn id="118" presetID="10" presetClass="entr" presetSubtype="0"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par>
                                <p:cTn id="121" presetID="10" presetClass="entr" presetSubtype="0" fill="hold"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par>
                                <p:cTn id="124" presetID="10" presetClass="entr" presetSubtype="0" fill="hold"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fade">
                                      <p:cBhvr>
                                        <p:cTn id="129" dur="500"/>
                                        <p:tgtEl>
                                          <p:spTgt spid="39"/>
                                        </p:tgtEl>
                                      </p:cBhvr>
                                    </p:animEffect>
                                  </p:childTnLst>
                                </p:cTn>
                              </p:par>
                              <p:par>
                                <p:cTn id="130" presetID="10" presetClass="entr" presetSubtype="0" fill="hold" nodeType="with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type="body" idx="1"/>
          </p:nvPr>
        </p:nvSpPr>
        <p:spPr>
          <a:xfrm>
            <a:off x="457200" y="404813"/>
            <a:ext cx="7643813" cy="503237"/>
          </a:xfrm>
        </p:spPr>
        <p:txBody>
          <a:bodyPr/>
          <a:lstStyle/>
          <a:p>
            <a:pPr>
              <a:buFont typeface="Wingdings" charset="2"/>
              <a:buNone/>
            </a:pPr>
            <a:r>
              <a:rPr lang="zh-CN" sz="2800" b="1"/>
              <a:t>将上述设计完成的</a:t>
            </a:r>
            <a:r>
              <a:rPr lang="en-US" sz="2800" b="1"/>
              <a:t>E-R</a:t>
            </a:r>
            <a:r>
              <a:rPr lang="zh-CN" sz="2800" b="1"/>
              <a:t>图合并成一个全局</a:t>
            </a:r>
            <a:r>
              <a:rPr lang="en-US" sz="2800" b="1"/>
              <a:t>E-R</a:t>
            </a:r>
            <a:r>
              <a:rPr lang="zh-CN" sz="2800" b="1"/>
              <a:t>图。</a:t>
            </a:r>
            <a:endParaRPr lang="zh-CN" sz="3800"/>
          </a:p>
        </p:txBody>
      </p:sp>
      <p:sp>
        <p:nvSpPr>
          <p:cNvPr id="4" name="矩形 3"/>
          <p:cNvSpPr/>
          <p:nvPr/>
        </p:nvSpPr>
        <p:spPr>
          <a:xfrm>
            <a:off x="1739900" y="21336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5" name="矩形 4"/>
          <p:cNvSpPr/>
          <p:nvPr/>
        </p:nvSpPr>
        <p:spPr>
          <a:xfrm>
            <a:off x="5940425" y="21336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3732213"/>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7" name="菱形 6"/>
          <p:cNvSpPr/>
          <p:nvPr/>
        </p:nvSpPr>
        <p:spPr>
          <a:xfrm>
            <a:off x="1601788" y="2930525"/>
            <a:ext cx="1511300" cy="433388"/>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8" name="菱形 7"/>
          <p:cNvSpPr/>
          <p:nvPr/>
        </p:nvSpPr>
        <p:spPr>
          <a:xfrm>
            <a:off x="3779838" y="2133600"/>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9" name="菱形 8"/>
          <p:cNvSpPr/>
          <p:nvPr/>
        </p:nvSpPr>
        <p:spPr>
          <a:xfrm>
            <a:off x="3929063" y="3071813"/>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10" name="直接连接符 9"/>
          <p:cNvCxnSpPr>
            <a:stCxn id="4" idx="2"/>
            <a:endCxn id="7" idx="0"/>
          </p:cNvCxnSpPr>
          <p:nvPr/>
        </p:nvCxnSpPr>
        <p:spPr>
          <a:xfrm>
            <a:off x="2352675" y="2565400"/>
            <a:ext cx="4763" cy="365125"/>
          </a:xfrm>
          <a:prstGeom prst="line">
            <a:avLst/>
          </a:prstGeom>
          <a:ln w="25400" cap="flat" cmpd="sng">
            <a:solidFill>
              <a:schemeClr val="dk1"/>
            </a:solidFill>
            <a:prstDash val="solid"/>
          </a:ln>
        </p:spPr>
      </p:cxnSp>
      <p:cxnSp>
        <p:nvCxnSpPr>
          <p:cNvPr id="11" name="直接箭头连接符 10"/>
          <p:cNvCxnSpPr>
            <a:stCxn id="7" idx="2"/>
            <a:endCxn id="6" idx="0"/>
          </p:cNvCxnSpPr>
          <p:nvPr/>
        </p:nvCxnSpPr>
        <p:spPr>
          <a:xfrm>
            <a:off x="2357438" y="3363913"/>
            <a:ext cx="0" cy="368300"/>
          </a:xfrm>
          <a:prstGeom prst="straightConnector1">
            <a:avLst/>
          </a:prstGeom>
          <a:ln w="25400">
            <a:solidFill>
              <a:schemeClr val="dk1"/>
            </a:solidFill>
            <a:prstDash val="solid"/>
            <a:tailEnd type="arrow"/>
          </a:ln>
        </p:spPr>
      </p:cxnSp>
      <p:cxnSp>
        <p:nvCxnSpPr>
          <p:cNvPr id="12" name="直接连接符 11"/>
          <p:cNvCxnSpPr>
            <a:stCxn id="5" idx="1"/>
            <a:endCxn id="8" idx="3"/>
          </p:cNvCxnSpPr>
          <p:nvPr/>
        </p:nvCxnSpPr>
        <p:spPr>
          <a:xfrm flipH="1">
            <a:off x="5292725" y="2349500"/>
            <a:ext cx="647700" cy="0"/>
          </a:xfrm>
          <a:prstGeom prst="line">
            <a:avLst/>
          </a:prstGeom>
          <a:ln w="25400" cap="flat" cmpd="sng">
            <a:solidFill>
              <a:schemeClr val="dk1"/>
            </a:solidFill>
            <a:prstDash val="solid"/>
          </a:ln>
        </p:spPr>
      </p:cxnSp>
      <p:cxnSp>
        <p:nvCxnSpPr>
          <p:cNvPr id="13" name="直接连接符 12"/>
          <p:cNvCxnSpPr>
            <a:stCxn id="4" idx="3"/>
            <a:endCxn id="8" idx="1"/>
          </p:cNvCxnSpPr>
          <p:nvPr/>
        </p:nvCxnSpPr>
        <p:spPr>
          <a:xfrm>
            <a:off x="2963863" y="2349500"/>
            <a:ext cx="815975" cy="0"/>
          </a:xfrm>
          <a:prstGeom prst="line">
            <a:avLst/>
          </a:prstGeom>
          <a:ln w="25400" cap="flat" cmpd="sng">
            <a:solidFill>
              <a:schemeClr val="dk1"/>
            </a:solidFill>
            <a:prstDash val="solid"/>
          </a:ln>
        </p:spPr>
      </p:cxnSp>
      <p:cxnSp>
        <p:nvCxnSpPr>
          <p:cNvPr id="14" name="直接连接符 13"/>
          <p:cNvCxnSpPr>
            <a:stCxn id="5" idx="2"/>
            <a:endCxn id="9" idx="3"/>
          </p:cNvCxnSpPr>
          <p:nvPr/>
        </p:nvCxnSpPr>
        <p:spPr>
          <a:xfrm flipH="1">
            <a:off x="5441950" y="2565400"/>
            <a:ext cx="1109663" cy="722313"/>
          </a:xfrm>
          <a:prstGeom prst="line">
            <a:avLst/>
          </a:prstGeom>
          <a:ln w="25400" cap="flat" cmpd="sng">
            <a:solidFill>
              <a:schemeClr val="dk1"/>
            </a:solidFill>
            <a:prstDash val="solid"/>
          </a:ln>
        </p:spPr>
      </p:cxnSp>
      <p:cxnSp>
        <p:nvCxnSpPr>
          <p:cNvPr id="15" name="直接箭头连接符 14"/>
          <p:cNvCxnSpPr>
            <a:stCxn id="9" idx="1"/>
            <a:endCxn id="6" idx="3"/>
          </p:cNvCxnSpPr>
          <p:nvPr/>
        </p:nvCxnSpPr>
        <p:spPr>
          <a:xfrm flipH="1">
            <a:off x="2970213" y="3287713"/>
            <a:ext cx="958850" cy="660400"/>
          </a:xfrm>
          <a:prstGeom prst="straightConnector1">
            <a:avLst/>
          </a:prstGeom>
          <a:ln w="25400">
            <a:solidFill>
              <a:schemeClr val="dk1"/>
            </a:solidFill>
            <a:prstDash val="solid"/>
            <a:tailEnd type="arrow"/>
          </a:ln>
        </p:spPr>
      </p:cxnSp>
      <p:sp>
        <p:nvSpPr>
          <p:cNvPr id="16" name="TextBox 15"/>
          <p:cNvSpPr txBox="1"/>
          <p:nvPr/>
        </p:nvSpPr>
        <p:spPr>
          <a:xfrm>
            <a:off x="2411413" y="2581275"/>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 name="TextBox 16"/>
          <p:cNvSpPr txBox="1"/>
          <p:nvPr/>
        </p:nvSpPr>
        <p:spPr>
          <a:xfrm>
            <a:off x="2411413" y="3363913"/>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 name="TextBox 17"/>
          <p:cNvSpPr txBox="1"/>
          <p:nvPr/>
        </p:nvSpPr>
        <p:spPr>
          <a:xfrm>
            <a:off x="3254375" y="2408238"/>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9" name="TextBox 18"/>
          <p:cNvSpPr txBox="1"/>
          <p:nvPr/>
        </p:nvSpPr>
        <p:spPr>
          <a:xfrm>
            <a:off x="5351463" y="2395538"/>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0" name="TextBox 19"/>
          <p:cNvSpPr txBox="1"/>
          <p:nvPr/>
        </p:nvSpPr>
        <p:spPr>
          <a:xfrm>
            <a:off x="3097213" y="3433763"/>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21" name="TextBox 20"/>
          <p:cNvSpPr txBox="1"/>
          <p:nvPr/>
        </p:nvSpPr>
        <p:spPr>
          <a:xfrm>
            <a:off x="5664200" y="26003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2" name="椭圆 21"/>
          <p:cNvSpPr/>
          <p:nvPr/>
        </p:nvSpPr>
        <p:spPr>
          <a:xfrm>
            <a:off x="179388"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学号</a:t>
            </a:r>
          </a:p>
        </p:txBody>
      </p:sp>
      <p:sp>
        <p:nvSpPr>
          <p:cNvPr id="23" name="椭圆 22"/>
          <p:cNvSpPr/>
          <p:nvPr/>
        </p:nvSpPr>
        <p:spPr>
          <a:xfrm>
            <a:off x="1331913"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24" name="椭圆 23"/>
          <p:cNvSpPr/>
          <p:nvPr/>
        </p:nvSpPr>
        <p:spPr>
          <a:xfrm>
            <a:off x="2505075"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25" name="椭圆 24"/>
          <p:cNvSpPr/>
          <p:nvPr/>
        </p:nvSpPr>
        <p:spPr>
          <a:xfrm>
            <a:off x="3695700" y="1341438"/>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年龄</a:t>
            </a:r>
          </a:p>
        </p:txBody>
      </p:sp>
      <p:sp>
        <p:nvSpPr>
          <p:cNvPr id="26" name="椭圆 25"/>
          <p:cNvSpPr/>
          <p:nvPr/>
        </p:nvSpPr>
        <p:spPr>
          <a:xfrm>
            <a:off x="5205413"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27" name="椭圆 26"/>
          <p:cNvSpPr/>
          <p:nvPr/>
        </p:nvSpPr>
        <p:spPr>
          <a:xfrm>
            <a:off x="6342063" y="134620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28" name="椭圆 27"/>
          <p:cNvSpPr/>
          <p:nvPr/>
        </p:nvSpPr>
        <p:spPr>
          <a:xfrm>
            <a:off x="7500938" y="1346200"/>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29" name="椭圆 28"/>
          <p:cNvSpPr/>
          <p:nvPr/>
        </p:nvSpPr>
        <p:spPr>
          <a:xfrm>
            <a:off x="219075" y="4581525"/>
            <a:ext cx="197961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30" name="椭圆 29"/>
          <p:cNvSpPr/>
          <p:nvPr/>
        </p:nvSpPr>
        <p:spPr>
          <a:xfrm>
            <a:off x="2411413" y="46529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31" name="直接连接符 30"/>
          <p:cNvCxnSpPr>
            <a:stCxn id="22" idx="4"/>
            <a:endCxn id="4" idx="0"/>
          </p:cNvCxnSpPr>
          <p:nvPr/>
        </p:nvCxnSpPr>
        <p:spPr>
          <a:xfrm>
            <a:off x="746125" y="1773238"/>
            <a:ext cx="1606550" cy="360362"/>
          </a:xfrm>
          <a:prstGeom prst="line">
            <a:avLst/>
          </a:prstGeom>
          <a:ln w="25400" cap="flat" cmpd="sng">
            <a:solidFill>
              <a:schemeClr val="dk1"/>
            </a:solidFill>
            <a:prstDash val="solid"/>
          </a:ln>
        </p:spPr>
      </p:cxnSp>
      <p:cxnSp>
        <p:nvCxnSpPr>
          <p:cNvPr id="32" name="直接连接符 31"/>
          <p:cNvCxnSpPr>
            <a:stCxn id="23" idx="4"/>
            <a:endCxn id="4" idx="0"/>
          </p:cNvCxnSpPr>
          <p:nvPr/>
        </p:nvCxnSpPr>
        <p:spPr>
          <a:xfrm>
            <a:off x="1898650" y="1773238"/>
            <a:ext cx="454025" cy="360362"/>
          </a:xfrm>
          <a:prstGeom prst="line">
            <a:avLst/>
          </a:prstGeom>
          <a:ln w="25400" cap="flat" cmpd="sng">
            <a:solidFill>
              <a:schemeClr val="dk1"/>
            </a:solidFill>
            <a:prstDash val="solid"/>
          </a:ln>
        </p:spPr>
      </p:cxnSp>
      <p:cxnSp>
        <p:nvCxnSpPr>
          <p:cNvPr id="33" name="直接连接符 32"/>
          <p:cNvCxnSpPr>
            <a:stCxn id="24" idx="4"/>
            <a:endCxn id="4" idx="0"/>
          </p:cNvCxnSpPr>
          <p:nvPr/>
        </p:nvCxnSpPr>
        <p:spPr>
          <a:xfrm flipH="1">
            <a:off x="2352675" y="1773238"/>
            <a:ext cx="719138" cy="360362"/>
          </a:xfrm>
          <a:prstGeom prst="line">
            <a:avLst/>
          </a:prstGeom>
          <a:ln w="25400" cap="flat" cmpd="sng">
            <a:solidFill>
              <a:schemeClr val="dk1"/>
            </a:solidFill>
            <a:prstDash val="solid"/>
          </a:ln>
        </p:spPr>
      </p:cxnSp>
      <p:cxnSp>
        <p:nvCxnSpPr>
          <p:cNvPr id="34" name="直接连接符 33"/>
          <p:cNvCxnSpPr>
            <a:stCxn id="25" idx="4"/>
            <a:endCxn id="4" idx="0"/>
          </p:cNvCxnSpPr>
          <p:nvPr/>
        </p:nvCxnSpPr>
        <p:spPr>
          <a:xfrm flipH="1">
            <a:off x="2352675" y="1773238"/>
            <a:ext cx="1909763" cy="360362"/>
          </a:xfrm>
          <a:prstGeom prst="line">
            <a:avLst/>
          </a:prstGeom>
          <a:ln w="25400" cap="flat" cmpd="sng">
            <a:solidFill>
              <a:schemeClr val="dk1"/>
            </a:solidFill>
            <a:prstDash val="solid"/>
          </a:ln>
        </p:spPr>
      </p:cxnSp>
      <p:cxnSp>
        <p:nvCxnSpPr>
          <p:cNvPr id="35" name="直接连接符 34"/>
          <p:cNvCxnSpPr>
            <a:stCxn id="26" idx="4"/>
            <a:endCxn id="5" idx="0"/>
          </p:cNvCxnSpPr>
          <p:nvPr/>
        </p:nvCxnSpPr>
        <p:spPr>
          <a:xfrm>
            <a:off x="5772150" y="1773238"/>
            <a:ext cx="779463" cy="360362"/>
          </a:xfrm>
          <a:prstGeom prst="line">
            <a:avLst/>
          </a:prstGeom>
          <a:ln w="25400" cap="flat" cmpd="sng">
            <a:solidFill>
              <a:schemeClr val="dk1"/>
            </a:solidFill>
            <a:prstDash val="solid"/>
          </a:ln>
        </p:spPr>
      </p:cxnSp>
      <p:cxnSp>
        <p:nvCxnSpPr>
          <p:cNvPr id="36" name="直接连接符 35"/>
          <p:cNvCxnSpPr>
            <a:stCxn id="27" idx="4"/>
            <a:endCxn id="5" idx="0"/>
          </p:cNvCxnSpPr>
          <p:nvPr/>
        </p:nvCxnSpPr>
        <p:spPr>
          <a:xfrm flipH="1">
            <a:off x="6551613" y="1778000"/>
            <a:ext cx="357187" cy="355600"/>
          </a:xfrm>
          <a:prstGeom prst="line">
            <a:avLst/>
          </a:prstGeom>
          <a:ln w="25400" cap="flat" cmpd="sng">
            <a:solidFill>
              <a:schemeClr val="dk1"/>
            </a:solidFill>
            <a:prstDash val="solid"/>
          </a:ln>
        </p:spPr>
      </p:cxnSp>
      <p:cxnSp>
        <p:nvCxnSpPr>
          <p:cNvPr id="37" name="直接连接符 36"/>
          <p:cNvCxnSpPr>
            <a:stCxn id="28" idx="4"/>
            <a:endCxn id="5" idx="0"/>
          </p:cNvCxnSpPr>
          <p:nvPr/>
        </p:nvCxnSpPr>
        <p:spPr>
          <a:xfrm flipH="1">
            <a:off x="6551613" y="1778000"/>
            <a:ext cx="1517650" cy="355600"/>
          </a:xfrm>
          <a:prstGeom prst="line">
            <a:avLst/>
          </a:prstGeom>
          <a:ln w="25400" cap="flat" cmpd="sng">
            <a:solidFill>
              <a:schemeClr val="dk1"/>
            </a:solidFill>
            <a:prstDash val="solid"/>
          </a:ln>
        </p:spPr>
      </p:cxnSp>
      <p:cxnSp>
        <p:nvCxnSpPr>
          <p:cNvPr id="38" name="直接连接符 37"/>
          <p:cNvCxnSpPr>
            <a:stCxn id="6" idx="2"/>
            <a:endCxn id="29" idx="0"/>
          </p:cNvCxnSpPr>
          <p:nvPr/>
        </p:nvCxnSpPr>
        <p:spPr>
          <a:xfrm flipH="1">
            <a:off x="1209675" y="4164013"/>
            <a:ext cx="1147763" cy="417512"/>
          </a:xfrm>
          <a:prstGeom prst="line">
            <a:avLst/>
          </a:prstGeom>
          <a:ln w="25400" cap="flat" cmpd="sng">
            <a:solidFill>
              <a:schemeClr val="dk1"/>
            </a:solidFill>
            <a:prstDash val="solid"/>
          </a:ln>
        </p:spPr>
      </p:cxnSp>
      <p:cxnSp>
        <p:nvCxnSpPr>
          <p:cNvPr id="39" name="直接连接符 38"/>
          <p:cNvCxnSpPr>
            <a:stCxn id="6" idx="2"/>
            <a:endCxn id="30" idx="0"/>
          </p:cNvCxnSpPr>
          <p:nvPr/>
        </p:nvCxnSpPr>
        <p:spPr>
          <a:xfrm>
            <a:off x="2357438" y="4164013"/>
            <a:ext cx="620712" cy="488950"/>
          </a:xfrm>
          <a:prstGeom prst="line">
            <a:avLst/>
          </a:prstGeom>
          <a:ln w="25400" cap="flat" cmpd="sng">
            <a:solidFill>
              <a:schemeClr val="dk1"/>
            </a:solidFill>
            <a:prstDash val="solid"/>
          </a:ln>
        </p:spPr>
      </p:cxnSp>
      <p:sp>
        <p:nvSpPr>
          <p:cNvPr id="40" name="矩形 39"/>
          <p:cNvSpPr/>
          <p:nvPr/>
        </p:nvSpPr>
        <p:spPr>
          <a:xfrm>
            <a:off x="5940425" y="3789363"/>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41" name="菱形 40"/>
          <p:cNvSpPr/>
          <p:nvPr/>
        </p:nvSpPr>
        <p:spPr>
          <a:xfrm>
            <a:off x="3924300" y="3762375"/>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42" name="菱形 41"/>
          <p:cNvSpPr/>
          <p:nvPr/>
        </p:nvSpPr>
        <p:spPr>
          <a:xfrm>
            <a:off x="5795963" y="3017838"/>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cxnSp>
        <p:nvCxnSpPr>
          <p:cNvPr id="43" name="直接连接符 42"/>
          <p:cNvCxnSpPr>
            <a:stCxn id="40" idx="1"/>
            <a:endCxn id="41" idx="3"/>
          </p:cNvCxnSpPr>
          <p:nvPr/>
        </p:nvCxnSpPr>
        <p:spPr>
          <a:xfrm flipH="1" flipV="1">
            <a:off x="5435600" y="3978275"/>
            <a:ext cx="504825" cy="26988"/>
          </a:xfrm>
          <a:prstGeom prst="line">
            <a:avLst/>
          </a:prstGeom>
          <a:ln w="25400" cap="flat" cmpd="sng">
            <a:solidFill>
              <a:schemeClr val="dk1"/>
            </a:solidFill>
            <a:prstDash val="solid"/>
          </a:ln>
        </p:spPr>
      </p:cxnSp>
      <p:cxnSp>
        <p:nvCxnSpPr>
          <p:cNvPr id="44" name="直接连接符 43"/>
          <p:cNvCxnSpPr>
            <a:stCxn id="40" idx="0"/>
            <a:endCxn id="42" idx="2"/>
          </p:cNvCxnSpPr>
          <p:nvPr/>
        </p:nvCxnSpPr>
        <p:spPr>
          <a:xfrm flipV="1">
            <a:off x="6551613" y="3449638"/>
            <a:ext cx="0" cy="339725"/>
          </a:xfrm>
          <a:prstGeom prst="line">
            <a:avLst/>
          </a:prstGeom>
          <a:ln w="25400" cap="flat" cmpd="sng">
            <a:solidFill>
              <a:schemeClr val="dk1"/>
            </a:solidFill>
            <a:prstDash val="solid"/>
          </a:ln>
        </p:spPr>
      </p:cxnSp>
      <p:sp>
        <p:nvSpPr>
          <p:cNvPr id="46" name="TextBox 45"/>
          <p:cNvSpPr txBox="1"/>
          <p:nvPr/>
        </p:nvSpPr>
        <p:spPr>
          <a:xfrm>
            <a:off x="6577013" y="2606675"/>
            <a:ext cx="377825"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47" name="椭圆 46"/>
          <p:cNvSpPr/>
          <p:nvPr/>
        </p:nvSpPr>
        <p:spPr>
          <a:xfrm>
            <a:off x="4095750" y="4654550"/>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教师号</a:t>
            </a:r>
          </a:p>
        </p:txBody>
      </p:sp>
      <p:sp>
        <p:nvSpPr>
          <p:cNvPr id="48" name="椭圆 47"/>
          <p:cNvSpPr/>
          <p:nvPr/>
        </p:nvSpPr>
        <p:spPr>
          <a:xfrm>
            <a:off x="5248275"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49" name="椭圆 48"/>
          <p:cNvSpPr/>
          <p:nvPr/>
        </p:nvSpPr>
        <p:spPr>
          <a:xfrm>
            <a:off x="6421438"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50" name="椭圆 49"/>
          <p:cNvSpPr/>
          <p:nvPr/>
        </p:nvSpPr>
        <p:spPr>
          <a:xfrm>
            <a:off x="7613650"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职称</a:t>
            </a:r>
          </a:p>
        </p:txBody>
      </p:sp>
      <p:cxnSp>
        <p:nvCxnSpPr>
          <p:cNvPr id="51" name="直接连接符 50"/>
          <p:cNvCxnSpPr>
            <a:stCxn id="47" idx="0"/>
            <a:endCxn id="40" idx="2"/>
          </p:cNvCxnSpPr>
          <p:nvPr/>
        </p:nvCxnSpPr>
        <p:spPr>
          <a:xfrm flipV="1">
            <a:off x="4662488" y="4221163"/>
            <a:ext cx="1889125" cy="433387"/>
          </a:xfrm>
          <a:prstGeom prst="line">
            <a:avLst/>
          </a:prstGeom>
          <a:ln w="25400" cap="flat" cmpd="sng">
            <a:solidFill>
              <a:schemeClr val="dk1"/>
            </a:solidFill>
            <a:prstDash val="solid"/>
          </a:ln>
        </p:spPr>
      </p:cxnSp>
      <p:cxnSp>
        <p:nvCxnSpPr>
          <p:cNvPr id="52" name="直接连接符 51"/>
          <p:cNvCxnSpPr>
            <a:stCxn id="48" idx="0"/>
            <a:endCxn id="40" idx="2"/>
          </p:cNvCxnSpPr>
          <p:nvPr/>
        </p:nvCxnSpPr>
        <p:spPr>
          <a:xfrm flipV="1">
            <a:off x="5815013" y="4221163"/>
            <a:ext cx="736600" cy="433387"/>
          </a:xfrm>
          <a:prstGeom prst="line">
            <a:avLst/>
          </a:prstGeom>
          <a:ln w="25400" cap="flat" cmpd="sng">
            <a:solidFill>
              <a:schemeClr val="dk1"/>
            </a:solidFill>
            <a:prstDash val="solid"/>
          </a:ln>
        </p:spPr>
      </p:cxnSp>
      <p:cxnSp>
        <p:nvCxnSpPr>
          <p:cNvPr id="53" name="直接连接符 52"/>
          <p:cNvCxnSpPr>
            <a:stCxn id="49" idx="0"/>
            <a:endCxn id="40" idx="2"/>
          </p:cNvCxnSpPr>
          <p:nvPr/>
        </p:nvCxnSpPr>
        <p:spPr>
          <a:xfrm flipH="1" flipV="1">
            <a:off x="6551613" y="4221163"/>
            <a:ext cx="436562" cy="433387"/>
          </a:xfrm>
          <a:prstGeom prst="line">
            <a:avLst/>
          </a:prstGeom>
          <a:ln w="25400" cap="flat" cmpd="sng">
            <a:solidFill>
              <a:schemeClr val="dk1"/>
            </a:solidFill>
            <a:prstDash val="solid"/>
          </a:ln>
        </p:spPr>
      </p:cxnSp>
      <p:cxnSp>
        <p:nvCxnSpPr>
          <p:cNvPr id="54" name="直接连接符 53"/>
          <p:cNvCxnSpPr>
            <a:stCxn id="50" idx="0"/>
            <a:endCxn id="40" idx="2"/>
          </p:cNvCxnSpPr>
          <p:nvPr/>
        </p:nvCxnSpPr>
        <p:spPr>
          <a:xfrm flipH="1" flipV="1">
            <a:off x="6551613" y="4221163"/>
            <a:ext cx="1628775" cy="433387"/>
          </a:xfrm>
          <a:prstGeom prst="line">
            <a:avLst/>
          </a:prstGeom>
          <a:ln w="25400" cap="flat" cmpd="sng">
            <a:solidFill>
              <a:schemeClr val="dk1"/>
            </a:solidFill>
            <a:prstDash val="solid"/>
          </a:ln>
        </p:spPr>
      </p:cxnSp>
      <p:cxnSp>
        <p:nvCxnSpPr>
          <p:cNvPr id="81" name="直接箭头连接符 80"/>
          <p:cNvCxnSpPr>
            <a:stCxn id="41" idx="1"/>
            <a:endCxn id="6" idx="3"/>
          </p:cNvCxnSpPr>
          <p:nvPr/>
        </p:nvCxnSpPr>
        <p:spPr>
          <a:xfrm flipH="1" flipV="1">
            <a:off x="2970213" y="3948113"/>
            <a:ext cx="954087" cy="30162"/>
          </a:xfrm>
          <a:prstGeom prst="straightConnector1">
            <a:avLst/>
          </a:prstGeom>
          <a:ln w="25400">
            <a:solidFill>
              <a:schemeClr val="dk1"/>
            </a:solidFill>
            <a:prstDash val="solid"/>
            <a:tailEnd type="arrow"/>
          </a:ln>
        </p:spPr>
      </p:cxnSp>
      <p:sp>
        <p:nvSpPr>
          <p:cNvPr id="16438" name="TextBox 83"/>
          <p:cNvSpPr txBox="1"/>
          <p:nvPr/>
        </p:nvSpPr>
        <p:spPr>
          <a:xfrm>
            <a:off x="3487738" y="3571875"/>
            <a:ext cx="293687" cy="381000"/>
          </a:xfrm>
          <a:prstGeom prst="rect">
            <a:avLst/>
          </a:prstGeom>
          <a:noFill/>
          <a:ln>
            <a:noFill/>
          </a:ln>
        </p:spPr>
        <p:txBody>
          <a:bodyPr>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85" name="TextBox 84"/>
          <p:cNvSpPr txBox="1"/>
          <p:nvPr/>
        </p:nvSpPr>
        <p:spPr>
          <a:xfrm>
            <a:off x="5508625" y="36036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cxnSp>
        <p:nvCxnSpPr>
          <p:cNvPr id="89" name="直接连接符 88"/>
          <p:cNvCxnSpPr>
            <a:stCxn id="42" idx="0"/>
            <a:endCxn id="5" idx="2"/>
          </p:cNvCxnSpPr>
          <p:nvPr/>
        </p:nvCxnSpPr>
        <p:spPr>
          <a:xfrm flipV="1">
            <a:off x="6551613" y="2565400"/>
            <a:ext cx="0" cy="452438"/>
          </a:xfrm>
          <a:prstGeom prst="line">
            <a:avLst/>
          </a:prstGeom>
          <a:ln w="25400" cap="flat" cmpd="sng">
            <a:solidFill>
              <a:schemeClr val="dk1"/>
            </a:solidFill>
            <a:prstDash val="solid"/>
          </a:ln>
        </p:spPr>
      </p:cxnSp>
      <p:sp>
        <p:nvSpPr>
          <p:cNvPr id="92" name="TextBox 91"/>
          <p:cNvSpPr txBox="1"/>
          <p:nvPr/>
        </p:nvSpPr>
        <p:spPr>
          <a:xfrm>
            <a:off x="6610350" y="3416300"/>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10" presetClass="entr" presetSubtype="0"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fade">
                                      <p:cBhvr>
                                        <p:cTn id="82" dur="500"/>
                                        <p:tgtEl>
                                          <p:spTgt spid="85"/>
                                        </p:tgtEl>
                                      </p:cBhvr>
                                    </p:animEffect>
                                  </p:childTnLst>
                                </p:cTn>
                              </p:par>
                              <p:par>
                                <p:cTn id="83" presetID="10" presetClass="entr" presetSubtype="0" fill="hold" nodeType="with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500"/>
                                        <p:tgtEl>
                                          <p:spTgt spid="89"/>
                                        </p:tgtEl>
                                      </p:cBhvr>
                                    </p:animEffect>
                                  </p:childTnLst>
                                </p:cTn>
                              </p:par>
                              <p:par>
                                <p:cTn id="86" presetID="10" presetClass="entr" presetSubtype="0" fill="hold" nodeType="withEffect">
                                  <p:stCondLst>
                                    <p:cond delay="0"/>
                                  </p:stCondLst>
                                  <p:childTnLst>
                                    <p:set>
                                      <p:cBhvr>
                                        <p:cTn id="87" dur="1" fill="hold">
                                          <p:stCondLst>
                                            <p:cond delay="0"/>
                                          </p:stCondLst>
                                        </p:cTn>
                                        <p:tgtEl>
                                          <p:spTgt spid="92"/>
                                        </p:tgtEl>
                                        <p:attrNameLst>
                                          <p:attrName>style.visibility</p:attrName>
                                        </p:attrNameLst>
                                      </p:cBhvr>
                                      <p:to>
                                        <p:strVal val="visible"/>
                                      </p:to>
                                    </p:set>
                                    <p:animEffect transition="in" filter="fade">
                                      <p:cBhvr>
                                        <p:cTn id="88" dur="500"/>
                                        <p:tgtEl>
                                          <p:spTgt spid="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par>
                                <p:cTn id="103" presetID="10" presetClass="entr" presetSubtype="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500"/>
                                        <p:tgtEl>
                                          <p:spTgt spid="31"/>
                                        </p:tgtEl>
                                      </p:cBhvr>
                                    </p:animEffect>
                                  </p:childTnLst>
                                </p:cTn>
                              </p:par>
                              <p:par>
                                <p:cTn id="115" presetID="10"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par>
                                <p:cTn id="118" presetID="10" presetClass="entr" presetSubtype="0" fill="hold" nodeType="with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500"/>
                                        <p:tgtEl>
                                          <p:spTgt spid="33"/>
                                        </p:tgtEl>
                                      </p:cBhvr>
                                    </p:animEffect>
                                  </p:childTnLst>
                                </p:cTn>
                              </p:par>
                              <p:par>
                                <p:cTn id="121" presetID="10" presetClass="entr" presetSubtype="0" fill="hold"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par>
                                <p:cTn id="124" presetID="10" presetClass="entr" presetSubtype="0" fill="hold"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500"/>
                                        <p:tgtEl>
                                          <p:spTgt spid="35"/>
                                        </p:tgtEl>
                                      </p:cBhvr>
                                    </p:animEffect>
                                  </p:childTnLst>
                                </p:cTn>
                              </p:par>
                              <p:par>
                                <p:cTn id="127" presetID="10"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fade">
                                      <p:cBhvr>
                                        <p:cTn id="129" dur="500"/>
                                        <p:tgtEl>
                                          <p:spTgt spid="36"/>
                                        </p:tgtEl>
                                      </p:cBhvr>
                                    </p:animEffect>
                                  </p:childTnLst>
                                </p:cTn>
                              </p:par>
                              <p:par>
                                <p:cTn id="130" presetID="10" presetClass="entr" presetSubtype="0" fill="hold" nodeType="with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fade">
                                      <p:cBhvr>
                                        <p:cTn id="132" dur="500"/>
                                        <p:tgtEl>
                                          <p:spTgt spid="37"/>
                                        </p:tgtEl>
                                      </p:cBhvr>
                                    </p:animEffect>
                                  </p:childTnLst>
                                </p:cTn>
                              </p:par>
                              <p:par>
                                <p:cTn id="133" presetID="10" presetClass="entr" presetSubtype="0" fill="hold"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500"/>
                                        <p:tgtEl>
                                          <p:spTgt spid="29"/>
                                        </p:tgtEl>
                                      </p:cBhvr>
                                    </p:animEffect>
                                  </p:childTnLst>
                                </p:cTn>
                              </p:par>
                              <p:par>
                                <p:cTn id="136" presetID="10" presetClass="entr" presetSubtype="0" fill="hold"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childTnLst>
                                </p:cTn>
                              </p:par>
                              <p:par>
                                <p:cTn id="139" presetID="10" presetClass="entr" presetSubtype="0" fill="hold"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childTnLst>
                                </p:cTn>
                              </p:par>
                              <p:par>
                                <p:cTn id="142" presetID="10" presetClass="entr" presetSubtype="0" fill="hold" nodeType="with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500"/>
                                        <p:tgtEl>
                                          <p:spTgt spid="39"/>
                                        </p:tgtEl>
                                      </p:cBhvr>
                                    </p:animEffect>
                                  </p:childTnLst>
                                </p:cTn>
                              </p:par>
                              <p:par>
                                <p:cTn id="145" presetID="10" presetClass="entr" presetSubtype="0" fill="hold"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par>
                                <p:cTn id="148" presetID="10" presetClass="entr" presetSubtype="0" fill="hold" nodeType="withEffect">
                                  <p:stCondLst>
                                    <p:cond delay="0"/>
                                  </p:stCondLst>
                                  <p:childTnLst>
                                    <p:set>
                                      <p:cBhvr>
                                        <p:cTn id="149" dur="1" fill="hold">
                                          <p:stCondLst>
                                            <p:cond delay="0"/>
                                          </p:stCondLst>
                                        </p:cTn>
                                        <p:tgtEl>
                                          <p:spTgt spid="48"/>
                                        </p:tgtEl>
                                        <p:attrNameLst>
                                          <p:attrName>style.visibility</p:attrName>
                                        </p:attrNameLst>
                                      </p:cBhvr>
                                      <p:to>
                                        <p:strVal val="visible"/>
                                      </p:to>
                                    </p:set>
                                    <p:animEffect transition="in" filter="fade">
                                      <p:cBhvr>
                                        <p:cTn id="150" dur="500"/>
                                        <p:tgtEl>
                                          <p:spTgt spid="48"/>
                                        </p:tgtEl>
                                      </p:cBhvr>
                                    </p:animEffect>
                                  </p:childTnLst>
                                </p:cTn>
                              </p:par>
                              <p:par>
                                <p:cTn id="151" presetID="10" presetClass="entr" presetSubtype="0" fill="hold" nodeType="with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fade">
                                      <p:cBhvr>
                                        <p:cTn id="153" dur="500"/>
                                        <p:tgtEl>
                                          <p:spTgt spid="49"/>
                                        </p:tgtEl>
                                      </p:cBhvr>
                                    </p:animEffect>
                                  </p:childTnLst>
                                </p:cTn>
                              </p:par>
                              <p:par>
                                <p:cTn id="154" presetID="10" presetClass="entr" presetSubtype="0" fill="hold" nodeType="with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fade">
                                      <p:cBhvr>
                                        <p:cTn id="156" dur="500"/>
                                        <p:tgtEl>
                                          <p:spTgt spid="50"/>
                                        </p:tgtEl>
                                      </p:cBhvr>
                                    </p:animEffect>
                                  </p:childTnLst>
                                </p:cTn>
                              </p:par>
                              <p:par>
                                <p:cTn id="157" presetID="10" presetClass="entr" presetSubtype="0" fill="hold" nodeType="with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fade">
                                      <p:cBhvr>
                                        <p:cTn id="159" dur="500"/>
                                        <p:tgtEl>
                                          <p:spTgt spid="51"/>
                                        </p:tgtEl>
                                      </p:cBhvr>
                                    </p:animEffect>
                                  </p:childTnLst>
                                </p:cTn>
                              </p:par>
                              <p:par>
                                <p:cTn id="160" presetID="10" presetClass="entr" presetSubtype="0" fill="hold" nodeType="with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fade">
                                      <p:cBhvr>
                                        <p:cTn id="162" dur="500"/>
                                        <p:tgtEl>
                                          <p:spTgt spid="52"/>
                                        </p:tgtEl>
                                      </p:cBhvr>
                                    </p:animEffect>
                                  </p:childTnLst>
                                </p:cTn>
                              </p:par>
                              <p:par>
                                <p:cTn id="163" presetID="10" presetClass="entr" presetSubtype="0" fill="hold"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fade">
                                      <p:cBhvr>
                                        <p:cTn id="165" dur="500"/>
                                        <p:tgtEl>
                                          <p:spTgt spid="53"/>
                                        </p:tgtEl>
                                      </p:cBhvr>
                                    </p:animEffect>
                                  </p:childTnLst>
                                </p:cTn>
                              </p:par>
                              <p:par>
                                <p:cTn id="166" presetID="10" presetClass="entr" presetSubtype="0" fill="hold" nodeType="with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fade">
                                      <p:cBhvr>
                                        <p:cTn id="16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type="body" idx="1"/>
          </p:nvPr>
        </p:nvSpPr>
        <p:spPr>
          <a:xfrm>
            <a:off x="395288" y="2565400"/>
            <a:ext cx="8229600" cy="4176713"/>
          </a:xfrm>
        </p:spPr>
        <p:txBody>
          <a:bodyPr/>
          <a:lstStyle/>
          <a:p>
            <a:pPr>
              <a:lnSpc>
                <a:spcPct val="120000"/>
              </a:lnSpc>
              <a:buFont typeface="Wingdings" charset="2"/>
              <a:buNone/>
            </a:pPr>
            <a:r>
              <a:rPr lang="zh-CN" sz="2800" b="1"/>
              <a:t>（</a:t>
            </a:r>
            <a:r>
              <a:rPr lang="en-US" sz="2800" b="1"/>
              <a:t>3</a:t>
            </a:r>
            <a:r>
              <a:rPr lang="zh-CN" sz="2800" b="1"/>
              <a:t>）该全局</a:t>
            </a:r>
            <a:r>
              <a:rPr lang="en-US" sz="2800" b="1"/>
              <a:t>E-R</a:t>
            </a:r>
            <a:r>
              <a:rPr lang="zh-CN" sz="2800" b="1"/>
              <a:t>图转换为关系模型：</a:t>
            </a:r>
          </a:p>
          <a:p>
            <a:pPr>
              <a:lnSpc>
                <a:spcPct val="120000"/>
              </a:lnSpc>
              <a:buFont typeface="Wingdings" charset="2"/>
              <a:buNone/>
            </a:pPr>
            <a:r>
              <a:rPr lang="zh-CN" sz="2800" b="1"/>
              <a:t>学院（</a:t>
            </a:r>
            <a:r>
              <a:rPr lang="zh-CN" sz="2800" b="1" u="sng"/>
              <a:t>院校名称</a:t>
            </a:r>
            <a:r>
              <a:rPr lang="zh-CN" sz="2800" b="1"/>
              <a:t>，电话）</a:t>
            </a:r>
          </a:p>
          <a:p>
            <a:pPr>
              <a:lnSpc>
                <a:spcPct val="120000"/>
              </a:lnSpc>
              <a:buFont typeface="Wingdings" charset="2"/>
              <a:buNone/>
            </a:pPr>
            <a:r>
              <a:rPr lang="zh-CN" sz="2800" b="1"/>
              <a:t>教师（</a:t>
            </a:r>
            <a:r>
              <a:rPr lang="zh-CN" sz="2800" b="1" u="sng"/>
              <a:t>教师号</a:t>
            </a:r>
            <a:r>
              <a:rPr lang="zh-CN" sz="2800" b="1"/>
              <a:t>，姓名，性别，职称，</a:t>
            </a:r>
            <a:r>
              <a:rPr lang="zh-CN" sz="2800" b="1" i="1">
                <a:solidFill>
                  <a:srgbClr val="7030A0"/>
                </a:solidFill>
              </a:rPr>
              <a:t>院校名称</a:t>
            </a:r>
            <a:r>
              <a:rPr lang="zh-CN" sz="2800" b="1"/>
              <a:t>）</a:t>
            </a:r>
          </a:p>
          <a:p>
            <a:pPr>
              <a:lnSpc>
                <a:spcPct val="120000"/>
              </a:lnSpc>
              <a:buFont typeface="Wingdings" charset="2"/>
              <a:buNone/>
            </a:pPr>
            <a:r>
              <a:rPr lang="zh-CN" sz="2800" b="1"/>
              <a:t>课程（</a:t>
            </a:r>
            <a:r>
              <a:rPr lang="zh-CN" sz="2800" b="1" u="sng"/>
              <a:t>课程编号</a:t>
            </a:r>
            <a:r>
              <a:rPr lang="zh-CN" sz="2800" b="1"/>
              <a:t>，课程名，</a:t>
            </a:r>
            <a:r>
              <a:rPr lang="zh-CN" sz="2800" b="1" i="1">
                <a:solidFill>
                  <a:srgbClr val="7030A0"/>
                </a:solidFill>
              </a:rPr>
              <a:t>院校名称</a:t>
            </a:r>
            <a:r>
              <a:rPr lang="zh-CN" sz="2800" b="1"/>
              <a:t>）</a:t>
            </a:r>
          </a:p>
          <a:p>
            <a:pPr>
              <a:lnSpc>
                <a:spcPct val="120000"/>
              </a:lnSpc>
              <a:buFont typeface="Wingdings" charset="2"/>
              <a:buNone/>
            </a:pPr>
            <a:r>
              <a:rPr lang="zh-CN" sz="2800" b="1"/>
              <a:t>学生（</a:t>
            </a:r>
            <a:r>
              <a:rPr lang="zh-CN" sz="2800" b="1" u="sng"/>
              <a:t>学号</a:t>
            </a:r>
            <a:r>
              <a:rPr lang="zh-CN" sz="2800" b="1"/>
              <a:t>，姓名，性别，年龄，</a:t>
            </a:r>
            <a:r>
              <a:rPr lang="zh-CN" sz="2800" b="1" i="1">
                <a:solidFill>
                  <a:srgbClr val="7030A0"/>
                </a:solidFill>
              </a:rPr>
              <a:t>院校名称</a:t>
            </a:r>
            <a:r>
              <a:rPr lang="zh-CN" sz="2800" b="1"/>
              <a:t>）</a:t>
            </a:r>
          </a:p>
          <a:p>
            <a:pPr>
              <a:lnSpc>
                <a:spcPct val="120000"/>
              </a:lnSpc>
              <a:buFont typeface="Wingdings" charset="2"/>
              <a:buNone/>
            </a:pPr>
            <a:r>
              <a:rPr lang="zh-CN" sz="2800" b="1"/>
              <a:t>讲授（</a:t>
            </a:r>
            <a:r>
              <a:rPr lang="zh-CN" sz="2800" b="1" u="sng"/>
              <a:t>教师号</a:t>
            </a:r>
            <a:r>
              <a:rPr lang="zh-CN" sz="2800" b="1"/>
              <a:t>，</a:t>
            </a:r>
            <a:r>
              <a:rPr lang="zh-CN" sz="2800" b="1" u="sng"/>
              <a:t>课程编号</a:t>
            </a:r>
            <a:r>
              <a:rPr lang="zh-CN" sz="2800" b="1"/>
              <a:t>）</a:t>
            </a:r>
          </a:p>
          <a:p>
            <a:pPr>
              <a:lnSpc>
                <a:spcPct val="120000"/>
              </a:lnSpc>
              <a:buFont typeface="Wingdings" charset="2"/>
              <a:buNone/>
            </a:pPr>
            <a:r>
              <a:rPr lang="zh-CN" sz="2800" b="1"/>
              <a:t>选修（</a:t>
            </a:r>
            <a:r>
              <a:rPr lang="zh-CN" sz="2800" b="1" u="sng"/>
              <a:t>学号</a:t>
            </a:r>
            <a:r>
              <a:rPr lang="zh-CN" sz="2800" b="1"/>
              <a:t>，</a:t>
            </a:r>
            <a:r>
              <a:rPr lang="zh-CN" sz="2800" b="1" u="sng"/>
              <a:t>课程编号</a:t>
            </a:r>
            <a:r>
              <a:rPr lang="zh-CN" sz="2800" b="1"/>
              <a:t>）</a:t>
            </a:r>
          </a:p>
        </p:txBody>
      </p:sp>
      <p:grpSp>
        <p:nvGrpSpPr>
          <p:cNvPr id="17411" name="组合 1"/>
          <p:cNvGrpSpPr/>
          <p:nvPr/>
        </p:nvGrpSpPr>
        <p:grpSpPr>
          <a:xfrm>
            <a:off x="1314450" y="201613"/>
            <a:ext cx="5707063" cy="2087562"/>
            <a:chOff x="1601452" y="2132856"/>
            <a:chExt cx="5706852" cy="2088232"/>
          </a:xfrm>
        </p:grpSpPr>
        <p:sp>
          <p:nvSpPr>
            <p:cNvPr id="3" name="矩形 2"/>
            <p:cNvSpPr/>
            <p:nvPr/>
          </p:nvSpPr>
          <p:spPr>
            <a:xfrm>
              <a:off x="1739560" y="2132856"/>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4" name="矩形 3"/>
            <p:cNvSpPr/>
            <p:nvPr/>
          </p:nvSpPr>
          <p:spPr>
            <a:xfrm>
              <a:off x="5939930" y="2132856"/>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5" name="矩形 4"/>
            <p:cNvSpPr/>
            <p:nvPr/>
          </p:nvSpPr>
          <p:spPr>
            <a:xfrm>
              <a:off x="1745910" y="3731981"/>
              <a:ext cx="1223917" cy="433527"/>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6" name="菱形 5"/>
            <p:cNvSpPr/>
            <p:nvPr/>
          </p:nvSpPr>
          <p:spPr>
            <a:xfrm>
              <a:off x="1601452" y="2931624"/>
              <a:ext cx="1512832"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7" name="菱形 6"/>
            <p:cNvSpPr/>
            <p:nvPr/>
          </p:nvSpPr>
          <p:spPr>
            <a:xfrm>
              <a:off x="3779421" y="2132856"/>
              <a:ext cx="1512832"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8" name="菱形 7"/>
            <p:cNvSpPr/>
            <p:nvPr/>
          </p:nvSpPr>
          <p:spPr>
            <a:xfrm>
              <a:off x="3930229" y="3071369"/>
              <a:ext cx="1511244" cy="433527"/>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9" name="直接连接符 8"/>
            <p:cNvCxnSpPr>
              <a:stCxn id="3" idx="2"/>
              <a:endCxn id="6" idx="0"/>
            </p:cNvCxnSpPr>
            <p:nvPr/>
          </p:nvCxnSpPr>
          <p:spPr>
            <a:xfrm>
              <a:off x="2352312" y="2564795"/>
              <a:ext cx="4762" cy="366830"/>
            </a:xfrm>
            <a:prstGeom prst="line">
              <a:avLst/>
            </a:prstGeom>
            <a:ln w="25400" cap="flat" cmpd="sng">
              <a:solidFill>
                <a:schemeClr val="dk1"/>
              </a:solidFill>
              <a:prstDash val="solid"/>
            </a:ln>
          </p:spPr>
        </p:cxnSp>
        <p:cxnSp>
          <p:nvCxnSpPr>
            <p:cNvPr id="10" name="直接箭头连接符 9"/>
            <p:cNvCxnSpPr>
              <a:stCxn id="6" idx="2"/>
              <a:endCxn id="5" idx="0"/>
            </p:cNvCxnSpPr>
            <p:nvPr/>
          </p:nvCxnSpPr>
          <p:spPr>
            <a:xfrm>
              <a:off x="2357074" y="3363563"/>
              <a:ext cx="0" cy="368418"/>
            </a:xfrm>
            <a:prstGeom prst="straightConnector1">
              <a:avLst/>
            </a:prstGeom>
            <a:ln w="25400">
              <a:solidFill>
                <a:schemeClr val="dk1"/>
              </a:solidFill>
              <a:prstDash val="solid"/>
              <a:tailEnd type="arrow"/>
            </a:ln>
          </p:spPr>
        </p:cxnSp>
        <p:cxnSp>
          <p:nvCxnSpPr>
            <p:cNvPr id="11" name="直接连接符 10"/>
            <p:cNvCxnSpPr>
              <a:stCxn id="4" idx="1"/>
              <a:endCxn id="7" idx="3"/>
            </p:cNvCxnSpPr>
            <p:nvPr/>
          </p:nvCxnSpPr>
          <p:spPr>
            <a:xfrm flipH="1">
              <a:off x="5292254" y="2348825"/>
              <a:ext cx="647676" cy="0"/>
            </a:xfrm>
            <a:prstGeom prst="line">
              <a:avLst/>
            </a:prstGeom>
            <a:ln w="25400" cap="flat" cmpd="sng">
              <a:solidFill>
                <a:schemeClr val="dk1"/>
              </a:solidFill>
              <a:prstDash val="solid"/>
            </a:ln>
          </p:spPr>
        </p:cxnSp>
        <p:cxnSp>
          <p:nvCxnSpPr>
            <p:cNvPr id="12" name="直接连接符 11"/>
            <p:cNvCxnSpPr>
              <a:stCxn id="3" idx="3"/>
              <a:endCxn id="7" idx="1"/>
            </p:cNvCxnSpPr>
            <p:nvPr/>
          </p:nvCxnSpPr>
          <p:spPr>
            <a:xfrm>
              <a:off x="2963477" y="2348825"/>
              <a:ext cx="815945" cy="0"/>
            </a:xfrm>
            <a:prstGeom prst="line">
              <a:avLst/>
            </a:prstGeom>
            <a:ln w="25400" cap="flat" cmpd="sng">
              <a:solidFill>
                <a:schemeClr val="dk1"/>
              </a:solidFill>
              <a:prstDash val="solid"/>
            </a:ln>
          </p:spPr>
        </p:cxnSp>
        <p:cxnSp>
          <p:nvCxnSpPr>
            <p:cNvPr id="13" name="直接连接符 12"/>
            <p:cNvCxnSpPr>
              <a:stCxn id="4" idx="2"/>
              <a:endCxn id="8" idx="3"/>
            </p:cNvCxnSpPr>
            <p:nvPr/>
          </p:nvCxnSpPr>
          <p:spPr>
            <a:xfrm flipH="1">
              <a:off x="5441473" y="2564795"/>
              <a:ext cx="1111209" cy="724132"/>
            </a:xfrm>
            <a:prstGeom prst="line">
              <a:avLst/>
            </a:prstGeom>
            <a:ln w="25400" cap="flat" cmpd="sng">
              <a:solidFill>
                <a:schemeClr val="dk1"/>
              </a:solidFill>
              <a:prstDash val="solid"/>
            </a:ln>
          </p:spPr>
        </p:cxnSp>
        <p:cxnSp>
          <p:nvCxnSpPr>
            <p:cNvPr id="14" name="直接箭头连接符 13"/>
            <p:cNvCxnSpPr>
              <a:stCxn id="8" idx="1"/>
              <a:endCxn id="5" idx="3"/>
            </p:cNvCxnSpPr>
            <p:nvPr/>
          </p:nvCxnSpPr>
          <p:spPr>
            <a:xfrm flipH="1">
              <a:off x="2969826" y="3288927"/>
              <a:ext cx="960402" cy="659023"/>
            </a:xfrm>
            <a:prstGeom prst="straightConnector1">
              <a:avLst/>
            </a:prstGeom>
            <a:ln w="25400">
              <a:solidFill>
                <a:schemeClr val="dk1"/>
              </a:solidFill>
              <a:prstDash val="solid"/>
              <a:tailEnd type="arrow"/>
            </a:ln>
          </p:spPr>
        </p:cxnSp>
        <p:sp>
          <p:nvSpPr>
            <p:cNvPr id="17424" name="TextBox 14"/>
            <p:cNvSpPr txBox="1"/>
            <p:nvPr/>
          </p:nvSpPr>
          <p:spPr>
            <a:xfrm>
              <a:off x="2411760" y="2580587"/>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425" name="TextBox 15"/>
            <p:cNvSpPr txBox="1"/>
            <p:nvPr/>
          </p:nvSpPr>
          <p:spPr>
            <a:xfrm>
              <a:off x="2411760" y="3363383"/>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26" name="TextBox 16"/>
            <p:cNvSpPr txBox="1"/>
            <p:nvPr/>
          </p:nvSpPr>
          <p:spPr>
            <a:xfrm>
              <a:off x="3254309" y="2408689"/>
              <a:ext cx="37702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7427" name="TextBox 17"/>
            <p:cNvSpPr txBox="1"/>
            <p:nvPr/>
          </p:nvSpPr>
          <p:spPr>
            <a:xfrm>
              <a:off x="5351431" y="2395921"/>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428" name="TextBox 18"/>
            <p:cNvSpPr txBox="1"/>
            <p:nvPr/>
          </p:nvSpPr>
          <p:spPr>
            <a:xfrm>
              <a:off x="3097856" y="3433793"/>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29" name="TextBox 19"/>
            <p:cNvSpPr txBox="1"/>
            <p:nvPr/>
          </p:nvSpPr>
          <p:spPr>
            <a:xfrm>
              <a:off x="5664337" y="2600452"/>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1" name="矩形 20"/>
            <p:cNvSpPr/>
            <p:nvPr/>
          </p:nvSpPr>
          <p:spPr>
            <a:xfrm>
              <a:off x="5939930" y="3789149"/>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22" name="菱形 21"/>
            <p:cNvSpPr/>
            <p:nvPr/>
          </p:nvSpPr>
          <p:spPr>
            <a:xfrm>
              <a:off x="3923879" y="3762154"/>
              <a:ext cx="1512831"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23" name="菱形 22"/>
            <p:cNvSpPr/>
            <p:nvPr/>
          </p:nvSpPr>
          <p:spPr>
            <a:xfrm>
              <a:off x="5795472" y="3017377"/>
              <a:ext cx="1512832" cy="433527"/>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cxnSp>
          <p:nvCxnSpPr>
            <p:cNvPr id="24" name="直接连接符 23"/>
            <p:cNvCxnSpPr>
              <a:stCxn id="21" idx="1"/>
              <a:endCxn id="22" idx="3"/>
            </p:cNvCxnSpPr>
            <p:nvPr/>
          </p:nvCxnSpPr>
          <p:spPr>
            <a:xfrm flipH="1" flipV="1">
              <a:off x="5436710" y="3978123"/>
              <a:ext cx="503219" cy="26996"/>
            </a:xfrm>
            <a:prstGeom prst="line">
              <a:avLst/>
            </a:prstGeom>
            <a:ln w="25400" cap="flat" cmpd="sng">
              <a:solidFill>
                <a:schemeClr val="dk1"/>
              </a:solidFill>
              <a:prstDash val="solid"/>
            </a:ln>
          </p:spPr>
        </p:cxnSp>
        <p:cxnSp>
          <p:nvCxnSpPr>
            <p:cNvPr id="25" name="直接连接符 24"/>
            <p:cNvCxnSpPr>
              <a:stCxn id="21" idx="0"/>
              <a:endCxn id="23" idx="2"/>
            </p:cNvCxnSpPr>
            <p:nvPr/>
          </p:nvCxnSpPr>
          <p:spPr>
            <a:xfrm flipV="1">
              <a:off x="6552682" y="3450904"/>
              <a:ext cx="0" cy="338246"/>
            </a:xfrm>
            <a:prstGeom prst="line">
              <a:avLst/>
            </a:prstGeom>
            <a:ln w="25400" cap="flat" cmpd="sng">
              <a:solidFill>
                <a:schemeClr val="dk1"/>
              </a:solidFill>
              <a:prstDash val="solid"/>
            </a:ln>
          </p:spPr>
        </p:cxnSp>
        <p:sp>
          <p:nvSpPr>
            <p:cNvPr id="17435" name="TextBox 25"/>
            <p:cNvSpPr txBox="1"/>
            <p:nvPr/>
          </p:nvSpPr>
          <p:spPr>
            <a:xfrm>
              <a:off x="6577597" y="2606840"/>
              <a:ext cx="37702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cxnSp>
          <p:nvCxnSpPr>
            <p:cNvPr id="27" name="直接箭头连接符 26"/>
            <p:cNvCxnSpPr>
              <a:stCxn id="22" idx="1"/>
              <a:endCxn id="5" idx="3"/>
            </p:cNvCxnSpPr>
            <p:nvPr/>
          </p:nvCxnSpPr>
          <p:spPr>
            <a:xfrm flipH="1" flipV="1">
              <a:off x="2969826" y="3947950"/>
              <a:ext cx="954053" cy="30173"/>
            </a:xfrm>
            <a:prstGeom prst="straightConnector1">
              <a:avLst/>
            </a:prstGeom>
            <a:ln w="25400">
              <a:solidFill>
                <a:schemeClr val="dk1"/>
              </a:solidFill>
              <a:prstDash val="solid"/>
              <a:tailEnd type="arrow"/>
            </a:ln>
          </p:spPr>
        </p:cxnSp>
        <p:sp>
          <p:nvSpPr>
            <p:cNvPr id="17437" name="TextBox 27"/>
            <p:cNvSpPr txBox="1"/>
            <p:nvPr/>
          </p:nvSpPr>
          <p:spPr>
            <a:xfrm>
              <a:off x="3487942" y="3571750"/>
              <a:ext cx="293367" cy="381221"/>
            </a:xfrm>
            <a:prstGeom prst="rect">
              <a:avLst/>
            </a:prstGeom>
            <a:noFill/>
            <a:ln>
              <a:noFill/>
            </a:ln>
          </p:spPr>
          <p:txBody>
            <a:bodyPr>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38" name="TextBox 28"/>
            <p:cNvSpPr txBox="1"/>
            <p:nvPr/>
          </p:nvSpPr>
          <p:spPr>
            <a:xfrm>
              <a:off x="5507884" y="3604374"/>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cxnSp>
          <p:nvCxnSpPr>
            <p:cNvPr id="30" name="直接连接符 29"/>
            <p:cNvCxnSpPr>
              <a:stCxn id="23" idx="0"/>
              <a:endCxn id="4" idx="2"/>
            </p:cNvCxnSpPr>
            <p:nvPr/>
          </p:nvCxnSpPr>
          <p:spPr>
            <a:xfrm flipV="1">
              <a:off x="6552682" y="2564795"/>
              <a:ext cx="0" cy="452582"/>
            </a:xfrm>
            <a:prstGeom prst="line">
              <a:avLst/>
            </a:prstGeom>
            <a:ln w="25400" cap="flat" cmpd="sng">
              <a:solidFill>
                <a:schemeClr val="dk1"/>
              </a:solidFill>
              <a:prstDash val="solid"/>
            </a:ln>
          </p:spPr>
        </p:cxnSp>
        <p:sp>
          <p:nvSpPr>
            <p:cNvPr id="17440" name="TextBox 30"/>
            <p:cNvSpPr txBox="1"/>
            <p:nvPr/>
          </p:nvSpPr>
          <p:spPr>
            <a:xfrm>
              <a:off x="6609657" y="3416012"/>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gr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122238"/>
            <a:ext cx="7543800" cy="569912"/>
          </a:xfrm>
        </p:spPr>
        <p:txBody>
          <a:bodyPr/>
          <a:lstStyle/>
          <a:p>
            <a:r>
              <a:rPr lang="zh-CN" sz="3200">
                <a:solidFill>
                  <a:schemeClr val="tx1"/>
                </a:solidFill>
              </a:rPr>
              <a:t>一</a:t>
            </a:r>
            <a:r>
              <a:rPr lang="en-US" sz="3200">
                <a:solidFill>
                  <a:schemeClr val="tx1"/>
                </a:solidFill>
              </a:rPr>
              <a:t>.</a:t>
            </a:r>
            <a:r>
              <a:rPr lang="zh-CN" sz="3200">
                <a:solidFill>
                  <a:schemeClr val="tx1"/>
                </a:solidFill>
              </a:rPr>
              <a:t>单项选择</a:t>
            </a:r>
          </a:p>
        </p:txBody>
      </p:sp>
      <p:sp>
        <p:nvSpPr>
          <p:cNvPr id="4099" name="Rectangle 3"/>
          <p:cNvSpPr>
            <a:spLocks noGrp="1"/>
          </p:cNvSpPr>
          <p:nvPr>
            <p:ph type="body" idx="1"/>
          </p:nvPr>
        </p:nvSpPr>
        <p:spPr>
          <a:xfrm>
            <a:off x="457200" y="908050"/>
            <a:ext cx="8229600" cy="5222875"/>
          </a:xfrm>
          <a:solidFill>
            <a:schemeClr val="bg1"/>
          </a:solidFill>
        </p:spPr>
        <p:txBody>
          <a:bodyPr/>
          <a:lstStyle/>
          <a:p>
            <a:pPr>
              <a:buFont typeface="Wingdings" charset="2"/>
              <a:buNone/>
            </a:pPr>
            <a:r>
              <a:rPr lang="en-US" b="1"/>
              <a:t>1.</a:t>
            </a:r>
            <a:r>
              <a:rPr lang="zh-CN" b="1"/>
              <a:t>在数据库设计中，用</a:t>
            </a:r>
            <a:r>
              <a:rPr lang="en-US" b="1"/>
              <a:t>E-R</a:t>
            </a:r>
            <a:r>
              <a:rPr lang="zh-CN" b="1"/>
              <a:t>图来描述信息结构但不涉及信息在计算机中的表示，它是数据库设计的</a:t>
            </a:r>
            <a:r>
              <a:rPr lang="en-US" b="1"/>
              <a:t>____</a:t>
            </a:r>
            <a:r>
              <a:rPr lang="zh-CN" b="1"/>
              <a:t>阶段。</a:t>
            </a:r>
            <a:endParaRPr lang="en-US" b="1"/>
          </a:p>
          <a:p>
            <a:pPr>
              <a:buFont typeface="Wingdings" charset="2"/>
              <a:buNone/>
            </a:pPr>
            <a:r>
              <a:rPr lang="en-US" b="1"/>
              <a:t>A</a:t>
            </a:r>
            <a:r>
              <a:rPr lang="zh-CN" b="1"/>
              <a:t>．需求分析		</a:t>
            </a:r>
            <a:r>
              <a:rPr lang="en-US" b="1"/>
              <a:t>B</a:t>
            </a:r>
            <a:r>
              <a:rPr lang="zh-CN" b="1"/>
              <a:t>．概念设计	</a:t>
            </a:r>
            <a:endParaRPr lang="en-US" b="1"/>
          </a:p>
          <a:p>
            <a:pPr>
              <a:buFont typeface="Wingdings" charset="2"/>
              <a:buNone/>
            </a:pPr>
            <a:r>
              <a:rPr lang="en-US" b="1"/>
              <a:t>C</a:t>
            </a:r>
            <a:r>
              <a:rPr lang="zh-CN" b="1"/>
              <a:t>．逻辑设计		</a:t>
            </a:r>
            <a:r>
              <a:rPr lang="en-US" b="1"/>
              <a:t>D</a:t>
            </a:r>
            <a:r>
              <a:rPr lang="zh-CN" b="1"/>
              <a:t>．物理设计</a:t>
            </a:r>
            <a:endParaRPr lang="en-US" b="1"/>
          </a:p>
          <a:p>
            <a:pPr>
              <a:buFont typeface="Wingdings" charset="2"/>
              <a:buNone/>
            </a:pPr>
            <a:r>
              <a:rPr lang="en-US" b="1"/>
              <a:t>2.</a:t>
            </a:r>
            <a:r>
              <a:rPr lang="zh-CN" b="1"/>
              <a:t>在关系数据库设计中，设计关系模式是</a:t>
            </a:r>
            <a:r>
              <a:rPr lang="en-US" b="1"/>
              <a:t>___</a:t>
            </a:r>
            <a:r>
              <a:rPr lang="zh-CN" b="1"/>
              <a:t>的任务。</a:t>
            </a:r>
          </a:p>
          <a:p>
            <a:pPr>
              <a:buFont typeface="Wingdings" charset="2"/>
              <a:buNone/>
            </a:pPr>
            <a:r>
              <a:rPr lang="en-US" b="1"/>
              <a:t>A</a:t>
            </a:r>
            <a:r>
              <a:rPr lang="zh-CN" b="1"/>
              <a:t>．需求分析阶段		</a:t>
            </a:r>
            <a:r>
              <a:rPr lang="en-US" b="1"/>
              <a:t>B</a:t>
            </a:r>
            <a:r>
              <a:rPr lang="zh-CN" b="1"/>
              <a:t>．概念设计</a:t>
            </a:r>
            <a:endParaRPr lang="en-US" b="1"/>
          </a:p>
          <a:p>
            <a:pPr>
              <a:buFont typeface="Wingdings" charset="2"/>
              <a:buNone/>
            </a:pPr>
            <a:r>
              <a:rPr lang="en-US" b="1"/>
              <a:t>C</a:t>
            </a:r>
            <a:r>
              <a:rPr lang="zh-CN" b="1"/>
              <a:t>．逻辑设计阶段		</a:t>
            </a:r>
            <a:r>
              <a:rPr lang="en-US" b="1"/>
              <a:t>D</a:t>
            </a:r>
            <a:r>
              <a:rPr lang="zh-CN" b="1"/>
              <a:t>．物理设计阶段 </a:t>
            </a:r>
          </a:p>
          <a:p>
            <a:pPr>
              <a:buFont typeface="Wingdings" charset="2"/>
              <a:buNone/>
            </a:pP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323850" y="188913"/>
            <a:ext cx="7848600" cy="2952750"/>
          </a:xfrm>
        </p:spPr>
        <p:txBody>
          <a:bodyPr/>
          <a:lstStyle/>
          <a:p>
            <a:pPr>
              <a:buFont typeface="Wingdings" charset="2"/>
              <a:buNone/>
            </a:pPr>
            <a:r>
              <a:rPr lang="zh-CN" sz="2400" b="1"/>
              <a:t>   </a:t>
            </a:r>
            <a:r>
              <a:rPr lang="en-US" sz="2400" b="1"/>
              <a:t>2.</a:t>
            </a:r>
            <a:r>
              <a:rPr lang="zh-CN" sz="2400" b="1"/>
              <a:t>学生的学籍管理系统</a:t>
            </a:r>
            <a:endParaRPr lang="en-US" sz="2400" b="1"/>
          </a:p>
          <a:p>
            <a:pPr>
              <a:buFont typeface="Wingdings" charset="2"/>
              <a:buNone/>
            </a:pPr>
            <a:r>
              <a:rPr lang="zh-CN" sz="2400" b="1"/>
              <a:t> </a:t>
            </a:r>
            <a:r>
              <a:rPr lang="zh-CN" sz="2000" b="1"/>
              <a:t>学籍管理系统包括学生、宿舍、班级、教室、辅导员。这些实体之间的联系有：</a:t>
            </a:r>
            <a:endParaRPr lang="en-US" sz="2000" b="1"/>
          </a:p>
          <a:p>
            <a:pPr lvl="1"/>
            <a:r>
              <a:rPr lang="zh-CN" sz="2000" b="1"/>
              <a:t>一个宿舍可以住多个学生，一个学生只能住在一个宿舍中。</a:t>
            </a:r>
          </a:p>
          <a:p>
            <a:pPr lvl="1"/>
            <a:r>
              <a:rPr lang="zh-CN" sz="2000" b="1"/>
              <a:t>一个班级有若干学生，一个学生只能属于一个班。</a:t>
            </a:r>
          </a:p>
          <a:p>
            <a:pPr lvl="1"/>
            <a:r>
              <a:rPr lang="zh-CN" sz="2000" b="1"/>
              <a:t> 一个辅导员指导若干个学生，一个学生只属于一个辅导员</a:t>
            </a:r>
            <a:endParaRPr lang="en-US" sz="2000" b="1"/>
          </a:p>
          <a:p>
            <a:pPr lvl="1"/>
            <a:r>
              <a:rPr lang="zh-CN" sz="2000" b="1"/>
              <a:t>一个辅导员带多个班级，一个班级由一个辅导员管理</a:t>
            </a:r>
          </a:p>
          <a:p>
            <a:pPr lvl="1"/>
            <a:r>
              <a:rPr lang="zh-CN" sz="2000" b="1"/>
              <a:t>一个班级在多个教室上课，一个教室有多个班级来上课。</a:t>
            </a:r>
            <a:endParaRPr lang="zh-CN"/>
          </a:p>
        </p:txBody>
      </p:sp>
      <p:sp>
        <p:nvSpPr>
          <p:cNvPr id="5" name="矩形 4"/>
          <p:cNvSpPr/>
          <p:nvPr/>
        </p:nvSpPr>
        <p:spPr>
          <a:xfrm>
            <a:off x="323850" y="34290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辅导员</a:t>
            </a:r>
          </a:p>
        </p:txBody>
      </p:sp>
      <p:sp>
        <p:nvSpPr>
          <p:cNvPr id="6" name="菱形 5"/>
          <p:cNvSpPr/>
          <p:nvPr/>
        </p:nvSpPr>
        <p:spPr>
          <a:xfrm>
            <a:off x="5616575" y="342900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cxnSp>
        <p:nvCxnSpPr>
          <p:cNvPr id="8" name="直接连接符 7"/>
          <p:cNvCxnSpPr>
            <a:stCxn id="13" idx="1"/>
            <a:endCxn id="16" idx="3"/>
          </p:cNvCxnSpPr>
          <p:nvPr/>
        </p:nvCxnSpPr>
        <p:spPr>
          <a:xfrm flipH="1" flipV="1">
            <a:off x="3492500" y="4797425"/>
            <a:ext cx="503238" cy="1295400"/>
          </a:xfrm>
          <a:prstGeom prst="line">
            <a:avLst/>
          </a:prstGeom>
          <a:ln w="25400" cap="flat" cmpd="sng">
            <a:solidFill>
              <a:schemeClr val="dk1"/>
            </a:solidFill>
            <a:prstDash val="solid"/>
          </a:ln>
        </p:spPr>
      </p:cxnSp>
      <p:cxnSp>
        <p:nvCxnSpPr>
          <p:cNvPr id="9" name="直接箭头连接符 8"/>
          <p:cNvCxnSpPr>
            <a:stCxn id="16" idx="1"/>
            <a:endCxn id="5" idx="2"/>
          </p:cNvCxnSpPr>
          <p:nvPr/>
        </p:nvCxnSpPr>
        <p:spPr>
          <a:xfrm flipH="1" flipV="1">
            <a:off x="935038" y="3860800"/>
            <a:ext cx="1044575" cy="936625"/>
          </a:xfrm>
          <a:prstGeom prst="straightConnector1">
            <a:avLst/>
          </a:prstGeom>
          <a:ln w="25400">
            <a:solidFill>
              <a:schemeClr val="dk1"/>
            </a:solidFill>
            <a:prstDash val="solid"/>
            <a:tailEnd type="arrow"/>
          </a:ln>
        </p:spPr>
      </p:cxnSp>
      <p:sp>
        <p:nvSpPr>
          <p:cNvPr id="11" name="矩形 10"/>
          <p:cNvSpPr/>
          <p:nvPr/>
        </p:nvSpPr>
        <p:spPr>
          <a:xfrm>
            <a:off x="3975100" y="3429000"/>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班级</a:t>
            </a:r>
          </a:p>
        </p:txBody>
      </p:sp>
      <p:sp>
        <p:nvSpPr>
          <p:cNvPr id="12" name="矩形 11"/>
          <p:cNvSpPr/>
          <p:nvPr/>
        </p:nvSpPr>
        <p:spPr>
          <a:xfrm>
            <a:off x="7667625" y="3429000"/>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教室</a:t>
            </a:r>
          </a:p>
        </p:txBody>
      </p:sp>
      <p:sp>
        <p:nvSpPr>
          <p:cNvPr id="13" name="矩形 12"/>
          <p:cNvSpPr/>
          <p:nvPr/>
        </p:nvSpPr>
        <p:spPr>
          <a:xfrm>
            <a:off x="3995738" y="5876925"/>
            <a:ext cx="1223962"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14" name="矩形 13"/>
          <p:cNvSpPr/>
          <p:nvPr/>
        </p:nvSpPr>
        <p:spPr>
          <a:xfrm>
            <a:off x="323850" y="58769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宿舍</a:t>
            </a:r>
          </a:p>
        </p:txBody>
      </p:sp>
      <p:sp>
        <p:nvSpPr>
          <p:cNvPr id="15" name="菱形 14"/>
          <p:cNvSpPr/>
          <p:nvPr/>
        </p:nvSpPr>
        <p:spPr>
          <a:xfrm>
            <a:off x="1979613" y="3429000"/>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16" name="菱形 15"/>
          <p:cNvSpPr/>
          <p:nvPr/>
        </p:nvSpPr>
        <p:spPr>
          <a:xfrm>
            <a:off x="1979613" y="45815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指导</a:t>
            </a:r>
          </a:p>
        </p:txBody>
      </p:sp>
      <p:sp>
        <p:nvSpPr>
          <p:cNvPr id="17" name="菱形 16"/>
          <p:cNvSpPr/>
          <p:nvPr/>
        </p:nvSpPr>
        <p:spPr>
          <a:xfrm>
            <a:off x="2051050" y="5876925"/>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18" name="菱形 17"/>
          <p:cNvSpPr/>
          <p:nvPr/>
        </p:nvSpPr>
        <p:spPr>
          <a:xfrm>
            <a:off x="3851275" y="4584700"/>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cxnSp>
        <p:nvCxnSpPr>
          <p:cNvPr id="23" name="直接连接符 22"/>
          <p:cNvCxnSpPr>
            <a:stCxn id="11" idx="1"/>
            <a:endCxn id="15" idx="3"/>
          </p:cNvCxnSpPr>
          <p:nvPr/>
        </p:nvCxnSpPr>
        <p:spPr>
          <a:xfrm flipH="1">
            <a:off x="3492500" y="3644900"/>
            <a:ext cx="482600" cy="0"/>
          </a:xfrm>
          <a:prstGeom prst="line">
            <a:avLst/>
          </a:prstGeom>
          <a:ln w="25400" cap="flat" cmpd="sng">
            <a:solidFill>
              <a:schemeClr val="dk1"/>
            </a:solidFill>
            <a:prstDash val="solid"/>
          </a:ln>
        </p:spPr>
      </p:cxnSp>
      <p:cxnSp>
        <p:nvCxnSpPr>
          <p:cNvPr id="24" name="直接连接符 23"/>
          <p:cNvCxnSpPr>
            <a:stCxn id="18" idx="2"/>
            <a:endCxn id="13" idx="0"/>
          </p:cNvCxnSpPr>
          <p:nvPr/>
        </p:nvCxnSpPr>
        <p:spPr>
          <a:xfrm>
            <a:off x="4608513" y="5016500"/>
            <a:ext cx="0" cy="860425"/>
          </a:xfrm>
          <a:prstGeom prst="line">
            <a:avLst/>
          </a:prstGeom>
          <a:ln w="25400" cap="flat" cmpd="sng">
            <a:solidFill>
              <a:schemeClr val="dk1"/>
            </a:solidFill>
            <a:prstDash val="solid"/>
          </a:ln>
        </p:spPr>
      </p:cxnSp>
      <p:cxnSp>
        <p:nvCxnSpPr>
          <p:cNvPr id="29" name="直接箭头连接符 28"/>
          <p:cNvCxnSpPr>
            <a:stCxn id="15" idx="1"/>
            <a:endCxn id="5" idx="3"/>
          </p:cNvCxnSpPr>
          <p:nvPr/>
        </p:nvCxnSpPr>
        <p:spPr>
          <a:xfrm flipH="1">
            <a:off x="1547813" y="3644900"/>
            <a:ext cx="431800" cy="0"/>
          </a:xfrm>
          <a:prstGeom prst="straightConnector1">
            <a:avLst/>
          </a:prstGeom>
          <a:ln w="25400">
            <a:solidFill>
              <a:schemeClr val="dk1"/>
            </a:solidFill>
            <a:prstDash val="solid"/>
            <a:tailEnd type="arrow"/>
          </a:ln>
        </p:spPr>
      </p:cxnSp>
      <p:cxnSp>
        <p:nvCxnSpPr>
          <p:cNvPr id="32" name="直接箭头连接符 31"/>
          <p:cNvCxnSpPr>
            <a:stCxn id="17" idx="1"/>
            <a:endCxn id="14" idx="3"/>
          </p:cNvCxnSpPr>
          <p:nvPr/>
        </p:nvCxnSpPr>
        <p:spPr>
          <a:xfrm flipH="1">
            <a:off x="1547813" y="6092825"/>
            <a:ext cx="503237" cy="0"/>
          </a:xfrm>
          <a:prstGeom prst="straightConnector1">
            <a:avLst/>
          </a:prstGeom>
          <a:ln w="25400">
            <a:solidFill>
              <a:schemeClr val="dk1"/>
            </a:solidFill>
            <a:prstDash val="solid"/>
            <a:tailEnd type="arrow"/>
          </a:ln>
        </p:spPr>
      </p:cxnSp>
      <p:cxnSp>
        <p:nvCxnSpPr>
          <p:cNvPr id="35" name="直接连接符 34"/>
          <p:cNvCxnSpPr>
            <a:stCxn id="13" idx="1"/>
            <a:endCxn id="17" idx="3"/>
          </p:cNvCxnSpPr>
          <p:nvPr/>
        </p:nvCxnSpPr>
        <p:spPr>
          <a:xfrm flipH="1">
            <a:off x="3563938" y="6092825"/>
            <a:ext cx="431800" cy="0"/>
          </a:xfrm>
          <a:prstGeom prst="line">
            <a:avLst/>
          </a:prstGeom>
          <a:ln w="25400" cap="flat" cmpd="sng">
            <a:solidFill>
              <a:schemeClr val="dk1"/>
            </a:solidFill>
            <a:prstDash val="solid"/>
          </a:ln>
        </p:spPr>
      </p:cxnSp>
      <p:cxnSp>
        <p:nvCxnSpPr>
          <p:cNvPr id="38" name="直接连接符 37"/>
          <p:cNvCxnSpPr>
            <a:stCxn id="6" idx="1"/>
            <a:endCxn id="11" idx="3"/>
          </p:cNvCxnSpPr>
          <p:nvPr/>
        </p:nvCxnSpPr>
        <p:spPr>
          <a:xfrm flipH="1">
            <a:off x="5200650" y="3644900"/>
            <a:ext cx="415925" cy="0"/>
          </a:xfrm>
          <a:prstGeom prst="line">
            <a:avLst/>
          </a:prstGeom>
          <a:ln w="25400" cap="flat" cmpd="sng">
            <a:solidFill>
              <a:schemeClr val="dk1"/>
            </a:solidFill>
            <a:prstDash val="solid"/>
          </a:ln>
        </p:spPr>
      </p:cxnSp>
      <p:cxnSp>
        <p:nvCxnSpPr>
          <p:cNvPr id="39" name="直接连接符 38"/>
          <p:cNvCxnSpPr>
            <a:stCxn id="12" idx="1"/>
            <a:endCxn id="6" idx="3"/>
          </p:cNvCxnSpPr>
          <p:nvPr/>
        </p:nvCxnSpPr>
        <p:spPr>
          <a:xfrm flipH="1">
            <a:off x="7127875" y="3644900"/>
            <a:ext cx="539750" cy="0"/>
          </a:xfrm>
          <a:prstGeom prst="line">
            <a:avLst/>
          </a:prstGeom>
          <a:ln w="25400" cap="flat" cmpd="sng">
            <a:solidFill>
              <a:schemeClr val="dk1"/>
            </a:solidFill>
            <a:prstDash val="solid"/>
          </a:ln>
        </p:spPr>
      </p:cxnSp>
      <p:cxnSp>
        <p:nvCxnSpPr>
          <p:cNvPr id="45" name="直接箭头连接符 44"/>
          <p:cNvCxnSpPr>
            <a:stCxn id="18" idx="0"/>
            <a:endCxn id="11" idx="2"/>
          </p:cNvCxnSpPr>
          <p:nvPr/>
        </p:nvCxnSpPr>
        <p:spPr>
          <a:xfrm flipH="1" flipV="1">
            <a:off x="4587875" y="3860800"/>
            <a:ext cx="20638" cy="723900"/>
          </a:xfrm>
          <a:prstGeom prst="straightConnector1">
            <a:avLst/>
          </a:prstGeom>
          <a:ln w="25400">
            <a:solidFill>
              <a:schemeClr val="dk1"/>
            </a:solidFill>
            <a:prstDash val="solid"/>
            <a:tailEnd type="arrow"/>
          </a:ln>
        </p:spPr>
      </p:cxnSp>
      <p:sp>
        <p:nvSpPr>
          <p:cNvPr id="18455" name="TextBox 45"/>
          <p:cNvSpPr txBox="1"/>
          <p:nvPr/>
        </p:nvSpPr>
        <p:spPr>
          <a:xfrm>
            <a:off x="1706563" y="3276600"/>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6" name="TextBox 48"/>
          <p:cNvSpPr txBox="1"/>
          <p:nvPr/>
        </p:nvSpPr>
        <p:spPr>
          <a:xfrm>
            <a:off x="1393825" y="39592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7" name="TextBox 49"/>
          <p:cNvSpPr txBox="1"/>
          <p:nvPr/>
        </p:nvSpPr>
        <p:spPr>
          <a:xfrm>
            <a:off x="1666875" y="569277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8" name="TextBox 50"/>
          <p:cNvSpPr txBox="1"/>
          <p:nvPr/>
        </p:nvSpPr>
        <p:spPr>
          <a:xfrm>
            <a:off x="3492500" y="5734050"/>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59" name="TextBox 51"/>
          <p:cNvSpPr txBox="1"/>
          <p:nvPr/>
        </p:nvSpPr>
        <p:spPr>
          <a:xfrm>
            <a:off x="3733800" y="5157788"/>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0" name="TextBox 52"/>
          <p:cNvSpPr txBox="1"/>
          <p:nvPr/>
        </p:nvSpPr>
        <p:spPr>
          <a:xfrm>
            <a:off x="4608513" y="537845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1" name="TextBox 53"/>
          <p:cNvSpPr txBox="1"/>
          <p:nvPr/>
        </p:nvSpPr>
        <p:spPr>
          <a:xfrm>
            <a:off x="4613275" y="3983038"/>
            <a:ext cx="3127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62" name="TextBox 54"/>
          <p:cNvSpPr txBox="1"/>
          <p:nvPr/>
        </p:nvSpPr>
        <p:spPr>
          <a:xfrm>
            <a:off x="5395913" y="3276600"/>
            <a:ext cx="3762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8463" name="TextBox 55"/>
          <p:cNvSpPr txBox="1"/>
          <p:nvPr/>
        </p:nvSpPr>
        <p:spPr>
          <a:xfrm>
            <a:off x="7092950" y="3276600"/>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4" name="TextBox 56"/>
          <p:cNvSpPr txBox="1"/>
          <p:nvPr/>
        </p:nvSpPr>
        <p:spPr>
          <a:xfrm>
            <a:off x="3549650" y="3276600"/>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nodeType="withEffect">
                                  <p:stCondLst>
                                    <p:cond delay="0"/>
                                  </p:stCondLst>
                                  <p:childTnLst>
                                    <p:set>
                                      <p:cBhvr>
                                        <p:cTn id="32" dur="1" fill="hold">
                                          <p:stCondLst>
                                            <p:cond delay="0"/>
                                          </p:stCondLst>
                                        </p:cTn>
                                        <p:tgtEl>
                                          <p:spTgt spid="18457"/>
                                        </p:tgtEl>
                                        <p:attrNameLst>
                                          <p:attrName>style.visibility</p:attrName>
                                        </p:attrNameLst>
                                      </p:cBhvr>
                                      <p:to>
                                        <p:strVal val="visible"/>
                                      </p:to>
                                    </p:set>
                                    <p:animEffect transition="in" filter="fade">
                                      <p:cBhvr>
                                        <p:cTn id="33" dur="500"/>
                                        <p:tgtEl>
                                          <p:spTgt spid="18457"/>
                                        </p:tgtEl>
                                      </p:cBhvr>
                                    </p:animEffect>
                                  </p:childTnLst>
                                </p:cTn>
                              </p:par>
                              <p:par>
                                <p:cTn id="34" presetID="10" presetClass="entr" presetSubtype="0" fill="hold" nodeType="withEffect">
                                  <p:stCondLst>
                                    <p:cond delay="0"/>
                                  </p:stCondLst>
                                  <p:childTnLst>
                                    <p:set>
                                      <p:cBhvr>
                                        <p:cTn id="35" dur="1" fill="hold">
                                          <p:stCondLst>
                                            <p:cond delay="0"/>
                                          </p:stCondLst>
                                        </p:cTn>
                                        <p:tgtEl>
                                          <p:spTgt spid="18458"/>
                                        </p:tgtEl>
                                        <p:attrNameLst>
                                          <p:attrName>style.visibility</p:attrName>
                                        </p:attrNameLst>
                                      </p:cBhvr>
                                      <p:to>
                                        <p:strVal val="visible"/>
                                      </p:to>
                                    </p:set>
                                    <p:animEffect transition="in" filter="fade">
                                      <p:cBhvr>
                                        <p:cTn id="36" dur="500"/>
                                        <p:tgtEl>
                                          <p:spTgt spid="184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18460"/>
                                        </p:tgtEl>
                                        <p:attrNameLst>
                                          <p:attrName>style.visibility</p:attrName>
                                        </p:attrNameLst>
                                      </p:cBhvr>
                                      <p:to>
                                        <p:strVal val="visible"/>
                                      </p:to>
                                    </p:set>
                                    <p:animEffect transition="in" filter="fade">
                                      <p:cBhvr>
                                        <p:cTn id="47" dur="500"/>
                                        <p:tgtEl>
                                          <p:spTgt spid="18460"/>
                                        </p:tgtEl>
                                      </p:cBhvr>
                                    </p:animEffect>
                                  </p:childTnLst>
                                </p:cTn>
                              </p:par>
                              <p:par>
                                <p:cTn id="48" presetID="10" presetClass="entr" presetSubtype="0" fill="hold" nodeType="withEffect">
                                  <p:stCondLst>
                                    <p:cond delay="0"/>
                                  </p:stCondLst>
                                  <p:childTnLst>
                                    <p:set>
                                      <p:cBhvr>
                                        <p:cTn id="49" dur="1" fill="hold">
                                          <p:stCondLst>
                                            <p:cond delay="0"/>
                                          </p:stCondLst>
                                        </p:cTn>
                                        <p:tgtEl>
                                          <p:spTgt spid="18461"/>
                                        </p:tgtEl>
                                        <p:attrNameLst>
                                          <p:attrName>style.visibility</p:attrName>
                                        </p:attrNameLst>
                                      </p:cBhvr>
                                      <p:to>
                                        <p:strVal val="visible"/>
                                      </p:to>
                                    </p:set>
                                    <p:animEffect transition="in" filter="fade">
                                      <p:cBhvr>
                                        <p:cTn id="50" dur="500"/>
                                        <p:tgtEl>
                                          <p:spTgt spid="18461"/>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8456"/>
                                        </p:tgtEl>
                                        <p:attrNameLst>
                                          <p:attrName>style.visibility</p:attrName>
                                        </p:attrNameLst>
                                      </p:cBhvr>
                                      <p:to>
                                        <p:strVal val="visible"/>
                                      </p:to>
                                    </p:set>
                                    <p:animEffect transition="in" filter="fade">
                                      <p:cBhvr>
                                        <p:cTn id="64" dur="500"/>
                                        <p:tgtEl>
                                          <p:spTgt spid="18456"/>
                                        </p:tgtEl>
                                      </p:cBhvr>
                                    </p:animEffect>
                                  </p:childTnLst>
                                </p:cTn>
                              </p:par>
                              <p:par>
                                <p:cTn id="65" presetID="10" presetClass="entr" presetSubtype="0" fill="hold" nodeType="withEffect">
                                  <p:stCondLst>
                                    <p:cond delay="0"/>
                                  </p:stCondLst>
                                  <p:childTnLst>
                                    <p:set>
                                      <p:cBhvr>
                                        <p:cTn id="66" dur="1" fill="hold">
                                          <p:stCondLst>
                                            <p:cond delay="0"/>
                                          </p:stCondLst>
                                        </p:cTn>
                                        <p:tgtEl>
                                          <p:spTgt spid="18459"/>
                                        </p:tgtEl>
                                        <p:attrNameLst>
                                          <p:attrName>style.visibility</p:attrName>
                                        </p:attrNameLst>
                                      </p:cBhvr>
                                      <p:to>
                                        <p:strVal val="visible"/>
                                      </p:to>
                                    </p:set>
                                    <p:animEffect transition="in" filter="fade">
                                      <p:cBhvr>
                                        <p:cTn id="67" dur="500"/>
                                        <p:tgtEl>
                                          <p:spTgt spid="18459"/>
                                        </p:tgtEl>
                                      </p:cBhvr>
                                    </p:animEffect>
                                  </p:childTnLst>
                                </p:cTn>
                              </p:par>
                              <p:par>
                                <p:cTn id="68" presetID="10"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18455"/>
                                        </p:tgtEl>
                                        <p:attrNameLst>
                                          <p:attrName>style.visibility</p:attrName>
                                        </p:attrNameLst>
                                      </p:cBhvr>
                                      <p:to>
                                        <p:strVal val="visible"/>
                                      </p:to>
                                    </p:set>
                                    <p:animEffect transition="in" filter="fade">
                                      <p:cBhvr>
                                        <p:cTn id="84" dur="500"/>
                                        <p:tgtEl>
                                          <p:spTgt spid="18455"/>
                                        </p:tgtEl>
                                      </p:cBhvr>
                                    </p:animEffect>
                                  </p:childTnLst>
                                </p:cTn>
                              </p:par>
                              <p:par>
                                <p:cTn id="85" presetID="10" presetClass="entr" presetSubtype="0" fill="hold" nodeType="withEffect">
                                  <p:stCondLst>
                                    <p:cond delay="0"/>
                                  </p:stCondLst>
                                  <p:childTnLst>
                                    <p:set>
                                      <p:cBhvr>
                                        <p:cTn id="86" dur="1" fill="hold">
                                          <p:stCondLst>
                                            <p:cond delay="0"/>
                                          </p:stCondLst>
                                        </p:cTn>
                                        <p:tgtEl>
                                          <p:spTgt spid="18464"/>
                                        </p:tgtEl>
                                        <p:attrNameLst>
                                          <p:attrName>style.visibility</p:attrName>
                                        </p:attrNameLst>
                                      </p:cBhvr>
                                      <p:to>
                                        <p:strVal val="visible"/>
                                      </p:to>
                                    </p:set>
                                    <p:animEffect transition="in" filter="fade">
                                      <p:cBhvr>
                                        <p:cTn id="87" dur="500"/>
                                        <p:tgtEl>
                                          <p:spTgt spid="184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par>
                                <p:cTn id="93" presetID="10"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nodeType="withEffect">
                                  <p:stCondLst>
                                    <p:cond delay="0"/>
                                  </p:stCondLst>
                                  <p:childTnLst>
                                    <p:set>
                                      <p:cBhvr>
                                        <p:cTn id="100" dur="1" fill="hold">
                                          <p:stCondLst>
                                            <p:cond delay="0"/>
                                          </p:stCondLst>
                                        </p:cTn>
                                        <p:tgtEl>
                                          <p:spTgt spid="18462"/>
                                        </p:tgtEl>
                                        <p:attrNameLst>
                                          <p:attrName>style.visibility</p:attrName>
                                        </p:attrNameLst>
                                      </p:cBhvr>
                                      <p:to>
                                        <p:strVal val="visible"/>
                                      </p:to>
                                    </p:set>
                                    <p:animEffect transition="in" filter="fade">
                                      <p:cBhvr>
                                        <p:cTn id="101" dur="500"/>
                                        <p:tgtEl>
                                          <p:spTgt spid="18462"/>
                                        </p:tgtEl>
                                      </p:cBhvr>
                                    </p:animEffect>
                                  </p:childTnLst>
                                </p:cTn>
                              </p:par>
                              <p:par>
                                <p:cTn id="102" presetID="10" presetClass="entr" presetSubtype="0" fill="hold" nodeType="withEffect">
                                  <p:stCondLst>
                                    <p:cond delay="0"/>
                                  </p:stCondLst>
                                  <p:childTnLst>
                                    <p:set>
                                      <p:cBhvr>
                                        <p:cTn id="103" dur="1" fill="hold">
                                          <p:stCondLst>
                                            <p:cond delay="0"/>
                                          </p:stCondLst>
                                        </p:cTn>
                                        <p:tgtEl>
                                          <p:spTgt spid="18463"/>
                                        </p:tgtEl>
                                        <p:attrNameLst>
                                          <p:attrName>style.visibility</p:attrName>
                                        </p:attrNameLst>
                                      </p:cBhvr>
                                      <p:to>
                                        <p:strVal val="visible"/>
                                      </p:to>
                                    </p:set>
                                    <p:animEffect transition="in" filter="fade">
                                      <p:cBhvr>
                                        <p:cTn id="104"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23850" y="188913"/>
            <a:ext cx="7543800" cy="1012825"/>
          </a:xfrm>
        </p:spPr>
        <p:txBody>
          <a:bodyPr/>
          <a:lstStyle/>
          <a:p>
            <a:r>
              <a:rPr lang="zh-CN" sz="3600">
                <a:solidFill>
                  <a:schemeClr val="tx1"/>
                </a:solidFill>
              </a:rPr>
              <a:t>四</a:t>
            </a:r>
            <a:r>
              <a:rPr lang="en-US" sz="3600">
                <a:solidFill>
                  <a:schemeClr val="tx1"/>
                </a:solidFill>
              </a:rPr>
              <a:t>. </a:t>
            </a:r>
            <a:r>
              <a:rPr lang="zh-CN" sz="3600">
                <a:solidFill>
                  <a:schemeClr val="tx1"/>
                </a:solidFill>
              </a:rPr>
              <a:t>简答题</a:t>
            </a:r>
          </a:p>
        </p:txBody>
      </p:sp>
      <p:sp>
        <p:nvSpPr>
          <p:cNvPr id="19459" name="内容占位符 2"/>
          <p:cNvSpPr>
            <a:spLocks noGrp="1"/>
          </p:cNvSpPr>
          <p:nvPr>
            <p:ph idx="1"/>
          </p:nvPr>
        </p:nvSpPr>
        <p:spPr>
          <a:xfrm>
            <a:off x="250825" y="1196975"/>
            <a:ext cx="8712200" cy="4319588"/>
          </a:xfrm>
        </p:spPr>
        <p:txBody>
          <a:bodyPr/>
          <a:lstStyle/>
          <a:p>
            <a:pPr marL="0" indent="0">
              <a:lnSpc>
                <a:spcPct val="120000"/>
              </a:lnSpc>
              <a:buFont typeface="Wingdings" charset="2"/>
              <a:buNone/>
            </a:pPr>
            <a:r>
              <a:rPr lang="en-US" sz="2400" b="1"/>
              <a:t>1. </a:t>
            </a:r>
            <a:r>
              <a:rPr lang="zh-CN" sz="2400" b="1"/>
              <a:t>简述将</a:t>
            </a:r>
            <a:r>
              <a:rPr lang="en-US" sz="2400" b="1"/>
              <a:t>E-R</a:t>
            </a:r>
            <a:r>
              <a:rPr lang="zh-CN" sz="2400" b="1"/>
              <a:t>图转换为关系模式的一般规则。</a:t>
            </a:r>
          </a:p>
          <a:p>
            <a:pPr marL="0" indent="0">
              <a:lnSpc>
                <a:spcPct val="120000"/>
              </a:lnSpc>
              <a:buFont typeface="Wingdings" charset="2"/>
              <a:buNone/>
            </a:pPr>
            <a:r>
              <a:rPr lang="zh-CN" sz="2400" b="1"/>
              <a:t>将</a:t>
            </a:r>
            <a:r>
              <a:rPr lang="en-US" sz="2400" b="1"/>
              <a:t>E-R</a:t>
            </a:r>
            <a:r>
              <a:rPr lang="zh-CN" sz="2400" b="1"/>
              <a:t>图转换为关系模式一般遵循如下原则：</a:t>
            </a:r>
          </a:p>
          <a:p>
            <a:pPr marL="0" indent="0">
              <a:lnSpc>
                <a:spcPct val="120000"/>
              </a:lnSpc>
            </a:pPr>
            <a:r>
              <a:rPr lang="zh-CN" sz="2000" b="1"/>
              <a:t>   一个实体集转换为一个关系模式。实体的属性就是关系的属性，实体的码就是关系的主码。</a:t>
            </a:r>
          </a:p>
          <a:p>
            <a:pPr marL="342900" lvl="2" indent="-342900">
              <a:lnSpc>
                <a:spcPct val="120000"/>
              </a:lnSpc>
              <a:buClr>
                <a:schemeClr val="tx2"/>
              </a:buClr>
            </a:pPr>
            <a:r>
              <a:rPr lang="zh-CN" sz="2000" b="1"/>
              <a:t>一个</a:t>
            </a:r>
            <a:r>
              <a:rPr lang="en-US" sz="2000" b="1"/>
              <a:t>m:n</a:t>
            </a:r>
            <a:r>
              <a:rPr lang="zh-CN" sz="2000" b="1"/>
              <a:t>联系转换为一个关系模式。关系的属性由参与联系的所有实体集的主码属性和联系集本身的属性组成。</a:t>
            </a:r>
            <a:endParaRPr lang="en-US" sz="2000" b="1"/>
          </a:p>
          <a:p>
            <a:pPr marL="342900" lvl="2" indent="-342900">
              <a:lnSpc>
                <a:spcPct val="120000"/>
              </a:lnSpc>
              <a:buClr>
                <a:schemeClr val="tx2"/>
              </a:buClr>
            </a:pPr>
            <a:r>
              <a:rPr lang="zh-CN" sz="2000" b="1"/>
              <a:t>一对一联系，可不转化为单独的关系模式，而是将某一方的主码属性及联系集的属性增加到另一方实体集所转化的关系模式中</a:t>
            </a:r>
            <a:endParaRPr lang="en-US" sz="2000" b="1"/>
          </a:p>
          <a:p>
            <a:pPr marL="342900" lvl="2" indent="-342900">
              <a:lnSpc>
                <a:spcPct val="120000"/>
              </a:lnSpc>
              <a:buClr>
                <a:schemeClr val="tx2"/>
              </a:buClr>
            </a:pPr>
            <a:r>
              <a:rPr lang="zh-CN" sz="2000" b="1"/>
              <a:t>一对多联系，可不转化为单独的关系模式，而是在“多”的实体集转化的关系模式中增加“一”的实体集的主码属性和联系集的属性。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p:cNvSpPr>
          <p:nvPr>
            <p:ph type="body" idx="1"/>
          </p:nvPr>
        </p:nvSpPr>
        <p:spPr>
          <a:xfrm>
            <a:off x="425450" y="333375"/>
            <a:ext cx="8004175" cy="6048375"/>
          </a:xfrm>
        </p:spPr>
        <p:txBody>
          <a:bodyPr/>
          <a:lstStyle/>
          <a:p>
            <a:pPr>
              <a:buNone/>
            </a:pPr>
            <a:r>
              <a:rPr lang="en-US" b="1"/>
              <a:t>3.</a:t>
            </a:r>
            <a:r>
              <a:rPr lang="zh-CN" b="1"/>
              <a:t> </a:t>
            </a:r>
            <a:r>
              <a:rPr lang="en-US" b="1"/>
              <a:t>E—R</a:t>
            </a:r>
            <a:r>
              <a:rPr lang="zh-CN" b="1"/>
              <a:t>图是表示概念模型的有效工具之一，在</a:t>
            </a:r>
            <a:r>
              <a:rPr lang="en-US" b="1"/>
              <a:t>E—R</a:t>
            </a:r>
            <a:r>
              <a:rPr lang="zh-CN" b="1"/>
              <a:t>图中的菱形表示 </a:t>
            </a:r>
            <a:r>
              <a:rPr lang="en-US" b="1"/>
              <a:t>____ </a:t>
            </a:r>
            <a:r>
              <a:rPr lang="zh-CN" b="1"/>
              <a:t>。</a:t>
            </a:r>
          </a:p>
          <a:p>
            <a:pPr>
              <a:buNone/>
            </a:pPr>
            <a:r>
              <a:rPr lang="en-US" b="1"/>
              <a:t>A</a:t>
            </a:r>
            <a:r>
              <a:rPr lang="zh-CN" b="1"/>
              <a:t>．实体		</a:t>
            </a:r>
            <a:r>
              <a:rPr lang="en-US" b="1"/>
              <a:t>B</a:t>
            </a:r>
            <a:r>
              <a:rPr lang="zh-CN" b="1"/>
              <a:t>．实体的属性	</a:t>
            </a:r>
            <a:endParaRPr lang="en-US" b="1"/>
          </a:p>
          <a:p>
            <a:pPr>
              <a:buNone/>
            </a:pPr>
            <a:r>
              <a:rPr lang="en-US" b="1"/>
              <a:t>C</a:t>
            </a:r>
            <a:r>
              <a:rPr lang="zh-CN" b="1"/>
              <a:t>．联系		</a:t>
            </a:r>
            <a:r>
              <a:rPr lang="en-US" b="1"/>
              <a:t>D</a:t>
            </a:r>
            <a:r>
              <a:rPr lang="zh-CN" b="1"/>
              <a:t>．联系的属性</a:t>
            </a:r>
            <a:endParaRPr lang="en-US" b="1"/>
          </a:p>
          <a:p>
            <a:pPr>
              <a:buNone/>
            </a:pPr>
            <a:r>
              <a:rPr lang="en-US" b="1"/>
              <a:t>4.</a:t>
            </a:r>
            <a:r>
              <a:rPr lang="zh-CN" b="1"/>
              <a:t> 从</a:t>
            </a:r>
            <a:r>
              <a:rPr lang="en-US" b="1"/>
              <a:t>E-R</a:t>
            </a:r>
            <a:r>
              <a:rPr lang="zh-CN" b="1"/>
              <a:t>模型关系向关系模型转换时，一个</a:t>
            </a:r>
            <a:r>
              <a:rPr lang="en-US" b="1"/>
              <a:t>M∶N</a:t>
            </a:r>
            <a:r>
              <a:rPr lang="zh-CN" b="1"/>
              <a:t>联系转换为关系模型时，该关系模式的关键字是</a:t>
            </a:r>
            <a:r>
              <a:rPr lang="en-US" b="1"/>
              <a:t>____</a:t>
            </a:r>
            <a:r>
              <a:rPr lang="zh-CN" b="1"/>
              <a:t>。</a:t>
            </a:r>
          </a:p>
          <a:p>
            <a:pPr>
              <a:buFont typeface="Wingdings" charset="2"/>
              <a:buNone/>
            </a:pPr>
            <a:r>
              <a:rPr lang="en-US" b="1"/>
              <a:t>A</a:t>
            </a:r>
            <a:r>
              <a:rPr lang="zh-CN" b="1"/>
              <a:t>．</a:t>
            </a:r>
            <a:r>
              <a:rPr lang="en-US" b="1"/>
              <a:t>M</a:t>
            </a:r>
            <a:r>
              <a:rPr lang="zh-CN" b="1"/>
              <a:t>端实体的关键字	 </a:t>
            </a:r>
            <a:endParaRPr lang="en-US" b="1"/>
          </a:p>
          <a:p>
            <a:pPr>
              <a:buFont typeface="Wingdings" charset="2"/>
              <a:buNone/>
            </a:pPr>
            <a:r>
              <a:rPr lang="en-US" b="1"/>
              <a:t>B</a:t>
            </a:r>
            <a:r>
              <a:rPr lang="zh-CN" b="1"/>
              <a:t>．</a:t>
            </a:r>
            <a:r>
              <a:rPr lang="en-US" b="1"/>
              <a:t>N</a:t>
            </a:r>
            <a:r>
              <a:rPr lang="zh-CN" b="1"/>
              <a:t>端实体的关键字   </a:t>
            </a:r>
            <a:endParaRPr lang="en-US" b="1"/>
          </a:p>
          <a:p>
            <a:pPr>
              <a:buFont typeface="Wingdings" charset="2"/>
              <a:buNone/>
            </a:pPr>
            <a:r>
              <a:rPr lang="en-US" b="1"/>
              <a:t>C</a:t>
            </a:r>
            <a:r>
              <a:rPr lang="zh-CN" b="1"/>
              <a:t>．</a:t>
            </a:r>
            <a:r>
              <a:rPr lang="en-US" b="1"/>
              <a:t>M</a:t>
            </a:r>
            <a:r>
              <a:rPr lang="zh-CN" b="1"/>
              <a:t>端实体关键字与</a:t>
            </a:r>
            <a:r>
              <a:rPr lang="en-US" b="1"/>
              <a:t>N</a:t>
            </a:r>
            <a:r>
              <a:rPr lang="zh-CN" b="1"/>
              <a:t>端实体关键字组合</a:t>
            </a:r>
            <a:endParaRPr lang="en-US" b="1"/>
          </a:p>
          <a:p>
            <a:pPr>
              <a:buFont typeface="Wingdings" charset="2"/>
              <a:buNone/>
            </a:pPr>
            <a:r>
              <a:rPr lang="en-US" b="1"/>
              <a:t>D.  </a:t>
            </a:r>
            <a:r>
              <a:rPr lang="zh-CN" b="1"/>
              <a:t>重新选取其他属性</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p:cNvSpPr>
          <p:nvPr>
            <p:ph type="body" idx="1"/>
          </p:nvPr>
        </p:nvSpPr>
        <p:spPr>
          <a:xfrm>
            <a:off x="425450" y="333375"/>
            <a:ext cx="8004175" cy="6048375"/>
          </a:xfrm>
        </p:spPr>
        <p:txBody>
          <a:bodyPr/>
          <a:lstStyle/>
          <a:p>
            <a:pPr>
              <a:buFont typeface="Wingdings" charset="2"/>
              <a:buNone/>
            </a:pPr>
            <a:r>
              <a:rPr lang="en-US" b="1"/>
              <a:t>5.</a:t>
            </a:r>
            <a:r>
              <a:rPr lang="zh-CN" b="1"/>
              <a:t>在数据库的概念设计中，最常用的数据模型是</a:t>
            </a:r>
            <a:r>
              <a:rPr lang="en-US" b="1"/>
              <a:t>____</a:t>
            </a:r>
            <a:r>
              <a:rPr lang="zh-CN" b="1"/>
              <a:t>。</a:t>
            </a:r>
          </a:p>
          <a:p>
            <a:pPr>
              <a:buFont typeface="Wingdings" charset="2"/>
              <a:buNone/>
            </a:pPr>
            <a:r>
              <a:rPr lang="en-US" b="1"/>
              <a:t>A</a:t>
            </a:r>
            <a:r>
              <a:rPr lang="zh-CN" b="1"/>
              <a:t>．形象模型		</a:t>
            </a:r>
            <a:r>
              <a:rPr lang="en-US" b="1"/>
              <a:t>B</a:t>
            </a:r>
            <a:r>
              <a:rPr lang="zh-CN" b="1"/>
              <a:t>．物理模型	</a:t>
            </a:r>
            <a:endParaRPr lang="en-US" b="1"/>
          </a:p>
          <a:p>
            <a:pPr>
              <a:buFont typeface="Wingdings" charset="2"/>
              <a:buNone/>
            </a:pPr>
            <a:r>
              <a:rPr lang="en-US" b="1"/>
              <a:t>C</a:t>
            </a:r>
            <a:r>
              <a:rPr lang="zh-CN" b="1"/>
              <a:t>．逻辑模型		</a:t>
            </a:r>
            <a:r>
              <a:rPr lang="en-US" b="1"/>
              <a:t>D</a:t>
            </a:r>
            <a:r>
              <a:rPr lang="zh-CN" b="1"/>
              <a:t>．实体联系模型</a:t>
            </a:r>
          </a:p>
          <a:p>
            <a:pPr>
              <a:buNone/>
            </a:pPr>
            <a:r>
              <a:rPr lang="en-US" b="1"/>
              <a:t>6.</a:t>
            </a:r>
            <a:r>
              <a:rPr lang="zh-CN" b="1"/>
              <a:t> </a:t>
            </a:r>
            <a:r>
              <a:rPr lang="en-US" b="1"/>
              <a:t>E-R</a:t>
            </a:r>
            <a:r>
              <a:rPr lang="zh-CN" b="1"/>
              <a:t>图中用</a:t>
            </a:r>
            <a:r>
              <a:rPr lang="en-US" b="1"/>
              <a:t>____</a:t>
            </a:r>
            <a:r>
              <a:rPr lang="zh-CN" b="1"/>
              <a:t>表示属性。</a:t>
            </a:r>
            <a:endParaRPr lang="en-US" b="1"/>
          </a:p>
          <a:p>
            <a:pPr>
              <a:buNone/>
            </a:pPr>
            <a:r>
              <a:rPr lang="en-US" b="1"/>
              <a:t>A</a:t>
            </a:r>
            <a:r>
              <a:rPr lang="zh-CN" b="1"/>
              <a:t>．矩形		</a:t>
            </a:r>
            <a:r>
              <a:rPr lang="en-US" b="1"/>
              <a:t>B</a:t>
            </a:r>
            <a:r>
              <a:rPr lang="zh-CN" b="1"/>
              <a:t>．椭圆	</a:t>
            </a:r>
            <a:endParaRPr lang="en-US" b="1"/>
          </a:p>
          <a:p>
            <a:pPr>
              <a:buNone/>
            </a:pPr>
            <a:r>
              <a:rPr lang="en-US" b="1"/>
              <a:t>C</a:t>
            </a:r>
            <a:r>
              <a:rPr lang="zh-CN" b="1"/>
              <a:t>．菱形		</a:t>
            </a:r>
            <a:r>
              <a:rPr lang="en-US" b="1"/>
              <a:t>D</a:t>
            </a:r>
            <a:r>
              <a:rPr lang="zh-CN" b="1"/>
              <a:t>．三角形</a:t>
            </a:r>
            <a:endParaRPr lang="en-US" b="1"/>
          </a:p>
          <a:p>
            <a:pPr>
              <a:buNone/>
            </a:pPr>
            <a:r>
              <a:rPr lang="en-US" b="1"/>
              <a:t>7.</a:t>
            </a:r>
            <a:r>
              <a:rPr lang="zh-CN" b="1"/>
              <a:t>公司中有多个部门和多名职员，每个职员只能属于一个部门，一个部门可以有多名职员，从职员到部门的联系类型是</a:t>
            </a:r>
            <a:r>
              <a:rPr lang="en-US" b="1"/>
              <a:t>____</a:t>
            </a:r>
            <a:r>
              <a:rPr lang="zh-CN" b="1"/>
              <a:t>。</a:t>
            </a:r>
            <a:endParaRPr lang="en-US" b="1"/>
          </a:p>
          <a:p>
            <a:pPr>
              <a:buNone/>
            </a:pPr>
            <a:r>
              <a:rPr lang="en-US" b="1"/>
              <a:t>A. </a:t>
            </a:r>
            <a:r>
              <a:rPr lang="zh-CN" b="1"/>
              <a:t>多对多    </a:t>
            </a:r>
            <a:r>
              <a:rPr lang="en-US" b="1"/>
              <a:t>B. </a:t>
            </a:r>
            <a:r>
              <a:rPr lang="zh-CN" b="1"/>
              <a:t>一对一</a:t>
            </a:r>
          </a:p>
          <a:p>
            <a:pPr>
              <a:buNone/>
            </a:pPr>
            <a:r>
              <a:rPr lang="en-US" b="1"/>
              <a:t>C. </a:t>
            </a:r>
            <a:r>
              <a:rPr lang="zh-CN" b="1"/>
              <a:t>多对一    </a:t>
            </a:r>
            <a:r>
              <a:rPr lang="en-US" b="1"/>
              <a:t>D. </a:t>
            </a:r>
            <a:r>
              <a:rPr lang="zh-CN" b="1"/>
              <a:t>一对多</a:t>
            </a:r>
          </a:p>
          <a:p>
            <a:pPr>
              <a:buNone/>
            </a:pPr>
            <a:endParaRPr lang="zh-CN" b="1"/>
          </a:p>
          <a:p>
            <a:pPr>
              <a:buNone/>
            </a:pPr>
            <a:endParaRPr lang="zh-CN"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body" idx="1"/>
          </p:nvPr>
        </p:nvSpPr>
        <p:spPr>
          <a:xfrm>
            <a:off x="457200" y="549275"/>
            <a:ext cx="7859713" cy="5581650"/>
          </a:xfrm>
        </p:spPr>
        <p:txBody>
          <a:bodyPr/>
          <a:lstStyle/>
          <a:p>
            <a:pPr>
              <a:lnSpc>
                <a:spcPct val="90000"/>
              </a:lnSpc>
              <a:buFont typeface="Wingdings" charset="2"/>
              <a:buNone/>
            </a:pPr>
            <a:r>
              <a:rPr lang="en-US" b="1"/>
              <a:t>8.</a:t>
            </a:r>
            <a:r>
              <a:rPr lang="zh-CN" b="1"/>
              <a:t>在数据库设计中，将</a:t>
            </a:r>
            <a:r>
              <a:rPr lang="en-US" b="1"/>
              <a:t>E-R</a:t>
            </a:r>
            <a:r>
              <a:rPr lang="zh-CN" b="1"/>
              <a:t>图转换成关系数据模型的过程属于</a:t>
            </a:r>
            <a:r>
              <a:rPr lang="en-US" b="1"/>
              <a:t>____ </a:t>
            </a:r>
            <a:r>
              <a:rPr lang="zh-CN" b="1"/>
              <a:t>。</a:t>
            </a:r>
            <a:r>
              <a:rPr lang="en-US" b="1"/>
              <a:t> </a:t>
            </a:r>
          </a:p>
          <a:p>
            <a:pPr>
              <a:lnSpc>
                <a:spcPct val="90000"/>
              </a:lnSpc>
              <a:buFont typeface="Wingdings" charset="2"/>
              <a:buNone/>
            </a:pPr>
            <a:r>
              <a:rPr lang="en-US" b="1"/>
              <a:t>A. </a:t>
            </a:r>
            <a:r>
              <a:rPr lang="zh-CN" b="1"/>
              <a:t>需求分析阶段      </a:t>
            </a:r>
            <a:r>
              <a:rPr lang="en-US" b="1"/>
              <a:t>B. </a:t>
            </a:r>
            <a:r>
              <a:rPr lang="zh-CN" b="1"/>
              <a:t>概念设计阶段</a:t>
            </a:r>
            <a:endParaRPr lang="en-US" b="1"/>
          </a:p>
          <a:p>
            <a:pPr>
              <a:lnSpc>
                <a:spcPct val="90000"/>
              </a:lnSpc>
              <a:buFont typeface="Wingdings" charset="2"/>
              <a:buNone/>
            </a:pPr>
            <a:r>
              <a:rPr lang="en-US" b="1"/>
              <a:t>C. </a:t>
            </a:r>
            <a:r>
              <a:rPr lang="zh-CN" b="1"/>
              <a:t>逻辑设计阶段      </a:t>
            </a:r>
            <a:r>
              <a:rPr lang="en-US" b="1"/>
              <a:t>D. </a:t>
            </a:r>
            <a:r>
              <a:rPr lang="zh-CN" b="1"/>
              <a:t>物理设计阶段</a:t>
            </a:r>
            <a:endParaRPr lang="en-US" b="1"/>
          </a:p>
          <a:p>
            <a:pPr>
              <a:lnSpc>
                <a:spcPct val="90000"/>
              </a:lnSpc>
              <a:buFont typeface="Wingdings" charset="2"/>
              <a:buNone/>
            </a:pPr>
            <a:endParaRPr lang="zh-CN" b="1"/>
          </a:p>
          <a:p>
            <a:pPr>
              <a:lnSpc>
                <a:spcPct val="90000"/>
              </a:lnSpc>
              <a:buFont typeface="Wingdings" charset="2"/>
              <a:buNone/>
            </a:pPr>
            <a:r>
              <a:rPr lang="en-US" b="1"/>
              <a:t>9.</a:t>
            </a:r>
            <a:r>
              <a:rPr lang="zh-CN" b="1"/>
              <a:t>关系模型中实现实体间 </a:t>
            </a:r>
            <a:r>
              <a:rPr lang="en-US" b="1"/>
              <a:t>N:M </a:t>
            </a:r>
            <a:r>
              <a:rPr lang="zh-CN" b="1"/>
              <a:t>联系是通过增加一个</a:t>
            </a:r>
            <a:r>
              <a:rPr lang="en-US" b="1"/>
              <a:t>____ </a:t>
            </a:r>
            <a:r>
              <a:rPr lang="zh-CN" b="1"/>
              <a:t>。 </a:t>
            </a:r>
          </a:p>
          <a:p>
            <a:pPr>
              <a:lnSpc>
                <a:spcPct val="90000"/>
              </a:lnSpc>
              <a:buFont typeface="Wingdings" charset="2"/>
              <a:buNone/>
            </a:pPr>
            <a:r>
              <a:rPr lang="en-US" b="1"/>
              <a:t>A. </a:t>
            </a:r>
            <a:r>
              <a:rPr lang="zh-CN" b="1"/>
              <a:t>关系模式实现 </a:t>
            </a:r>
            <a:endParaRPr lang="en-US" b="1"/>
          </a:p>
          <a:p>
            <a:pPr>
              <a:lnSpc>
                <a:spcPct val="90000"/>
              </a:lnSpc>
              <a:buFont typeface="Wingdings" charset="2"/>
              <a:buNone/>
            </a:pPr>
            <a:r>
              <a:rPr lang="en-US" b="1"/>
              <a:t>B. </a:t>
            </a:r>
            <a:r>
              <a:rPr lang="zh-CN" b="1"/>
              <a:t>属性实现 </a:t>
            </a:r>
            <a:endParaRPr lang="en-US" b="1"/>
          </a:p>
          <a:p>
            <a:pPr>
              <a:lnSpc>
                <a:spcPct val="90000"/>
              </a:lnSpc>
              <a:buFont typeface="Wingdings" charset="2"/>
              <a:buNone/>
            </a:pPr>
            <a:r>
              <a:rPr lang="en-US" b="1"/>
              <a:t>C. </a:t>
            </a:r>
            <a:r>
              <a:rPr lang="zh-CN" b="1"/>
              <a:t>关系或一个属性实现 </a:t>
            </a:r>
            <a:endParaRPr lang="en-US" b="1"/>
          </a:p>
          <a:p>
            <a:pPr>
              <a:lnSpc>
                <a:spcPct val="90000"/>
              </a:lnSpc>
              <a:buFont typeface="Wingdings" charset="2"/>
              <a:buNone/>
            </a:pPr>
            <a:r>
              <a:rPr lang="en-US" b="1"/>
              <a:t>D. </a:t>
            </a:r>
            <a:r>
              <a:rPr lang="zh-CN" b="1"/>
              <a:t>关系和一个属性实现 </a:t>
            </a:r>
          </a:p>
          <a:p>
            <a:pPr>
              <a:lnSpc>
                <a:spcPct val="90000"/>
              </a:lnSpc>
              <a:buFont typeface="Wingdings" charset="2"/>
              <a:buNone/>
            </a:pPr>
            <a:endParaRPr lang="zh-CN"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type="body" idx="1"/>
          </p:nvPr>
        </p:nvSpPr>
        <p:spPr>
          <a:xfrm>
            <a:off x="457200" y="549275"/>
            <a:ext cx="7715250" cy="1727200"/>
          </a:xfrm>
        </p:spPr>
        <p:txBody>
          <a:bodyPr/>
          <a:lstStyle/>
          <a:p>
            <a:pPr>
              <a:buFont typeface="Wingdings" charset="2"/>
              <a:buNone/>
            </a:pPr>
            <a:r>
              <a:rPr lang="en-US" b="1"/>
              <a:t>10.</a:t>
            </a:r>
            <a:r>
              <a:rPr lang="zh-CN" b="1"/>
              <a:t>下图所示的</a:t>
            </a:r>
            <a:r>
              <a:rPr lang="en-US" b="1"/>
              <a:t>E-R</a:t>
            </a:r>
            <a:r>
              <a:rPr lang="zh-CN" b="1"/>
              <a:t>图转换成关系模型，可以转换为</a:t>
            </a:r>
            <a:r>
              <a:rPr lang="en-US" b="1"/>
              <a:t>____</a:t>
            </a:r>
            <a:r>
              <a:rPr lang="zh-CN" b="1"/>
              <a:t>个关系模式。</a:t>
            </a:r>
          </a:p>
          <a:p>
            <a:pPr>
              <a:buFont typeface="Wingdings" charset="2"/>
              <a:buNone/>
            </a:pPr>
            <a:r>
              <a:rPr lang="en-US" b="1"/>
              <a:t>A</a:t>
            </a:r>
            <a:r>
              <a:rPr lang="zh-CN" b="1"/>
              <a:t>．</a:t>
            </a:r>
            <a:r>
              <a:rPr lang="en-US" b="1"/>
              <a:t>1</a:t>
            </a:r>
            <a:r>
              <a:rPr lang="zh-CN" b="1"/>
              <a:t>个	</a:t>
            </a:r>
            <a:r>
              <a:rPr lang="en-US" b="1"/>
              <a:t>B</a:t>
            </a:r>
            <a:r>
              <a:rPr lang="zh-CN" b="1"/>
              <a:t>．</a:t>
            </a:r>
            <a:r>
              <a:rPr lang="en-US" b="1"/>
              <a:t>2</a:t>
            </a:r>
            <a:r>
              <a:rPr lang="zh-CN" b="1"/>
              <a:t>个	</a:t>
            </a:r>
            <a:r>
              <a:rPr lang="en-US" b="1"/>
              <a:t>C</a:t>
            </a:r>
            <a:r>
              <a:rPr lang="zh-CN" b="1"/>
              <a:t>．</a:t>
            </a:r>
            <a:r>
              <a:rPr lang="en-US" b="1"/>
              <a:t>3</a:t>
            </a:r>
            <a:r>
              <a:rPr lang="zh-CN" b="1"/>
              <a:t>个	 </a:t>
            </a:r>
            <a:r>
              <a:rPr lang="en-US" b="1"/>
              <a:t>D</a:t>
            </a:r>
            <a:r>
              <a:rPr lang="zh-CN" b="1"/>
              <a:t>．</a:t>
            </a:r>
            <a:r>
              <a:rPr lang="en-US" b="1"/>
              <a:t>4</a:t>
            </a:r>
            <a:r>
              <a:rPr lang="zh-CN" b="1"/>
              <a:t>个</a:t>
            </a:r>
          </a:p>
        </p:txBody>
      </p:sp>
      <p:pic>
        <p:nvPicPr>
          <p:cNvPr id="2" name="Picture 7"/>
          <p:cNvPicPr/>
          <p:nvPr/>
        </p:nvPicPr>
        <p:blipFill>
          <a:blip r:embed="rId3"/>
          <a:stretch/>
        </p:blipFill>
        <p:spPr>
          <a:xfrm>
            <a:off x="755650" y="2708275"/>
            <a:ext cx="7642225" cy="3168650"/>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68313" y="333375"/>
            <a:ext cx="7543800" cy="569913"/>
          </a:xfrm>
        </p:spPr>
        <p:txBody>
          <a:bodyPr/>
          <a:lstStyle/>
          <a:p>
            <a:r>
              <a:rPr lang="zh-CN" sz="3500"/>
              <a:t>二</a:t>
            </a:r>
            <a:r>
              <a:rPr lang="en-US" sz="3500"/>
              <a:t>.</a:t>
            </a:r>
            <a:r>
              <a:rPr lang="zh-CN" sz="3500"/>
              <a:t>填空</a:t>
            </a:r>
          </a:p>
        </p:txBody>
      </p:sp>
      <p:sp>
        <p:nvSpPr>
          <p:cNvPr id="23555" name="Rectangle 3"/>
          <p:cNvSpPr>
            <a:spLocks noGrp="1"/>
          </p:cNvSpPr>
          <p:nvPr>
            <p:ph type="body" idx="1"/>
          </p:nvPr>
        </p:nvSpPr>
        <p:spPr>
          <a:xfrm>
            <a:off x="457200" y="1196975"/>
            <a:ext cx="8229600" cy="5184775"/>
          </a:xfrm>
        </p:spPr>
        <p:txBody>
          <a:bodyPr/>
          <a:lstStyle/>
          <a:p>
            <a:pPr>
              <a:buFont typeface="Wingdings" charset="2"/>
              <a:buNone/>
            </a:pPr>
            <a:r>
              <a:rPr lang="en-US" sz="2800" b="1"/>
              <a:t>1.</a:t>
            </a:r>
            <a:r>
              <a:rPr lang="zh-CN" sz="2800" b="1"/>
              <a:t>数据库设计的几个步骤是需求分析</a:t>
            </a:r>
            <a:r>
              <a:rPr lang="en-US" sz="2800" b="1"/>
              <a:t>,____,</a:t>
            </a:r>
            <a:r>
              <a:rPr lang="zh-CN" sz="2800" b="1"/>
              <a:t>逻辑设计</a:t>
            </a:r>
            <a:r>
              <a:rPr lang="en-US" sz="2800" b="1"/>
              <a:t>,</a:t>
            </a:r>
            <a:r>
              <a:rPr lang="zh-CN" sz="2800" b="1"/>
              <a:t>模式求精</a:t>
            </a:r>
            <a:r>
              <a:rPr lang="en-US" sz="2800" b="1"/>
              <a:t>,____,</a:t>
            </a:r>
            <a:r>
              <a:rPr lang="zh-CN" sz="2800" b="1"/>
              <a:t>应用与安全设计。</a:t>
            </a:r>
          </a:p>
          <a:p>
            <a:pPr>
              <a:buFont typeface="Wingdings" charset="2"/>
              <a:buNone/>
            </a:pPr>
            <a:r>
              <a:rPr lang="zh-CN" sz="2800" b="1">
                <a:solidFill>
                  <a:schemeClr val="bg1"/>
                </a:solidFill>
              </a:rPr>
              <a:t>答：概念设计，物理设计</a:t>
            </a:r>
            <a:endParaRPr lang="en-US" sz="2800" b="1">
              <a:solidFill>
                <a:schemeClr val="bg1"/>
              </a:solidFill>
            </a:endParaRPr>
          </a:p>
          <a:p>
            <a:pPr>
              <a:lnSpc>
                <a:spcPct val="120000"/>
              </a:lnSpc>
              <a:buNone/>
            </a:pPr>
            <a:r>
              <a:rPr lang="en-US" sz="2800" b="1"/>
              <a:t>2.E</a:t>
            </a:r>
            <a:r>
              <a:rPr lang="zh-CN" sz="2800" b="1"/>
              <a:t>－</a:t>
            </a:r>
            <a:r>
              <a:rPr lang="en-US" sz="2800" b="1"/>
              <a:t>R</a:t>
            </a:r>
            <a:r>
              <a:rPr lang="zh-CN" sz="2800" b="1"/>
              <a:t>图的主要元素是</a:t>
            </a:r>
            <a:r>
              <a:rPr lang="en-US" sz="2800" b="1"/>
              <a:t>____,____,____</a:t>
            </a:r>
            <a:r>
              <a:rPr lang="zh-CN" sz="2800" b="1"/>
              <a:t>。</a:t>
            </a:r>
            <a:endParaRPr lang="en-US" sz="2800" b="1"/>
          </a:p>
          <a:p>
            <a:pPr>
              <a:lnSpc>
                <a:spcPct val="120000"/>
              </a:lnSpc>
              <a:buNone/>
            </a:pPr>
            <a:r>
              <a:rPr lang="zh-CN" sz="2800" b="1">
                <a:solidFill>
                  <a:schemeClr val="bg1"/>
                </a:solidFill>
              </a:rPr>
              <a:t>答：实体集、属性、联系。</a:t>
            </a:r>
            <a:endParaRPr lang="en-US" sz="2800" b="1">
              <a:solidFill>
                <a:schemeClr val="bg1"/>
              </a:solidFill>
            </a:endParaRPr>
          </a:p>
          <a:p>
            <a:pPr>
              <a:buNone/>
            </a:pPr>
            <a:r>
              <a:rPr lang="en-US" sz="2800" b="1"/>
              <a:t>3.</a:t>
            </a:r>
            <a:r>
              <a:rPr lang="zh-CN" sz="2800" b="1"/>
              <a:t>二元联系集中，联系集的映射基数有：</a:t>
            </a:r>
            <a:r>
              <a:rPr lang="en-US" sz="2800" b="1"/>
              <a:t> ____,____,____</a:t>
            </a:r>
            <a:endParaRPr lang="zh-CN" sz="2800" b="1"/>
          </a:p>
          <a:p>
            <a:pPr>
              <a:buNone/>
            </a:pPr>
            <a:r>
              <a:rPr lang="zh-CN" sz="2800" b="1">
                <a:solidFill>
                  <a:schemeClr val="bg1"/>
                </a:solidFill>
              </a:rPr>
              <a:t>答：一对一、一对多</a:t>
            </a:r>
            <a:r>
              <a:rPr lang="en-US" sz="2800" b="1">
                <a:solidFill>
                  <a:schemeClr val="bg1"/>
                </a:solidFill>
              </a:rPr>
              <a:t>(</a:t>
            </a:r>
            <a:r>
              <a:rPr lang="zh-CN" sz="2800" b="1">
                <a:solidFill>
                  <a:schemeClr val="bg1"/>
                </a:solidFill>
              </a:rPr>
              <a:t>多对一</a:t>
            </a:r>
            <a:r>
              <a:rPr lang="en-US" sz="2800" b="1">
                <a:solidFill>
                  <a:schemeClr val="bg1"/>
                </a:solidFill>
              </a:rPr>
              <a:t>)</a:t>
            </a:r>
            <a:r>
              <a:rPr lang="zh-CN" sz="2800" b="1">
                <a:solidFill>
                  <a:schemeClr val="bg1"/>
                </a:solidFill>
              </a:rPr>
              <a:t>、多对多、</a:t>
            </a:r>
          </a:p>
          <a:p>
            <a:pPr>
              <a:buFont typeface="Wingdings" charset="2"/>
              <a:buNone/>
            </a:pPr>
            <a:endParaRPr lang="zh-CN" sz="2800" b="1"/>
          </a:p>
          <a:p>
            <a:pPr>
              <a:buFont typeface="Wingdings" charset="2"/>
              <a:buNone/>
            </a:pP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68313" y="333375"/>
            <a:ext cx="7543800" cy="569913"/>
          </a:xfrm>
        </p:spPr>
        <p:txBody>
          <a:bodyPr/>
          <a:lstStyle/>
          <a:p>
            <a:r>
              <a:rPr lang="zh-CN" sz="3500"/>
              <a:t>二</a:t>
            </a:r>
            <a:r>
              <a:rPr lang="en-US" sz="3500"/>
              <a:t>.</a:t>
            </a:r>
            <a:r>
              <a:rPr lang="zh-CN" sz="3500"/>
              <a:t>填空</a:t>
            </a:r>
          </a:p>
        </p:txBody>
      </p:sp>
      <p:sp>
        <p:nvSpPr>
          <p:cNvPr id="23555" name="Rectangle 3"/>
          <p:cNvSpPr>
            <a:spLocks noGrp="1"/>
          </p:cNvSpPr>
          <p:nvPr>
            <p:ph type="body" idx="1"/>
          </p:nvPr>
        </p:nvSpPr>
        <p:spPr>
          <a:xfrm>
            <a:off x="457200" y="1196975"/>
            <a:ext cx="8229600" cy="935881"/>
          </a:xfrm>
        </p:spPr>
        <p:txBody>
          <a:bodyPr/>
          <a:lstStyle/>
          <a:p>
            <a:pPr>
              <a:buNone/>
            </a:pPr>
            <a:r>
              <a:rPr lang="en-US" sz="2800" b="1"/>
              <a:t>4.</a:t>
            </a:r>
            <a:r>
              <a:rPr lang="zh-CN" sz="2800" b="1"/>
              <a:t>二元联系集的主码选择，依赖于联系集的映射基数：</a:t>
            </a:r>
          </a:p>
          <a:p>
            <a:pPr>
              <a:buFont typeface="Wingdings" charset="2"/>
              <a:buNone/>
            </a:pPr>
            <a:r>
              <a:rPr lang="en-US" sz="2800" b="1"/>
              <a:t> </a:t>
            </a:r>
            <a:endParaRPr lang="zh-CN" sz="2800" b="1"/>
          </a:p>
          <a:p>
            <a:pPr>
              <a:buFont typeface="Wingdings" charset="2"/>
              <a:buNone/>
            </a:pPr>
            <a:endParaRPr lang="en-US" b="1"/>
          </a:p>
        </p:txBody>
      </p:sp>
      <p:sp>
        <p:nvSpPr>
          <p:cNvPr id="2" name="矩形 1"/>
          <p:cNvSpPr/>
          <p:nvPr/>
        </p:nvSpPr>
        <p:spPr>
          <a:xfrm>
            <a:off x="683568" y="299695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5" name="矩形 4"/>
          <p:cNvSpPr/>
          <p:nvPr/>
        </p:nvSpPr>
        <p:spPr>
          <a:xfrm>
            <a:off x="3476702" y="299695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6" name="菱形 5"/>
          <p:cNvSpPr/>
          <p:nvPr/>
        </p:nvSpPr>
        <p:spPr>
          <a:xfrm>
            <a:off x="2123728" y="2996952"/>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7" name="椭圆 6"/>
          <p:cNvSpPr/>
          <p:nvPr/>
        </p:nvSpPr>
        <p:spPr>
          <a:xfrm>
            <a:off x="683568" y="220486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8" name="椭圆 7"/>
          <p:cNvSpPr/>
          <p:nvPr/>
        </p:nvSpPr>
        <p:spPr>
          <a:xfrm>
            <a:off x="3476702" y="220486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4" name="直接箭头连接符 3"/>
          <p:cNvCxnSpPr>
            <a:stCxn id="6" idx="1"/>
            <a:endCxn id="2" idx="3"/>
          </p:cNvCxnSpPr>
          <p:nvPr/>
        </p:nvCxnSpPr>
        <p:spPr>
          <a:xfrm flipH="1">
            <a:off x="1475656" y="3212976"/>
            <a:ext cx="648072" cy="0"/>
          </a:xfrm>
          <a:prstGeom prst="straightConnector1">
            <a:avLst/>
          </a:prstGeom>
          <a:ln w="25400">
            <a:solidFill>
              <a:schemeClr val="dk1"/>
            </a:solidFill>
            <a:prstDash val="solid"/>
            <a:tailEnd type="arrow"/>
          </a:ln>
        </p:spPr>
      </p:cxnSp>
      <p:cxnSp>
        <p:nvCxnSpPr>
          <p:cNvPr id="11" name="直接箭头连接符 10"/>
          <p:cNvCxnSpPr>
            <a:endCxn id="5" idx="1"/>
          </p:cNvCxnSpPr>
          <p:nvPr/>
        </p:nvCxnSpPr>
        <p:spPr>
          <a:xfrm>
            <a:off x="2915816" y="3212976"/>
            <a:ext cx="560886" cy="0"/>
          </a:xfrm>
          <a:prstGeom prst="straightConnector1">
            <a:avLst/>
          </a:prstGeom>
          <a:ln w="25400">
            <a:solidFill>
              <a:schemeClr val="dk1"/>
            </a:solidFill>
            <a:prstDash val="solid"/>
            <a:tailEnd type="arrow"/>
          </a:ln>
        </p:spPr>
      </p:cxnSp>
      <p:cxnSp>
        <p:nvCxnSpPr>
          <p:cNvPr id="14" name="直接连接符 13"/>
          <p:cNvCxnSpPr>
            <a:stCxn id="7" idx="4"/>
            <a:endCxn id="2" idx="0"/>
          </p:cNvCxnSpPr>
          <p:nvPr/>
        </p:nvCxnSpPr>
        <p:spPr>
          <a:xfrm>
            <a:off x="1079612" y="2636912"/>
            <a:ext cx="0" cy="360040"/>
          </a:xfrm>
          <a:prstGeom prst="line">
            <a:avLst/>
          </a:prstGeom>
          <a:ln w="25400" cap="flat" cmpd="sng">
            <a:solidFill>
              <a:schemeClr val="dk1"/>
            </a:solidFill>
            <a:prstDash val="solid"/>
          </a:ln>
        </p:spPr>
      </p:cxnSp>
      <p:cxnSp>
        <p:nvCxnSpPr>
          <p:cNvPr id="19" name="直接连接符 18"/>
          <p:cNvCxnSpPr/>
          <p:nvPr/>
        </p:nvCxnSpPr>
        <p:spPr>
          <a:xfrm>
            <a:off x="3872746" y="2636912"/>
            <a:ext cx="0" cy="360040"/>
          </a:xfrm>
          <a:prstGeom prst="line">
            <a:avLst/>
          </a:prstGeom>
          <a:ln w="25400" cap="flat" cmpd="sng">
            <a:solidFill>
              <a:schemeClr val="dk1"/>
            </a:solidFill>
            <a:prstDash val="solid"/>
          </a:ln>
        </p:spPr>
      </p:cxnSp>
      <p:sp>
        <p:nvSpPr>
          <p:cNvPr id="17" name="TextBox 16"/>
          <p:cNvSpPr txBox="1"/>
          <p:nvPr/>
        </p:nvSpPr>
        <p:spPr>
          <a:xfrm>
            <a:off x="4499992" y="2628542"/>
            <a:ext cx="4302781" cy="707886"/>
          </a:xfrm>
          <a:prstGeom prst="rect">
            <a:avLst/>
          </a:prstGeom>
          <a:noFill/>
        </p:spPr>
        <p:txBody>
          <a:bodyPr wrap="none">
            <a:spAutoFit/>
          </a:bodyPr>
          <a:lstStyle/>
          <a:p>
            <a:r>
              <a:rPr lang="en-US" sz="2000" b="1">
                <a:latin typeface="Arial"/>
                <a:ea typeface="宋体"/>
              </a:rPr>
              <a:t>1)</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r>
              <a:rPr lang="zh-CN" sz="2000" b="1">
                <a:latin typeface="Arial"/>
                <a:ea typeface="宋体"/>
              </a:rPr>
              <a:t>或</a:t>
            </a:r>
            <a:r>
              <a:rPr lang="en-US" sz="2000" b="1">
                <a:latin typeface="Arial"/>
                <a:ea typeface="宋体"/>
              </a:rPr>
              <a:t>______</a:t>
            </a:r>
          </a:p>
          <a:p>
            <a:r>
              <a:rPr lang="zh-CN" sz="2000" b="1">
                <a:solidFill>
                  <a:schemeClr val="bg1"/>
                </a:solidFill>
                <a:latin typeface="Arial"/>
                <a:ea typeface="宋体"/>
              </a:rPr>
              <a:t>答：</a:t>
            </a:r>
            <a:r>
              <a:rPr lang="en-US" sz="2000" b="1">
                <a:solidFill>
                  <a:schemeClr val="bg1"/>
                </a:solidFill>
                <a:latin typeface="Arial"/>
                <a:ea typeface="宋体"/>
              </a:rPr>
              <a:t>a  </a:t>
            </a:r>
            <a:r>
              <a:rPr lang="zh-CN" sz="2000" b="1">
                <a:solidFill>
                  <a:schemeClr val="bg1"/>
                </a:solidFill>
                <a:latin typeface="Arial"/>
                <a:ea typeface="宋体"/>
              </a:rPr>
              <a:t>、</a:t>
            </a:r>
            <a:r>
              <a:rPr lang="en-US" sz="2000" b="1">
                <a:solidFill>
                  <a:schemeClr val="bg1"/>
                </a:solidFill>
                <a:latin typeface="Arial"/>
                <a:ea typeface="宋体"/>
              </a:rPr>
              <a:t>b</a:t>
            </a:r>
            <a:endParaRPr lang="zh-CN" sz="2000" b="1">
              <a:solidFill>
                <a:schemeClr val="bg1"/>
              </a:solidFill>
              <a:latin typeface="Arial"/>
              <a:ea typeface="宋体"/>
            </a:endParaRPr>
          </a:p>
        </p:txBody>
      </p:sp>
      <p:sp>
        <p:nvSpPr>
          <p:cNvPr id="21" name="矩形 20"/>
          <p:cNvSpPr/>
          <p:nvPr/>
        </p:nvSpPr>
        <p:spPr>
          <a:xfrm>
            <a:off x="683568" y="4509120"/>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22" name="矩形 21"/>
          <p:cNvSpPr/>
          <p:nvPr/>
        </p:nvSpPr>
        <p:spPr>
          <a:xfrm>
            <a:off x="3476702" y="4509120"/>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23" name="菱形 22"/>
          <p:cNvSpPr/>
          <p:nvPr/>
        </p:nvSpPr>
        <p:spPr>
          <a:xfrm>
            <a:off x="2123728" y="4509120"/>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24" name="椭圆 23"/>
          <p:cNvSpPr/>
          <p:nvPr/>
        </p:nvSpPr>
        <p:spPr>
          <a:xfrm>
            <a:off x="683568" y="3717032"/>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25" name="椭圆 24"/>
          <p:cNvSpPr/>
          <p:nvPr/>
        </p:nvSpPr>
        <p:spPr>
          <a:xfrm>
            <a:off x="3476702" y="3717032"/>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27" name="直接箭头连接符 26"/>
          <p:cNvCxnSpPr>
            <a:endCxn id="22" idx="1"/>
          </p:cNvCxnSpPr>
          <p:nvPr/>
        </p:nvCxnSpPr>
        <p:spPr>
          <a:xfrm>
            <a:off x="2915816" y="4725144"/>
            <a:ext cx="560886" cy="0"/>
          </a:xfrm>
          <a:prstGeom prst="straightConnector1">
            <a:avLst/>
          </a:prstGeom>
          <a:ln w="25400">
            <a:solidFill>
              <a:schemeClr val="dk1"/>
            </a:solidFill>
            <a:prstDash val="solid"/>
            <a:tailEnd type="arrow"/>
          </a:ln>
        </p:spPr>
      </p:cxnSp>
      <p:cxnSp>
        <p:nvCxnSpPr>
          <p:cNvPr id="28" name="直接连接符 27"/>
          <p:cNvCxnSpPr>
            <a:stCxn id="24" idx="4"/>
            <a:endCxn id="21" idx="0"/>
          </p:cNvCxnSpPr>
          <p:nvPr/>
        </p:nvCxnSpPr>
        <p:spPr>
          <a:xfrm>
            <a:off x="1079612" y="4149080"/>
            <a:ext cx="0" cy="360040"/>
          </a:xfrm>
          <a:prstGeom prst="line">
            <a:avLst/>
          </a:prstGeom>
          <a:ln w="25400" cap="flat" cmpd="sng">
            <a:solidFill>
              <a:schemeClr val="dk1"/>
            </a:solidFill>
            <a:prstDash val="solid"/>
          </a:ln>
        </p:spPr>
      </p:cxnSp>
      <p:cxnSp>
        <p:nvCxnSpPr>
          <p:cNvPr id="29" name="直接连接符 28"/>
          <p:cNvCxnSpPr/>
          <p:nvPr/>
        </p:nvCxnSpPr>
        <p:spPr>
          <a:xfrm>
            <a:off x="3872746" y="4149080"/>
            <a:ext cx="0" cy="360040"/>
          </a:xfrm>
          <a:prstGeom prst="line">
            <a:avLst/>
          </a:prstGeom>
          <a:ln w="25400" cap="flat" cmpd="sng">
            <a:solidFill>
              <a:schemeClr val="dk1"/>
            </a:solidFill>
            <a:prstDash val="solid"/>
          </a:ln>
        </p:spPr>
      </p:cxnSp>
      <p:cxnSp>
        <p:nvCxnSpPr>
          <p:cNvPr id="30" name="直接连接符 29"/>
          <p:cNvCxnSpPr>
            <a:stCxn id="23" idx="1"/>
            <a:endCxn id="21" idx="3"/>
          </p:cNvCxnSpPr>
          <p:nvPr/>
        </p:nvCxnSpPr>
        <p:spPr>
          <a:xfrm flipH="1">
            <a:off x="1475656" y="4725144"/>
            <a:ext cx="648072" cy="0"/>
          </a:xfrm>
          <a:prstGeom prst="line">
            <a:avLst/>
          </a:prstGeom>
          <a:ln w="25400" cap="flat" cmpd="sng">
            <a:solidFill>
              <a:schemeClr val="dk1"/>
            </a:solidFill>
            <a:prstDash val="solid"/>
          </a:ln>
        </p:spPr>
      </p:cxnSp>
      <p:sp>
        <p:nvSpPr>
          <p:cNvPr id="31" name="TextBox 30"/>
          <p:cNvSpPr txBox="1"/>
          <p:nvPr/>
        </p:nvSpPr>
        <p:spPr>
          <a:xfrm>
            <a:off x="1664140" y="2786784"/>
            <a:ext cx="312906" cy="369332"/>
          </a:xfrm>
          <a:prstGeom prst="rect">
            <a:avLst/>
          </a:prstGeom>
          <a:noFill/>
        </p:spPr>
        <p:txBody>
          <a:bodyPr wrap="none">
            <a:spAutoFit/>
          </a:bodyPr>
          <a:lstStyle/>
          <a:p>
            <a:r>
              <a:rPr lang="en-US"/>
              <a:t>1</a:t>
            </a:r>
            <a:endParaRPr lang="zh-CN"/>
          </a:p>
        </p:txBody>
      </p:sp>
      <p:sp>
        <p:nvSpPr>
          <p:cNvPr id="34" name="TextBox 33"/>
          <p:cNvSpPr txBox="1"/>
          <p:nvPr/>
        </p:nvSpPr>
        <p:spPr>
          <a:xfrm>
            <a:off x="2957171" y="2785030"/>
            <a:ext cx="312906" cy="369332"/>
          </a:xfrm>
          <a:prstGeom prst="rect">
            <a:avLst/>
          </a:prstGeom>
          <a:noFill/>
        </p:spPr>
        <p:txBody>
          <a:bodyPr wrap="none">
            <a:spAutoFit/>
          </a:bodyPr>
          <a:lstStyle/>
          <a:p>
            <a:r>
              <a:rPr lang="en-US"/>
              <a:t>1</a:t>
            </a:r>
            <a:endParaRPr lang="zh-CN"/>
          </a:p>
        </p:txBody>
      </p:sp>
      <p:sp>
        <p:nvSpPr>
          <p:cNvPr id="35" name="TextBox 34"/>
          <p:cNvSpPr txBox="1"/>
          <p:nvPr/>
        </p:nvSpPr>
        <p:spPr>
          <a:xfrm>
            <a:off x="2963663" y="4324454"/>
            <a:ext cx="312906" cy="369332"/>
          </a:xfrm>
          <a:prstGeom prst="rect">
            <a:avLst/>
          </a:prstGeom>
          <a:noFill/>
        </p:spPr>
        <p:txBody>
          <a:bodyPr wrap="none">
            <a:spAutoFit/>
          </a:bodyPr>
          <a:lstStyle/>
          <a:p>
            <a:r>
              <a:rPr lang="en-US"/>
              <a:t>1</a:t>
            </a:r>
            <a:endParaRPr lang="zh-CN"/>
          </a:p>
        </p:txBody>
      </p:sp>
      <p:sp>
        <p:nvSpPr>
          <p:cNvPr id="36" name="TextBox 35"/>
          <p:cNvSpPr txBox="1"/>
          <p:nvPr/>
        </p:nvSpPr>
        <p:spPr>
          <a:xfrm>
            <a:off x="1664140" y="4324454"/>
            <a:ext cx="312906" cy="369332"/>
          </a:xfrm>
          <a:prstGeom prst="rect">
            <a:avLst/>
          </a:prstGeom>
          <a:noFill/>
        </p:spPr>
        <p:txBody>
          <a:bodyPr wrap="none">
            <a:spAutoFit/>
          </a:bodyPr>
          <a:lstStyle/>
          <a:p>
            <a:r>
              <a:rPr lang="en-US"/>
              <a:t>n</a:t>
            </a:r>
            <a:endParaRPr lang="zh-CN"/>
          </a:p>
        </p:txBody>
      </p:sp>
      <p:sp>
        <p:nvSpPr>
          <p:cNvPr id="37" name="矩形 36"/>
          <p:cNvSpPr/>
          <p:nvPr/>
        </p:nvSpPr>
        <p:spPr>
          <a:xfrm>
            <a:off x="672058" y="587727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38" name="矩形 37"/>
          <p:cNvSpPr/>
          <p:nvPr/>
        </p:nvSpPr>
        <p:spPr>
          <a:xfrm>
            <a:off x="3465192" y="587727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39" name="菱形 38"/>
          <p:cNvSpPr/>
          <p:nvPr/>
        </p:nvSpPr>
        <p:spPr>
          <a:xfrm>
            <a:off x="2112218" y="5877272"/>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40" name="椭圆 39"/>
          <p:cNvSpPr/>
          <p:nvPr/>
        </p:nvSpPr>
        <p:spPr>
          <a:xfrm>
            <a:off x="672058" y="508518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41" name="椭圆 40"/>
          <p:cNvSpPr/>
          <p:nvPr/>
        </p:nvSpPr>
        <p:spPr>
          <a:xfrm>
            <a:off x="3465192" y="508518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43" name="直接连接符 42"/>
          <p:cNvCxnSpPr>
            <a:stCxn id="40" idx="4"/>
            <a:endCxn id="37" idx="0"/>
          </p:cNvCxnSpPr>
          <p:nvPr/>
        </p:nvCxnSpPr>
        <p:spPr>
          <a:xfrm>
            <a:off x="1068102" y="5517232"/>
            <a:ext cx="0" cy="360040"/>
          </a:xfrm>
          <a:prstGeom prst="line">
            <a:avLst/>
          </a:prstGeom>
          <a:ln w="25400" cap="flat" cmpd="sng">
            <a:solidFill>
              <a:schemeClr val="dk1"/>
            </a:solidFill>
            <a:prstDash val="solid"/>
          </a:ln>
        </p:spPr>
      </p:cxnSp>
      <p:cxnSp>
        <p:nvCxnSpPr>
          <p:cNvPr id="44" name="直接连接符 43"/>
          <p:cNvCxnSpPr/>
          <p:nvPr/>
        </p:nvCxnSpPr>
        <p:spPr>
          <a:xfrm>
            <a:off x="3861236" y="5517232"/>
            <a:ext cx="0" cy="360040"/>
          </a:xfrm>
          <a:prstGeom prst="line">
            <a:avLst/>
          </a:prstGeom>
          <a:ln w="25400" cap="flat" cmpd="sng">
            <a:solidFill>
              <a:schemeClr val="dk1"/>
            </a:solidFill>
            <a:prstDash val="solid"/>
          </a:ln>
        </p:spPr>
      </p:cxnSp>
      <p:cxnSp>
        <p:nvCxnSpPr>
          <p:cNvPr id="45" name="直接连接符 44"/>
          <p:cNvCxnSpPr>
            <a:stCxn id="39" idx="1"/>
            <a:endCxn id="37" idx="3"/>
          </p:cNvCxnSpPr>
          <p:nvPr/>
        </p:nvCxnSpPr>
        <p:spPr>
          <a:xfrm flipH="1">
            <a:off x="1464146" y="6093296"/>
            <a:ext cx="648072" cy="0"/>
          </a:xfrm>
          <a:prstGeom prst="line">
            <a:avLst/>
          </a:prstGeom>
          <a:ln w="25400" cap="flat" cmpd="sng">
            <a:solidFill>
              <a:schemeClr val="dk1"/>
            </a:solidFill>
            <a:prstDash val="solid"/>
          </a:ln>
        </p:spPr>
      </p:cxnSp>
      <p:sp>
        <p:nvSpPr>
          <p:cNvPr id="46" name="TextBox 45"/>
          <p:cNvSpPr txBox="1"/>
          <p:nvPr/>
        </p:nvSpPr>
        <p:spPr>
          <a:xfrm>
            <a:off x="2952153" y="5692606"/>
            <a:ext cx="312906" cy="369332"/>
          </a:xfrm>
          <a:prstGeom prst="rect">
            <a:avLst/>
          </a:prstGeom>
          <a:noFill/>
        </p:spPr>
        <p:txBody>
          <a:bodyPr wrap="none">
            <a:spAutoFit/>
          </a:bodyPr>
          <a:lstStyle/>
          <a:p>
            <a:r>
              <a:rPr lang="en-US"/>
              <a:t>n</a:t>
            </a:r>
            <a:endParaRPr lang="zh-CN"/>
          </a:p>
        </p:txBody>
      </p:sp>
      <p:sp>
        <p:nvSpPr>
          <p:cNvPr id="47" name="TextBox 46"/>
          <p:cNvSpPr txBox="1"/>
          <p:nvPr/>
        </p:nvSpPr>
        <p:spPr>
          <a:xfrm>
            <a:off x="1652630" y="5692606"/>
            <a:ext cx="377026" cy="369332"/>
          </a:xfrm>
          <a:prstGeom prst="rect">
            <a:avLst/>
          </a:prstGeom>
          <a:noFill/>
        </p:spPr>
        <p:txBody>
          <a:bodyPr wrap="none">
            <a:spAutoFit/>
          </a:bodyPr>
          <a:lstStyle/>
          <a:p>
            <a:r>
              <a:rPr lang="en-US"/>
              <a:t>m</a:t>
            </a:r>
            <a:endParaRPr lang="zh-CN"/>
          </a:p>
        </p:txBody>
      </p:sp>
      <p:cxnSp>
        <p:nvCxnSpPr>
          <p:cNvPr id="48" name="直接连接符 47"/>
          <p:cNvCxnSpPr>
            <a:stCxn id="38" idx="1"/>
            <a:endCxn id="39" idx="3"/>
          </p:cNvCxnSpPr>
          <p:nvPr/>
        </p:nvCxnSpPr>
        <p:spPr>
          <a:xfrm flipH="1">
            <a:off x="2904306" y="6093296"/>
            <a:ext cx="560886" cy="0"/>
          </a:xfrm>
          <a:prstGeom prst="line">
            <a:avLst/>
          </a:prstGeom>
          <a:ln w="25400" cap="flat" cmpd="sng">
            <a:solidFill>
              <a:schemeClr val="dk1"/>
            </a:solidFill>
            <a:prstDash val="solid"/>
          </a:ln>
        </p:spPr>
      </p:cxnSp>
      <p:sp>
        <p:nvSpPr>
          <p:cNvPr id="51" name="TextBox 50"/>
          <p:cNvSpPr txBox="1"/>
          <p:nvPr/>
        </p:nvSpPr>
        <p:spPr>
          <a:xfrm>
            <a:off x="4499991" y="4329100"/>
            <a:ext cx="3188693" cy="1015663"/>
          </a:xfrm>
          <a:prstGeom prst="rect">
            <a:avLst/>
          </a:prstGeom>
          <a:noFill/>
        </p:spPr>
        <p:txBody>
          <a:bodyPr wrap="none">
            <a:spAutoFit/>
          </a:bodyPr>
          <a:lstStyle/>
          <a:p>
            <a:r>
              <a:rPr lang="en-US" sz="2000" b="1">
                <a:latin typeface="Arial"/>
                <a:ea typeface="宋体"/>
              </a:rPr>
              <a:t>2)</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p>
          <a:p>
            <a:r>
              <a:rPr lang="zh-CN" sz="2000" b="1">
                <a:solidFill>
                  <a:schemeClr val="bg1"/>
                </a:solidFill>
              </a:rPr>
              <a:t>答：</a:t>
            </a:r>
            <a:r>
              <a:rPr lang="en-US" sz="2000" b="1">
                <a:solidFill>
                  <a:schemeClr val="bg1"/>
                </a:solidFill>
              </a:rPr>
              <a:t>a  </a:t>
            </a:r>
            <a:endParaRPr lang="zh-CN" sz="2000" b="1">
              <a:solidFill>
                <a:schemeClr val="bg1"/>
              </a:solidFill>
            </a:endParaRPr>
          </a:p>
          <a:p>
            <a:endParaRPr lang="zh-CN" sz="2000" b="1">
              <a:latin typeface="Arial"/>
              <a:ea typeface="宋体"/>
            </a:endParaRPr>
          </a:p>
        </p:txBody>
      </p:sp>
      <p:sp>
        <p:nvSpPr>
          <p:cNvPr id="52" name="TextBox 51"/>
          <p:cNvSpPr txBox="1"/>
          <p:nvPr/>
        </p:nvSpPr>
        <p:spPr>
          <a:xfrm>
            <a:off x="4572000" y="5697252"/>
            <a:ext cx="3188693" cy="1015663"/>
          </a:xfrm>
          <a:prstGeom prst="rect">
            <a:avLst/>
          </a:prstGeom>
          <a:noFill/>
        </p:spPr>
        <p:txBody>
          <a:bodyPr wrap="none">
            <a:spAutoFit/>
          </a:bodyPr>
          <a:lstStyle/>
          <a:p>
            <a:r>
              <a:rPr lang="en-US" sz="2000" b="1">
                <a:latin typeface="Arial"/>
                <a:ea typeface="宋体"/>
              </a:rPr>
              <a:t>3)</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p>
          <a:p>
            <a:r>
              <a:rPr lang="zh-CN" sz="2000" b="1">
                <a:solidFill>
                  <a:schemeClr val="bg1"/>
                </a:solidFill>
              </a:rPr>
              <a:t>答：</a:t>
            </a:r>
            <a:r>
              <a:rPr lang="en-US" sz="2000" b="1">
                <a:solidFill>
                  <a:schemeClr val="bg1"/>
                </a:solidFill>
              </a:rPr>
              <a:t>(a  </a:t>
            </a:r>
            <a:r>
              <a:rPr lang="zh-CN" sz="2000" b="1">
                <a:solidFill>
                  <a:schemeClr val="bg1"/>
                </a:solidFill>
              </a:rPr>
              <a:t>，</a:t>
            </a:r>
            <a:r>
              <a:rPr lang="en-US" sz="2000" b="1">
                <a:solidFill>
                  <a:schemeClr val="bg1"/>
                </a:solidFill>
              </a:rPr>
              <a:t>b)</a:t>
            </a:r>
            <a:endParaRPr lang="zh-CN" sz="2000" b="1">
              <a:solidFill>
                <a:schemeClr val="bg1"/>
              </a:solidFill>
            </a:endParaRPr>
          </a:p>
          <a:p>
            <a:endParaRPr lang="zh-CN" sz="2000" b="1">
              <a:latin typeface="Arial"/>
              <a:ea typeface="宋体"/>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500"/>
                                        <p:tgtEl>
                                          <p:spTgt spid="2355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par>
                                <p:cTn id="107" presetID="10" presetClass="entr" presetSubtype="0" fill="hold"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par>
                                <p:cTn id="110" presetID="10" presetClass="entr" presetSubtype="0" fill="hold"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body" idx="1"/>
          </p:nvPr>
        </p:nvSpPr>
        <p:spPr>
          <a:xfrm>
            <a:off x="611188" y="836613"/>
            <a:ext cx="7210425" cy="5329237"/>
          </a:xfrm>
        </p:spPr>
        <p:txBody>
          <a:bodyPr/>
          <a:lstStyle/>
          <a:p>
            <a:pPr>
              <a:buFont typeface="Wingdings" charset="2"/>
              <a:buNone/>
            </a:pPr>
            <a:r>
              <a:rPr lang="en-US" sz="2800" b="1"/>
              <a:t>4.</a:t>
            </a:r>
            <a:r>
              <a:rPr lang="zh-CN" sz="2800" b="1"/>
              <a:t>二元联系集的主码选择，依赖于联系集的映射基数：</a:t>
            </a:r>
          </a:p>
          <a:p>
            <a:pPr>
              <a:buFont typeface="Wingdings" charset="2"/>
              <a:buNone/>
            </a:pPr>
            <a:r>
              <a:rPr lang="zh-CN" sz="2800" b="1"/>
              <a:t>一对一：主码可以使用</a:t>
            </a:r>
            <a:r>
              <a:rPr lang="en-US" sz="2800" b="1"/>
              <a:t>________________</a:t>
            </a:r>
            <a:r>
              <a:rPr lang="zh-CN" sz="2800" b="1"/>
              <a:t>；</a:t>
            </a:r>
          </a:p>
          <a:p>
            <a:pPr>
              <a:buFont typeface="Wingdings" charset="2"/>
              <a:buNone/>
            </a:pPr>
            <a:r>
              <a:rPr lang="zh-CN" sz="2800" b="1"/>
              <a:t>一对多</a:t>
            </a:r>
            <a:r>
              <a:rPr lang="en-US" sz="2800" b="1"/>
              <a:t>(</a:t>
            </a:r>
            <a:r>
              <a:rPr lang="zh-CN" sz="2800" b="1"/>
              <a:t>多对一</a:t>
            </a:r>
            <a:r>
              <a:rPr lang="en-US" sz="2800" b="1"/>
              <a:t>)</a:t>
            </a:r>
            <a:r>
              <a:rPr lang="zh-CN" sz="2800" b="1"/>
              <a:t>：主码由</a:t>
            </a:r>
            <a:r>
              <a:rPr lang="en-US" sz="2800" b="1"/>
              <a:t>________________</a:t>
            </a:r>
            <a:r>
              <a:rPr lang="zh-CN" sz="2800" b="1"/>
              <a:t>；</a:t>
            </a:r>
          </a:p>
          <a:p>
            <a:pPr>
              <a:buFont typeface="Wingdings" charset="2"/>
              <a:buNone/>
            </a:pPr>
            <a:r>
              <a:rPr lang="zh-CN" sz="2800" b="1"/>
              <a:t>多对多：主码由</a:t>
            </a:r>
            <a:r>
              <a:rPr lang="en-US" sz="2800" b="1"/>
              <a:t>________________</a:t>
            </a:r>
            <a:r>
              <a:rPr lang="zh-CN" sz="2800" b="1"/>
              <a:t>组成。</a:t>
            </a:r>
            <a:endParaRPr lang="en-US" sz="2800" b="1"/>
          </a:p>
          <a:p>
            <a:pPr>
              <a:buFont typeface="Wingdings" charset="2"/>
              <a:buNone/>
            </a:pPr>
            <a:endParaRPr lang="en-US" sz="2800" b="1"/>
          </a:p>
          <a:p>
            <a:pPr>
              <a:buFont typeface="Wingdings" charset="2"/>
              <a:buNone/>
            </a:pPr>
            <a:r>
              <a:rPr lang="zh-CN" sz="2800" b="1"/>
              <a:t>答：参与联系集中的任何一方实体集的主码、</a:t>
            </a:r>
            <a:endParaRPr lang="en-US" sz="2800" b="1"/>
          </a:p>
          <a:p>
            <a:pPr>
              <a:buFont typeface="Wingdings" charset="2"/>
              <a:buNone/>
            </a:pPr>
            <a:r>
              <a:rPr lang="zh-CN" sz="2800" b="1"/>
              <a:t>“多”的一方实体集的主码组成、</a:t>
            </a:r>
            <a:endParaRPr lang="en-US" sz="2800" b="1"/>
          </a:p>
          <a:p>
            <a:pPr>
              <a:buFont typeface="Wingdings" charset="2"/>
              <a:buNone/>
            </a:pPr>
            <a:r>
              <a:rPr lang="zh-CN" sz="2800" b="1"/>
              <a:t>参与联系集的所有实体集的主码。</a:t>
            </a: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2444</Words>
  <Application>Microsoft Office PowerPoint</Application>
  <PresentationFormat>全屏显示(4:3)</PresentationFormat>
  <Paragraphs>294</Paragraphs>
  <Slides>21</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微软雅黑</vt:lpstr>
      <vt:lpstr>Arial</vt:lpstr>
      <vt:lpstr>Wingdings</vt:lpstr>
      <vt:lpstr>Office 主题​​</vt:lpstr>
      <vt:lpstr>   数据库原理  习题课</vt:lpstr>
      <vt:lpstr>一.单项选择</vt:lpstr>
      <vt:lpstr>PowerPoint 演示文稿</vt:lpstr>
      <vt:lpstr>PowerPoint 演示文稿</vt:lpstr>
      <vt:lpstr>PowerPoint 演示文稿</vt:lpstr>
      <vt:lpstr>PowerPoint 演示文稿</vt:lpstr>
      <vt:lpstr>二.填空</vt:lpstr>
      <vt:lpstr>二.填空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简答题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数据库原理  习题课</dc:title>
  <cp:lastModifiedBy>Xiang</cp:lastModifiedBy>
  <cp:revision>1</cp:revision>
  <dcterms:modified xsi:type="dcterms:W3CDTF">2022-09-16T05:35:53Z</dcterms:modified>
</cp:coreProperties>
</file>