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4" r:id="rId16"/>
    <p:sldId id="269" r:id="rId17"/>
    <p:sldId id="270" r:id="rId18"/>
    <p:sldId id="271" r:id="rId19"/>
    <p:sldId id="272" r:id="rId20"/>
    <p:sldId id="279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8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9" r:id="rId81"/>
    <p:sldId id="340" r:id="rId82"/>
    <p:sldId id="341" r:id="rId83"/>
    <p:sldId id="342" r:id="rId8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56BC-EEFA-44CC-B9AC-3763B68C921F}" type="datetimeFigureOut">
              <a:rPr lang="zh-CN" altLang="en-US" smtClean="0"/>
              <a:t>2019-5-9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28E2-3CD1-4CB4-B175-E7D5A5559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59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56BC-EEFA-44CC-B9AC-3763B68C921F}" type="datetimeFigureOut">
              <a:rPr lang="zh-CN" altLang="en-US" smtClean="0"/>
              <a:t>2019-5-9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28E2-3CD1-4CB4-B175-E7D5A5559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31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56BC-EEFA-44CC-B9AC-3763B68C921F}" type="datetimeFigureOut">
              <a:rPr lang="zh-CN" altLang="en-US" smtClean="0"/>
              <a:t>2019-5-9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28E2-3CD1-4CB4-B175-E7D5A5559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42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56BC-EEFA-44CC-B9AC-3763B68C921F}" type="datetimeFigureOut">
              <a:rPr lang="zh-CN" altLang="en-US" smtClean="0"/>
              <a:t>2019-5-9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28E2-3CD1-4CB4-B175-E7D5A5559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52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56BC-EEFA-44CC-B9AC-3763B68C921F}" type="datetimeFigureOut">
              <a:rPr lang="zh-CN" altLang="en-US" smtClean="0"/>
              <a:t>2019-5-9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28E2-3CD1-4CB4-B175-E7D5A5559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4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56BC-EEFA-44CC-B9AC-3763B68C921F}" type="datetimeFigureOut">
              <a:rPr lang="zh-CN" altLang="en-US" smtClean="0"/>
              <a:t>2019-5-9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28E2-3CD1-4CB4-B175-E7D5A5559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96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56BC-EEFA-44CC-B9AC-3763B68C921F}" type="datetimeFigureOut">
              <a:rPr lang="zh-CN" altLang="en-US" smtClean="0"/>
              <a:t>2019-5-9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28E2-3CD1-4CB4-B175-E7D5A5559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08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56BC-EEFA-44CC-B9AC-3763B68C921F}" type="datetimeFigureOut">
              <a:rPr lang="zh-CN" altLang="en-US" smtClean="0"/>
              <a:t>2019-5-9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28E2-3CD1-4CB4-B175-E7D5A5559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03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56BC-EEFA-44CC-B9AC-3763B68C921F}" type="datetimeFigureOut">
              <a:rPr lang="zh-CN" altLang="en-US" smtClean="0"/>
              <a:t>2019-5-9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28E2-3CD1-4CB4-B175-E7D5A5559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53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56BC-EEFA-44CC-B9AC-3763B68C921F}" type="datetimeFigureOut">
              <a:rPr lang="zh-CN" altLang="en-US" smtClean="0"/>
              <a:t>2019-5-9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28E2-3CD1-4CB4-B175-E7D5A5559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26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56BC-EEFA-44CC-B9AC-3763B68C921F}" type="datetimeFigureOut">
              <a:rPr lang="zh-CN" altLang="en-US" smtClean="0"/>
              <a:t>2019-5-9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28E2-3CD1-4CB4-B175-E7D5A5559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11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B56BC-EEFA-44CC-B9AC-3763B68C921F}" type="datetimeFigureOut">
              <a:rPr lang="zh-CN" altLang="en-US" smtClean="0"/>
              <a:t>2019-5-9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428E2-3CD1-4CB4-B175-E7D5A5559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16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528" y="548679"/>
            <a:ext cx="8208912" cy="3826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一、单项选择题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．作为中国共产党和社会主义事业指导思想的马克思主义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是指</a:t>
            </a:r>
            <a:r>
              <a:rPr lang="en-US" altLang="zh-CN" dirty="0" smtClean="0"/>
              <a:t>(    )</a:t>
            </a:r>
          </a:p>
          <a:p>
            <a:r>
              <a:rPr lang="en-US" altLang="zh-CN" dirty="0" smtClean="0"/>
              <a:t>A.</a:t>
            </a:r>
            <a:r>
              <a:rPr lang="zh-CN" altLang="en-US" dirty="0" smtClean="0"/>
              <a:t>指马克思恩格斯创立的基本理论、基本观点和学说的体系，也包括在实践中不断发展的马克思主义。</a:t>
            </a:r>
          </a:p>
          <a:p>
            <a:r>
              <a:rPr lang="en-US" altLang="zh-CN" dirty="0" smtClean="0"/>
              <a:t>B.</a:t>
            </a:r>
            <a:r>
              <a:rPr lang="zh-CN" altLang="en-US" dirty="0" smtClean="0"/>
              <a:t>无产阶级争取自身解放和整个人类解放的学说</a:t>
            </a:r>
          </a:p>
          <a:p>
            <a:r>
              <a:rPr lang="en-US" altLang="zh-CN" dirty="0" smtClean="0"/>
              <a:t>C.</a:t>
            </a:r>
            <a:r>
              <a:rPr lang="zh-CN" altLang="en-US" dirty="0" smtClean="0"/>
              <a:t>关于无产阶级斗争的性质、目的和解放条件的学说</a:t>
            </a:r>
          </a:p>
          <a:p>
            <a:r>
              <a:rPr lang="en-US" altLang="zh-CN" dirty="0" smtClean="0"/>
              <a:t>D</a:t>
            </a:r>
            <a:r>
              <a:rPr lang="zh-CN" altLang="en-US" dirty="0" smtClean="0"/>
              <a:t>．列宁创立的基本理论、基本观点和基本方法构成的科学体系</a:t>
            </a:r>
          </a:p>
          <a:p>
            <a:r>
              <a:rPr lang="en-US" altLang="zh-CN" dirty="0" smtClean="0"/>
              <a:t>1.A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马克思主义是无产阶级争取自身解放和整个人类解放的科学理论，是从它的（   ）讲的</a:t>
            </a:r>
          </a:p>
          <a:p>
            <a:r>
              <a:rPr lang="en-US" altLang="zh-CN" dirty="0" smtClean="0"/>
              <a:t>A. </a:t>
            </a:r>
            <a:r>
              <a:rPr lang="zh-CN" altLang="en-US" dirty="0" smtClean="0"/>
              <a:t>创造者、继承者的认识成果    </a:t>
            </a:r>
            <a:r>
              <a:rPr lang="en-US" altLang="zh-CN" dirty="0" smtClean="0"/>
              <a:t>B</a:t>
            </a:r>
            <a:r>
              <a:rPr lang="zh-CN" altLang="en-US" dirty="0" smtClean="0"/>
              <a:t>．阶级属性</a:t>
            </a:r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．研究对象                    </a:t>
            </a:r>
            <a:r>
              <a:rPr lang="en-US" altLang="zh-CN" dirty="0" smtClean="0"/>
              <a:t>D</a:t>
            </a:r>
            <a:r>
              <a:rPr lang="zh-CN" altLang="en-US" dirty="0" smtClean="0"/>
              <a:t>．主要内容</a:t>
            </a:r>
          </a:p>
          <a:p>
            <a:r>
              <a:rPr lang="en-US" altLang="zh-CN" dirty="0" smtClean="0"/>
              <a:t>2.B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1240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793875"/>
            <a:ext cx="6121400" cy="326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1919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576388"/>
            <a:ext cx="6121400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212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031875"/>
            <a:ext cx="6121400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358900"/>
            <a:ext cx="6121400" cy="414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644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685925"/>
            <a:ext cx="612140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127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031875"/>
            <a:ext cx="6121400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376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031875"/>
            <a:ext cx="6121400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06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685925"/>
            <a:ext cx="612140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3698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249363"/>
            <a:ext cx="61214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3852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466850"/>
            <a:ext cx="6121400" cy="392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96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6000" y="2136339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二、多项选择题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．马克思主义是由一系列的基本理论、基本观点和基本方法构成的科学体系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它是一个完整的整体。其三个主要组成部分是</a:t>
            </a:r>
            <a:r>
              <a:rPr lang="en-US" altLang="zh-CN" dirty="0" smtClean="0"/>
              <a:t>(    )</a:t>
            </a:r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．马克思主义政治学              </a:t>
            </a:r>
            <a:r>
              <a:rPr lang="en-US" altLang="zh-CN" dirty="0" smtClean="0"/>
              <a:t>B</a:t>
            </a:r>
            <a:r>
              <a:rPr lang="zh-CN" altLang="en-US" dirty="0" smtClean="0"/>
              <a:t>．马克思主义政治经济学</a:t>
            </a:r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．科学社会主义                  </a:t>
            </a:r>
            <a:r>
              <a:rPr lang="en-US" altLang="zh-CN" dirty="0" smtClean="0"/>
              <a:t>D</a:t>
            </a:r>
            <a:r>
              <a:rPr lang="zh-CN" altLang="en-US" dirty="0" smtClean="0"/>
              <a:t>．马克思主义哲学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．</a:t>
            </a:r>
            <a:r>
              <a:rPr lang="en-US" altLang="zh-CN" dirty="0" smtClean="0"/>
              <a:t>BCD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9870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139825"/>
            <a:ext cx="6121400" cy="457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8272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377825"/>
            <a:ext cx="6121400" cy="610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017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377825"/>
            <a:ext cx="6121400" cy="610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6680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812800"/>
            <a:ext cx="6121400" cy="523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5782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485775"/>
            <a:ext cx="6121400" cy="588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3398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139825"/>
            <a:ext cx="6121400" cy="457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744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704850"/>
            <a:ext cx="6121400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902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2230438"/>
            <a:ext cx="6121400" cy="23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504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031875"/>
            <a:ext cx="6121400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755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466850"/>
            <a:ext cx="6121400" cy="392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235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65" y="764704"/>
            <a:ext cx="6999935" cy="4734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595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249363"/>
            <a:ext cx="61214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230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60338"/>
            <a:ext cx="6121400" cy="653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175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903413"/>
            <a:ext cx="6121400" cy="305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596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922338"/>
            <a:ext cx="6121400" cy="501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675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812800"/>
            <a:ext cx="6121400" cy="523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4920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485775"/>
            <a:ext cx="6121400" cy="588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676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685925"/>
            <a:ext cx="612140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2849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595313"/>
            <a:ext cx="6121400" cy="566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65278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2665413"/>
            <a:ext cx="6121400" cy="152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943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031875"/>
            <a:ext cx="6121400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861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0648"/>
            <a:ext cx="6121400" cy="303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83" y="3355565"/>
            <a:ext cx="612140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08473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485775"/>
            <a:ext cx="6121400" cy="588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15863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249363"/>
            <a:ext cx="61214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57515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2665413"/>
            <a:ext cx="6121400" cy="152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57174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249363"/>
            <a:ext cx="61214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14888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2557463"/>
            <a:ext cx="61214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83621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833438"/>
            <a:ext cx="6121400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5779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139825"/>
            <a:ext cx="6121400" cy="457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94388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595438"/>
            <a:ext cx="6121400" cy="366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2449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704850"/>
            <a:ext cx="6121400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79220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466850"/>
            <a:ext cx="6121400" cy="392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065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466850"/>
            <a:ext cx="6121400" cy="392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98153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031875"/>
            <a:ext cx="6121400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3241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377950"/>
            <a:ext cx="6121400" cy="410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72954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2249488"/>
            <a:ext cx="6121400" cy="235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85018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942975"/>
            <a:ext cx="612140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7722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358900"/>
            <a:ext cx="6121400" cy="414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47671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576388"/>
            <a:ext cx="6121400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0010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833438"/>
            <a:ext cx="6121400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03999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466850"/>
            <a:ext cx="6121400" cy="392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64726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576388"/>
            <a:ext cx="6121400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8486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139825"/>
            <a:ext cx="6121400" cy="457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674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576388"/>
            <a:ext cx="6121400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54452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723900"/>
            <a:ext cx="6121400" cy="540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17379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249363"/>
            <a:ext cx="61214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46261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031875"/>
            <a:ext cx="6121400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54229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249363"/>
            <a:ext cx="61214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94037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377825"/>
            <a:ext cx="6121400" cy="610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79000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485775"/>
            <a:ext cx="6121400" cy="588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09987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2230438"/>
            <a:ext cx="6121400" cy="23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9075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922338"/>
            <a:ext cx="6121400" cy="501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45104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576388"/>
            <a:ext cx="6121400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00451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922338"/>
            <a:ext cx="6121400" cy="501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507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793875"/>
            <a:ext cx="6121400" cy="326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6956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031875"/>
            <a:ext cx="6121400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6525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704850"/>
            <a:ext cx="6121400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64264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2338388"/>
            <a:ext cx="6121400" cy="217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6330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922338"/>
            <a:ext cx="6121400" cy="501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61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812800"/>
            <a:ext cx="6121400" cy="523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9755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793875"/>
            <a:ext cx="6121400" cy="326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8411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358900"/>
            <a:ext cx="6121400" cy="414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69622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2120900"/>
            <a:ext cx="6121400" cy="261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38717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793875"/>
            <a:ext cx="6121400" cy="326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97415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358900"/>
            <a:ext cx="6121400" cy="414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01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793875"/>
            <a:ext cx="6121400" cy="326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88691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358900"/>
            <a:ext cx="6121400" cy="414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6158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2447925"/>
            <a:ext cx="612140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68271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2665413"/>
            <a:ext cx="6121400" cy="152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04129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249363"/>
            <a:ext cx="61214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6518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249363"/>
            <a:ext cx="61214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48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195</Words>
  <Application>Microsoft Office PowerPoint</Application>
  <PresentationFormat>全屏显示(4:3)</PresentationFormat>
  <Paragraphs>16</Paragraphs>
  <Slides>83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8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微软用户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微软中国</dc:creator>
  <cp:lastModifiedBy>微软中国</cp:lastModifiedBy>
  <cp:revision>4</cp:revision>
  <dcterms:created xsi:type="dcterms:W3CDTF">2019-05-09T01:00:21Z</dcterms:created>
  <dcterms:modified xsi:type="dcterms:W3CDTF">2019-05-09T01:36:57Z</dcterms:modified>
</cp:coreProperties>
</file>