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3"/>
  </p:notesMasterIdLst>
  <p:handoutMasterIdLst>
    <p:handoutMasterId r:id="rId54"/>
  </p:handout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6" r:id="rId49"/>
    <p:sldId id="307" r:id="rId50"/>
    <p:sldId id="308" r:id="rId51"/>
    <p:sldId id="309" r:id="rId5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7" Type="http://schemas.openxmlformats.org/officeDocument/2006/relationships/tableStyles" Target="tableStyles.xml"/><Relationship Id="rId56" Type="http://schemas.openxmlformats.org/officeDocument/2006/relationships/viewProps" Target="viewProps.xml"/><Relationship Id="rId55" Type="http://schemas.openxmlformats.org/officeDocument/2006/relationships/presProps" Target="presProps.xml"/><Relationship Id="rId54" Type="http://schemas.openxmlformats.org/officeDocument/2006/relationships/handoutMaster" Target="handoutMasters/handoutMaster1.xml"/><Relationship Id="rId53" Type="http://schemas.openxmlformats.org/officeDocument/2006/relationships/notesMaster" Target="notesMasters/notesMaster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节标题">
    <p:spTree>
      <p:nvGrpSpPr>
        <p:cNvPr id="1" name=""/>
        <p:cNvGrpSpPr/>
        <p:nvPr/>
      </p:nvGrpSpPr>
      <p:grpSpPr>
        <a:xfrm>
          <a:off x="0" y="0"/>
          <a:ext cx="0" cy="0"/>
          <a:chOff x="0" y="0"/>
          <a:chExt cx="0" cy="0"/>
        </a:xfrm>
      </p:grpSpPr>
      <p:sp>
        <p:nvSpPr>
          <p:cNvPr id="7" name="矩形: 对角圆角 6"/>
          <p:cNvSpPr/>
          <p:nvPr userDrawn="1"/>
        </p:nvSpPr>
        <p:spPr>
          <a:xfrm>
            <a:off x="10040815" y="167054"/>
            <a:ext cx="1960686" cy="342900"/>
          </a:xfrm>
          <a:prstGeom prst="round2DiagRect">
            <a:avLst/>
          </a:prstGeom>
          <a:effectLst>
            <a:outerShdw blurRad="50800" dist="38100" dir="5400000" algn="t" rotWithShape="0">
              <a:prstClr val="black">
                <a:alpha val="40000"/>
              </a:prstClr>
            </a:outerShdw>
            <a:reflection blurRad="6350" stA="50000" endA="300" endPos="55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effectLst>
                  <a:outerShdw blurRad="38100" dist="38100" dir="2700000" algn="tl">
                    <a:srgbClr val="000000">
                      <a:alpha val="43137"/>
                    </a:srgbClr>
                  </a:outerShdw>
                </a:effectLst>
                <a:latin typeface="方正姚体简体" panose="03000509000000000000" pitchFamily="65" charset="-122"/>
                <a:ea typeface="方正姚体简体" panose="03000509000000000000" pitchFamily="65" charset="-122"/>
              </a:rPr>
              <a:t>第四章  现代战争</a:t>
            </a:r>
            <a:endParaRPr lang="zh-CN" altLang="en-US" dirty="0">
              <a:effectLst>
                <a:outerShdw blurRad="38100" dist="38100" dir="2700000" algn="tl">
                  <a:srgbClr val="000000">
                    <a:alpha val="43137"/>
                  </a:srgbClr>
                </a:outerShdw>
              </a:effectLst>
              <a:latin typeface="方正姚体简体" panose="03000509000000000000" pitchFamily="65" charset="-122"/>
              <a:ea typeface="方正姚体简体" panose="03000509000000000000" pitchFamily="65" charset="-122"/>
            </a:endParaRPr>
          </a:p>
        </p:txBody>
      </p:sp>
    </p:spTree>
  </p:cSld>
  <p:clrMapOvr>
    <a:masterClrMapping/>
  </p:clrMapOvr>
  <mc:AlternateContent xmlns:mc="http://schemas.openxmlformats.org/markup-compatibility/2006">
    <mc:Choice xmlns:p14="http://schemas.microsoft.com/office/powerpoint/2010/main" Requires="p14">
      <p:transition spd="slow" p14:dur="800">
        <p14:revea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节标题">
    <p:spTree>
      <p:nvGrpSpPr>
        <p:cNvPr id="1" name=""/>
        <p:cNvGrpSpPr/>
        <p:nvPr/>
      </p:nvGrpSpPr>
      <p:grpSpPr>
        <a:xfrm>
          <a:off x="0" y="0"/>
          <a:ext cx="0" cy="0"/>
          <a:chOff x="0" y="0"/>
          <a:chExt cx="0" cy="0"/>
        </a:xfrm>
      </p:grpSpPr>
      <p:sp>
        <p:nvSpPr>
          <p:cNvPr id="7" name="矩形: 对角圆角 6"/>
          <p:cNvSpPr/>
          <p:nvPr userDrawn="1"/>
        </p:nvSpPr>
        <p:spPr>
          <a:xfrm>
            <a:off x="10040815" y="167054"/>
            <a:ext cx="1960686" cy="342900"/>
          </a:xfrm>
          <a:prstGeom prst="round2DiagRect">
            <a:avLst/>
          </a:prstGeom>
          <a:effectLst>
            <a:outerShdw blurRad="50800" dist="38100" dir="5400000" algn="t" rotWithShape="0">
              <a:prstClr val="black">
                <a:alpha val="40000"/>
              </a:prstClr>
            </a:outerShdw>
            <a:reflection blurRad="6350" stA="50000" endA="300" endPos="55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effectLst>
                  <a:outerShdw blurRad="38100" dist="38100" dir="2700000" algn="tl">
                    <a:srgbClr val="000000">
                      <a:alpha val="43137"/>
                    </a:srgbClr>
                  </a:outerShdw>
                </a:effectLst>
                <a:latin typeface="方正姚体简体" panose="03000509000000000000" pitchFamily="65" charset="-122"/>
                <a:ea typeface="方正姚体简体" panose="03000509000000000000" pitchFamily="65" charset="-122"/>
              </a:rPr>
              <a:t>第四章  现代战争</a:t>
            </a:r>
            <a:endParaRPr lang="zh-CN" altLang="en-US" dirty="0">
              <a:effectLst>
                <a:outerShdw blurRad="38100" dist="38100" dir="2700000" algn="tl">
                  <a:srgbClr val="000000">
                    <a:alpha val="43137"/>
                  </a:srgbClr>
                </a:outerShdw>
              </a:effectLst>
              <a:latin typeface="方正姚体简体" panose="03000509000000000000" pitchFamily="65" charset="-122"/>
              <a:ea typeface="方正姚体简体" panose="03000509000000000000" pitchFamily="65" charset="-122"/>
            </a:endParaRPr>
          </a:p>
        </p:txBody>
      </p:sp>
    </p:spTree>
  </p:cSld>
  <p:clrMapOvr>
    <a:masterClrMapping/>
  </p:clrMapOvr>
  <mc:AlternateContent xmlns:mc="http://schemas.openxmlformats.org/markup-compatibility/2006">
    <mc:Choice xmlns:p14="http://schemas.microsoft.com/office/powerpoint/2010/main" Requires="p14">
      <p:transition spd="slow" p14:dur="800">
        <p14:revea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节标题">
    <p:spTree>
      <p:nvGrpSpPr>
        <p:cNvPr id="1" name=""/>
        <p:cNvGrpSpPr/>
        <p:nvPr/>
      </p:nvGrpSpPr>
      <p:grpSpPr>
        <a:xfrm>
          <a:off x="0" y="0"/>
          <a:ext cx="0" cy="0"/>
          <a:chOff x="0" y="0"/>
          <a:chExt cx="0" cy="0"/>
        </a:xfrm>
      </p:grpSpPr>
      <p:sp>
        <p:nvSpPr>
          <p:cNvPr id="7" name="矩形: 对角圆角 6"/>
          <p:cNvSpPr/>
          <p:nvPr userDrawn="1"/>
        </p:nvSpPr>
        <p:spPr>
          <a:xfrm>
            <a:off x="10040815" y="167054"/>
            <a:ext cx="1960686" cy="342900"/>
          </a:xfrm>
          <a:prstGeom prst="round2DiagRect">
            <a:avLst/>
          </a:prstGeom>
          <a:effectLst>
            <a:outerShdw blurRad="50800" dist="38100" dir="5400000" algn="t" rotWithShape="0">
              <a:prstClr val="black">
                <a:alpha val="40000"/>
              </a:prstClr>
            </a:outerShdw>
            <a:reflection blurRad="6350" stA="50000" endA="300" endPos="55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effectLst>
                  <a:outerShdw blurRad="38100" dist="38100" dir="2700000" algn="tl">
                    <a:srgbClr val="000000">
                      <a:alpha val="43137"/>
                    </a:srgbClr>
                  </a:outerShdw>
                </a:effectLst>
                <a:latin typeface="方正姚体简体" panose="03000509000000000000" pitchFamily="65" charset="-122"/>
                <a:ea typeface="方正姚体简体" panose="03000509000000000000" pitchFamily="65" charset="-122"/>
              </a:rPr>
              <a:t>第四章  现代战争</a:t>
            </a:r>
            <a:endParaRPr lang="zh-CN" altLang="en-US" dirty="0">
              <a:effectLst>
                <a:outerShdw blurRad="38100" dist="38100" dir="2700000" algn="tl">
                  <a:srgbClr val="000000">
                    <a:alpha val="43137"/>
                  </a:srgbClr>
                </a:outerShdw>
              </a:effectLst>
              <a:latin typeface="方正姚体简体" panose="03000509000000000000" pitchFamily="65" charset="-122"/>
              <a:ea typeface="方正姚体简体" panose="03000509000000000000" pitchFamily="65" charset="-122"/>
            </a:endParaRPr>
          </a:p>
        </p:txBody>
      </p:sp>
    </p:spTree>
  </p:cSld>
  <p:clrMapOvr>
    <a:masterClrMapping/>
  </p:clrMapOvr>
  <mc:AlternateContent xmlns:mc="http://schemas.openxmlformats.org/markup-compatibility/2006">
    <mc:Choice xmlns:p14="http://schemas.microsoft.com/office/powerpoint/2010/main" Requires="p14">
      <p:transition spd="slow" p14:dur="800">
        <p14:reveal/>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节标题">
    <p:spTree>
      <p:nvGrpSpPr>
        <p:cNvPr id="1" name=""/>
        <p:cNvGrpSpPr/>
        <p:nvPr/>
      </p:nvGrpSpPr>
      <p:grpSpPr>
        <a:xfrm>
          <a:off x="0" y="0"/>
          <a:ext cx="0" cy="0"/>
          <a:chOff x="0" y="0"/>
          <a:chExt cx="0" cy="0"/>
        </a:xfrm>
      </p:grpSpPr>
      <p:sp>
        <p:nvSpPr>
          <p:cNvPr id="7" name="矩形: 对角圆角 6"/>
          <p:cNvSpPr/>
          <p:nvPr userDrawn="1"/>
        </p:nvSpPr>
        <p:spPr>
          <a:xfrm>
            <a:off x="10040815" y="167054"/>
            <a:ext cx="1960686" cy="342900"/>
          </a:xfrm>
          <a:prstGeom prst="round2DiagRect">
            <a:avLst/>
          </a:prstGeom>
          <a:effectLst>
            <a:outerShdw blurRad="50800" dist="38100" dir="5400000" algn="t" rotWithShape="0">
              <a:prstClr val="black">
                <a:alpha val="40000"/>
              </a:prstClr>
            </a:outerShdw>
            <a:reflection blurRad="6350" stA="50000" endA="300" endPos="55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effectLst>
                  <a:outerShdw blurRad="38100" dist="38100" dir="2700000" algn="tl">
                    <a:srgbClr val="000000">
                      <a:alpha val="43137"/>
                    </a:srgbClr>
                  </a:outerShdw>
                </a:effectLst>
                <a:latin typeface="方正姚体简体" panose="03000509000000000000" pitchFamily="65" charset="-122"/>
                <a:ea typeface="方正姚体简体" panose="03000509000000000000" pitchFamily="65" charset="-122"/>
              </a:rPr>
              <a:t>第四章  现代战争</a:t>
            </a:r>
            <a:endParaRPr lang="zh-CN" altLang="en-US" dirty="0">
              <a:effectLst>
                <a:outerShdw blurRad="38100" dist="38100" dir="2700000" algn="tl">
                  <a:srgbClr val="000000">
                    <a:alpha val="43137"/>
                  </a:srgbClr>
                </a:outerShdw>
              </a:effectLst>
              <a:latin typeface="方正姚体简体" panose="03000509000000000000" pitchFamily="65" charset="-122"/>
              <a:ea typeface="方正姚体简体" panose="03000509000000000000" pitchFamily="65" charset="-122"/>
            </a:endParaRPr>
          </a:p>
        </p:txBody>
      </p:sp>
    </p:spTree>
  </p:cSld>
  <p:clrMapOvr>
    <a:masterClrMapping/>
  </p:clrMapOvr>
  <mc:AlternateContent xmlns:mc="http://schemas.openxmlformats.org/markup-compatibility/2006">
    <mc:Choice xmlns:p14="http://schemas.microsoft.com/office/powerpoint/2010/main" Requires="p14">
      <p:transition spd="slow" p14:dur="800">
        <p14:reveal/>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6_节标题">
    <p:spTree>
      <p:nvGrpSpPr>
        <p:cNvPr id="1" name=""/>
        <p:cNvGrpSpPr/>
        <p:nvPr/>
      </p:nvGrpSpPr>
      <p:grpSpPr>
        <a:xfrm>
          <a:off x="0" y="0"/>
          <a:ext cx="0" cy="0"/>
          <a:chOff x="0" y="0"/>
          <a:chExt cx="0" cy="0"/>
        </a:xfrm>
      </p:grpSpPr>
      <p:sp>
        <p:nvSpPr>
          <p:cNvPr id="7" name="矩形: 对角圆角 6"/>
          <p:cNvSpPr/>
          <p:nvPr userDrawn="1"/>
        </p:nvSpPr>
        <p:spPr>
          <a:xfrm>
            <a:off x="10040815" y="167054"/>
            <a:ext cx="1960686" cy="342900"/>
          </a:xfrm>
          <a:prstGeom prst="round2DiagRect">
            <a:avLst/>
          </a:prstGeom>
          <a:effectLst>
            <a:outerShdw blurRad="50800" dist="38100" dir="5400000" algn="t" rotWithShape="0">
              <a:prstClr val="black">
                <a:alpha val="40000"/>
              </a:prstClr>
            </a:outerShdw>
            <a:reflection blurRad="6350" stA="50000" endA="300" endPos="55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effectLst>
                  <a:outerShdw blurRad="38100" dist="38100" dir="2700000" algn="tl">
                    <a:srgbClr val="000000">
                      <a:alpha val="43137"/>
                    </a:srgbClr>
                  </a:outerShdw>
                </a:effectLst>
                <a:latin typeface="方正姚体简体" panose="03000509000000000000" pitchFamily="65" charset="-122"/>
                <a:ea typeface="方正姚体简体" panose="03000509000000000000" pitchFamily="65" charset="-122"/>
              </a:rPr>
              <a:t>第四章  现代战争</a:t>
            </a:r>
            <a:endParaRPr lang="zh-CN" altLang="en-US" dirty="0">
              <a:effectLst>
                <a:outerShdw blurRad="38100" dist="38100" dir="2700000" algn="tl">
                  <a:srgbClr val="000000">
                    <a:alpha val="43137"/>
                  </a:srgbClr>
                </a:outerShdw>
              </a:effectLst>
              <a:latin typeface="方正姚体简体" panose="03000509000000000000" pitchFamily="65" charset="-122"/>
              <a:ea typeface="方正姚体简体" panose="03000509000000000000" pitchFamily="65" charset="-122"/>
            </a:endParaRPr>
          </a:p>
        </p:txBody>
      </p:sp>
    </p:spTree>
  </p:cSld>
  <p:clrMapOvr>
    <a:masterClrMapping/>
  </p:clrMapOvr>
  <mc:AlternateContent xmlns:mc="http://schemas.openxmlformats.org/markup-compatibility/2006">
    <mc:Choice xmlns:p14="http://schemas.microsoft.com/office/powerpoint/2010/main" Requires="p14">
      <p:transition spd="slow" p14:dur="800">
        <p14:reveal/>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_节标题">
    <p:spTree>
      <p:nvGrpSpPr>
        <p:cNvPr id="1" name=""/>
        <p:cNvGrpSpPr/>
        <p:nvPr/>
      </p:nvGrpSpPr>
      <p:grpSpPr>
        <a:xfrm>
          <a:off x="0" y="0"/>
          <a:ext cx="0" cy="0"/>
          <a:chOff x="0" y="0"/>
          <a:chExt cx="0" cy="0"/>
        </a:xfrm>
      </p:grpSpPr>
      <p:sp>
        <p:nvSpPr>
          <p:cNvPr id="7" name="矩形: 对角圆角 6"/>
          <p:cNvSpPr/>
          <p:nvPr userDrawn="1"/>
        </p:nvSpPr>
        <p:spPr>
          <a:xfrm>
            <a:off x="10040815" y="167054"/>
            <a:ext cx="1960686" cy="342900"/>
          </a:xfrm>
          <a:prstGeom prst="round2DiagRect">
            <a:avLst/>
          </a:prstGeom>
          <a:effectLst>
            <a:outerShdw blurRad="50800" dist="38100" dir="5400000" algn="t" rotWithShape="0">
              <a:prstClr val="black">
                <a:alpha val="40000"/>
              </a:prstClr>
            </a:outerShdw>
            <a:reflection blurRad="6350" stA="50000" endA="300" endPos="55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effectLst>
                  <a:outerShdw blurRad="38100" dist="38100" dir="2700000" algn="tl">
                    <a:srgbClr val="000000">
                      <a:alpha val="43137"/>
                    </a:srgbClr>
                  </a:outerShdw>
                </a:effectLst>
                <a:latin typeface="方正姚体简体" panose="03000509000000000000" pitchFamily="65" charset="-122"/>
                <a:ea typeface="方正姚体简体" panose="03000509000000000000" pitchFamily="65" charset="-122"/>
              </a:rPr>
              <a:t>第四章  现代战争</a:t>
            </a:r>
            <a:endParaRPr lang="zh-CN" altLang="en-US" dirty="0">
              <a:effectLst>
                <a:outerShdw blurRad="38100" dist="38100" dir="2700000" algn="tl">
                  <a:srgbClr val="000000">
                    <a:alpha val="43137"/>
                  </a:srgbClr>
                </a:outerShdw>
              </a:effectLst>
              <a:latin typeface="方正姚体简体" panose="03000509000000000000" pitchFamily="65" charset="-122"/>
              <a:ea typeface="方正姚体简体" panose="03000509000000000000" pitchFamily="65" charset="-122"/>
            </a:endParaRPr>
          </a:p>
        </p:txBody>
      </p:sp>
    </p:spTree>
  </p:cSld>
  <p:clrMapOvr>
    <a:masterClrMapping/>
  </p:clrMapOvr>
  <mc:AlternateContent xmlns:mc="http://schemas.openxmlformats.org/markup-compatibility/2006">
    <mc:Choice xmlns:p14="http://schemas.microsoft.com/office/powerpoint/2010/main" Requires="p14">
      <p:transition spd="slow" p14:dur="800">
        <p14:reveal/>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8_节标题">
    <p:spTree>
      <p:nvGrpSpPr>
        <p:cNvPr id="1" name=""/>
        <p:cNvGrpSpPr/>
        <p:nvPr/>
      </p:nvGrpSpPr>
      <p:grpSpPr>
        <a:xfrm>
          <a:off x="0" y="0"/>
          <a:ext cx="0" cy="0"/>
          <a:chOff x="0" y="0"/>
          <a:chExt cx="0" cy="0"/>
        </a:xfrm>
      </p:grpSpPr>
      <p:sp>
        <p:nvSpPr>
          <p:cNvPr id="7" name="矩形: 对角圆角 6"/>
          <p:cNvSpPr/>
          <p:nvPr userDrawn="1"/>
        </p:nvSpPr>
        <p:spPr>
          <a:xfrm>
            <a:off x="10040815" y="167054"/>
            <a:ext cx="1960686" cy="342900"/>
          </a:xfrm>
          <a:prstGeom prst="round2DiagRect">
            <a:avLst/>
          </a:prstGeom>
          <a:effectLst>
            <a:outerShdw blurRad="50800" dist="38100" dir="5400000" algn="t" rotWithShape="0">
              <a:prstClr val="black">
                <a:alpha val="40000"/>
              </a:prstClr>
            </a:outerShdw>
            <a:reflection blurRad="6350" stA="50000" endA="300" endPos="55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effectLst>
                  <a:outerShdw blurRad="38100" dist="38100" dir="2700000" algn="tl">
                    <a:srgbClr val="000000">
                      <a:alpha val="43137"/>
                    </a:srgbClr>
                  </a:outerShdw>
                </a:effectLst>
                <a:latin typeface="方正姚体简体" panose="03000509000000000000" pitchFamily="65" charset="-122"/>
                <a:ea typeface="方正姚体简体" panose="03000509000000000000" pitchFamily="65" charset="-122"/>
              </a:rPr>
              <a:t>第四章  现代战争</a:t>
            </a:r>
            <a:endParaRPr lang="zh-CN" altLang="en-US" dirty="0">
              <a:effectLst>
                <a:outerShdw blurRad="38100" dist="38100" dir="2700000" algn="tl">
                  <a:srgbClr val="000000">
                    <a:alpha val="43137"/>
                  </a:srgbClr>
                </a:outerShdw>
              </a:effectLst>
              <a:latin typeface="方正姚体简体" panose="03000509000000000000" pitchFamily="65" charset="-122"/>
              <a:ea typeface="方正姚体简体" panose="03000509000000000000" pitchFamily="65" charset="-122"/>
            </a:endParaRPr>
          </a:p>
        </p:txBody>
      </p:sp>
    </p:spTree>
  </p:cSld>
  <p:clrMapOvr>
    <a:masterClrMapping/>
  </p:clrMapOvr>
  <mc:AlternateContent xmlns:mc="http://schemas.openxmlformats.org/markup-compatibility/2006">
    <mc:Choice xmlns:p14="http://schemas.microsoft.com/office/powerpoint/2010/main" Requires="p14">
      <p:transition spd="slow" p14:dur="800">
        <p14:reveal/>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9_节标题">
    <p:spTree>
      <p:nvGrpSpPr>
        <p:cNvPr id="1" name=""/>
        <p:cNvGrpSpPr/>
        <p:nvPr/>
      </p:nvGrpSpPr>
      <p:grpSpPr>
        <a:xfrm>
          <a:off x="0" y="0"/>
          <a:ext cx="0" cy="0"/>
          <a:chOff x="0" y="0"/>
          <a:chExt cx="0" cy="0"/>
        </a:xfrm>
      </p:grpSpPr>
      <p:sp>
        <p:nvSpPr>
          <p:cNvPr id="7" name="矩形: 对角圆角 6"/>
          <p:cNvSpPr/>
          <p:nvPr userDrawn="1"/>
        </p:nvSpPr>
        <p:spPr>
          <a:xfrm>
            <a:off x="10040815" y="167054"/>
            <a:ext cx="1960686" cy="342900"/>
          </a:xfrm>
          <a:prstGeom prst="round2DiagRect">
            <a:avLst/>
          </a:prstGeom>
          <a:effectLst>
            <a:outerShdw blurRad="50800" dist="38100" dir="5400000" algn="t" rotWithShape="0">
              <a:prstClr val="black">
                <a:alpha val="40000"/>
              </a:prstClr>
            </a:outerShdw>
            <a:reflection blurRad="6350" stA="50000" endA="300" endPos="55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effectLst>
                  <a:outerShdw blurRad="38100" dist="38100" dir="2700000" algn="tl">
                    <a:srgbClr val="000000">
                      <a:alpha val="43137"/>
                    </a:srgbClr>
                  </a:outerShdw>
                </a:effectLst>
                <a:latin typeface="方正姚体简体" panose="03000509000000000000" pitchFamily="65" charset="-122"/>
                <a:ea typeface="方正姚体简体" panose="03000509000000000000" pitchFamily="65" charset="-122"/>
              </a:rPr>
              <a:t>第四章  现代战争</a:t>
            </a:r>
            <a:endParaRPr lang="zh-CN" altLang="en-US" dirty="0">
              <a:effectLst>
                <a:outerShdw blurRad="38100" dist="38100" dir="2700000" algn="tl">
                  <a:srgbClr val="000000">
                    <a:alpha val="43137"/>
                  </a:srgbClr>
                </a:outerShdw>
              </a:effectLst>
              <a:latin typeface="方正姚体简体" panose="03000509000000000000" pitchFamily="65" charset="-122"/>
              <a:ea typeface="方正姚体简体" panose="03000509000000000000" pitchFamily="65" charset="-122"/>
            </a:endParaRPr>
          </a:p>
        </p:txBody>
      </p:sp>
    </p:spTree>
  </p:cSld>
  <p:clrMapOvr>
    <a:masterClrMapping/>
  </p:clrMapOvr>
  <mc:AlternateContent xmlns:mc="http://schemas.openxmlformats.org/markup-compatibility/2006">
    <mc:Choice xmlns:p14="http://schemas.microsoft.com/office/powerpoint/2010/main" Requires="p14">
      <p:transition spd="slow" p14:dur="800">
        <p14:revea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0_节标题">
    <p:spTree>
      <p:nvGrpSpPr>
        <p:cNvPr id="1" name=""/>
        <p:cNvGrpSpPr/>
        <p:nvPr/>
      </p:nvGrpSpPr>
      <p:grpSpPr>
        <a:xfrm>
          <a:off x="0" y="0"/>
          <a:ext cx="0" cy="0"/>
          <a:chOff x="0" y="0"/>
          <a:chExt cx="0" cy="0"/>
        </a:xfrm>
      </p:grpSpPr>
      <p:sp>
        <p:nvSpPr>
          <p:cNvPr id="7" name="矩形: 对角圆角 6"/>
          <p:cNvSpPr/>
          <p:nvPr userDrawn="1"/>
        </p:nvSpPr>
        <p:spPr>
          <a:xfrm>
            <a:off x="10040815" y="167054"/>
            <a:ext cx="1960686" cy="342900"/>
          </a:xfrm>
          <a:prstGeom prst="round2DiagRect">
            <a:avLst/>
          </a:prstGeom>
          <a:effectLst>
            <a:outerShdw blurRad="50800" dist="38100" dir="5400000" algn="t" rotWithShape="0">
              <a:prstClr val="black">
                <a:alpha val="40000"/>
              </a:prstClr>
            </a:outerShdw>
            <a:reflection blurRad="6350" stA="50000" endA="300" endPos="55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effectLst>
                  <a:outerShdw blurRad="38100" dist="38100" dir="2700000" algn="tl">
                    <a:srgbClr val="000000">
                      <a:alpha val="43137"/>
                    </a:srgbClr>
                  </a:outerShdw>
                </a:effectLst>
                <a:latin typeface="方正姚体简体" panose="03000509000000000000" pitchFamily="65" charset="-122"/>
                <a:ea typeface="方正姚体简体" panose="03000509000000000000" pitchFamily="65" charset="-122"/>
              </a:rPr>
              <a:t>第四章  现代战争</a:t>
            </a:r>
            <a:endParaRPr lang="zh-CN" altLang="en-US" dirty="0">
              <a:effectLst>
                <a:outerShdw blurRad="38100" dist="38100" dir="2700000" algn="tl">
                  <a:srgbClr val="000000">
                    <a:alpha val="43137"/>
                  </a:srgbClr>
                </a:outerShdw>
              </a:effectLst>
              <a:latin typeface="方正姚体简体" panose="03000509000000000000" pitchFamily="65" charset="-122"/>
              <a:ea typeface="方正姚体简体" panose="03000509000000000000" pitchFamily="65" charset="-122"/>
            </a:endParaRPr>
          </a:p>
        </p:txBody>
      </p:sp>
    </p:spTree>
  </p:cSld>
  <p:clrMapOvr>
    <a:masterClrMapping/>
  </p:clrMapOvr>
  <mc:AlternateContent xmlns:mc="http://schemas.openxmlformats.org/markup-compatibility/2006">
    <mc:Choice xmlns:p14="http://schemas.microsoft.com/office/powerpoint/2010/main" Requires="p14">
      <p:transition spd="slow" p14:dur="800">
        <p14:revea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7" Type="http://schemas.openxmlformats.org/officeDocument/2006/relationships/theme" Target="../theme/theme1.xml"/><Relationship Id="rId26" Type="http://schemas.openxmlformats.org/officeDocument/2006/relationships/tags" Target="../tags/tag61.xml"/><Relationship Id="rId25" Type="http://schemas.openxmlformats.org/officeDocument/2006/relationships/tags" Target="../tags/tag60.xml"/><Relationship Id="rId24" Type="http://schemas.openxmlformats.org/officeDocument/2006/relationships/tags" Target="../tags/tag59.xml"/><Relationship Id="rId23" Type="http://schemas.openxmlformats.org/officeDocument/2006/relationships/tags" Target="../tags/tag58.xml"/><Relationship Id="rId22" Type="http://schemas.openxmlformats.org/officeDocument/2006/relationships/tags" Target="../tags/tag57.xml"/><Relationship Id="rId21" Type="http://schemas.openxmlformats.org/officeDocument/2006/relationships/tags" Target="../tags/tag56.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1"/>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2"/>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3"/>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4"/>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5"/>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26"/>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10建军 节"/>
          <p:cNvPicPr>
            <a:picLocks noChangeAspect="1"/>
          </p:cNvPicPr>
          <p:nvPr/>
        </p:nvPicPr>
        <p:blipFill>
          <a:blip r:embed="rId1" cstate="print"/>
          <a:stretch>
            <a:fillRect/>
          </a:stretch>
        </p:blipFill>
        <p:spPr>
          <a:xfrm>
            <a:off x="-99060" y="2119630"/>
            <a:ext cx="4700905" cy="4775200"/>
          </a:xfrm>
          <a:prstGeom prst="rect">
            <a:avLst/>
          </a:prstGeom>
        </p:spPr>
      </p:pic>
      <p:pic>
        <p:nvPicPr>
          <p:cNvPr id="6" name="图片 5" descr="10建军  节"/>
          <p:cNvPicPr>
            <a:picLocks noChangeAspect="1"/>
          </p:cNvPicPr>
          <p:nvPr/>
        </p:nvPicPr>
        <p:blipFill>
          <a:blip r:embed="rId2" cstate="print"/>
          <a:stretch>
            <a:fillRect/>
          </a:stretch>
        </p:blipFill>
        <p:spPr>
          <a:xfrm>
            <a:off x="7930515" y="2555240"/>
            <a:ext cx="4283075" cy="4339590"/>
          </a:xfrm>
          <a:prstGeom prst="rect">
            <a:avLst/>
          </a:prstGeom>
        </p:spPr>
      </p:pic>
      <p:sp>
        <p:nvSpPr>
          <p:cNvPr id="10" name="文本框 6"/>
          <p:cNvSpPr txBox="1">
            <a:spLocks noChangeArrowheads="1"/>
          </p:cNvSpPr>
          <p:nvPr/>
        </p:nvSpPr>
        <p:spPr bwMode="auto">
          <a:xfrm>
            <a:off x="2371725" y="1536700"/>
            <a:ext cx="7807960"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buFont typeface="Arial" panose="020B0604020202020204" pitchFamily="34" charset="0"/>
              <a:buNone/>
            </a:pPr>
            <a:r>
              <a:rPr lang="zh-CN" altLang="en-US" sz="8000" b="1" dirty="0" smtClean="0">
                <a:solidFill>
                  <a:srgbClr val="613624"/>
                </a:solidFill>
                <a:latin typeface="楷体" panose="02010609060101010101" charset="-122"/>
                <a:ea typeface="楷体" panose="02010609060101010101" charset="-122"/>
                <a:sym typeface="+mn-ea"/>
              </a:rPr>
              <a:t>第一章</a:t>
            </a:r>
            <a:endParaRPr lang="zh-CN" altLang="en-US" sz="8000" b="1" dirty="0" smtClean="0">
              <a:solidFill>
                <a:srgbClr val="613624"/>
              </a:solidFill>
              <a:latin typeface="楷体" panose="02010609060101010101" charset="-122"/>
              <a:ea typeface="楷体" panose="02010609060101010101" charset="-122"/>
              <a:sym typeface="+mn-ea"/>
            </a:endParaRPr>
          </a:p>
          <a:p>
            <a:pPr algn="ctr" eaLnBrk="1" hangingPunct="1">
              <a:buFont typeface="Arial" panose="020B0604020202020204" pitchFamily="34" charset="0"/>
              <a:buNone/>
            </a:pPr>
            <a:r>
              <a:rPr lang="zh-CN" altLang="en-US" sz="8000" b="1" dirty="0" smtClean="0">
                <a:solidFill>
                  <a:srgbClr val="613624"/>
                </a:solidFill>
                <a:latin typeface="楷体" panose="02010609060101010101" charset="-122"/>
                <a:ea typeface="楷体" panose="02010609060101010101" charset="-122"/>
                <a:sym typeface="+mn-ea"/>
              </a:rPr>
              <a:t>中国国防</a:t>
            </a:r>
            <a:endParaRPr lang="zh-CN" altLang="zh-CN" sz="8000" b="1" dirty="0" smtClean="0">
              <a:solidFill>
                <a:srgbClr val="613624"/>
              </a:solidFill>
              <a:latin typeface="楷体" panose="02010609060101010101" charset="-122"/>
              <a:ea typeface="楷体" panose="02010609060101010101" charset="-122"/>
              <a:sym typeface="+mn-ea"/>
            </a:endParaRPr>
          </a:p>
          <a:p>
            <a:pPr algn="ctr" eaLnBrk="1" hangingPunct="1">
              <a:buFont typeface="Arial" panose="020B0604020202020204" pitchFamily="34" charset="0"/>
              <a:buNone/>
            </a:pPr>
            <a:endParaRPr lang="zh-CN" altLang="zh-CN" sz="8000" b="1" dirty="0">
              <a:solidFill>
                <a:srgbClr val="613624"/>
              </a:solidFill>
              <a:effectLst/>
              <a:latin typeface="楷体" panose="02010609060101010101" charset="-122"/>
              <a:ea typeface="楷体" panose="02010609060101010101"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66248"/>
            <a:ext cx="7584141" cy="74098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3" name="文本框 2"/>
          <p:cNvSpPr txBox="1"/>
          <p:nvPr/>
        </p:nvSpPr>
        <p:spPr>
          <a:xfrm>
            <a:off x="75762" y="744351"/>
            <a:ext cx="7508379" cy="584775"/>
          </a:xfrm>
          <a:prstGeom prst="rect">
            <a:avLst/>
          </a:prstGeom>
          <a:noFill/>
        </p:spPr>
        <p:txBody>
          <a:bodyPr wrap="square" rtlCol="0">
            <a:spAutoFit/>
          </a:bodyPr>
          <a:lstStyle/>
          <a:p>
            <a:r>
              <a:rPr lang="zh-CN" altLang="en-US" sz="3200" b="1" dirty="0">
                <a:latin typeface="楷体" panose="02010609060101010101" charset="-122"/>
                <a:ea typeface="楷体" panose="02010609060101010101" charset="-122"/>
              </a:rPr>
              <a:t>思考九：</a:t>
            </a:r>
            <a:r>
              <a:rPr lang="zh-CN" altLang="zh-CN" sz="3200" b="1" dirty="0">
                <a:latin typeface="楷体" panose="02010609060101010101" charset="-122"/>
                <a:ea typeface="楷体" panose="02010609060101010101" charset="-122"/>
              </a:rPr>
              <a:t>我国国防建设有哪些主要成就</a:t>
            </a:r>
            <a:r>
              <a:rPr lang="en-US" altLang="zh-CN" sz="3200" b="1" dirty="0">
                <a:latin typeface="楷体" panose="02010609060101010101" charset="-122"/>
                <a:ea typeface="楷体" panose="02010609060101010101" charset="-122"/>
              </a:rPr>
              <a:t>?</a:t>
            </a:r>
            <a:endParaRPr lang="zh-CN" altLang="en-US" sz="3200" b="1" dirty="0">
              <a:latin typeface="楷体" panose="02010609060101010101" charset="-122"/>
              <a:ea typeface="楷体" panose="02010609060101010101" charset="-122"/>
            </a:endParaRPr>
          </a:p>
        </p:txBody>
      </p:sp>
      <p:sp>
        <p:nvSpPr>
          <p:cNvPr id="4" name="文本框 3"/>
          <p:cNvSpPr txBox="1"/>
          <p:nvPr/>
        </p:nvSpPr>
        <p:spPr>
          <a:xfrm>
            <a:off x="420096" y="2571407"/>
            <a:ext cx="11351808" cy="1930337"/>
          </a:xfrm>
          <a:prstGeom prst="rect">
            <a:avLst/>
          </a:prstGeom>
          <a:noFill/>
        </p:spPr>
        <p:txBody>
          <a:bodyPr wrap="square" rtlCol="0">
            <a:spAutoFit/>
          </a:bodyPr>
          <a:lstStyle/>
          <a:p>
            <a:pPr>
              <a:lnSpc>
                <a:spcPct val="150000"/>
              </a:lnSpc>
            </a:pPr>
            <a:r>
              <a:rPr lang="en-US" altLang="zh-CN" sz="2800" b="1" dirty="0">
                <a:latin typeface="仿宋" panose="02010609060101010101" pitchFamily="49" charset="-122"/>
                <a:ea typeface="仿宋" panose="02010609060101010101" pitchFamily="49" charset="-122"/>
              </a:rPr>
              <a:t>    </a:t>
            </a:r>
            <a:r>
              <a:rPr lang="zh-CN" altLang="zh-CN" sz="2800" b="1" dirty="0">
                <a:latin typeface="仿宋" panose="02010609060101010101" pitchFamily="49" charset="-122"/>
                <a:ea typeface="仿宋" panose="02010609060101010101" pitchFamily="49" charset="-122"/>
              </a:rPr>
              <a:t>中国人民解放军的现代化、正规化和革命化建设取得突破性进展；形成了门类齐全、综合配套的国防科技工业体系；国防后备力量建设取得了长足发展；强军兴军开创新局面。</a:t>
            </a:r>
            <a:endParaRPr lang="zh-CN" altLang="zh-CN" sz="2800" b="1" dirty="0">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66248"/>
            <a:ext cx="10668000" cy="74098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3" name="文本框 2"/>
          <p:cNvSpPr txBox="1"/>
          <p:nvPr/>
        </p:nvSpPr>
        <p:spPr>
          <a:xfrm>
            <a:off x="75762" y="744351"/>
            <a:ext cx="10592238" cy="584775"/>
          </a:xfrm>
          <a:prstGeom prst="rect">
            <a:avLst/>
          </a:prstGeom>
          <a:noFill/>
        </p:spPr>
        <p:txBody>
          <a:bodyPr wrap="square" rtlCol="0">
            <a:spAutoFit/>
          </a:bodyPr>
          <a:lstStyle/>
          <a:p>
            <a:r>
              <a:rPr lang="zh-CN" altLang="en-US" sz="3200" b="1" dirty="0">
                <a:latin typeface="楷体" panose="02010609060101010101" charset="-122"/>
                <a:ea typeface="楷体" panose="02010609060101010101" charset="-122"/>
              </a:rPr>
              <a:t>思考十：</a:t>
            </a:r>
            <a:r>
              <a:rPr lang="zh-CN" altLang="zh-CN" sz="3200" b="1" dirty="0">
                <a:latin typeface="楷体" panose="02010609060101010101" charset="-122"/>
                <a:ea typeface="楷体" panose="02010609060101010101" charset="-122"/>
              </a:rPr>
              <a:t>简述军民融合发展上升为国家战略的时代背景。</a:t>
            </a:r>
            <a:endParaRPr lang="zh-CN" altLang="en-US" sz="3200" b="1" dirty="0">
              <a:latin typeface="楷体" panose="02010609060101010101" charset="-122"/>
              <a:ea typeface="楷体" panose="02010609060101010101" charset="-122"/>
            </a:endParaRPr>
          </a:p>
        </p:txBody>
      </p:sp>
      <p:sp>
        <p:nvSpPr>
          <p:cNvPr id="4" name="文本框 3"/>
          <p:cNvSpPr txBox="1"/>
          <p:nvPr/>
        </p:nvSpPr>
        <p:spPr>
          <a:xfrm>
            <a:off x="420095" y="1753999"/>
            <a:ext cx="11431245" cy="4437753"/>
          </a:xfrm>
          <a:prstGeom prst="rect">
            <a:avLst/>
          </a:prstGeom>
          <a:noFill/>
        </p:spPr>
        <p:txBody>
          <a:bodyPr wrap="square" rtlCol="0">
            <a:spAutoFit/>
          </a:bodyPr>
          <a:lstStyle/>
          <a:p>
            <a:pPr>
              <a:lnSpc>
                <a:spcPct val="150000"/>
              </a:lnSpc>
            </a:pPr>
            <a:r>
              <a:rPr lang="en-US" altLang="zh-CN" sz="2400" b="1" dirty="0">
                <a:latin typeface="仿宋" panose="02010609060101010101" pitchFamily="49" charset="-122"/>
                <a:ea typeface="仿宋" panose="02010609060101010101" pitchFamily="49" charset="-122"/>
              </a:rPr>
              <a:t>    2016</a:t>
            </a:r>
            <a:r>
              <a:rPr lang="zh-CN" altLang="zh-CN" sz="2400" b="1" dirty="0">
                <a:latin typeface="仿宋" panose="02010609060101010101" pitchFamily="49" charset="-122"/>
                <a:ea typeface="仿宋" panose="02010609060101010101" pitchFamily="49" charset="-122"/>
              </a:rPr>
              <a:t>年，在中央政治局审议通过后，中共中央、国务院和中央军委印发《关于经济建设和国防建设融合发展的意见》，军民融合正式上升为国家战略。习近平主席指出</a:t>
            </a:r>
            <a:r>
              <a:rPr lang="en-US" altLang="zh-CN" sz="2400" b="1" dirty="0">
                <a:latin typeface="仿宋" panose="02010609060101010101" pitchFamily="49" charset="-122"/>
                <a:ea typeface="仿宋" panose="02010609060101010101" pitchFamily="49" charset="-122"/>
              </a:rPr>
              <a:t>:</a:t>
            </a:r>
            <a:r>
              <a:rPr lang="zh-CN" altLang="zh-CN" sz="2400" b="1" dirty="0">
                <a:latin typeface="仿宋" panose="02010609060101010101" pitchFamily="49" charset="-122"/>
                <a:ea typeface="仿宋" panose="02010609060101010101" pitchFamily="49" charset="-122"/>
              </a:rPr>
              <a:t>“把军民融合发展上升为国家战略，是我们长期探索经济建设和国防建设协调发展规律的重大成果，是从国家安全和发展战略全局出发作出的重大决策。”任何富有生命力的发展战略都是国家战略需求与历史规律相结合的产物。将军民融合发展上升为国家战略，是我国安全和发展相统一的战略需求，是与战争形态信息化、技术形态军民通用化、经济形态高度市场化的时代条件紧密结合的产物，对于破解诸多发展难题、实现民族复兴具有重大的现实意义。</a:t>
            </a:r>
            <a:endParaRPr lang="zh-CN" altLang="zh-CN" sz="2400" b="1" dirty="0">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66248"/>
            <a:ext cx="7117976" cy="74098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3" name="文本框 2"/>
          <p:cNvSpPr txBox="1"/>
          <p:nvPr/>
        </p:nvSpPr>
        <p:spPr>
          <a:xfrm>
            <a:off x="75762" y="744351"/>
            <a:ext cx="7042214" cy="584775"/>
          </a:xfrm>
          <a:prstGeom prst="rect">
            <a:avLst/>
          </a:prstGeom>
          <a:noFill/>
        </p:spPr>
        <p:txBody>
          <a:bodyPr wrap="square" rtlCol="0">
            <a:spAutoFit/>
          </a:bodyPr>
          <a:lstStyle/>
          <a:p>
            <a:r>
              <a:rPr lang="zh-CN" altLang="en-US" sz="3200" b="1" dirty="0">
                <a:latin typeface="楷体" panose="02010609060101010101" charset="-122"/>
                <a:ea typeface="楷体" panose="02010609060101010101" charset="-122"/>
              </a:rPr>
              <a:t>思考十一：</a:t>
            </a:r>
            <a:r>
              <a:rPr lang="zh-CN" altLang="zh-CN" sz="3200" b="1" dirty="0">
                <a:latin typeface="楷体" panose="02010609060101010101" charset="-122"/>
                <a:ea typeface="楷体" panose="02010609060101010101" charset="-122"/>
              </a:rPr>
              <a:t>简述我国武装力量的组成。</a:t>
            </a:r>
            <a:endParaRPr lang="zh-CN" altLang="en-US" sz="3200" b="1" dirty="0">
              <a:latin typeface="楷体" panose="02010609060101010101" charset="-122"/>
              <a:ea typeface="楷体" panose="02010609060101010101" charset="-122"/>
            </a:endParaRPr>
          </a:p>
        </p:txBody>
      </p:sp>
      <p:sp>
        <p:nvSpPr>
          <p:cNvPr id="4" name="文本框 3"/>
          <p:cNvSpPr txBox="1"/>
          <p:nvPr/>
        </p:nvSpPr>
        <p:spPr>
          <a:xfrm>
            <a:off x="380377" y="2786997"/>
            <a:ext cx="11431245" cy="1284006"/>
          </a:xfrm>
          <a:prstGeom prst="rect">
            <a:avLst/>
          </a:prstGeom>
          <a:noFill/>
        </p:spPr>
        <p:txBody>
          <a:bodyPr wrap="square" rtlCol="0">
            <a:spAutoFit/>
          </a:bodyPr>
          <a:lstStyle/>
          <a:p>
            <a:pPr>
              <a:lnSpc>
                <a:spcPct val="150000"/>
              </a:lnSpc>
            </a:pPr>
            <a:r>
              <a:rPr lang="en-US" altLang="zh-CN" sz="2800" b="1" dirty="0">
                <a:latin typeface="仿宋" panose="02010609060101010101" pitchFamily="49" charset="-122"/>
                <a:ea typeface="仿宋" panose="02010609060101010101" pitchFamily="49" charset="-122"/>
              </a:rPr>
              <a:t>    </a:t>
            </a:r>
            <a:r>
              <a:rPr lang="zh-CN" altLang="zh-CN" sz="2800" b="1" dirty="0">
                <a:latin typeface="仿宋" panose="02010609060101010101" pitchFamily="49" charset="-122"/>
                <a:ea typeface="仿宋" panose="02010609060101010101" pitchFamily="49" charset="-122"/>
              </a:rPr>
              <a:t>中华人民共和国的武装力量，由中国人民解放军现役部队和预备役部队、中国人民武装警察部队、民兵组成。</a:t>
            </a:r>
            <a:endParaRPr lang="zh-CN" altLang="zh-CN" sz="3600" b="1" dirty="0">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66248"/>
            <a:ext cx="5593976" cy="74098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3" name="文本框 2"/>
          <p:cNvSpPr txBox="1"/>
          <p:nvPr/>
        </p:nvSpPr>
        <p:spPr>
          <a:xfrm>
            <a:off x="75762" y="744351"/>
            <a:ext cx="5518214" cy="584775"/>
          </a:xfrm>
          <a:prstGeom prst="rect">
            <a:avLst/>
          </a:prstGeom>
          <a:noFill/>
        </p:spPr>
        <p:txBody>
          <a:bodyPr wrap="square" rtlCol="0">
            <a:spAutoFit/>
          </a:bodyPr>
          <a:lstStyle/>
          <a:p>
            <a:r>
              <a:rPr lang="zh-CN" altLang="en-US" sz="3200" b="1" dirty="0">
                <a:latin typeface="楷体" panose="02010609060101010101" charset="-122"/>
                <a:ea typeface="楷体" panose="02010609060101010101" charset="-122"/>
              </a:rPr>
              <a:t>思考十二：</a:t>
            </a:r>
            <a:r>
              <a:rPr lang="zh-CN" altLang="zh-CN" sz="3200" b="1" dirty="0">
                <a:latin typeface="楷体" panose="02010609060101010101" charset="-122"/>
                <a:ea typeface="楷体" panose="02010609060101010101" charset="-122"/>
              </a:rPr>
              <a:t>什么是国防动员</a:t>
            </a:r>
            <a:r>
              <a:rPr lang="en-US" altLang="zh-CN" sz="3200" b="1" dirty="0">
                <a:latin typeface="楷体" panose="02010609060101010101" charset="-122"/>
                <a:ea typeface="楷体" panose="02010609060101010101" charset="-122"/>
              </a:rPr>
              <a:t>?</a:t>
            </a:r>
            <a:endParaRPr lang="zh-CN" altLang="en-US" sz="3200" b="1" dirty="0">
              <a:latin typeface="楷体" panose="02010609060101010101" charset="-122"/>
              <a:ea typeface="楷体" panose="02010609060101010101" charset="-122"/>
            </a:endParaRPr>
          </a:p>
        </p:txBody>
      </p:sp>
      <p:sp>
        <p:nvSpPr>
          <p:cNvPr id="4" name="文本框 3"/>
          <p:cNvSpPr txBox="1"/>
          <p:nvPr/>
        </p:nvSpPr>
        <p:spPr>
          <a:xfrm>
            <a:off x="380377" y="2786997"/>
            <a:ext cx="11431245" cy="1284006"/>
          </a:xfrm>
          <a:prstGeom prst="rect">
            <a:avLst/>
          </a:prstGeom>
          <a:noFill/>
        </p:spPr>
        <p:txBody>
          <a:bodyPr wrap="square" rtlCol="0">
            <a:spAutoFit/>
          </a:bodyPr>
          <a:lstStyle/>
          <a:p>
            <a:pPr>
              <a:lnSpc>
                <a:spcPct val="150000"/>
              </a:lnSpc>
            </a:pPr>
            <a:r>
              <a:rPr lang="en-US" altLang="zh-CN" sz="2800" b="1" dirty="0">
                <a:latin typeface="仿宋" panose="02010609060101010101" pitchFamily="49" charset="-122"/>
                <a:ea typeface="仿宋" panose="02010609060101010101" pitchFamily="49" charset="-122"/>
              </a:rPr>
              <a:t>    </a:t>
            </a:r>
            <a:r>
              <a:rPr lang="zh-CN" altLang="zh-CN" sz="2800" b="1" dirty="0">
                <a:latin typeface="仿宋" panose="02010609060101010101" pitchFamily="49" charset="-122"/>
                <a:ea typeface="仿宋" panose="02010609060101010101" pitchFamily="49" charset="-122"/>
              </a:rPr>
              <a:t>国防动员，是国家根据国防的需要，使社会诸领域全部或部分由平时状态转入战争状态或紧急状态所进行的活动。</a:t>
            </a:r>
            <a:endParaRPr lang="zh-CN" altLang="zh-CN" sz="2800" b="1" dirty="0">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66248"/>
            <a:ext cx="7960660" cy="74098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3" name="文本框 2"/>
          <p:cNvSpPr txBox="1"/>
          <p:nvPr/>
        </p:nvSpPr>
        <p:spPr>
          <a:xfrm>
            <a:off x="75762" y="744351"/>
            <a:ext cx="7884897" cy="584775"/>
          </a:xfrm>
          <a:prstGeom prst="rect">
            <a:avLst/>
          </a:prstGeom>
          <a:noFill/>
        </p:spPr>
        <p:txBody>
          <a:bodyPr wrap="square" rtlCol="0">
            <a:spAutoFit/>
          </a:bodyPr>
          <a:lstStyle/>
          <a:p>
            <a:r>
              <a:rPr lang="zh-CN" altLang="en-US" sz="3200" b="1" dirty="0">
                <a:latin typeface="楷体" panose="02010609060101010101" charset="-122"/>
                <a:ea typeface="楷体" panose="02010609060101010101" charset="-122"/>
              </a:rPr>
              <a:t>思考十三：</a:t>
            </a:r>
            <a:r>
              <a:rPr lang="zh-CN" altLang="zh-CN" sz="3200" b="1" dirty="0">
                <a:latin typeface="楷体" panose="02010609060101010101" charset="-122"/>
                <a:ea typeface="楷体" panose="02010609060101010101" charset="-122"/>
              </a:rPr>
              <a:t>国防动员的地位和作用有哪些</a:t>
            </a:r>
            <a:r>
              <a:rPr lang="en-US" altLang="zh-CN" sz="3200" b="1" dirty="0">
                <a:latin typeface="楷体" panose="02010609060101010101" charset="-122"/>
                <a:ea typeface="楷体" panose="02010609060101010101" charset="-122"/>
              </a:rPr>
              <a:t>?</a:t>
            </a:r>
            <a:endParaRPr lang="zh-CN" altLang="en-US" sz="3200" b="1" dirty="0">
              <a:latin typeface="楷体" panose="02010609060101010101" charset="-122"/>
              <a:ea typeface="楷体" panose="02010609060101010101" charset="-122"/>
            </a:endParaRPr>
          </a:p>
        </p:txBody>
      </p:sp>
      <p:sp>
        <p:nvSpPr>
          <p:cNvPr id="4" name="文本框 3"/>
          <p:cNvSpPr txBox="1"/>
          <p:nvPr/>
        </p:nvSpPr>
        <p:spPr>
          <a:xfrm>
            <a:off x="380377" y="2678984"/>
            <a:ext cx="11431245" cy="1930337"/>
          </a:xfrm>
          <a:prstGeom prst="rect">
            <a:avLst/>
          </a:prstGeom>
          <a:noFill/>
        </p:spPr>
        <p:txBody>
          <a:bodyPr wrap="square" rtlCol="0">
            <a:spAutoFit/>
          </a:bodyPr>
          <a:lstStyle/>
          <a:p>
            <a:pPr>
              <a:lnSpc>
                <a:spcPct val="150000"/>
              </a:lnSpc>
            </a:pPr>
            <a:r>
              <a:rPr lang="en-US" altLang="zh-CN" sz="2800" b="1" dirty="0">
                <a:latin typeface="仿宋" panose="02010609060101010101" pitchFamily="49" charset="-122"/>
                <a:ea typeface="仿宋" panose="02010609060101010101" pitchFamily="49" charset="-122"/>
              </a:rPr>
              <a:t>    </a:t>
            </a:r>
            <a:r>
              <a:rPr lang="zh-CN" altLang="zh-CN" sz="2800" b="1" dirty="0">
                <a:latin typeface="仿宋" panose="02010609060101010101" pitchFamily="49" charset="-122"/>
                <a:ea typeface="仿宋" panose="02010609060101010101" pitchFamily="49" charset="-122"/>
              </a:rPr>
              <a:t>第一，国防动员是确定战略目的的重要依据；第二，国防动员是国家迅速实现平战转换的根本措施；第三，国防动员保障战时军需民用的主要手段。</a:t>
            </a:r>
            <a:endParaRPr lang="zh-CN" altLang="zh-CN" sz="2800" b="1" dirty="0">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666248"/>
            <a:ext cx="7548283" cy="74098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3" name="文本框 2"/>
          <p:cNvSpPr txBox="1"/>
          <p:nvPr/>
        </p:nvSpPr>
        <p:spPr>
          <a:xfrm>
            <a:off x="75762" y="744351"/>
            <a:ext cx="7598026" cy="584775"/>
          </a:xfrm>
          <a:prstGeom prst="rect">
            <a:avLst/>
          </a:prstGeom>
          <a:noFill/>
        </p:spPr>
        <p:txBody>
          <a:bodyPr wrap="square" rtlCol="0">
            <a:spAutoFit/>
          </a:bodyPr>
          <a:lstStyle/>
          <a:p>
            <a:r>
              <a:rPr lang="zh-CN" altLang="en-US" sz="3200" b="1" dirty="0">
                <a:latin typeface="楷体" panose="02010609060101010101" charset="-122"/>
                <a:ea typeface="楷体" panose="02010609060101010101" charset="-122"/>
              </a:rPr>
              <a:t>思考十四：</a:t>
            </a:r>
            <a:r>
              <a:rPr lang="zh-CN" altLang="zh-CN" sz="3200" b="1" dirty="0">
                <a:latin typeface="楷体" panose="02010609060101010101" charset="-122"/>
                <a:ea typeface="楷体" panose="02010609060101010101" charset="-122"/>
              </a:rPr>
              <a:t>国防动员的基本内容有哪些</a:t>
            </a:r>
            <a:r>
              <a:rPr lang="en-US" altLang="zh-CN" sz="3200" b="1" dirty="0">
                <a:latin typeface="楷体" panose="02010609060101010101" charset="-122"/>
                <a:ea typeface="楷体" panose="02010609060101010101" charset="-122"/>
              </a:rPr>
              <a:t>?</a:t>
            </a:r>
            <a:endParaRPr lang="zh-CN" altLang="en-US" sz="3200" b="1" dirty="0">
              <a:latin typeface="楷体" panose="02010609060101010101" charset="-122"/>
              <a:ea typeface="楷体" panose="02010609060101010101" charset="-122"/>
            </a:endParaRPr>
          </a:p>
        </p:txBody>
      </p:sp>
      <p:sp>
        <p:nvSpPr>
          <p:cNvPr id="4" name="文本框 3"/>
          <p:cNvSpPr txBox="1"/>
          <p:nvPr/>
        </p:nvSpPr>
        <p:spPr>
          <a:xfrm>
            <a:off x="380377" y="2786997"/>
            <a:ext cx="11431245" cy="1284006"/>
          </a:xfrm>
          <a:prstGeom prst="rect">
            <a:avLst/>
          </a:prstGeom>
          <a:noFill/>
        </p:spPr>
        <p:txBody>
          <a:bodyPr wrap="square" rtlCol="0">
            <a:spAutoFit/>
          </a:bodyPr>
          <a:lstStyle/>
          <a:p>
            <a:pPr>
              <a:lnSpc>
                <a:spcPct val="150000"/>
              </a:lnSpc>
            </a:pPr>
            <a:r>
              <a:rPr lang="en-US" altLang="zh-CN" sz="2800" b="1" dirty="0">
                <a:latin typeface="仿宋" panose="02010609060101010101" pitchFamily="49" charset="-122"/>
                <a:ea typeface="仿宋" panose="02010609060101010101" pitchFamily="49" charset="-122"/>
              </a:rPr>
              <a:t>    </a:t>
            </a:r>
            <a:r>
              <a:rPr lang="zh-CN" altLang="zh-CN" sz="2800" b="1" dirty="0">
                <a:latin typeface="仿宋" panose="02010609060101010101" pitchFamily="49" charset="-122"/>
                <a:ea typeface="仿宋" panose="02010609060101010101" pitchFamily="49" charset="-122"/>
              </a:rPr>
              <a:t>根据动员领域的不同，国防动员的内容可以区分为武装力量动员、国民经济动员、人民防空动员、交通运输动员、政治动员等方面。</a:t>
            </a:r>
            <a:endParaRPr lang="zh-CN" altLang="zh-CN" sz="2800" b="1" dirty="0">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666248"/>
            <a:ext cx="7548283" cy="74098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3" name="文本框 2"/>
          <p:cNvSpPr txBox="1"/>
          <p:nvPr/>
        </p:nvSpPr>
        <p:spPr>
          <a:xfrm>
            <a:off x="75762" y="744351"/>
            <a:ext cx="7598026" cy="584775"/>
          </a:xfrm>
          <a:prstGeom prst="rect">
            <a:avLst/>
          </a:prstGeom>
          <a:noFill/>
        </p:spPr>
        <p:txBody>
          <a:bodyPr wrap="square" rtlCol="0">
            <a:spAutoFit/>
          </a:bodyPr>
          <a:lstStyle/>
          <a:p>
            <a:r>
              <a:rPr lang="zh-CN" altLang="en-US" sz="3200" b="1" dirty="0">
                <a:latin typeface="楷体" panose="02010609060101010101" charset="-122"/>
                <a:ea typeface="楷体" panose="02010609060101010101" charset="-122"/>
              </a:rPr>
              <a:t>思考十五：</a:t>
            </a:r>
            <a:r>
              <a:rPr lang="zh-CN" altLang="zh-CN" sz="3200" b="1" dirty="0">
                <a:latin typeface="楷体" panose="02010609060101010101" charset="-122"/>
                <a:ea typeface="楷体" panose="02010609060101010101" charset="-122"/>
              </a:rPr>
              <a:t>人民武装动员包括哪些内容</a:t>
            </a:r>
            <a:r>
              <a:rPr lang="en-US" altLang="zh-CN" sz="3200" b="1" dirty="0">
                <a:latin typeface="楷体" panose="02010609060101010101" charset="-122"/>
                <a:ea typeface="楷体" panose="02010609060101010101" charset="-122"/>
              </a:rPr>
              <a:t>?</a:t>
            </a:r>
            <a:endParaRPr lang="zh-CN" altLang="en-US" sz="3200" b="1" dirty="0">
              <a:latin typeface="楷体" panose="02010609060101010101" charset="-122"/>
              <a:ea typeface="楷体" panose="02010609060101010101" charset="-122"/>
            </a:endParaRPr>
          </a:p>
        </p:txBody>
      </p:sp>
      <p:sp>
        <p:nvSpPr>
          <p:cNvPr id="4" name="文本框 3"/>
          <p:cNvSpPr txBox="1"/>
          <p:nvPr/>
        </p:nvSpPr>
        <p:spPr>
          <a:xfrm>
            <a:off x="380377" y="2786997"/>
            <a:ext cx="11431245" cy="1284006"/>
          </a:xfrm>
          <a:prstGeom prst="rect">
            <a:avLst/>
          </a:prstGeom>
          <a:noFill/>
        </p:spPr>
        <p:txBody>
          <a:bodyPr wrap="square" rtlCol="0">
            <a:spAutoFit/>
          </a:bodyPr>
          <a:lstStyle/>
          <a:p>
            <a:pPr>
              <a:lnSpc>
                <a:spcPct val="150000"/>
              </a:lnSpc>
            </a:pPr>
            <a:r>
              <a:rPr lang="en-US" altLang="zh-CN" sz="2800" b="1" dirty="0">
                <a:latin typeface="仿宋" panose="02010609060101010101" pitchFamily="49" charset="-122"/>
                <a:ea typeface="仿宋" panose="02010609060101010101" pitchFamily="49" charset="-122"/>
              </a:rPr>
              <a:t>    </a:t>
            </a:r>
            <a:r>
              <a:rPr lang="zh-CN" altLang="zh-CN" sz="2800" b="1" dirty="0">
                <a:latin typeface="仿宋" panose="02010609060101010101" pitchFamily="49" charset="-122"/>
                <a:ea typeface="仿宋" panose="02010609060101010101" pitchFamily="49" charset="-122"/>
              </a:rPr>
              <a:t>我国武装力量动员的内容主要包括：人民解放军动员、人民武装警察部队动员和民兵动员。</a:t>
            </a:r>
            <a:endParaRPr lang="zh-CN" altLang="zh-CN" sz="2800" b="1" dirty="0">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10建军 节"/>
          <p:cNvPicPr>
            <a:picLocks noChangeAspect="1"/>
          </p:cNvPicPr>
          <p:nvPr/>
        </p:nvPicPr>
        <p:blipFill>
          <a:blip r:embed="rId1" cstate="print"/>
          <a:stretch>
            <a:fillRect/>
          </a:stretch>
        </p:blipFill>
        <p:spPr>
          <a:xfrm>
            <a:off x="-99060" y="2119630"/>
            <a:ext cx="4700905" cy="4775200"/>
          </a:xfrm>
          <a:prstGeom prst="rect">
            <a:avLst/>
          </a:prstGeom>
        </p:spPr>
      </p:pic>
      <p:pic>
        <p:nvPicPr>
          <p:cNvPr id="6" name="图片 5" descr="10建军  节"/>
          <p:cNvPicPr>
            <a:picLocks noChangeAspect="1"/>
          </p:cNvPicPr>
          <p:nvPr/>
        </p:nvPicPr>
        <p:blipFill>
          <a:blip r:embed="rId2" cstate="print"/>
          <a:stretch>
            <a:fillRect/>
          </a:stretch>
        </p:blipFill>
        <p:spPr>
          <a:xfrm>
            <a:off x="7930515" y="2555240"/>
            <a:ext cx="4283075" cy="4339590"/>
          </a:xfrm>
          <a:prstGeom prst="rect">
            <a:avLst/>
          </a:prstGeom>
        </p:spPr>
      </p:pic>
      <p:sp>
        <p:nvSpPr>
          <p:cNvPr id="10" name="文本框 6"/>
          <p:cNvSpPr txBox="1">
            <a:spLocks noChangeArrowheads="1"/>
          </p:cNvSpPr>
          <p:nvPr/>
        </p:nvSpPr>
        <p:spPr bwMode="auto">
          <a:xfrm>
            <a:off x="2800350" y="1536700"/>
            <a:ext cx="6003925"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buFont typeface="Arial" panose="020B0604020202020204" pitchFamily="34" charset="0"/>
              <a:buNone/>
            </a:pPr>
            <a:r>
              <a:rPr lang="zh-CN" altLang="en-US" sz="8000" b="1" dirty="0" smtClean="0">
                <a:solidFill>
                  <a:srgbClr val="613624"/>
                </a:solidFill>
                <a:latin typeface="楷体" panose="02010609060101010101" charset="-122"/>
                <a:ea typeface="楷体" panose="02010609060101010101" charset="-122"/>
                <a:sym typeface="+mn-ea"/>
              </a:rPr>
              <a:t>第二章</a:t>
            </a:r>
            <a:endParaRPr lang="zh-CN" altLang="en-US" sz="8000" b="1" dirty="0" smtClean="0">
              <a:solidFill>
                <a:srgbClr val="613624"/>
              </a:solidFill>
              <a:latin typeface="楷体" panose="02010609060101010101" charset="-122"/>
              <a:ea typeface="楷体" panose="02010609060101010101" charset="-122"/>
              <a:sym typeface="+mn-ea"/>
            </a:endParaRPr>
          </a:p>
          <a:p>
            <a:pPr algn="ctr" eaLnBrk="1" hangingPunct="1">
              <a:buFont typeface="Arial" panose="020B0604020202020204" pitchFamily="34" charset="0"/>
              <a:buNone/>
            </a:pPr>
            <a:r>
              <a:rPr lang="zh-CN" altLang="en-US" sz="8000" b="1" dirty="0" smtClean="0">
                <a:solidFill>
                  <a:srgbClr val="613624"/>
                </a:solidFill>
                <a:latin typeface="楷体" panose="02010609060101010101" charset="-122"/>
                <a:ea typeface="楷体" panose="02010609060101010101" charset="-122"/>
                <a:sym typeface="+mn-ea"/>
              </a:rPr>
              <a:t>国家安全</a:t>
            </a:r>
            <a:endParaRPr lang="zh-CN" altLang="zh-CN" sz="8000"/>
          </a:p>
          <a:p>
            <a:pPr algn="ctr" eaLnBrk="1" hangingPunct="1">
              <a:buFont typeface="Arial" panose="020B0604020202020204" pitchFamily="34" charset="0"/>
              <a:buNone/>
            </a:pPr>
            <a:endParaRPr lang="zh-CN" altLang="en-US" sz="8000" b="1" dirty="0">
              <a:solidFill>
                <a:srgbClr val="613624"/>
              </a:solidFill>
              <a:effectLst/>
              <a:latin typeface="楷体" panose="02010609060101010101" charset="-122"/>
              <a:ea typeface="楷体" panose="02010609060101010101"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490907" y="2821785"/>
            <a:ext cx="11192933" cy="1691104"/>
          </a:xfrm>
          <a:prstGeom prst="rect">
            <a:avLst/>
          </a:prstGeom>
          <a:noFill/>
        </p:spPr>
        <p:txBody>
          <a:bodyPr wrap="square" rtlCol="0">
            <a:spAutoFit/>
          </a:bodyPr>
          <a:lstStyle/>
          <a:p>
            <a:pPr indent="720090">
              <a:lnSpc>
                <a:spcPct val="150000"/>
              </a:lnSpc>
            </a:pPr>
            <a:r>
              <a:rPr lang="zh-CN" altLang="en-US" sz="2400" b="1" dirty="0">
                <a:latin typeface="仿宋" panose="02010609060101010101" pitchFamily="49" charset="-122"/>
                <a:ea typeface="仿宋" panose="02010609060101010101" pitchFamily="49" charset="-122"/>
              </a:rPr>
              <a:t>非传统安全威胁上升；国内政治国际化， 国际政治国内化， 民族主义强化， 宗教政治化， 成为新的趋势；未来冲突大部分仍将发生在发展中国家；冷战残余和传统安全威胁仍然存在。</a:t>
            </a:r>
            <a:endParaRPr lang="zh-CN" altLang="en-US" dirty="0"/>
          </a:p>
        </p:txBody>
      </p:sp>
      <p:sp>
        <p:nvSpPr>
          <p:cNvPr id="9" name="矩形 8"/>
          <p:cNvSpPr/>
          <p:nvPr/>
        </p:nvSpPr>
        <p:spPr>
          <a:xfrm>
            <a:off x="-1" y="666248"/>
            <a:ext cx="8911087" cy="74098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11" name="文本框 10"/>
          <p:cNvSpPr txBox="1"/>
          <p:nvPr/>
        </p:nvSpPr>
        <p:spPr>
          <a:xfrm>
            <a:off x="151524" y="744350"/>
            <a:ext cx="8992476" cy="584775"/>
          </a:xfrm>
          <a:prstGeom prst="rect">
            <a:avLst/>
          </a:prstGeom>
          <a:noFill/>
        </p:spPr>
        <p:txBody>
          <a:bodyPr wrap="square" rtlCol="0">
            <a:spAutoFit/>
          </a:bodyPr>
          <a:lstStyle/>
          <a:p>
            <a:r>
              <a:rPr lang="zh-CN" altLang="en-US" sz="3200" b="1" dirty="0" smtClean="0">
                <a:latin typeface="楷体" panose="02010609060101010101" charset="-122"/>
                <a:ea typeface="楷体" panose="02010609060101010101" charset="-122"/>
              </a:rPr>
              <a:t>思考一</a:t>
            </a:r>
            <a:r>
              <a:rPr lang="zh-CN" altLang="en-US" sz="3200" b="1" dirty="0">
                <a:latin typeface="楷体" panose="02010609060101010101" charset="-122"/>
                <a:ea typeface="楷体" panose="02010609060101010101" charset="-122"/>
              </a:rPr>
              <a:t>：简述中国国家安全面临的全球地缘环境</a:t>
            </a:r>
            <a:endParaRPr lang="zh-CN" altLang="en-US" sz="3200" b="1" dirty="0">
              <a:latin typeface="楷体" panose="02010609060101010101" charset="-122"/>
              <a:ea typeface="楷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39713" y="1778164"/>
            <a:ext cx="11192933" cy="4636847"/>
          </a:xfrm>
          <a:prstGeom prst="rect">
            <a:avLst/>
          </a:prstGeom>
          <a:noFill/>
        </p:spPr>
        <p:txBody>
          <a:bodyPr wrap="square" rtlCol="0">
            <a:spAutoFit/>
          </a:bodyPr>
          <a:lstStyle/>
          <a:p>
            <a:pPr indent="720090">
              <a:lnSpc>
                <a:spcPct val="150000"/>
              </a:lnSpc>
            </a:pPr>
            <a:r>
              <a:rPr lang="zh-CN" altLang="en-US" sz="2000" b="1" dirty="0">
                <a:latin typeface="仿宋" panose="02010609060101010101" pitchFamily="49" charset="-122"/>
                <a:ea typeface="仿宋" panose="02010609060101010101" pitchFamily="49" charset="-122"/>
              </a:rPr>
              <a:t>第二次世界大战结束不久，人类社会陷入了长达</a:t>
            </a:r>
            <a:r>
              <a:rPr lang="en-US" altLang="zh-CN" sz="2000" b="1" dirty="0">
                <a:latin typeface="仿宋" panose="02010609060101010101" pitchFamily="49" charset="-122"/>
                <a:ea typeface="仿宋" panose="02010609060101010101" pitchFamily="49" charset="-122"/>
              </a:rPr>
              <a:t>40</a:t>
            </a:r>
            <a:r>
              <a:rPr lang="zh-CN" altLang="en-US" sz="2000" b="1" dirty="0">
                <a:latin typeface="仿宋" panose="02010609060101010101" pitchFamily="49" charset="-122"/>
                <a:ea typeface="仿宋" panose="02010609060101010101" pitchFamily="49" charset="-122"/>
              </a:rPr>
              <a:t>多年的东西方冷战时期。在此期间，美国和苏联两个超级大国展开了激烈的军备竞赛，特别是核军备竞赛。它们各自建立了庞大的核武库和常规武库。其中，双方投入了数千亿美元的资金，发展了从地面到海洋以及空中的庞大的核武器系统，其核弹头总数达到</a:t>
            </a:r>
            <a:r>
              <a:rPr lang="en-US" altLang="zh-CN" sz="2000" b="1" dirty="0">
                <a:latin typeface="仿宋" panose="02010609060101010101" pitchFamily="49" charset="-122"/>
                <a:ea typeface="仿宋" panose="02010609060101010101" pitchFamily="49" charset="-122"/>
              </a:rPr>
              <a:t>5</a:t>
            </a:r>
            <a:r>
              <a:rPr lang="zh-CN" altLang="en-US" sz="2000" b="1" dirty="0">
                <a:latin typeface="仿宋" panose="02010609060101010101" pitchFamily="49" charset="-122"/>
                <a:ea typeface="仿宋" panose="02010609060101010101" pitchFamily="49" charset="-122"/>
              </a:rPr>
              <a:t>万余枚，其威力加起来足以毁灭人类好几次，成为悬在人类头上的“达摩克利斯剑”，是对世界和平与安全的最大威胁。到</a:t>
            </a:r>
            <a:r>
              <a:rPr lang="en-US" altLang="zh-CN" sz="2000" b="1" dirty="0">
                <a:latin typeface="仿宋" panose="02010609060101010101" pitchFamily="49" charset="-122"/>
                <a:ea typeface="仿宋" panose="02010609060101010101" pitchFamily="49" charset="-122"/>
              </a:rPr>
              <a:t>20</a:t>
            </a:r>
            <a:r>
              <a:rPr lang="zh-CN" altLang="en-US" sz="2000" b="1" dirty="0">
                <a:latin typeface="仿宋" panose="02010609060101010101" pitchFamily="49" charset="-122"/>
                <a:ea typeface="仿宋" panose="02010609060101010101" pitchFamily="49" charset="-122"/>
              </a:rPr>
              <a:t>世纪</a:t>
            </a:r>
            <a:r>
              <a:rPr lang="en-US" altLang="zh-CN" sz="2000" b="1" dirty="0">
                <a:latin typeface="仿宋" panose="02010609060101010101" pitchFamily="49" charset="-122"/>
                <a:ea typeface="仿宋" panose="02010609060101010101" pitchFamily="49" charset="-122"/>
              </a:rPr>
              <a:t>80</a:t>
            </a:r>
            <a:r>
              <a:rPr lang="zh-CN" altLang="en-US" sz="2000" b="1" dirty="0">
                <a:latin typeface="仿宋" panose="02010609060101010101" pitchFamily="49" charset="-122"/>
                <a:ea typeface="仿宋" panose="02010609060101010101" pitchFamily="49" charset="-122"/>
              </a:rPr>
              <a:t>年代末，全世界各国现役部队人数约</a:t>
            </a:r>
            <a:r>
              <a:rPr lang="en-US" altLang="zh-CN" sz="2000" b="1" dirty="0">
                <a:latin typeface="仿宋" panose="02010609060101010101" pitchFamily="49" charset="-122"/>
                <a:ea typeface="仿宋" panose="02010609060101010101" pitchFamily="49" charset="-122"/>
              </a:rPr>
              <a:t>2900</a:t>
            </a:r>
            <a:r>
              <a:rPr lang="zh-CN" altLang="en-US" sz="2000" b="1" dirty="0">
                <a:latin typeface="仿宋" panose="02010609060101010101" pitchFamily="49" charset="-122"/>
                <a:ea typeface="仿宋" panose="02010609060101010101" pitchFamily="49" charset="-122"/>
              </a:rPr>
              <a:t>万人，占全球人口总数的</a:t>
            </a:r>
            <a:r>
              <a:rPr lang="en-US" altLang="zh-CN" sz="2000" b="1" dirty="0">
                <a:latin typeface="仿宋" panose="02010609060101010101" pitchFamily="49" charset="-122"/>
                <a:ea typeface="仿宋" panose="02010609060101010101" pitchFamily="49" charset="-122"/>
              </a:rPr>
              <a:t>0.58%</a:t>
            </a:r>
            <a:r>
              <a:rPr lang="zh-CN" altLang="en-US" sz="2000" b="1" dirty="0">
                <a:latin typeface="仿宋" panose="02010609060101010101" pitchFamily="49" charset="-122"/>
                <a:ea typeface="仿宋" panose="02010609060101010101" pitchFamily="49" charset="-122"/>
              </a:rPr>
              <a:t>。年军费开支总额高达</a:t>
            </a:r>
            <a:r>
              <a:rPr lang="en-US" altLang="zh-CN" sz="2000" b="1" dirty="0">
                <a:latin typeface="仿宋" panose="02010609060101010101" pitchFamily="49" charset="-122"/>
                <a:ea typeface="仿宋" panose="02010609060101010101" pitchFamily="49" charset="-122"/>
              </a:rPr>
              <a:t>1.1</a:t>
            </a:r>
            <a:r>
              <a:rPr lang="zh-CN" altLang="en-US" sz="2000" b="1" dirty="0">
                <a:latin typeface="仿宋" panose="02010609060101010101" pitchFamily="49" charset="-122"/>
                <a:ea typeface="仿宋" panose="02010609060101010101" pitchFamily="49" charset="-122"/>
              </a:rPr>
              <a:t>万多亿美元，约占全世界年生产总值的</a:t>
            </a:r>
            <a:r>
              <a:rPr lang="en-US" altLang="zh-CN" sz="2000" b="1" dirty="0">
                <a:latin typeface="仿宋" panose="02010609060101010101" pitchFamily="49" charset="-122"/>
                <a:ea typeface="仿宋" panose="02010609060101010101" pitchFamily="49" charset="-122"/>
              </a:rPr>
              <a:t>4.5%</a:t>
            </a:r>
            <a:r>
              <a:rPr lang="zh-CN" altLang="en-US" sz="2000" b="1" dirty="0">
                <a:latin typeface="仿宋" panose="02010609060101010101" pitchFamily="49" charset="-122"/>
                <a:ea typeface="仿宋" panose="02010609060101010101" pitchFamily="49" charset="-122"/>
              </a:rPr>
              <a:t>。</a:t>
            </a:r>
            <a:endParaRPr lang="zh-CN" altLang="en-US" sz="2000" b="1" dirty="0">
              <a:latin typeface="仿宋" panose="02010609060101010101" pitchFamily="49" charset="-122"/>
              <a:ea typeface="仿宋" panose="02010609060101010101" pitchFamily="49" charset="-122"/>
            </a:endParaRPr>
          </a:p>
          <a:p>
            <a:pPr indent="720090">
              <a:lnSpc>
                <a:spcPct val="150000"/>
              </a:lnSpc>
            </a:pPr>
            <a:r>
              <a:rPr lang="zh-CN" altLang="en-US" sz="2000" b="1" dirty="0">
                <a:latin typeface="仿宋" panose="02010609060101010101" pitchFamily="49" charset="-122"/>
                <a:ea typeface="仿宋" panose="02010609060101010101" pitchFamily="49" charset="-122"/>
              </a:rPr>
              <a:t>这种激烈的军备竞赛不仅严重威胁世界的和平与人类的生存，也给国际社会的发展和人类的环境带来极为不利的影响。同时，美苏激烈争霸造成国际局势紧张动荡，导致局部战争和武装冲突不断。冷战时期，共有</a:t>
            </a:r>
            <a:r>
              <a:rPr lang="en-US" altLang="zh-CN" sz="2000" b="1" dirty="0">
                <a:latin typeface="仿宋" panose="02010609060101010101" pitchFamily="49" charset="-122"/>
                <a:ea typeface="仿宋" panose="02010609060101010101" pitchFamily="49" charset="-122"/>
              </a:rPr>
              <a:t>2000</a:t>
            </a:r>
            <a:r>
              <a:rPr lang="zh-CN" altLang="en-US" sz="2000" b="1" dirty="0">
                <a:latin typeface="仿宋" panose="02010609060101010101" pitchFamily="49" charset="-122"/>
                <a:ea typeface="仿宋" panose="02010609060101010101" pitchFamily="49" charset="-122"/>
              </a:rPr>
              <a:t>多万人在各种局部战争和武装冲突中死亡。</a:t>
            </a:r>
            <a:endParaRPr lang="zh-CN" altLang="en-US" sz="2000" b="1" dirty="0">
              <a:latin typeface="仿宋" panose="02010609060101010101" pitchFamily="49" charset="-122"/>
              <a:ea typeface="仿宋" panose="02010609060101010101" pitchFamily="49" charset="-122"/>
            </a:endParaRPr>
          </a:p>
        </p:txBody>
      </p:sp>
      <p:sp>
        <p:nvSpPr>
          <p:cNvPr id="9" name="矩形 8"/>
          <p:cNvSpPr/>
          <p:nvPr/>
        </p:nvSpPr>
        <p:spPr>
          <a:xfrm>
            <a:off x="-1" y="666248"/>
            <a:ext cx="8911087" cy="74098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11" name="文本框 10"/>
          <p:cNvSpPr txBox="1"/>
          <p:nvPr/>
        </p:nvSpPr>
        <p:spPr>
          <a:xfrm>
            <a:off x="151524" y="744350"/>
            <a:ext cx="8992476" cy="584775"/>
          </a:xfrm>
          <a:prstGeom prst="rect">
            <a:avLst/>
          </a:prstGeom>
          <a:noFill/>
        </p:spPr>
        <p:txBody>
          <a:bodyPr wrap="square" rtlCol="0">
            <a:spAutoFit/>
          </a:bodyPr>
          <a:lstStyle/>
          <a:p>
            <a:r>
              <a:rPr lang="zh-CN" altLang="en-US" sz="3200" b="1" dirty="0" smtClean="0">
                <a:latin typeface="楷体" panose="02010609060101010101" charset="-122"/>
                <a:ea typeface="楷体" panose="02010609060101010101" charset="-122"/>
              </a:rPr>
              <a:t>思考二：</a:t>
            </a:r>
            <a:r>
              <a:rPr lang="zh-CN" altLang="en-US" sz="3200" b="1" dirty="0">
                <a:latin typeface="楷体" panose="02010609060101010101" charset="-122"/>
                <a:ea typeface="楷体" panose="02010609060101010101" charset="-122"/>
              </a:rPr>
              <a:t>两霸冷战格局的特点是什么</a:t>
            </a:r>
            <a:r>
              <a:rPr lang="en-US" altLang="zh-CN" sz="3200" b="1" dirty="0">
                <a:latin typeface="楷体" panose="02010609060101010101" charset="-122"/>
                <a:ea typeface="楷体" panose="02010609060101010101" charset="-122"/>
              </a:rPr>
              <a:t>?</a:t>
            </a:r>
            <a:endParaRPr lang="zh-CN" altLang="en-US" sz="3200" b="1" dirty="0">
              <a:latin typeface="楷体" panose="02010609060101010101" charset="-122"/>
              <a:ea typeface="楷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66248"/>
            <a:ext cx="8292662" cy="74098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3" name="文本框 2"/>
          <p:cNvSpPr txBox="1"/>
          <p:nvPr/>
        </p:nvSpPr>
        <p:spPr>
          <a:xfrm>
            <a:off x="151524" y="744350"/>
            <a:ext cx="7705543" cy="584775"/>
          </a:xfrm>
          <a:prstGeom prst="rect">
            <a:avLst/>
          </a:prstGeom>
          <a:noFill/>
        </p:spPr>
        <p:txBody>
          <a:bodyPr wrap="square" rtlCol="0">
            <a:spAutoFit/>
          </a:bodyPr>
          <a:lstStyle/>
          <a:p>
            <a:r>
              <a:rPr lang="zh-CN" altLang="en-US" sz="3200" b="1" dirty="0">
                <a:latin typeface="楷体" panose="02010609060101010101" charset="-122"/>
                <a:ea typeface="楷体" panose="02010609060101010101" charset="-122"/>
              </a:rPr>
              <a:t>思考一：</a:t>
            </a:r>
            <a:r>
              <a:rPr lang="zh-CN" altLang="zh-CN" sz="3200" b="1" dirty="0">
                <a:latin typeface="楷体" panose="02010609060101010101" charset="-122"/>
                <a:ea typeface="楷体" panose="02010609060101010101" charset="-122"/>
              </a:rPr>
              <a:t>大学生为什么必须学习国防知识</a:t>
            </a:r>
            <a:r>
              <a:rPr lang="en-US" altLang="zh-CN" sz="3200" b="1" dirty="0">
                <a:latin typeface="楷体" panose="02010609060101010101" charset="-122"/>
                <a:ea typeface="楷体" panose="02010609060101010101" charset="-122"/>
              </a:rPr>
              <a:t>?</a:t>
            </a:r>
            <a:endParaRPr lang="zh-CN" altLang="en-US" sz="3200" b="1" dirty="0">
              <a:latin typeface="楷体" panose="02010609060101010101" charset="-122"/>
              <a:ea typeface="楷体" panose="02010609060101010101" charset="-122"/>
            </a:endParaRPr>
          </a:p>
        </p:txBody>
      </p:sp>
      <p:sp>
        <p:nvSpPr>
          <p:cNvPr id="4" name="文本框 3"/>
          <p:cNvSpPr txBox="1"/>
          <p:nvPr/>
        </p:nvSpPr>
        <p:spPr>
          <a:xfrm>
            <a:off x="499533" y="1976397"/>
            <a:ext cx="11192933" cy="4247317"/>
          </a:xfrm>
          <a:prstGeom prst="rect">
            <a:avLst/>
          </a:prstGeom>
          <a:noFill/>
        </p:spPr>
        <p:txBody>
          <a:bodyPr wrap="square" rtlCol="0">
            <a:spAutoFit/>
          </a:bodyPr>
          <a:lstStyle/>
          <a:p>
            <a:pPr>
              <a:lnSpc>
                <a:spcPct val="150000"/>
              </a:lnSpc>
            </a:pPr>
            <a:r>
              <a:rPr lang="en-US" altLang="zh-CN" sz="2400" b="1" dirty="0">
                <a:latin typeface="仿宋" panose="02010609060101010101" pitchFamily="49" charset="-122"/>
                <a:ea typeface="仿宋" panose="02010609060101010101" pitchFamily="49" charset="-122"/>
              </a:rPr>
              <a:t>    </a:t>
            </a:r>
            <a:r>
              <a:rPr lang="zh-CN" altLang="zh-CN" sz="2400" b="1" dirty="0">
                <a:latin typeface="仿宋" panose="02010609060101010101" pitchFamily="49" charset="-122"/>
                <a:ea typeface="仿宋" panose="02010609060101010101" pitchFamily="49" charset="-122"/>
              </a:rPr>
              <a:t>大学生参加军事训练、学习国防知识，有利于培养德、智、体、美全面发展的“四有”新人。首先，国防知识的性质决定了开展这一学科教育对学生具有很强的德育培养功能。其次，通过国防教育，学生将较系统地学习无产阶级的国家观、战争观和方法论，学习人民军队的建军原则和我军的光荣传统，接受人民解放军严格的训练和组织纪律以及爱国主义、革命英雄主义精神的熏陶等。最后，紧张而有规律的军训生活，艰苦而又严格的技能训练，不仅可以使学生的意志得到磨炼，而且能够锻炼身体，增强体质。</a:t>
            </a:r>
            <a:endParaRPr lang="zh-CN" altLang="zh-CN" sz="2400" b="1" dirty="0">
              <a:latin typeface="仿宋" panose="02010609060101010101" pitchFamily="49" charset="-122"/>
              <a:ea typeface="仿宋" panose="02010609060101010101" pitchFamily="49" charset="-122"/>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1"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603050" y="1916011"/>
            <a:ext cx="11192933" cy="2775760"/>
          </a:xfrm>
          <a:prstGeom prst="rect">
            <a:avLst/>
          </a:prstGeom>
          <a:noFill/>
        </p:spPr>
        <p:txBody>
          <a:bodyPr wrap="square" rtlCol="0">
            <a:spAutoFit/>
          </a:bodyPr>
          <a:lstStyle/>
          <a:p>
            <a:pPr indent="720090">
              <a:lnSpc>
                <a:spcPct val="150000"/>
              </a:lnSpc>
            </a:pPr>
            <a:r>
              <a:rPr lang="zh-CN" altLang="en-US" sz="2400" b="1" dirty="0">
                <a:latin typeface="仿宋" panose="02010609060101010101" pitchFamily="49" charset="-122"/>
                <a:ea typeface="仿宋" panose="02010609060101010101" pitchFamily="49" charset="-122"/>
              </a:rPr>
              <a:t>多极格局的形成取决于综合国力的消长和变化，是一个长期的渐进过程。今后二三十年对发达国家和发展中大国和国家集团都有着前所未有的机遇。冷战后，较为普遍的看法是，世界将出现美、欧、中、日、俄五强鼎立的局面，这种看法反映出对中国以外的其他发展中国家的地位和作用估计不足。在</a:t>
            </a:r>
            <a:r>
              <a:rPr lang="en-US" altLang="zh-CN" sz="2400" b="1" dirty="0">
                <a:latin typeface="仿宋" panose="02010609060101010101" pitchFamily="49" charset="-122"/>
                <a:ea typeface="仿宋" panose="02010609060101010101" pitchFamily="49" charset="-122"/>
              </a:rPr>
              <a:t>21</a:t>
            </a:r>
            <a:r>
              <a:rPr lang="zh-CN" altLang="en-US" sz="2400" b="1" dirty="0">
                <a:latin typeface="仿宋" panose="02010609060101010101" pitchFamily="49" charset="-122"/>
                <a:ea typeface="仿宋" panose="02010609060101010101" pitchFamily="49" charset="-122"/>
              </a:rPr>
              <a:t>世纪，无论从政治、经济、文化各方面来讲，都将是五彩纷呈的多元世界。</a:t>
            </a:r>
            <a:endParaRPr lang="zh-CN" altLang="en-US" sz="2400" b="1" dirty="0">
              <a:latin typeface="仿宋" panose="02010609060101010101" pitchFamily="49" charset="-122"/>
              <a:ea typeface="仿宋" panose="02010609060101010101" pitchFamily="49" charset="-122"/>
            </a:endParaRPr>
          </a:p>
        </p:txBody>
      </p:sp>
      <p:sp>
        <p:nvSpPr>
          <p:cNvPr id="9" name="矩形 8"/>
          <p:cNvSpPr/>
          <p:nvPr/>
        </p:nvSpPr>
        <p:spPr>
          <a:xfrm>
            <a:off x="-1" y="666248"/>
            <a:ext cx="8911087" cy="74098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11" name="文本框 10"/>
          <p:cNvSpPr txBox="1"/>
          <p:nvPr/>
        </p:nvSpPr>
        <p:spPr>
          <a:xfrm>
            <a:off x="151524" y="744350"/>
            <a:ext cx="8992476" cy="584775"/>
          </a:xfrm>
          <a:prstGeom prst="rect">
            <a:avLst/>
          </a:prstGeom>
          <a:noFill/>
        </p:spPr>
        <p:txBody>
          <a:bodyPr wrap="square" rtlCol="0">
            <a:spAutoFit/>
          </a:bodyPr>
          <a:lstStyle/>
          <a:p>
            <a:r>
              <a:rPr lang="zh-CN" altLang="en-US" sz="3200" b="1" dirty="0" smtClean="0">
                <a:latin typeface="楷体" panose="02010609060101010101" charset="-122"/>
                <a:ea typeface="楷体" panose="02010609060101010101" charset="-122"/>
              </a:rPr>
              <a:t>思考三</a:t>
            </a:r>
            <a:r>
              <a:rPr lang="zh-CN" altLang="en-US" sz="3200" b="1" dirty="0">
                <a:latin typeface="楷体" panose="02010609060101010101" charset="-122"/>
                <a:ea typeface="楷体" panose="02010609060101010101" charset="-122"/>
              </a:rPr>
              <a:t>：为什么世界多极格局是曲折发展</a:t>
            </a:r>
            <a:r>
              <a:rPr lang="en-US" altLang="zh-CN" sz="3200" b="1" dirty="0">
                <a:latin typeface="楷体" panose="02010609060101010101" charset="-122"/>
                <a:ea typeface="楷体" panose="02010609060101010101" charset="-122"/>
              </a:rPr>
              <a:t>?</a:t>
            </a:r>
            <a:endParaRPr lang="zh-CN" altLang="en-US" sz="3200" b="1" dirty="0">
              <a:latin typeface="楷体" panose="02010609060101010101" charset="-122"/>
              <a:ea typeface="楷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490906" y="2873548"/>
            <a:ext cx="11192933" cy="1137106"/>
          </a:xfrm>
          <a:prstGeom prst="rect">
            <a:avLst/>
          </a:prstGeom>
          <a:noFill/>
        </p:spPr>
        <p:txBody>
          <a:bodyPr wrap="square" rtlCol="0">
            <a:spAutoFit/>
          </a:bodyPr>
          <a:lstStyle/>
          <a:p>
            <a:pPr indent="720090">
              <a:lnSpc>
                <a:spcPct val="150000"/>
              </a:lnSpc>
            </a:pPr>
            <a:r>
              <a:rPr lang="zh-CN" altLang="en-US" sz="2400" b="1" dirty="0">
                <a:latin typeface="仿宋" panose="02010609060101010101" pitchFamily="49" charset="-122"/>
                <a:ea typeface="仿宋" panose="02010609060101010101" pitchFamily="49" charset="-122"/>
              </a:rPr>
              <a:t>国际战略格局继续由一超多强向多极化演变；国际战略力量失衡的局面在短期内不会改变；全球反恐形势仍然严峻；热点问题将会持续升温。</a:t>
            </a:r>
            <a:endParaRPr lang="zh-CN" altLang="en-US" dirty="0"/>
          </a:p>
        </p:txBody>
      </p:sp>
      <p:sp>
        <p:nvSpPr>
          <p:cNvPr id="9" name="矩形 8"/>
          <p:cNvSpPr/>
          <p:nvPr/>
        </p:nvSpPr>
        <p:spPr>
          <a:xfrm>
            <a:off x="-1" y="666248"/>
            <a:ext cx="8911087" cy="74098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11" name="文本框 10"/>
          <p:cNvSpPr txBox="1"/>
          <p:nvPr/>
        </p:nvSpPr>
        <p:spPr>
          <a:xfrm>
            <a:off x="151524" y="744350"/>
            <a:ext cx="8992476" cy="584775"/>
          </a:xfrm>
          <a:prstGeom prst="rect">
            <a:avLst/>
          </a:prstGeom>
          <a:noFill/>
        </p:spPr>
        <p:txBody>
          <a:bodyPr wrap="square" rtlCol="0">
            <a:spAutoFit/>
          </a:bodyPr>
          <a:lstStyle/>
          <a:p>
            <a:r>
              <a:rPr lang="zh-CN" altLang="en-US" sz="3200" b="1" dirty="0" smtClean="0">
                <a:latin typeface="楷体" panose="02010609060101010101" charset="-122"/>
                <a:ea typeface="楷体" panose="02010609060101010101" charset="-122"/>
              </a:rPr>
              <a:t>思考四：</a:t>
            </a:r>
            <a:r>
              <a:rPr lang="zh-CN" altLang="en-US" sz="3200" b="1" dirty="0">
                <a:latin typeface="楷体" panose="02010609060101010101" charset="-122"/>
                <a:ea typeface="楷体" panose="02010609060101010101" charset="-122"/>
              </a:rPr>
              <a:t>国际战略格局发展趋势有哪些</a:t>
            </a:r>
            <a:r>
              <a:rPr lang="en-US" altLang="zh-CN" sz="3200" b="1" dirty="0">
                <a:latin typeface="楷体" panose="02010609060101010101" charset="-122"/>
                <a:ea typeface="楷体" panose="02010609060101010101" charset="-122"/>
              </a:rPr>
              <a:t>?</a:t>
            </a:r>
            <a:endParaRPr lang="zh-CN" altLang="en-US" sz="3200" b="1" dirty="0">
              <a:latin typeface="楷体" panose="02010609060101010101" charset="-122"/>
              <a:ea typeface="楷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59920" y="2683767"/>
            <a:ext cx="11192933" cy="1691104"/>
          </a:xfrm>
          <a:prstGeom prst="rect">
            <a:avLst/>
          </a:prstGeom>
          <a:noFill/>
        </p:spPr>
        <p:txBody>
          <a:bodyPr wrap="square" rtlCol="0">
            <a:spAutoFit/>
          </a:bodyPr>
          <a:lstStyle/>
          <a:p>
            <a:pPr indent="720090">
              <a:lnSpc>
                <a:spcPct val="150000"/>
              </a:lnSpc>
            </a:pPr>
            <a:r>
              <a:rPr lang="zh-CN" altLang="en-US" sz="2400" b="1" dirty="0">
                <a:latin typeface="仿宋" panose="02010609060101010101" pitchFamily="49" charset="-122"/>
                <a:ea typeface="仿宋" panose="02010609060101010101" pitchFamily="49" charset="-122"/>
              </a:rPr>
              <a:t>美国必须“在威胁进入美国边界前发现和摧毁之”。为此目的，美国将争取得到国际社会的支持，在必要的时候我们将果断地单独采取行动，行使“自卫权力”，对恐怖主义分子采取“先发制人”的打击。</a:t>
            </a:r>
            <a:endParaRPr lang="zh-CN" altLang="en-US" dirty="0"/>
          </a:p>
        </p:txBody>
      </p:sp>
      <p:sp>
        <p:nvSpPr>
          <p:cNvPr id="9" name="矩形 8"/>
          <p:cNvSpPr/>
          <p:nvPr/>
        </p:nvSpPr>
        <p:spPr>
          <a:xfrm>
            <a:off x="-1" y="666248"/>
            <a:ext cx="8911087" cy="74098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11" name="文本框 10"/>
          <p:cNvSpPr txBox="1"/>
          <p:nvPr/>
        </p:nvSpPr>
        <p:spPr>
          <a:xfrm>
            <a:off x="151524" y="744350"/>
            <a:ext cx="8992476" cy="584775"/>
          </a:xfrm>
          <a:prstGeom prst="rect">
            <a:avLst/>
          </a:prstGeom>
          <a:noFill/>
        </p:spPr>
        <p:txBody>
          <a:bodyPr wrap="square" rtlCol="0">
            <a:spAutoFit/>
          </a:bodyPr>
          <a:lstStyle/>
          <a:p>
            <a:r>
              <a:rPr lang="zh-CN" altLang="en-US" sz="3200" b="1" dirty="0" smtClean="0">
                <a:latin typeface="楷体" panose="02010609060101010101" charset="-122"/>
                <a:ea typeface="楷体" panose="02010609060101010101" charset="-122"/>
              </a:rPr>
              <a:t>思考五：</a:t>
            </a:r>
            <a:r>
              <a:rPr lang="zh-CN" altLang="en-US" sz="3200" b="1" dirty="0">
                <a:latin typeface="楷体" panose="02010609060101010101" charset="-122"/>
                <a:ea typeface="楷体" panose="02010609060101010101" charset="-122"/>
              </a:rPr>
              <a:t>什么是美国的“先发制人”战略</a:t>
            </a:r>
            <a:r>
              <a:rPr lang="en-US" altLang="zh-CN" sz="3200" b="1" dirty="0">
                <a:latin typeface="楷体" panose="02010609060101010101" charset="-122"/>
                <a:ea typeface="楷体" panose="02010609060101010101" charset="-122"/>
              </a:rPr>
              <a:t>?</a:t>
            </a:r>
            <a:endParaRPr lang="zh-CN" altLang="en-US" sz="3200" b="1" dirty="0">
              <a:latin typeface="楷体" panose="02010609060101010101" charset="-122"/>
              <a:ea typeface="楷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581746" y="2617085"/>
            <a:ext cx="6151433" cy="2862322"/>
          </a:xfrm>
          <a:prstGeom prst="rect">
            <a:avLst/>
          </a:prstGeom>
          <a:noFill/>
        </p:spPr>
        <p:txBody>
          <a:bodyPr wrap="square" rtlCol="0">
            <a:spAutoFit/>
          </a:bodyPr>
          <a:lstStyle/>
          <a:p>
            <a:pPr>
              <a:lnSpc>
                <a:spcPct val="150000"/>
              </a:lnSpc>
            </a:pPr>
            <a:r>
              <a:rPr lang="zh-CN" altLang="en-US" sz="2400" b="1" dirty="0">
                <a:latin typeface="仿宋" panose="02010609060101010101" pitchFamily="49" charset="-122"/>
                <a:ea typeface="仿宋" panose="02010609060101010101" pitchFamily="49" charset="-122"/>
              </a:rPr>
              <a:t>提出“印太战略”的战略考量</a:t>
            </a:r>
            <a:r>
              <a:rPr lang="zh-CN" altLang="en-US" sz="2400" b="1" dirty="0" smtClean="0">
                <a:latin typeface="仿宋" panose="02010609060101010101" pitchFamily="49" charset="-122"/>
                <a:ea typeface="仿宋" panose="02010609060101010101" pitchFamily="49" charset="-122"/>
              </a:rPr>
              <a:t>：</a:t>
            </a:r>
            <a:endParaRPr lang="en-US" altLang="zh-CN" sz="2400" b="1" dirty="0" smtClean="0">
              <a:latin typeface="仿宋" panose="02010609060101010101" pitchFamily="49" charset="-122"/>
              <a:ea typeface="仿宋" panose="02010609060101010101" pitchFamily="49" charset="-122"/>
            </a:endParaRPr>
          </a:p>
          <a:p>
            <a:pPr indent="720090">
              <a:lnSpc>
                <a:spcPct val="150000"/>
              </a:lnSpc>
            </a:pPr>
            <a:r>
              <a:rPr lang="zh-CN" altLang="en-US" sz="2400" b="1" dirty="0" smtClean="0">
                <a:latin typeface="仿宋" panose="02010609060101010101" pitchFamily="49" charset="-122"/>
                <a:ea typeface="仿宋" panose="02010609060101010101" pitchFamily="49" charset="-122"/>
              </a:rPr>
              <a:t>第一</a:t>
            </a:r>
            <a:r>
              <a:rPr lang="zh-CN" altLang="en-US" sz="2400" b="1" dirty="0">
                <a:latin typeface="仿宋" panose="02010609060101010101" pitchFamily="49" charset="-122"/>
                <a:ea typeface="仿宋" panose="02010609060101010101" pitchFamily="49" charset="-122"/>
              </a:rPr>
              <a:t>，适应国际地缘政治的变化</a:t>
            </a:r>
            <a:r>
              <a:rPr lang="zh-CN" altLang="en-US" sz="2400" b="1" dirty="0" smtClean="0">
                <a:latin typeface="仿宋" panose="02010609060101010101" pitchFamily="49" charset="-122"/>
                <a:ea typeface="仿宋" panose="02010609060101010101" pitchFamily="49" charset="-122"/>
              </a:rPr>
              <a:t>；</a:t>
            </a:r>
            <a:endParaRPr lang="en-US" altLang="zh-CN" sz="2400" b="1" dirty="0" smtClean="0">
              <a:latin typeface="仿宋" panose="02010609060101010101" pitchFamily="49" charset="-122"/>
              <a:ea typeface="仿宋" panose="02010609060101010101" pitchFamily="49" charset="-122"/>
            </a:endParaRPr>
          </a:p>
          <a:p>
            <a:pPr indent="720090">
              <a:lnSpc>
                <a:spcPct val="150000"/>
              </a:lnSpc>
            </a:pPr>
            <a:r>
              <a:rPr lang="zh-CN" altLang="en-US" sz="2400" b="1" dirty="0" smtClean="0">
                <a:latin typeface="仿宋" panose="02010609060101010101" pitchFamily="49" charset="-122"/>
                <a:ea typeface="仿宋" panose="02010609060101010101" pitchFamily="49" charset="-122"/>
              </a:rPr>
              <a:t>第二</a:t>
            </a:r>
            <a:r>
              <a:rPr lang="zh-CN" altLang="en-US" sz="2400" b="1" dirty="0">
                <a:latin typeface="仿宋" panose="02010609060101010101" pitchFamily="49" charset="-122"/>
                <a:ea typeface="仿宋" panose="02010609060101010101" pitchFamily="49" charset="-122"/>
              </a:rPr>
              <a:t>，主动塑造“印太”战略格局</a:t>
            </a:r>
            <a:r>
              <a:rPr lang="zh-CN" altLang="en-US" sz="2400" b="1" dirty="0" smtClean="0">
                <a:latin typeface="仿宋" panose="02010609060101010101" pitchFamily="49" charset="-122"/>
                <a:ea typeface="仿宋" panose="02010609060101010101" pitchFamily="49" charset="-122"/>
              </a:rPr>
              <a:t>；</a:t>
            </a:r>
            <a:endParaRPr lang="en-US" altLang="zh-CN" sz="2400" b="1" dirty="0" smtClean="0">
              <a:latin typeface="仿宋" panose="02010609060101010101" pitchFamily="49" charset="-122"/>
              <a:ea typeface="仿宋" panose="02010609060101010101" pitchFamily="49" charset="-122"/>
            </a:endParaRPr>
          </a:p>
          <a:p>
            <a:pPr indent="720090">
              <a:lnSpc>
                <a:spcPct val="150000"/>
              </a:lnSpc>
            </a:pPr>
            <a:r>
              <a:rPr lang="zh-CN" altLang="en-US" sz="2400" b="1" dirty="0" smtClean="0">
                <a:latin typeface="仿宋" panose="02010609060101010101" pitchFamily="49" charset="-122"/>
                <a:ea typeface="仿宋" panose="02010609060101010101" pitchFamily="49" charset="-122"/>
              </a:rPr>
              <a:t>第三</a:t>
            </a:r>
            <a:r>
              <a:rPr lang="zh-CN" altLang="en-US" sz="2400" b="1" dirty="0">
                <a:latin typeface="仿宋" panose="02010609060101010101" pitchFamily="49" charset="-122"/>
                <a:ea typeface="仿宋" panose="02010609060101010101" pitchFamily="49" charset="-122"/>
              </a:rPr>
              <a:t>，实现印太地区的“自由开放”。</a:t>
            </a:r>
            <a:endParaRPr lang="zh-CN" altLang="en-US" sz="2400" b="1" dirty="0">
              <a:latin typeface="仿宋" panose="02010609060101010101" pitchFamily="49" charset="-122"/>
              <a:ea typeface="仿宋" panose="02010609060101010101" pitchFamily="49" charset="-122"/>
            </a:endParaRPr>
          </a:p>
          <a:p>
            <a:pPr>
              <a:lnSpc>
                <a:spcPct val="150000"/>
              </a:lnSpc>
            </a:pPr>
            <a:endParaRPr lang="zh-CN" altLang="en-US" sz="2400" b="1" dirty="0">
              <a:latin typeface="仿宋" panose="02010609060101010101" pitchFamily="49" charset="-122"/>
              <a:ea typeface="仿宋" panose="02010609060101010101" pitchFamily="49" charset="-122"/>
            </a:endParaRPr>
          </a:p>
        </p:txBody>
      </p:sp>
      <p:sp>
        <p:nvSpPr>
          <p:cNvPr id="9" name="矩形 8"/>
          <p:cNvSpPr/>
          <p:nvPr/>
        </p:nvSpPr>
        <p:spPr>
          <a:xfrm>
            <a:off x="-1" y="666248"/>
            <a:ext cx="9144001" cy="74098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11" name="文本框 10"/>
          <p:cNvSpPr txBox="1"/>
          <p:nvPr/>
        </p:nvSpPr>
        <p:spPr>
          <a:xfrm>
            <a:off x="151524" y="744350"/>
            <a:ext cx="8992476" cy="584775"/>
          </a:xfrm>
          <a:prstGeom prst="rect">
            <a:avLst/>
          </a:prstGeom>
          <a:noFill/>
        </p:spPr>
        <p:txBody>
          <a:bodyPr wrap="square" rtlCol="0">
            <a:spAutoFit/>
          </a:bodyPr>
          <a:lstStyle/>
          <a:p>
            <a:r>
              <a:rPr lang="zh-CN" altLang="en-US" sz="3200" b="1" dirty="0" smtClean="0">
                <a:latin typeface="楷体" panose="02010609060101010101" charset="-122"/>
                <a:ea typeface="楷体" panose="02010609060101010101" charset="-122"/>
              </a:rPr>
              <a:t>思考六：</a:t>
            </a:r>
            <a:r>
              <a:rPr lang="zh-CN" altLang="en-US" sz="3200" b="1" dirty="0">
                <a:latin typeface="楷体" panose="02010609060101010101" charset="-122"/>
                <a:ea typeface="楷体" panose="02010609060101010101" charset="-122"/>
              </a:rPr>
              <a:t>“印太战略”的提出有哪几点战略考量</a:t>
            </a:r>
            <a:r>
              <a:rPr lang="en-US" altLang="zh-CN" sz="3200" b="1" dirty="0">
                <a:latin typeface="楷体" panose="02010609060101010101" charset="-122"/>
                <a:ea typeface="楷体" panose="02010609060101010101" charset="-122"/>
              </a:rPr>
              <a:t>?</a:t>
            </a:r>
            <a:endParaRPr lang="zh-CN" altLang="en-US" sz="3200" b="1" dirty="0">
              <a:latin typeface="楷体" panose="02010609060101010101" charset="-122"/>
              <a:ea typeface="楷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10建军 节"/>
          <p:cNvPicPr>
            <a:picLocks noChangeAspect="1"/>
          </p:cNvPicPr>
          <p:nvPr/>
        </p:nvPicPr>
        <p:blipFill>
          <a:blip r:embed="rId1" cstate="print"/>
          <a:stretch>
            <a:fillRect/>
          </a:stretch>
        </p:blipFill>
        <p:spPr>
          <a:xfrm>
            <a:off x="-99060" y="2119630"/>
            <a:ext cx="4700905" cy="4775200"/>
          </a:xfrm>
          <a:prstGeom prst="rect">
            <a:avLst/>
          </a:prstGeom>
        </p:spPr>
      </p:pic>
      <p:pic>
        <p:nvPicPr>
          <p:cNvPr id="6" name="图片 5" descr="10建军  节"/>
          <p:cNvPicPr>
            <a:picLocks noChangeAspect="1"/>
          </p:cNvPicPr>
          <p:nvPr/>
        </p:nvPicPr>
        <p:blipFill>
          <a:blip r:embed="rId2" cstate="print"/>
          <a:stretch>
            <a:fillRect/>
          </a:stretch>
        </p:blipFill>
        <p:spPr>
          <a:xfrm>
            <a:off x="7930515" y="2555240"/>
            <a:ext cx="4283075" cy="4339590"/>
          </a:xfrm>
          <a:prstGeom prst="rect">
            <a:avLst/>
          </a:prstGeom>
        </p:spPr>
      </p:pic>
      <p:sp>
        <p:nvSpPr>
          <p:cNvPr id="10" name="文本框 6"/>
          <p:cNvSpPr txBox="1">
            <a:spLocks noChangeArrowheads="1"/>
          </p:cNvSpPr>
          <p:nvPr/>
        </p:nvSpPr>
        <p:spPr bwMode="auto">
          <a:xfrm>
            <a:off x="2800350" y="1536700"/>
            <a:ext cx="6003925"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buFont typeface="Arial" panose="020B0604020202020204" pitchFamily="34" charset="0"/>
              <a:buNone/>
            </a:pPr>
            <a:r>
              <a:rPr lang="zh-CN" altLang="en-US" sz="8000" b="1" dirty="0" smtClean="0">
                <a:solidFill>
                  <a:srgbClr val="613624"/>
                </a:solidFill>
                <a:latin typeface="楷体" panose="02010609060101010101" charset="-122"/>
                <a:ea typeface="楷体" panose="02010609060101010101" charset="-122"/>
                <a:sym typeface="+mn-ea"/>
              </a:rPr>
              <a:t>第三章</a:t>
            </a:r>
            <a:endParaRPr lang="zh-CN" altLang="en-US" sz="8000" b="1" dirty="0" smtClean="0">
              <a:solidFill>
                <a:srgbClr val="613624"/>
              </a:solidFill>
              <a:latin typeface="楷体" panose="02010609060101010101" charset="-122"/>
              <a:ea typeface="楷体" panose="02010609060101010101" charset="-122"/>
              <a:sym typeface="+mn-ea"/>
            </a:endParaRPr>
          </a:p>
          <a:p>
            <a:pPr algn="ctr" eaLnBrk="1" hangingPunct="1">
              <a:buFont typeface="Arial" panose="020B0604020202020204" pitchFamily="34" charset="0"/>
              <a:buNone/>
            </a:pPr>
            <a:r>
              <a:rPr lang="zh-CN" altLang="en-US" sz="8000" b="1" dirty="0" smtClean="0">
                <a:solidFill>
                  <a:srgbClr val="613624"/>
                </a:solidFill>
                <a:latin typeface="楷体" panose="02010609060101010101" charset="-122"/>
                <a:ea typeface="楷体" panose="02010609060101010101" charset="-122"/>
              </a:rPr>
              <a:t>军事思想</a:t>
            </a:r>
            <a:endParaRPr lang="zh-CN" altLang="en-US" sz="8000" b="1" dirty="0" smtClean="0">
              <a:solidFill>
                <a:srgbClr val="613624"/>
              </a:solidFill>
              <a:latin typeface="楷体" panose="02010609060101010101" charset="-122"/>
              <a:ea typeface="楷体" panose="02010609060101010101" charset="-122"/>
            </a:endParaRPr>
          </a:p>
          <a:p>
            <a:pPr algn="ctr" eaLnBrk="1" hangingPunct="1">
              <a:buFont typeface="Arial" panose="020B0604020202020204" pitchFamily="34" charset="0"/>
              <a:buNone/>
            </a:pPr>
            <a:endParaRPr lang="zh-CN" altLang="en-US" sz="8000" b="1" dirty="0">
              <a:solidFill>
                <a:srgbClr val="613624"/>
              </a:solidFill>
              <a:effectLst/>
              <a:latin typeface="楷体" panose="02010609060101010101" charset="-122"/>
              <a:ea typeface="楷体" panose="02010609060101010101"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0" y="666750"/>
            <a:ext cx="9578975" cy="739775"/>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1138" name="文本框 2"/>
          <p:cNvSpPr txBox="1"/>
          <p:nvPr/>
        </p:nvSpPr>
        <p:spPr>
          <a:xfrm>
            <a:off x="152400" y="744538"/>
            <a:ext cx="9210675" cy="582612"/>
          </a:xfrm>
          <a:prstGeom prst="rect">
            <a:avLst/>
          </a:prstGeom>
          <a:noFill/>
          <a:ln w="9525">
            <a:noFill/>
          </a:ln>
        </p:spPr>
        <p:txBody>
          <a:bodyPr anchor="t">
            <a:spAutoFit/>
          </a:bodyPr>
          <a:p>
            <a:r>
              <a:rPr lang="zh-CN" altLang="en-US" sz="3200" b="1" dirty="0">
                <a:latin typeface="楷体" panose="02010609060101010101" charset="-122"/>
                <a:ea typeface="楷体" panose="02010609060101010101" charset="-122"/>
              </a:rPr>
              <a:t>思考一：</a:t>
            </a:r>
            <a:r>
              <a:rPr lang="zh-CN" altLang="zh-CN" sz="3200" b="1" dirty="0">
                <a:latin typeface="楷体" panose="02010609060101010101" charset="-122"/>
                <a:ea typeface="楷体" panose="02010609060101010101" charset="-122"/>
              </a:rPr>
              <a:t>如何理解军事思想的含义、特点和作用</a:t>
            </a:r>
            <a:r>
              <a:rPr lang="en-US" altLang="zh-CN" sz="3200" b="1" dirty="0">
                <a:latin typeface="楷体" panose="02010609060101010101" charset="-122"/>
                <a:ea typeface="楷体" panose="02010609060101010101" charset="-122"/>
              </a:rPr>
              <a:t>?</a:t>
            </a:r>
            <a:endParaRPr lang="en-US" altLang="zh-CN" sz="3200" b="1" dirty="0">
              <a:latin typeface="楷体" panose="02010609060101010101" charset="-122"/>
              <a:ea typeface="楷体" panose="02010609060101010101" charset="-122"/>
            </a:endParaRPr>
          </a:p>
        </p:txBody>
      </p:sp>
      <p:sp>
        <p:nvSpPr>
          <p:cNvPr id="4" name="文本框 3"/>
          <p:cNvSpPr txBox="1"/>
          <p:nvPr/>
        </p:nvSpPr>
        <p:spPr>
          <a:xfrm>
            <a:off x="498475" y="1976438"/>
            <a:ext cx="11193463" cy="3414712"/>
          </a:xfrm>
          <a:prstGeom prst="rect">
            <a:avLst/>
          </a:prstGeom>
          <a:noFill/>
          <a:ln w="9525">
            <a:noFill/>
          </a:ln>
        </p:spPr>
        <p:txBody>
          <a:bodyPr anchor="t">
            <a:spAutoFit/>
          </a:bodyPr>
          <a:p>
            <a:pPr indent="719455">
              <a:lnSpc>
                <a:spcPct val="150000"/>
              </a:lnSpc>
            </a:pPr>
            <a:r>
              <a:rPr lang="zh-CN" altLang="zh-CN" sz="2400" b="1" dirty="0">
                <a:latin typeface="仿宋" panose="02010609060101010101" pitchFamily="49" charset="-122"/>
                <a:ea typeface="仿宋" panose="02010609060101010101" pitchFamily="49" charset="-122"/>
              </a:rPr>
              <a:t>军事思想是关于战争和军事问题的高层次的系统的理性认识，这是揭示战争的本质、战争的基本规律以及掌握战争的指导规律，阐明军事和国防建设的基本理论和原则，从总体上反映研究战争和军事问题的成果。</a:t>
            </a:r>
            <a:endParaRPr lang="zh-CN" altLang="zh-CN" sz="2400" b="1" dirty="0">
              <a:latin typeface="仿宋" panose="02010609060101010101" pitchFamily="49" charset="-122"/>
              <a:ea typeface="仿宋" panose="02010609060101010101" pitchFamily="49" charset="-122"/>
            </a:endParaRPr>
          </a:p>
          <a:p>
            <a:pPr indent="719455">
              <a:lnSpc>
                <a:spcPct val="150000"/>
              </a:lnSpc>
            </a:pPr>
            <a:r>
              <a:rPr lang="zh-CN" altLang="zh-CN" sz="2400" b="1" dirty="0">
                <a:latin typeface="仿宋" panose="02010609060101010101" pitchFamily="49" charset="-122"/>
                <a:ea typeface="仿宋" panose="02010609060101010101" pitchFamily="49" charset="-122"/>
              </a:rPr>
              <a:t>军事思想的基本特征：阶级性、实践性、时代性、继承性。</a:t>
            </a:r>
            <a:endParaRPr lang="zh-CN" altLang="zh-CN" sz="2400" b="1" dirty="0">
              <a:latin typeface="仿宋" panose="02010609060101010101" pitchFamily="49" charset="-122"/>
              <a:ea typeface="仿宋" panose="02010609060101010101" pitchFamily="49" charset="-122"/>
            </a:endParaRPr>
          </a:p>
          <a:p>
            <a:pPr indent="719455">
              <a:lnSpc>
                <a:spcPct val="150000"/>
              </a:lnSpc>
            </a:pPr>
            <a:r>
              <a:rPr lang="zh-CN" altLang="zh-CN" sz="2400" b="1" dirty="0">
                <a:latin typeface="仿宋" panose="02010609060101010101" pitchFamily="49" charset="-122"/>
                <a:ea typeface="仿宋" panose="02010609060101010101" pitchFamily="49" charset="-122"/>
              </a:rPr>
              <a:t>军事思想是军事实践的指南、是研究各军事学科的理论基础、是军队和国防现代化建设的根本指针。</a:t>
            </a:r>
            <a:endParaRPr lang="zh-CN" altLang="zh-CN" sz="2400" b="1" dirty="0">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0" y="666750"/>
            <a:ext cx="9578975" cy="739775"/>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2162" name="文本框 2"/>
          <p:cNvSpPr txBox="1"/>
          <p:nvPr/>
        </p:nvSpPr>
        <p:spPr>
          <a:xfrm>
            <a:off x="152400" y="744538"/>
            <a:ext cx="9210675" cy="582612"/>
          </a:xfrm>
          <a:prstGeom prst="rect">
            <a:avLst/>
          </a:prstGeom>
          <a:noFill/>
          <a:ln w="9525">
            <a:noFill/>
          </a:ln>
        </p:spPr>
        <p:txBody>
          <a:bodyPr anchor="t">
            <a:spAutoFit/>
          </a:bodyPr>
          <a:p>
            <a:r>
              <a:rPr lang="zh-CN" altLang="en-US" sz="3200" b="1" dirty="0">
                <a:latin typeface="楷体" panose="02010609060101010101" charset="-122"/>
                <a:ea typeface="楷体" panose="02010609060101010101" charset="-122"/>
              </a:rPr>
              <a:t>思考二：军事思想的发展规律有哪些?</a:t>
            </a:r>
            <a:endParaRPr lang="zh-CN" altLang="en-US" sz="3200" b="1" dirty="0">
              <a:latin typeface="楷体" panose="02010609060101010101" charset="-122"/>
              <a:ea typeface="楷体" panose="02010609060101010101" charset="-122"/>
            </a:endParaRPr>
          </a:p>
        </p:txBody>
      </p:sp>
      <p:sp>
        <p:nvSpPr>
          <p:cNvPr id="4" name="文本框 3"/>
          <p:cNvSpPr txBox="1"/>
          <p:nvPr/>
        </p:nvSpPr>
        <p:spPr>
          <a:xfrm>
            <a:off x="500063" y="2127250"/>
            <a:ext cx="11191875" cy="1752600"/>
          </a:xfrm>
          <a:prstGeom prst="rect">
            <a:avLst/>
          </a:prstGeom>
          <a:noFill/>
          <a:ln w="9525">
            <a:noFill/>
          </a:ln>
        </p:spPr>
        <p:txBody>
          <a:bodyPr anchor="t">
            <a:spAutoFit/>
          </a:bodyPr>
          <a:p>
            <a:pPr indent="719455">
              <a:lnSpc>
                <a:spcPct val="150000"/>
              </a:lnSpc>
            </a:pPr>
            <a:r>
              <a:rPr lang="zh-CN" altLang="zh-CN" sz="2400" b="1" dirty="0">
                <a:latin typeface="仿宋" panose="02010609060101010101" pitchFamily="49" charset="-122"/>
                <a:ea typeface="仿宋" panose="02010609060101010101" pitchFamily="49" charset="-122"/>
              </a:rPr>
              <a:t>军事思想的发展依赖于军事实践，特别是战争实践；军事思想在激烈尖锐的相互对抗竞争中发展；军事思想在继承和借鉴优秀成果中发展；军事思想在与哲学思想的相互促进中发展。</a:t>
            </a:r>
            <a:endParaRPr lang="zh-CN" altLang="zh-CN" sz="2400" b="1" dirty="0">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0" y="666750"/>
            <a:ext cx="9578975" cy="739775"/>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3186" name="文本框 2"/>
          <p:cNvSpPr txBox="1"/>
          <p:nvPr/>
        </p:nvSpPr>
        <p:spPr>
          <a:xfrm>
            <a:off x="152400" y="744538"/>
            <a:ext cx="9210675" cy="582612"/>
          </a:xfrm>
          <a:prstGeom prst="rect">
            <a:avLst/>
          </a:prstGeom>
          <a:noFill/>
          <a:ln w="9525">
            <a:noFill/>
          </a:ln>
        </p:spPr>
        <p:txBody>
          <a:bodyPr anchor="t">
            <a:spAutoFit/>
          </a:bodyPr>
          <a:p>
            <a:r>
              <a:rPr lang="zh-CN" altLang="en-US" sz="3200" b="1" dirty="0">
                <a:latin typeface="楷体" panose="02010609060101010101" charset="-122"/>
                <a:ea typeface="楷体" panose="02010609060101010101" charset="-122"/>
              </a:rPr>
              <a:t>思考三：</a:t>
            </a:r>
            <a:r>
              <a:rPr lang="zh-CN" altLang="zh-CN" sz="3200" b="1" dirty="0">
                <a:latin typeface="楷体" panose="02010609060101010101" charset="-122"/>
                <a:ea typeface="楷体" panose="02010609060101010101" charset="-122"/>
              </a:rPr>
              <a:t>如何认识战争的规律</a:t>
            </a:r>
            <a:r>
              <a:rPr lang="en-US" altLang="zh-CN" sz="3200" b="1" dirty="0">
                <a:latin typeface="楷体" panose="02010609060101010101" charset="-122"/>
                <a:ea typeface="楷体" panose="02010609060101010101" charset="-122"/>
              </a:rPr>
              <a:t>?</a:t>
            </a:r>
            <a:endParaRPr lang="en-US" altLang="zh-CN" sz="3200" b="1" dirty="0">
              <a:latin typeface="楷体" panose="02010609060101010101" charset="-122"/>
              <a:ea typeface="楷体" panose="02010609060101010101" charset="-122"/>
            </a:endParaRPr>
          </a:p>
        </p:txBody>
      </p:sp>
      <p:sp>
        <p:nvSpPr>
          <p:cNvPr id="4" name="文本框 3"/>
          <p:cNvSpPr txBox="1"/>
          <p:nvPr/>
        </p:nvSpPr>
        <p:spPr>
          <a:xfrm>
            <a:off x="498475" y="1976438"/>
            <a:ext cx="11193463" cy="4246562"/>
          </a:xfrm>
          <a:prstGeom prst="rect">
            <a:avLst/>
          </a:prstGeom>
          <a:noFill/>
          <a:ln w="9525">
            <a:noFill/>
          </a:ln>
        </p:spPr>
        <p:txBody>
          <a:bodyPr anchor="t">
            <a:spAutoFit/>
          </a:bodyPr>
          <a:p>
            <a:pPr indent="719455">
              <a:lnSpc>
                <a:spcPct val="150000"/>
              </a:lnSpc>
            </a:pPr>
            <a:r>
              <a:rPr lang="zh-CN" altLang="zh-CN" sz="2000" b="1" dirty="0">
                <a:latin typeface="仿宋" panose="02010609060101010101" pitchFamily="49" charset="-122"/>
                <a:ea typeface="仿宋" panose="02010609060101010101" pitchFamily="49" charset="-122"/>
              </a:rPr>
              <a:t>战争规律有一般规律和特殊规律。战争的一般规律是各种战争运动过程中最稳定、最普遍的内在本质联系。它存在于一切战争之中和战争的各个阶段，对任何战争都发生作用。战争的特殊规律是指具体的战争运动过程中的内在本质联系。它只为一定时间、一定地域、一定性质的战争，甚至某一次战争所固有，并在其中发生作用。任何战争都是在特定条件下进行的，必然带有时代的、国家的、民族的、地域的不同特点和性质。</a:t>
            </a:r>
            <a:endParaRPr lang="zh-CN" altLang="zh-CN" sz="2000" b="1" dirty="0">
              <a:latin typeface="仿宋" panose="02010609060101010101" pitchFamily="49" charset="-122"/>
              <a:ea typeface="仿宋" panose="02010609060101010101" pitchFamily="49" charset="-122"/>
            </a:endParaRPr>
          </a:p>
          <a:p>
            <a:pPr indent="719455">
              <a:lnSpc>
                <a:spcPct val="150000"/>
              </a:lnSpc>
            </a:pPr>
            <a:r>
              <a:rPr lang="zh-CN" altLang="zh-CN" sz="2000" b="1" dirty="0">
                <a:latin typeface="仿宋" panose="02010609060101010101" pitchFamily="49" charset="-122"/>
                <a:ea typeface="仿宋" panose="02010609060101010101" pitchFamily="49" charset="-122"/>
              </a:rPr>
              <a:t>战争的一般规律与特殊规律是共性与个性、普遍性与特殊性的关系，两者既有区别，又有联系。战争的一般规律寓于战争的特殊规律之中 ，是从特殊规律中抽象概括出来的，并通过特殊规律发生作用；特殊规律受一般规律的制约和指导，并不断发展一般规律。战争的一般规律与战争的特殊规律又是相对的，在一定范围内的一般规律，在另一范围内可以成为特殊规律，反之亦然。</a:t>
            </a:r>
            <a:endParaRPr lang="zh-CN" altLang="zh-CN" sz="2000" b="1" dirty="0">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0" y="666750"/>
            <a:ext cx="9578975" cy="739775"/>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4210" name="文本框 2"/>
          <p:cNvSpPr txBox="1"/>
          <p:nvPr/>
        </p:nvSpPr>
        <p:spPr>
          <a:xfrm>
            <a:off x="184150" y="744538"/>
            <a:ext cx="9210675" cy="584200"/>
          </a:xfrm>
          <a:prstGeom prst="rect">
            <a:avLst/>
          </a:prstGeom>
          <a:noFill/>
          <a:ln w="9525">
            <a:noFill/>
          </a:ln>
        </p:spPr>
        <p:txBody>
          <a:bodyPr anchor="t">
            <a:spAutoFit/>
          </a:bodyPr>
          <a:p>
            <a:r>
              <a:rPr lang="zh-CN" altLang="en-US" sz="3200" b="1" dirty="0">
                <a:latin typeface="楷体" panose="02010609060101010101" charset="-122"/>
                <a:ea typeface="楷体" panose="02010609060101010101" charset="-122"/>
              </a:rPr>
              <a:t>思考四：</a:t>
            </a:r>
            <a:r>
              <a:rPr lang="zh-CN" altLang="zh-CN" sz="3200" b="1" dirty="0">
                <a:latin typeface="楷体" panose="02010609060101010101" charset="-122"/>
                <a:ea typeface="楷体" panose="02010609060101010101" charset="-122"/>
              </a:rPr>
              <a:t>研究战争和军事问题有哪些基本方法</a:t>
            </a:r>
            <a:r>
              <a:rPr lang="en-US" altLang="zh-CN" sz="3200" b="1" dirty="0">
                <a:latin typeface="楷体" panose="02010609060101010101" charset="-122"/>
                <a:ea typeface="楷体" panose="02010609060101010101" charset="-122"/>
              </a:rPr>
              <a:t>?</a:t>
            </a:r>
            <a:endParaRPr lang="en-US" altLang="zh-CN" sz="3200" b="1" dirty="0">
              <a:latin typeface="楷体" panose="02010609060101010101" charset="-122"/>
              <a:ea typeface="楷体" panose="02010609060101010101" charset="-122"/>
            </a:endParaRPr>
          </a:p>
        </p:txBody>
      </p:sp>
      <p:sp>
        <p:nvSpPr>
          <p:cNvPr id="4" name="文本框 3"/>
          <p:cNvSpPr txBox="1"/>
          <p:nvPr/>
        </p:nvSpPr>
        <p:spPr>
          <a:xfrm>
            <a:off x="498475" y="2190750"/>
            <a:ext cx="11193463" cy="2306638"/>
          </a:xfrm>
          <a:prstGeom prst="rect">
            <a:avLst/>
          </a:prstGeom>
          <a:noFill/>
          <a:ln w="9525">
            <a:noFill/>
          </a:ln>
        </p:spPr>
        <p:txBody>
          <a:bodyPr anchor="t">
            <a:spAutoFit/>
          </a:bodyPr>
          <a:p>
            <a:pPr indent="719455">
              <a:lnSpc>
                <a:spcPct val="150000"/>
              </a:lnSpc>
            </a:pPr>
            <a:r>
              <a:rPr lang="zh-CN" altLang="zh-CN" sz="2400" b="1" dirty="0">
                <a:latin typeface="仿宋" panose="02010609060101010101" pitchFamily="49" charset="-122"/>
                <a:ea typeface="仿宋" panose="02010609060101010101" pitchFamily="49" charset="-122"/>
              </a:rPr>
              <a:t>针对实际， 实事求是地进行研究；着眼政治， 从政治本质上进行研究；注意特点和发展， 具体地历史地进行研究；把握全局， 全面系统地进行研究；分析矛盾， 运用对立统一的观点进行研究；坚持群众观点， 着眼对人的因素进行研究。</a:t>
            </a:r>
            <a:endParaRPr lang="zh-CN" altLang="zh-CN" sz="2400" b="1" dirty="0">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0" y="666750"/>
            <a:ext cx="10069513" cy="739775"/>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5234" name="文本框 2"/>
          <p:cNvSpPr txBox="1"/>
          <p:nvPr/>
        </p:nvSpPr>
        <p:spPr>
          <a:xfrm>
            <a:off x="152400" y="744538"/>
            <a:ext cx="9798050" cy="582612"/>
          </a:xfrm>
          <a:prstGeom prst="rect">
            <a:avLst/>
          </a:prstGeom>
          <a:noFill/>
          <a:ln w="9525">
            <a:noFill/>
          </a:ln>
        </p:spPr>
        <p:txBody>
          <a:bodyPr anchor="t">
            <a:spAutoFit/>
          </a:bodyPr>
          <a:p>
            <a:r>
              <a:rPr lang="zh-CN" altLang="en-US" sz="3200" b="1" dirty="0">
                <a:latin typeface="楷体" panose="02010609060101010101" charset="-122"/>
                <a:ea typeface="楷体" panose="02010609060101010101" charset="-122"/>
              </a:rPr>
              <a:t>思考五：</a:t>
            </a:r>
            <a:r>
              <a:rPr lang="zh-CN" altLang="zh-CN" sz="3200" b="1" dirty="0">
                <a:latin typeface="楷体" panose="02010609060101010101" charset="-122"/>
                <a:ea typeface="楷体" panose="02010609060101010101" charset="-122"/>
              </a:rPr>
              <a:t>简述马克思、恩格斯军事理论的主要内容</a:t>
            </a:r>
            <a:r>
              <a:rPr lang="zh-CN" altLang="en-US" sz="3200" b="1" dirty="0">
                <a:latin typeface="楷体" panose="02010609060101010101" charset="-122"/>
                <a:ea typeface="楷体" panose="02010609060101010101" charset="-122"/>
              </a:rPr>
              <a:t>。</a:t>
            </a:r>
            <a:endParaRPr lang="zh-CN" altLang="en-US" sz="3200" b="1" dirty="0">
              <a:latin typeface="楷体" panose="02010609060101010101" charset="-122"/>
              <a:ea typeface="楷体" panose="02010609060101010101" charset="-122"/>
            </a:endParaRPr>
          </a:p>
        </p:txBody>
      </p:sp>
      <p:sp>
        <p:nvSpPr>
          <p:cNvPr id="4" name="文本框 3"/>
          <p:cNvSpPr txBox="1"/>
          <p:nvPr/>
        </p:nvSpPr>
        <p:spPr>
          <a:xfrm>
            <a:off x="479425" y="2224088"/>
            <a:ext cx="11233150" cy="2860675"/>
          </a:xfrm>
          <a:prstGeom prst="rect">
            <a:avLst/>
          </a:prstGeom>
          <a:noFill/>
          <a:ln w="9525">
            <a:noFill/>
          </a:ln>
        </p:spPr>
        <p:txBody>
          <a:bodyPr anchor="t">
            <a:spAutoFit/>
          </a:bodyPr>
          <a:p>
            <a:pPr indent="719455">
              <a:lnSpc>
                <a:spcPct val="150000"/>
              </a:lnSpc>
            </a:pPr>
            <a:r>
              <a:rPr lang="zh-CN" altLang="zh-CN" sz="2400" b="1" dirty="0">
                <a:latin typeface="仿宋" panose="02010609060101010101" pitchFamily="49" charset="-122"/>
                <a:ea typeface="仿宋" panose="02010609060101010101" pitchFamily="49" charset="-122"/>
              </a:rPr>
              <a:t>战争是人类社会发展的一定历史阶段的产物；夺取政权、实行无产阶级专政的首要条件是无产阶级军队；武装起义是无产阶级和被压迫人民暴力革命的开始形式；暴力（战争）的胜利是以暴力所拥有的物质资料为基础的；无产阶级革命战争和争取民族独立的战争，必须实行人民战争，而不应当局限于用正规军的一般的作战方法。</a:t>
            </a:r>
            <a:endParaRPr lang="zh-CN" altLang="zh-CN" sz="2400" b="1" dirty="0">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66248"/>
            <a:ext cx="9950824" cy="74098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3" name="文本框 2"/>
          <p:cNvSpPr txBox="1"/>
          <p:nvPr/>
        </p:nvSpPr>
        <p:spPr>
          <a:xfrm>
            <a:off x="151523" y="744350"/>
            <a:ext cx="9584147" cy="584775"/>
          </a:xfrm>
          <a:prstGeom prst="rect">
            <a:avLst/>
          </a:prstGeom>
          <a:noFill/>
        </p:spPr>
        <p:txBody>
          <a:bodyPr wrap="square" rtlCol="0">
            <a:spAutoFit/>
          </a:bodyPr>
          <a:lstStyle/>
          <a:p>
            <a:r>
              <a:rPr lang="zh-CN" altLang="en-US" sz="3200" b="1" dirty="0">
                <a:latin typeface="楷体" panose="02010609060101010101" charset="-122"/>
                <a:ea typeface="楷体" panose="02010609060101010101" charset="-122"/>
              </a:rPr>
              <a:t>思考二：</a:t>
            </a:r>
            <a:r>
              <a:rPr lang="zh-CN" altLang="zh-CN" sz="3200" b="1" dirty="0">
                <a:latin typeface="楷体" panose="02010609060101010101" charset="-122"/>
                <a:ea typeface="楷体" panose="02010609060101010101" charset="-122"/>
              </a:rPr>
              <a:t>为什么说国防是国家生存与发展的安全保障</a:t>
            </a:r>
            <a:r>
              <a:rPr lang="en-US" altLang="zh-CN" sz="3200" b="1" dirty="0">
                <a:latin typeface="楷体" panose="02010609060101010101" charset="-122"/>
                <a:ea typeface="楷体" panose="02010609060101010101" charset="-122"/>
              </a:rPr>
              <a:t>?</a:t>
            </a:r>
            <a:endParaRPr lang="zh-CN" altLang="en-US" sz="3200" b="1" dirty="0">
              <a:latin typeface="楷体" panose="02010609060101010101" charset="-122"/>
              <a:ea typeface="楷体" panose="02010609060101010101" charset="-122"/>
            </a:endParaRPr>
          </a:p>
        </p:txBody>
      </p:sp>
      <p:sp>
        <p:nvSpPr>
          <p:cNvPr id="4" name="文本框 3"/>
          <p:cNvSpPr txBox="1"/>
          <p:nvPr/>
        </p:nvSpPr>
        <p:spPr>
          <a:xfrm>
            <a:off x="420096" y="2263268"/>
            <a:ext cx="11351808" cy="3329758"/>
          </a:xfrm>
          <a:prstGeom prst="rect">
            <a:avLst/>
          </a:prstGeom>
          <a:noFill/>
        </p:spPr>
        <p:txBody>
          <a:bodyPr wrap="square" rtlCol="0">
            <a:spAutoFit/>
          </a:bodyPr>
          <a:lstStyle/>
          <a:p>
            <a:pPr>
              <a:lnSpc>
                <a:spcPct val="150000"/>
              </a:lnSpc>
            </a:pPr>
            <a:r>
              <a:rPr lang="en-US" altLang="zh-CN" sz="2400" b="1" dirty="0">
                <a:latin typeface="仿宋" panose="02010609060101010101" pitchFamily="49" charset="-122"/>
                <a:ea typeface="仿宋" panose="02010609060101010101" pitchFamily="49" charset="-122"/>
              </a:rPr>
              <a:t>    </a:t>
            </a:r>
            <a:r>
              <a:rPr lang="zh-CN" altLang="zh-CN" sz="2400" b="1" dirty="0">
                <a:latin typeface="仿宋" panose="02010609060101010101" pitchFamily="49" charset="-122"/>
                <a:ea typeface="仿宋" panose="02010609060101010101" pitchFamily="49" charset="-122"/>
              </a:rPr>
              <a:t>国家的生存与发展，人民的生活与安宁，历来与国防息息相关。生存与发展构成国家的两大基本利益，二者互为条件，互相依存。生存是人类繁衍延续的第一需要，是发展的前提；发展是国家繁荣富强的根本途径，是生存的条件。中外历史反复证明，国家的生存与发展。离不开国家的主权独立、领土完整、安全统一和稳定。无论是确保国家的内政不被干涉、主权不被侵犯、领土不被分裂和占领，还是实现祖国统一，促进国家的长治久安和人民的安居乐业，都不能没有强大的国防。</a:t>
            </a:r>
            <a:r>
              <a:rPr lang="en-US" altLang="zh-CN" sz="2400" b="1" dirty="0">
                <a:latin typeface="仿宋" panose="02010609060101010101" pitchFamily="49" charset="-122"/>
                <a:ea typeface="仿宋" panose="02010609060101010101" pitchFamily="49" charset="-122"/>
              </a:rPr>
              <a:t>  </a:t>
            </a:r>
            <a:endParaRPr lang="zh-CN" altLang="en-US" sz="2400" b="1" dirty="0">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1"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0" y="666750"/>
            <a:ext cx="9578975" cy="739775"/>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6258" name="文本框 2"/>
          <p:cNvSpPr txBox="1"/>
          <p:nvPr/>
        </p:nvSpPr>
        <p:spPr>
          <a:xfrm>
            <a:off x="152400" y="744538"/>
            <a:ext cx="9210675" cy="582612"/>
          </a:xfrm>
          <a:prstGeom prst="rect">
            <a:avLst/>
          </a:prstGeom>
          <a:noFill/>
          <a:ln w="9525">
            <a:noFill/>
          </a:ln>
        </p:spPr>
        <p:txBody>
          <a:bodyPr anchor="t">
            <a:spAutoFit/>
          </a:bodyPr>
          <a:p>
            <a:r>
              <a:rPr lang="zh-CN" altLang="en-US" sz="3200" b="1" dirty="0">
                <a:latin typeface="楷体" panose="02010609060101010101" charset="-122"/>
                <a:ea typeface="楷体" panose="02010609060101010101" charset="-122"/>
              </a:rPr>
              <a:t>思考六：</a:t>
            </a:r>
            <a:r>
              <a:rPr lang="zh-CN" altLang="zh-CN" sz="3200" b="1" dirty="0">
                <a:latin typeface="楷体" panose="02010609060101010101" charset="-122"/>
                <a:ea typeface="楷体" panose="02010609060101010101" charset="-122"/>
              </a:rPr>
              <a:t>如何理解毛泽东军事思想的含义</a:t>
            </a:r>
            <a:r>
              <a:rPr lang="en-US" altLang="zh-CN" sz="3200" b="1" dirty="0">
                <a:latin typeface="楷体" panose="02010609060101010101" charset="-122"/>
                <a:ea typeface="楷体" panose="02010609060101010101" charset="-122"/>
              </a:rPr>
              <a:t>?</a:t>
            </a:r>
            <a:endParaRPr lang="en-US" altLang="zh-CN" sz="3200" b="1" dirty="0">
              <a:latin typeface="楷体" panose="02010609060101010101" charset="-122"/>
              <a:ea typeface="楷体" panose="02010609060101010101" charset="-122"/>
            </a:endParaRPr>
          </a:p>
        </p:txBody>
      </p:sp>
      <p:sp>
        <p:nvSpPr>
          <p:cNvPr id="4" name="文本框 3"/>
          <p:cNvSpPr txBox="1"/>
          <p:nvPr/>
        </p:nvSpPr>
        <p:spPr>
          <a:xfrm>
            <a:off x="498475" y="1976438"/>
            <a:ext cx="11193463" cy="3968750"/>
          </a:xfrm>
          <a:prstGeom prst="rect">
            <a:avLst/>
          </a:prstGeom>
          <a:noFill/>
          <a:ln w="9525">
            <a:noFill/>
          </a:ln>
        </p:spPr>
        <p:txBody>
          <a:bodyPr anchor="t">
            <a:spAutoFit/>
          </a:bodyPr>
          <a:p>
            <a:pPr indent="719455">
              <a:lnSpc>
                <a:spcPct val="150000"/>
              </a:lnSpc>
            </a:pPr>
            <a:r>
              <a:rPr lang="zh-CN" altLang="zh-CN" sz="2400" b="1" dirty="0">
                <a:latin typeface="仿宋" panose="02010609060101010101" pitchFamily="49" charset="-122"/>
                <a:ea typeface="仿宋" panose="02010609060101010101" pitchFamily="49" charset="-122"/>
              </a:rPr>
              <a:t>毛泽东军事思想是以毛泽东为主要代表的中国共产党人关于中国革命战争和国防问题的科学理论体系。它的主要内容包括无产阶级的战争观和方法论、人民军队建设理论、人民战争思想、人民战争的战略战术、国防现代化建设理论。它是马克思列宁主义的基本原理和中国革命战争具体实践相结合的产物，是中国人民革命战争和国防建设与国防斗争实践经验的总结，是以毛泽东为主要代表的中国共产党人集体智慧的结晶，是毛泽东思想的重要组成部分，是具有中国特色的马克思主义军事理论。</a:t>
            </a:r>
            <a:endParaRPr lang="zh-CN" altLang="zh-CN" sz="2400" b="1" dirty="0">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0" y="666750"/>
            <a:ext cx="9578975" cy="739775"/>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7282" name="文本框 2"/>
          <p:cNvSpPr txBox="1"/>
          <p:nvPr/>
        </p:nvSpPr>
        <p:spPr>
          <a:xfrm>
            <a:off x="152400" y="744538"/>
            <a:ext cx="9210675" cy="582612"/>
          </a:xfrm>
          <a:prstGeom prst="rect">
            <a:avLst/>
          </a:prstGeom>
          <a:noFill/>
          <a:ln w="9525">
            <a:noFill/>
          </a:ln>
        </p:spPr>
        <p:txBody>
          <a:bodyPr anchor="t">
            <a:spAutoFit/>
          </a:bodyPr>
          <a:p>
            <a:r>
              <a:rPr lang="zh-CN" altLang="en-US" sz="3200" b="1" dirty="0">
                <a:latin typeface="楷体" panose="02010609060101010101" charset="-122"/>
                <a:ea typeface="楷体" panose="02010609060101010101" charset="-122"/>
              </a:rPr>
              <a:t>思考七：</a:t>
            </a:r>
            <a:r>
              <a:rPr lang="zh-CN" altLang="zh-CN" sz="3200" b="1" dirty="0">
                <a:latin typeface="楷体" panose="02010609060101010101" charset="-122"/>
                <a:ea typeface="楷体" panose="02010609060101010101" charset="-122"/>
              </a:rPr>
              <a:t>为什么要坚持党对军队的绝对领导</a:t>
            </a:r>
            <a:r>
              <a:rPr lang="en-US" altLang="zh-CN" sz="3200" b="1" dirty="0">
                <a:latin typeface="楷体" panose="02010609060101010101" charset="-122"/>
                <a:ea typeface="楷体" panose="02010609060101010101" charset="-122"/>
              </a:rPr>
              <a:t>?</a:t>
            </a:r>
            <a:endParaRPr lang="en-US" altLang="zh-CN" sz="3200" b="1" dirty="0">
              <a:latin typeface="楷体" panose="02010609060101010101" charset="-122"/>
              <a:ea typeface="楷体" panose="02010609060101010101" charset="-122"/>
            </a:endParaRPr>
          </a:p>
        </p:txBody>
      </p:sp>
      <p:sp>
        <p:nvSpPr>
          <p:cNvPr id="4" name="文本框 3"/>
          <p:cNvSpPr txBox="1"/>
          <p:nvPr/>
        </p:nvSpPr>
        <p:spPr>
          <a:xfrm>
            <a:off x="498475" y="2184400"/>
            <a:ext cx="11193463" cy="2306638"/>
          </a:xfrm>
          <a:prstGeom prst="rect">
            <a:avLst/>
          </a:prstGeom>
          <a:noFill/>
          <a:ln w="9525">
            <a:noFill/>
          </a:ln>
        </p:spPr>
        <p:txBody>
          <a:bodyPr anchor="t">
            <a:spAutoFit/>
          </a:bodyPr>
          <a:p>
            <a:pPr indent="719455">
              <a:lnSpc>
                <a:spcPct val="150000"/>
              </a:lnSpc>
            </a:pPr>
            <a:r>
              <a:rPr lang="zh-CN" altLang="zh-CN" sz="2400" b="1" dirty="0">
                <a:latin typeface="仿宋" panose="02010609060101010101" pitchFamily="49" charset="-122"/>
                <a:ea typeface="仿宋" panose="02010609060101010101" pitchFamily="49" charset="-122"/>
              </a:rPr>
              <a:t>坚持党对军队的绝对领导，这是我们建军的根本原则，是我们党的优良传统，是我们军队特有的政治优势，必须继续保持和发扬。江泽民特别强调，一个军队要有军魂，我们军队的军魂就是党的绝对领导，要把党对军队的绝对领导提升到我们军队永远不变的军魂。</a:t>
            </a:r>
            <a:endParaRPr lang="zh-CN" altLang="zh-CN" sz="2400" b="1" dirty="0">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0" y="666750"/>
            <a:ext cx="9578975" cy="739775"/>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8306" name="文本框 2"/>
          <p:cNvSpPr txBox="1"/>
          <p:nvPr/>
        </p:nvSpPr>
        <p:spPr>
          <a:xfrm>
            <a:off x="152400" y="744538"/>
            <a:ext cx="9210675" cy="584200"/>
          </a:xfrm>
          <a:prstGeom prst="rect">
            <a:avLst/>
          </a:prstGeom>
          <a:noFill/>
          <a:ln w="9525">
            <a:noFill/>
          </a:ln>
        </p:spPr>
        <p:txBody>
          <a:bodyPr anchor="t">
            <a:spAutoFit/>
          </a:bodyPr>
          <a:p>
            <a:r>
              <a:rPr lang="zh-CN" altLang="en-US" sz="3200" b="1" dirty="0">
                <a:latin typeface="楷体" panose="02010609060101010101" charset="-122"/>
                <a:ea typeface="楷体" panose="02010609060101010101" charset="-122"/>
              </a:rPr>
              <a:t>思考八：</a:t>
            </a:r>
            <a:r>
              <a:rPr lang="zh-CN" altLang="zh-CN" sz="3200" b="1" dirty="0">
                <a:latin typeface="楷体" panose="02010609060101010101" charset="-122"/>
                <a:ea typeface="楷体" panose="02010609060101010101" charset="-122"/>
              </a:rPr>
              <a:t>毛泽东军事思想体系由哪几部分组成</a:t>
            </a:r>
            <a:r>
              <a:rPr lang="en-US" altLang="zh-CN" sz="3200" b="1" dirty="0">
                <a:latin typeface="楷体" panose="02010609060101010101" charset="-122"/>
                <a:ea typeface="楷体" panose="02010609060101010101" charset="-122"/>
              </a:rPr>
              <a:t>?</a:t>
            </a:r>
            <a:endParaRPr lang="en-US" altLang="zh-CN" sz="3200" b="1" dirty="0">
              <a:latin typeface="楷体" panose="02010609060101010101" charset="-122"/>
              <a:ea typeface="楷体" panose="02010609060101010101" charset="-122"/>
            </a:endParaRPr>
          </a:p>
        </p:txBody>
      </p:sp>
      <p:sp>
        <p:nvSpPr>
          <p:cNvPr id="4" name="文本框 3"/>
          <p:cNvSpPr txBox="1"/>
          <p:nvPr/>
        </p:nvSpPr>
        <p:spPr>
          <a:xfrm>
            <a:off x="498475" y="2260600"/>
            <a:ext cx="11193463" cy="1198563"/>
          </a:xfrm>
          <a:prstGeom prst="rect">
            <a:avLst/>
          </a:prstGeom>
          <a:noFill/>
          <a:ln w="9525">
            <a:noFill/>
          </a:ln>
        </p:spPr>
        <p:txBody>
          <a:bodyPr anchor="t">
            <a:spAutoFit/>
          </a:bodyPr>
          <a:p>
            <a:pPr indent="719455">
              <a:lnSpc>
                <a:spcPct val="150000"/>
              </a:lnSpc>
            </a:pPr>
            <a:r>
              <a:rPr lang="zh-CN" altLang="zh-CN" sz="2400" b="1" dirty="0">
                <a:latin typeface="仿宋" panose="02010609060101010101" pitchFamily="49" charset="-122"/>
                <a:ea typeface="仿宋" panose="02010609060101010101" pitchFamily="49" charset="-122"/>
              </a:rPr>
              <a:t>无产阶级的战争观和方法论、人民军队理论、人民战争理论、人民战争的战略战术、国防现代化建设理论五个组成部分。</a:t>
            </a:r>
            <a:endParaRPr lang="zh-CN" altLang="zh-CN" sz="2400" b="1" dirty="0">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0" y="666750"/>
            <a:ext cx="10128250" cy="739775"/>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9330" name="文本框 2"/>
          <p:cNvSpPr txBox="1"/>
          <p:nvPr/>
        </p:nvSpPr>
        <p:spPr>
          <a:xfrm>
            <a:off x="152400" y="744538"/>
            <a:ext cx="10112375" cy="584200"/>
          </a:xfrm>
          <a:prstGeom prst="rect">
            <a:avLst/>
          </a:prstGeom>
          <a:noFill/>
          <a:ln w="9525">
            <a:noFill/>
          </a:ln>
        </p:spPr>
        <p:txBody>
          <a:bodyPr anchor="t">
            <a:spAutoFit/>
          </a:bodyPr>
          <a:p>
            <a:r>
              <a:rPr lang="zh-CN" altLang="en-US" sz="3200" b="1" dirty="0">
                <a:latin typeface="楷体" panose="02010609060101010101" charset="-122"/>
                <a:ea typeface="楷体" panose="02010609060101010101" charset="-122"/>
              </a:rPr>
              <a:t>思考九：</a:t>
            </a:r>
            <a:r>
              <a:rPr lang="zh-CN" altLang="zh-CN" sz="3200" b="1" dirty="0">
                <a:latin typeface="楷体" panose="02010609060101010101" charset="-122"/>
                <a:ea typeface="楷体" panose="02010609060101010101" charset="-122"/>
              </a:rPr>
              <a:t>试述邓小平新时期军队建设思想的主要内容。</a:t>
            </a:r>
            <a:endParaRPr lang="zh-CN" altLang="zh-CN" sz="3200" b="1" dirty="0">
              <a:latin typeface="楷体" panose="02010609060101010101" charset="-122"/>
              <a:ea typeface="楷体" panose="02010609060101010101" charset="-122"/>
            </a:endParaRPr>
          </a:p>
        </p:txBody>
      </p:sp>
      <p:sp>
        <p:nvSpPr>
          <p:cNvPr id="4" name="文本框 3"/>
          <p:cNvSpPr txBox="1"/>
          <p:nvPr/>
        </p:nvSpPr>
        <p:spPr>
          <a:xfrm>
            <a:off x="500063" y="1730375"/>
            <a:ext cx="11191875" cy="5078413"/>
          </a:xfrm>
          <a:prstGeom prst="rect">
            <a:avLst/>
          </a:prstGeom>
          <a:noFill/>
          <a:ln w="9525">
            <a:noFill/>
          </a:ln>
        </p:spPr>
        <p:txBody>
          <a:bodyPr anchor="t">
            <a:spAutoFit/>
          </a:bodyPr>
          <a:p>
            <a:pPr indent="719455">
              <a:lnSpc>
                <a:spcPct val="150000"/>
              </a:lnSpc>
            </a:pPr>
            <a:r>
              <a:rPr lang="zh-CN" altLang="zh-CN" sz="2400" b="1" dirty="0">
                <a:latin typeface="仿宋" panose="02010609060101010101" pitchFamily="49" charset="-122"/>
                <a:ea typeface="仿宋" panose="02010609060101010101" pitchFamily="49" charset="-122"/>
              </a:rPr>
              <a:t>无产阶级战争观的新拓展：霸权主义是当代战争的根源；如果工作做得好，世界战争是可以避免的；战争不是解决国家、民族、阶级间利益矛盾的唯一手段；现代条件下的人民战争。</a:t>
            </a:r>
            <a:endParaRPr lang="zh-CN" altLang="zh-CN" sz="2400" b="1" dirty="0">
              <a:latin typeface="仿宋" panose="02010609060101010101" pitchFamily="49" charset="-122"/>
              <a:ea typeface="仿宋" panose="02010609060101010101" pitchFamily="49" charset="-122"/>
            </a:endParaRPr>
          </a:p>
          <a:p>
            <a:pPr indent="719455">
              <a:lnSpc>
                <a:spcPct val="150000"/>
              </a:lnSpc>
            </a:pPr>
            <a:r>
              <a:rPr lang="zh-CN" altLang="zh-CN" sz="2400" b="1" dirty="0">
                <a:latin typeface="仿宋" panose="02010609060101010101" pitchFamily="49" charset="-122"/>
                <a:ea typeface="仿宋" panose="02010609060101010101" pitchFamily="49" charset="-122"/>
              </a:rPr>
              <a:t>新时期人民军队建设：建设一支现代化、正规化、革命化的军队；建立合理的编制体制。</a:t>
            </a:r>
            <a:endParaRPr lang="zh-CN" altLang="zh-CN" sz="2400" b="1" dirty="0">
              <a:latin typeface="仿宋" panose="02010609060101010101" pitchFamily="49" charset="-122"/>
              <a:ea typeface="仿宋" panose="02010609060101010101" pitchFamily="49" charset="-122"/>
            </a:endParaRPr>
          </a:p>
          <a:p>
            <a:pPr indent="719455">
              <a:lnSpc>
                <a:spcPct val="150000"/>
              </a:lnSpc>
            </a:pPr>
            <a:r>
              <a:rPr lang="zh-CN" altLang="zh-CN" sz="2400" b="1" dirty="0">
                <a:latin typeface="仿宋" panose="02010609060101010101" pitchFamily="49" charset="-122"/>
                <a:ea typeface="仿宋" panose="02010609060101010101" pitchFamily="49" charset="-122"/>
              </a:rPr>
              <a:t>把教育训练提高到战略地位。</a:t>
            </a:r>
            <a:endParaRPr lang="zh-CN" altLang="zh-CN" sz="2400" b="1" dirty="0">
              <a:latin typeface="仿宋" panose="02010609060101010101" pitchFamily="49" charset="-122"/>
              <a:ea typeface="仿宋" panose="02010609060101010101" pitchFamily="49" charset="-122"/>
            </a:endParaRPr>
          </a:p>
          <a:p>
            <a:pPr indent="719455">
              <a:lnSpc>
                <a:spcPct val="150000"/>
              </a:lnSpc>
            </a:pPr>
            <a:r>
              <a:rPr lang="zh-CN" altLang="zh-CN" sz="2400" b="1" dirty="0">
                <a:latin typeface="仿宋" panose="02010609060101010101" pitchFamily="49" charset="-122"/>
                <a:ea typeface="仿宋" panose="02010609060101010101" pitchFamily="49" charset="-122"/>
              </a:rPr>
              <a:t>加强和改进新时期政治工作。</a:t>
            </a:r>
            <a:endParaRPr lang="zh-CN" altLang="zh-CN" sz="2400" b="1" dirty="0">
              <a:latin typeface="仿宋" panose="02010609060101010101" pitchFamily="49" charset="-122"/>
              <a:ea typeface="仿宋" panose="02010609060101010101" pitchFamily="49" charset="-122"/>
            </a:endParaRPr>
          </a:p>
          <a:p>
            <a:pPr indent="719455">
              <a:lnSpc>
                <a:spcPct val="150000"/>
              </a:lnSpc>
            </a:pPr>
            <a:r>
              <a:rPr lang="zh-CN" altLang="zh-CN" sz="2400" b="1" dirty="0">
                <a:latin typeface="仿宋" panose="02010609060101010101" pitchFamily="49" charset="-122"/>
                <a:ea typeface="仿宋" panose="02010609060101010101" pitchFamily="49" charset="-122"/>
              </a:rPr>
              <a:t>中国特色的国防：国防建设必须服从国家经济建设大局；军民兼容、平战结合发展国防工业；引进技术与自力更生相结合发展国防科技。</a:t>
            </a:r>
            <a:endParaRPr lang="zh-CN" altLang="zh-CN" sz="2400" b="1" dirty="0">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0" y="666750"/>
            <a:ext cx="10325100" cy="739775"/>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0354" name="文本框 2"/>
          <p:cNvSpPr txBox="1"/>
          <p:nvPr/>
        </p:nvSpPr>
        <p:spPr>
          <a:xfrm>
            <a:off x="152400" y="744538"/>
            <a:ext cx="10328275" cy="584200"/>
          </a:xfrm>
          <a:prstGeom prst="rect">
            <a:avLst/>
          </a:prstGeom>
          <a:noFill/>
          <a:ln w="9525">
            <a:noFill/>
          </a:ln>
        </p:spPr>
        <p:txBody>
          <a:bodyPr anchor="t">
            <a:spAutoFit/>
          </a:bodyPr>
          <a:p>
            <a:r>
              <a:rPr lang="zh-CN" altLang="en-US" sz="3200" b="1" dirty="0">
                <a:latin typeface="楷体" panose="02010609060101010101" charset="-122"/>
                <a:ea typeface="楷体" panose="02010609060101010101" charset="-122"/>
              </a:rPr>
              <a:t>思考十：</a:t>
            </a:r>
            <a:r>
              <a:rPr lang="zh-CN" altLang="zh-CN" sz="3200" b="1" dirty="0">
                <a:latin typeface="楷体" panose="02010609060101010101" charset="-122"/>
                <a:ea typeface="楷体" panose="02010609060101010101" charset="-122"/>
              </a:rPr>
              <a:t>江泽民“五句话”总要求的具体含义是什么</a:t>
            </a:r>
            <a:r>
              <a:rPr lang="en-US" altLang="zh-CN" sz="3200" b="1" dirty="0">
                <a:latin typeface="楷体" panose="02010609060101010101" charset="-122"/>
                <a:ea typeface="楷体" panose="02010609060101010101" charset="-122"/>
              </a:rPr>
              <a:t>?</a:t>
            </a:r>
            <a:endParaRPr lang="en-US" altLang="zh-CN" sz="3200" b="1" dirty="0">
              <a:latin typeface="楷体" panose="02010609060101010101" charset="-122"/>
              <a:ea typeface="楷体" panose="02010609060101010101" charset="-122"/>
            </a:endParaRPr>
          </a:p>
        </p:txBody>
      </p:sp>
      <p:sp>
        <p:nvSpPr>
          <p:cNvPr id="4" name="文本框 3"/>
          <p:cNvSpPr txBox="1"/>
          <p:nvPr/>
        </p:nvSpPr>
        <p:spPr>
          <a:xfrm>
            <a:off x="98425" y="1771650"/>
            <a:ext cx="11995150" cy="4616450"/>
          </a:xfrm>
          <a:prstGeom prst="rect">
            <a:avLst/>
          </a:prstGeom>
          <a:noFill/>
          <a:ln w="9525">
            <a:noFill/>
          </a:ln>
        </p:spPr>
        <p:txBody>
          <a:bodyPr anchor="t">
            <a:spAutoFit/>
          </a:bodyPr>
          <a:p>
            <a:pPr indent="395605">
              <a:lnSpc>
                <a:spcPct val="150000"/>
              </a:lnSpc>
            </a:pPr>
            <a:r>
              <a:rPr lang="zh-CN" altLang="zh-CN" sz="1400" b="1" dirty="0">
                <a:latin typeface="仿宋" panose="02010609060101010101" pitchFamily="49" charset="-122"/>
                <a:ea typeface="仿宋" panose="02010609060101010101" pitchFamily="49" charset="-122"/>
              </a:rPr>
              <a:t>政治合格的根本含义，就是要坚持和接受中国共产党的绝对领导，保证我军人民军队的性质和宗旨，确实履行党和人民所赋予的神圣使命。就是要解决我军永不变质的问题。</a:t>
            </a:r>
            <a:endParaRPr lang="zh-CN" altLang="zh-CN" sz="1400" b="1" dirty="0">
              <a:latin typeface="仿宋" panose="02010609060101010101" pitchFamily="49" charset="-122"/>
              <a:ea typeface="仿宋" panose="02010609060101010101" pitchFamily="49" charset="-122"/>
            </a:endParaRPr>
          </a:p>
          <a:p>
            <a:pPr indent="395605">
              <a:lnSpc>
                <a:spcPct val="150000"/>
              </a:lnSpc>
            </a:pPr>
            <a:r>
              <a:rPr lang="zh-CN" altLang="zh-CN" sz="1400" b="1" dirty="0">
                <a:latin typeface="仿宋" panose="02010609060101010101" pitchFamily="49" charset="-122"/>
                <a:ea typeface="仿宋" panose="02010609060101010101" pitchFamily="49" charset="-122"/>
              </a:rPr>
              <a:t>军事过硬，就是要解决我军打得赢的问题。军队是国家的武装力量，是执行国家对内对外的暴力工具，其根本任务就是保卫人民和国家的生命安全、经济利益和国家的主权与领土完整。为此，针对新形势的要求，江泽民对军队再三强调:一是必须坚持毛泽东军事思想和邓小平新时期军队建设思想的科学指导地位，深入研究信息化战争的指导规律，务求军事理论建设的优势地位;二是贯彻积极防御的新时期军事战略方针;三是以科技为先导，不断改善我军的武器装备，确保我军掌握具有世界先进水平的“撒手锏”;四是用科学知识武装全军官兵，不断提高我军官兵的军事素质;五是实行科学的编制体制，走科技质量效能型之路;六是以训代战，努力提高高技术条件下的防卫作战能力;七是牢固树立战斗队的思想。</a:t>
            </a:r>
            <a:endParaRPr lang="zh-CN" altLang="zh-CN" sz="1400" b="1" dirty="0">
              <a:latin typeface="仿宋" panose="02010609060101010101" pitchFamily="49" charset="-122"/>
              <a:ea typeface="仿宋" panose="02010609060101010101" pitchFamily="49" charset="-122"/>
            </a:endParaRPr>
          </a:p>
          <a:p>
            <a:pPr indent="395605">
              <a:lnSpc>
                <a:spcPct val="150000"/>
              </a:lnSpc>
            </a:pPr>
            <a:r>
              <a:rPr lang="zh-CN" altLang="zh-CN" sz="1400" b="1" dirty="0">
                <a:latin typeface="仿宋" panose="02010609060101010101" pitchFamily="49" charset="-122"/>
                <a:ea typeface="仿宋" panose="02010609060101010101" pitchFamily="49" charset="-122"/>
              </a:rPr>
              <a:t>作风优良，是我军性质宗旨的集中体现，也是构成我军战斗力的重要因素和克敌制胜的法宝。其主要内容是实事求是、言行一致、公道正派、廉洁奉公、艰苦奋斗、勤俭节约、尊干爱兵、拥政爱民、雷厉风行、英勇顽强等。从而解决我军永葆本色的问题。</a:t>
            </a:r>
            <a:endParaRPr lang="zh-CN" altLang="zh-CN" sz="1400" b="1" dirty="0">
              <a:latin typeface="仿宋" panose="02010609060101010101" pitchFamily="49" charset="-122"/>
              <a:ea typeface="仿宋" panose="02010609060101010101" pitchFamily="49" charset="-122"/>
            </a:endParaRPr>
          </a:p>
          <a:p>
            <a:pPr indent="395605">
              <a:lnSpc>
                <a:spcPct val="150000"/>
              </a:lnSpc>
            </a:pPr>
            <a:r>
              <a:rPr lang="zh-CN" altLang="zh-CN" sz="1400" b="1" dirty="0">
                <a:latin typeface="仿宋" panose="02010609060101010101" pitchFamily="49" charset="-122"/>
                <a:ea typeface="仿宋" panose="02010609060101010101" pitchFamily="49" charset="-122"/>
              </a:rPr>
              <a:t>纪律严明，就是要解决新时期军队指挥到位的问题。一要严格政治纪律。坚决维护政令军令的权威性、严肃性，确保党中央、中央军委决策的贯彻落实。二要树立高度自觉的组织观念。三要严格遵守条令条例和各项规章制度。四要严格执行群众纪律，自觉接受群众的监督，维护人民的利益。</a:t>
            </a:r>
            <a:endParaRPr lang="zh-CN" altLang="zh-CN" sz="1400" b="1" dirty="0">
              <a:latin typeface="仿宋" panose="02010609060101010101" pitchFamily="49" charset="-122"/>
              <a:ea typeface="仿宋" panose="02010609060101010101" pitchFamily="49" charset="-122"/>
            </a:endParaRPr>
          </a:p>
          <a:p>
            <a:pPr indent="395605">
              <a:lnSpc>
                <a:spcPct val="150000"/>
              </a:lnSpc>
            </a:pPr>
            <a:r>
              <a:rPr lang="zh-CN" altLang="zh-CN" sz="1400" b="1" dirty="0">
                <a:latin typeface="仿宋" panose="02010609060101010101" pitchFamily="49" charset="-122"/>
                <a:ea typeface="仿宋" panose="02010609060101010101" pitchFamily="49" charset="-122"/>
              </a:rPr>
              <a:t>保障有力，就是要解决我军在信息化战争条件下供得上的问题，实现保障有力，就是要根据高技术条件下的作战需要，加强后勤和技术保障建设。主要抓好应急综合保障能力的提高，后勤建设的改革，建立平战结合、军民兼容的后勤保障体系，加强后勤保障技术的训练等，以适应信息化战争的需要。</a:t>
            </a:r>
            <a:endParaRPr lang="zh-CN" altLang="zh-CN" sz="1400" b="1" dirty="0">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14287" y="314325"/>
            <a:ext cx="11129963" cy="739775"/>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1378" name="文本框 2"/>
          <p:cNvSpPr txBox="1"/>
          <p:nvPr/>
        </p:nvSpPr>
        <p:spPr>
          <a:xfrm>
            <a:off x="152400" y="469900"/>
            <a:ext cx="10623550" cy="582613"/>
          </a:xfrm>
          <a:prstGeom prst="rect">
            <a:avLst/>
          </a:prstGeom>
          <a:noFill/>
          <a:ln w="9525">
            <a:noFill/>
          </a:ln>
        </p:spPr>
        <p:txBody>
          <a:bodyPr anchor="t">
            <a:spAutoFit/>
          </a:bodyPr>
          <a:p>
            <a:r>
              <a:rPr lang="zh-CN" altLang="en-US" sz="3200" b="1" dirty="0">
                <a:latin typeface="楷体" panose="02010609060101010101" charset="-122"/>
                <a:ea typeface="楷体" panose="02010609060101010101" charset="-122"/>
              </a:rPr>
              <a:t>思考十一：胡锦涛国防和军队建设思想主要内容是什么？</a:t>
            </a:r>
            <a:endParaRPr lang="zh-CN" altLang="en-US" sz="3200" b="1" dirty="0">
              <a:latin typeface="楷体" panose="02010609060101010101" charset="-122"/>
              <a:ea typeface="楷体" panose="02010609060101010101" charset="-122"/>
            </a:endParaRPr>
          </a:p>
        </p:txBody>
      </p:sp>
      <p:sp>
        <p:nvSpPr>
          <p:cNvPr id="4" name="文本框 3"/>
          <p:cNvSpPr txBox="1"/>
          <p:nvPr/>
        </p:nvSpPr>
        <p:spPr>
          <a:xfrm>
            <a:off x="-14287" y="1052513"/>
            <a:ext cx="11191875" cy="6186487"/>
          </a:xfrm>
          <a:prstGeom prst="rect">
            <a:avLst/>
          </a:prstGeom>
          <a:noFill/>
          <a:ln w="9525">
            <a:noFill/>
          </a:ln>
        </p:spPr>
        <p:txBody>
          <a:bodyPr anchor="t">
            <a:spAutoFit/>
          </a:bodyPr>
          <a:p>
            <a:pPr indent="719455">
              <a:lnSpc>
                <a:spcPct val="150000"/>
              </a:lnSpc>
            </a:pPr>
            <a:r>
              <a:rPr lang="zh-CN" altLang="zh-CN" sz="2400" b="1" dirty="0">
                <a:latin typeface="仿宋" panose="02010609060101010101" pitchFamily="49" charset="-122"/>
                <a:ea typeface="仿宋" panose="02010609060101010101" pitchFamily="49" charset="-122"/>
              </a:rPr>
              <a:t>（一）新世纪新阶段军事战略思想</a:t>
            </a:r>
            <a:endParaRPr lang="zh-CN" altLang="zh-CN" sz="2400" b="1" dirty="0">
              <a:latin typeface="仿宋" panose="02010609060101010101" pitchFamily="49" charset="-122"/>
              <a:ea typeface="仿宋" panose="02010609060101010101" pitchFamily="49" charset="-122"/>
            </a:endParaRPr>
          </a:p>
          <a:p>
            <a:pPr indent="719455">
              <a:lnSpc>
                <a:spcPct val="150000"/>
              </a:lnSpc>
            </a:pPr>
            <a:r>
              <a:rPr lang="en-US" altLang="zh-CN" sz="2400" b="1" dirty="0">
                <a:latin typeface="仿宋" panose="02010609060101010101" pitchFamily="49" charset="-122"/>
                <a:ea typeface="仿宋" panose="02010609060101010101" pitchFamily="49" charset="-122"/>
              </a:rPr>
              <a:t>1</a:t>
            </a:r>
            <a:r>
              <a:rPr lang="zh-CN" altLang="en-US" sz="2400" b="1" dirty="0">
                <a:latin typeface="仿宋" panose="02010609060101010101" pitchFamily="49" charset="-122"/>
                <a:ea typeface="仿宋" panose="02010609060101010101" pitchFamily="49" charset="-122"/>
              </a:rPr>
              <a:t>、用科学发展观统领国防和军队建设；</a:t>
            </a:r>
            <a:endParaRPr lang="zh-CN" altLang="en-US" sz="2400" b="1" dirty="0">
              <a:latin typeface="仿宋" panose="02010609060101010101" pitchFamily="49" charset="-122"/>
              <a:ea typeface="仿宋" panose="02010609060101010101" pitchFamily="49" charset="-122"/>
            </a:endParaRPr>
          </a:p>
          <a:p>
            <a:pPr indent="719455">
              <a:lnSpc>
                <a:spcPct val="150000"/>
              </a:lnSpc>
            </a:pPr>
            <a:r>
              <a:rPr lang="en-US" altLang="zh-CN" sz="2400" b="1" dirty="0">
                <a:latin typeface="仿宋" panose="02010609060101010101" pitchFamily="49" charset="-122"/>
                <a:ea typeface="仿宋" panose="02010609060101010101" pitchFamily="49" charset="-122"/>
              </a:rPr>
              <a:t>2</a:t>
            </a:r>
            <a:r>
              <a:rPr lang="zh-CN" altLang="en-US" sz="2400" b="1" dirty="0">
                <a:latin typeface="仿宋" panose="02010609060101010101" pitchFamily="49" charset="-122"/>
                <a:ea typeface="仿宋" panose="02010609060101010101" pitchFamily="49" charset="-122"/>
              </a:rPr>
              <a:t>、反对</a:t>
            </a:r>
            <a:r>
              <a:rPr lang="en-US" altLang="zh-CN" sz="2400" b="1" dirty="0">
                <a:latin typeface="仿宋" panose="02010609060101010101" pitchFamily="49" charset="-122"/>
                <a:ea typeface="仿宋" panose="02010609060101010101" pitchFamily="49" charset="-122"/>
              </a:rPr>
              <a:t>“</a:t>
            </a:r>
            <a:r>
              <a:rPr lang="zh-CN" altLang="en-US" sz="2400" b="1" dirty="0">
                <a:latin typeface="仿宋" panose="02010609060101010101" pitchFamily="49" charset="-122"/>
                <a:ea typeface="仿宋" panose="02010609060101010101" pitchFamily="49" charset="-122"/>
              </a:rPr>
              <a:t>台独</a:t>
            </a:r>
            <a:r>
              <a:rPr lang="en-US" altLang="zh-CN" sz="2400" b="1" dirty="0">
                <a:latin typeface="仿宋" panose="02010609060101010101" pitchFamily="49" charset="-122"/>
                <a:ea typeface="仿宋" panose="02010609060101010101" pitchFamily="49" charset="-122"/>
              </a:rPr>
              <a:t>”</a:t>
            </a:r>
            <a:r>
              <a:rPr lang="zh-CN" altLang="en-US" sz="2400" b="1" dirty="0">
                <a:latin typeface="仿宋" panose="02010609060101010101" pitchFamily="49" charset="-122"/>
                <a:ea typeface="仿宋" panose="02010609060101010101" pitchFamily="49" charset="-122"/>
              </a:rPr>
              <a:t>，做好打赢信息化战争的准备；</a:t>
            </a:r>
            <a:endParaRPr lang="zh-CN" altLang="en-US" sz="2400" b="1" dirty="0">
              <a:latin typeface="仿宋" panose="02010609060101010101" pitchFamily="49" charset="-122"/>
              <a:ea typeface="仿宋" panose="02010609060101010101" pitchFamily="49" charset="-122"/>
            </a:endParaRPr>
          </a:p>
          <a:p>
            <a:pPr indent="719455">
              <a:lnSpc>
                <a:spcPct val="150000"/>
              </a:lnSpc>
            </a:pPr>
            <a:r>
              <a:rPr lang="zh-CN" altLang="zh-CN" sz="2400" b="1" dirty="0">
                <a:latin typeface="仿宋" panose="02010609060101010101" pitchFamily="49" charset="-122"/>
                <a:ea typeface="仿宋" panose="02010609060101010101" pitchFamily="49" charset="-122"/>
              </a:rPr>
              <a:t>（二）新世纪新阶段军队建设思想</a:t>
            </a:r>
            <a:endParaRPr lang="zh-CN" altLang="zh-CN" sz="2400" b="1" dirty="0">
              <a:latin typeface="仿宋" panose="02010609060101010101" pitchFamily="49" charset="-122"/>
              <a:ea typeface="仿宋" panose="02010609060101010101" pitchFamily="49" charset="-122"/>
            </a:endParaRPr>
          </a:p>
          <a:p>
            <a:pPr indent="719455">
              <a:lnSpc>
                <a:spcPct val="150000"/>
              </a:lnSpc>
            </a:pPr>
            <a:r>
              <a:rPr lang="en-US" altLang="zh-CN" sz="2400" b="1" dirty="0">
                <a:latin typeface="仿宋" panose="02010609060101010101" pitchFamily="49" charset="-122"/>
                <a:ea typeface="仿宋" panose="02010609060101010101" pitchFamily="49" charset="-122"/>
              </a:rPr>
              <a:t>1</a:t>
            </a:r>
            <a:r>
              <a:rPr lang="zh-CN" altLang="en-US" sz="2400" b="1" dirty="0">
                <a:latin typeface="仿宋" panose="02010609060101010101" pitchFamily="49" charset="-122"/>
                <a:ea typeface="仿宋" panose="02010609060101010101" pitchFamily="49" charset="-122"/>
              </a:rPr>
              <a:t>、</a:t>
            </a:r>
            <a:r>
              <a:rPr lang="zh-CN" altLang="zh-CN" sz="2400" b="1" dirty="0">
                <a:latin typeface="仿宋" panose="02010609060101010101" pitchFamily="49" charset="-122"/>
                <a:ea typeface="仿宋" panose="02010609060101010101" pitchFamily="49" charset="-122"/>
              </a:rPr>
              <a:t>我军在新世纪新阶段的历史使命；</a:t>
            </a:r>
            <a:r>
              <a:rPr lang="en-US" altLang="zh-CN" sz="2400" b="1" dirty="0">
                <a:latin typeface="仿宋" panose="02010609060101010101" pitchFamily="49" charset="-122"/>
                <a:ea typeface="仿宋" panose="02010609060101010101" pitchFamily="49" charset="-122"/>
              </a:rPr>
              <a:t>2</a:t>
            </a:r>
            <a:r>
              <a:rPr lang="zh-CN" altLang="en-US" sz="2400" b="1" dirty="0">
                <a:latin typeface="仿宋" panose="02010609060101010101" pitchFamily="49" charset="-122"/>
                <a:ea typeface="仿宋" panose="02010609060101010101" pitchFamily="49" charset="-122"/>
              </a:rPr>
              <a:t>、</a:t>
            </a:r>
            <a:r>
              <a:rPr lang="zh-CN" altLang="zh-CN" sz="2400" b="1" dirty="0">
                <a:latin typeface="仿宋" panose="02010609060101010101" pitchFamily="49" charset="-122"/>
                <a:ea typeface="仿宋" panose="02010609060101010101" pitchFamily="49" charset="-122"/>
              </a:rPr>
              <a:t>推进我军“三化”建设；</a:t>
            </a:r>
            <a:endParaRPr lang="zh-CN" altLang="zh-CN" sz="2400" b="1" dirty="0">
              <a:latin typeface="仿宋" panose="02010609060101010101" pitchFamily="49" charset="-122"/>
              <a:ea typeface="仿宋" panose="02010609060101010101" pitchFamily="49" charset="-122"/>
            </a:endParaRPr>
          </a:p>
          <a:p>
            <a:pPr indent="719455">
              <a:lnSpc>
                <a:spcPct val="150000"/>
              </a:lnSpc>
            </a:pPr>
            <a:r>
              <a:rPr lang="en-US" altLang="zh-CN" sz="2400" b="1" dirty="0">
                <a:latin typeface="仿宋" panose="02010609060101010101" pitchFamily="49" charset="-122"/>
                <a:ea typeface="仿宋" panose="02010609060101010101" pitchFamily="49" charset="-122"/>
              </a:rPr>
              <a:t>3</a:t>
            </a:r>
            <a:r>
              <a:rPr lang="zh-CN" altLang="en-US" sz="2400" b="1" dirty="0">
                <a:latin typeface="仿宋" panose="02010609060101010101" pitchFamily="49" charset="-122"/>
                <a:ea typeface="仿宋" panose="02010609060101010101" pitchFamily="49" charset="-122"/>
              </a:rPr>
              <a:t>、</a:t>
            </a:r>
            <a:r>
              <a:rPr lang="zh-CN" altLang="zh-CN" sz="2400" b="1" dirty="0">
                <a:latin typeface="仿宋" panose="02010609060101010101" pitchFamily="49" charset="-122"/>
                <a:ea typeface="仿宋" panose="02010609060101010101" pitchFamily="49" charset="-122"/>
              </a:rPr>
              <a:t>坚持以人为本，加快转变战斗力生成模式；</a:t>
            </a:r>
            <a:endParaRPr lang="zh-CN" altLang="zh-CN" sz="2400" b="1" dirty="0">
              <a:latin typeface="仿宋" panose="02010609060101010101" pitchFamily="49" charset="-122"/>
              <a:ea typeface="仿宋" panose="02010609060101010101" pitchFamily="49" charset="-122"/>
            </a:endParaRPr>
          </a:p>
          <a:p>
            <a:pPr indent="719455">
              <a:lnSpc>
                <a:spcPct val="150000"/>
              </a:lnSpc>
            </a:pPr>
            <a:r>
              <a:rPr lang="en-US" altLang="zh-CN" sz="2400" b="1" dirty="0">
                <a:latin typeface="仿宋" panose="02010609060101010101" pitchFamily="49" charset="-122"/>
                <a:ea typeface="仿宋" panose="02010609060101010101" pitchFamily="49" charset="-122"/>
              </a:rPr>
              <a:t>4</a:t>
            </a:r>
            <a:r>
              <a:rPr lang="zh-CN" altLang="en-US" sz="2400" b="1" dirty="0">
                <a:latin typeface="仿宋" panose="02010609060101010101" pitchFamily="49" charset="-122"/>
                <a:ea typeface="仿宋" panose="02010609060101010101" pitchFamily="49" charset="-122"/>
              </a:rPr>
              <a:t>、</a:t>
            </a:r>
            <a:r>
              <a:rPr lang="zh-CN" altLang="zh-CN" sz="2400" b="1" dirty="0">
                <a:latin typeface="仿宋" panose="02010609060101010101" pitchFamily="49" charset="-122"/>
                <a:ea typeface="仿宋" panose="02010609060101010101" pitchFamily="49" charset="-122"/>
              </a:rPr>
              <a:t>加强科学管理，落实从严治军，不断提高军队建设质量。</a:t>
            </a:r>
            <a:endParaRPr lang="zh-CN" altLang="zh-CN" sz="2400" b="1" dirty="0">
              <a:latin typeface="仿宋" panose="02010609060101010101" pitchFamily="49" charset="-122"/>
              <a:ea typeface="仿宋" panose="02010609060101010101" pitchFamily="49" charset="-122"/>
            </a:endParaRPr>
          </a:p>
          <a:p>
            <a:pPr indent="719455">
              <a:lnSpc>
                <a:spcPct val="150000"/>
              </a:lnSpc>
            </a:pPr>
            <a:r>
              <a:rPr lang="zh-CN" altLang="zh-CN" sz="2400" b="1" dirty="0">
                <a:latin typeface="仿宋" panose="02010609060101010101" pitchFamily="49" charset="-122"/>
                <a:ea typeface="仿宋" panose="02010609060101010101" pitchFamily="49" charset="-122"/>
              </a:rPr>
              <a:t>（三）</a:t>
            </a:r>
            <a:r>
              <a:rPr lang="zh-CN" altLang="zh-CN" sz="2400" b="1" dirty="0">
                <a:latin typeface="仿宋" panose="02010609060101010101" pitchFamily="49" charset="-122"/>
                <a:ea typeface="仿宋" panose="02010609060101010101" pitchFamily="49" charset="-122"/>
                <a:sym typeface="宋体" panose="02010600030101010101" pitchFamily="2" charset="-122"/>
              </a:rPr>
              <a:t>新世纪新阶段国防建设思想</a:t>
            </a:r>
            <a:endParaRPr lang="zh-CN" altLang="zh-CN" sz="2400" b="1" dirty="0">
              <a:latin typeface="仿宋" panose="02010609060101010101" pitchFamily="49" charset="-122"/>
              <a:ea typeface="仿宋" panose="02010609060101010101" pitchFamily="49" charset="-122"/>
              <a:sym typeface="宋体" panose="02010600030101010101" pitchFamily="2" charset="-122"/>
            </a:endParaRPr>
          </a:p>
          <a:p>
            <a:pPr indent="719455">
              <a:lnSpc>
                <a:spcPct val="150000"/>
              </a:lnSpc>
            </a:pPr>
            <a:r>
              <a:rPr lang="en-US" altLang="zh-CN" sz="2400" b="1" dirty="0">
                <a:latin typeface="仿宋" panose="02010609060101010101" pitchFamily="49" charset="-122"/>
                <a:ea typeface="仿宋" panose="02010609060101010101" pitchFamily="49" charset="-122"/>
                <a:sym typeface="宋体" panose="02010600030101010101" pitchFamily="2" charset="-122"/>
              </a:rPr>
              <a:t>1</a:t>
            </a:r>
            <a:r>
              <a:rPr lang="zh-CN" altLang="en-US" sz="2400" b="1" dirty="0">
                <a:latin typeface="仿宋" panose="02010609060101010101" pitchFamily="49" charset="-122"/>
                <a:ea typeface="仿宋" panose="02010609060101010101" pitchFamily="49" charset="-122"/>
                <a:sym typeface="宋体" panose="02010600030101010101" pitchFamily="2" charset="-122"/>
              </a:rPr>
              <a:t>、国防与经济建设一定要协调发展；</a:t>
            </a:r>
            <a:endParaRPr lang="zh-CN" altLang="en-US" sz="2400" b="1" dirty="0">
              <a:latin typeface="仿宋" panose="02010609060101010101" pitchFamily="49" charset="-122"/>
              <a:ea typeface="仿宋" panose="02010609060101010101" pitchFamily="49" charset="-122"/>
              <a:sym typeface="宋体" panose="02010600030101010101" pitchFamily="2" charset="-122"/>
            </a:endParaRPr>
          </a:p>
          <a:p>
            <a:pPr indent="719455">
              <a:lnSpc>
                <a:spcPct val="150000"/>
              </a:lnSpc>
            </a:pPr>
            <a:r>
              <a:rPr lang="en-US" altLang="zh-CN" sz="2400" b="1" dirty="0">
                <a:latin typeface="仿宋" panose="02010609060101010101" pitchFamily="49" charset="-122"/>
                <a:ea typeface="仿宋" panose="02010609060101010101" pitchFamily="49" charset="-122"/>
                <a:sym typeface="宋体" panose="02010600030101010101" pitchFamily="2" charset="-122"/>
              </a:rPr>
              <a:t>2</a:t>
            </a:r>
            <a:r>
              <a:rPr lang="zh-CN" altLang="en-US" sz="2400" b="1" dirty="0">
                <a:latin typeface="仿宋" panose="02010609060101010101" pitchFamily="49" charset="-122"/>
                <a:ea typeface="仿宋" panose="02010609060101010101" pitchFamily="49" charset="-122"/>
                <a:sym typeface="宋体" panose="02010600030101010101" pitchFamily="2" charset="-122"/>
              </a:rPr>
              <a:t>、军民结合、寓军于民</a:t>
            </a:r>
            <a:endParaRPr lang="zh-CN" altLang="zh-CN" sz="2400" b="1" dirty="0">
              <a:latin typeface="仿宋" panose="02010609060101010101" pitchFamily="49" charset="-122"/>
              <a:ea typeface="仿宋" panose="02010609060101010101" pitchFamily="49" charset="-122"/>
              <a:sym typeface="宋体" panose="02010600030101010101" pitchFamily="2" charset="-122"/>
            </a:endParaRPr>
          </a:p>
          <a:p>
            <a:pPr indent="719455">
              <a:lnSpc>
                <a:spcPct val="150000"/>
              </a:lnSpc>
            </a:pPr>
            <a:endParaRPr lang="zh-CN" altLang="zh-CN" sz="2400" b="1" dirty="0">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0" y="666750"/>
            <a:ext cx="8478838" cy="739775"/>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2402" name="文本框 2"/>
          <p:cNvSpPr txBox="1"/>
          <p:nvPr/>
        </p:nvSpPr>
        <p:spPr>
          <a:xfrm>
            <a:off x="152400" y="744538"/>
            <a:ext cx="9210675" cy="584200"/>
          </a:xfrm>
          <a:prstGeom prst="rect">
            <a:avLst/>
          </a:prstGeom>
          <a:noFill/>
          <a:ln w="9525">
            <a:noFill/>
          </a:ln>
        </p:spPr>
        <p:txBody>
          <a:bodyPr anchor="t">
            <a:spAutoFit/>
          </a:bodyPr>
          <a:p>
            <a:r>
              <a:rPr lang="zh-CN" altLang="en-US" sz="3200" b="1" dirty="0">
                <a:latin typeface="楷体" panose="02010609060101010101" charset="-122"/>
                <a:ea typeface="楷体" panose="02010609060101010101" charset="-122"/>
              </a:rPr>
              <a:t>思考十二：</a:t>
            </a:r>
            <a:r>
              <a:rPr lang="zh-CN" altLang="zh-CN" sz="3200" b="1" dirty="0">
                <a:latin typeface="楷体" panose="02010609060101010101" charset="-122"/>
                <a:ea typeface="楷体" panose="02010609060101010101" charset="-122"/>
              </a:rPr>
              <a:t>简述习近平强军思想的主要内容。</a:t>
            </a:r>
            <a:endParaRPr lang="zh-CN" altLang="zh-CN" sz="3200" b="1" dirty="0">
              <a:latin typeface="楷体" panose="02010609060101010101" charset="-122"/>
              <a:ea typeface="楷体" panose="02010609060101010101" charset="-122"/>
            </a:endParaRPr>
          </a:p>
        </p:txBody>
      </p:sp>
      <p:sp>
        <p:nvSpPr>
          <p:cNvPr id="4" name="文本框 3"/>
          <p:cNvSpPr txBox="1"/>
          <p:nvPr/>
        </p:nvSpPr>
        <p:spPr>
          <a:xfrm>
            <a:off x="60325" y="1406525"/>
            <a:ext cx="12071350" cy="5584825"/>
          </a:xfrm>
          <a:prstGeom prst="rect">
            <a:avLst/>
          </a:prstGeom>
          <a:noFill/>
          <a:ln w="9525">
            <a:noFill/>
          </a:ln>
        </p:spPr>
        <p:txBody>
          <a:bodyPr anchor="t">
            <a:spAutoFit/>
          </a:bodyPr>
          <a:p>
            <a:pPr indent="395605">
              <a:lnSpc>
                <a:spcPct val="150000"/>
              </a:lnSpc>
            </a:pPr>
            <a:r>
              <a:rPr lang="zh-CN" altLang="zh-CN" sz="1400" b="1" dirty="0">
                <a:latin typeface="仿宋" panose="02010609060101010101" pitchFamily="49" charset="-122"/>
                <a:ea typeface="仿宋" panose="02010609060101010101" pitchFamily="49" charset="-122"/>
              </a:rPr>
              <a:t>强军使命：明确强国必须强军，巩固国防和强大人民军队是新时代坚持和发展中国特色社会主义、实现中华民族伟大复兴的战略支撑。</a:t>
            </a:r>
            <a:endParaRPr lang="zh-CN" altLang="zh-CN" sz="1400" b="1" dirty="0">
              <a:latin typeface="仿宋" panose="02010609060101010101" pitchFamily="49" charset="-122"/>
              <a:ea typeface="仿宋" panose="02010609060101010101" pitchFamily="49" charset="-122"/>
            </a:endParaRPr>
          </a:p>
          <a:p>
            <a:pPr indent="395605">
              <a:lnSpc>
                <a:spcPct val="150000"/>
              </a:lnSpc>
            </a:pPr>
            <a:r>
              <a:rPr lang="zh-CN" altLang="zh-CN" sz="1400" b="1" dirty="0">
                <a:latin typeface="仿宋" panose="02010609060101010101" pitchFamily="49" charset="-122"/>
                <a:ea typeface="仿宋" panose="02010609060101010101" pitchFamily="49" charset="-122"/>
              </a:rPr>
              <a:t>强军目标：明确党在新时代的强军目标是建设一支听党指挥、能打胜仗、作风优良的人民军队，必须同国家现代化进程相一致，力争到2035年基本实现国防和军队现代化，到本世纪中叶把人民军队全面建成世界一流军队。</a:t>
            </a:r>
            <a:endParaRPr lang="zh-CN" altLang="zh-CN" sz="1400" b="1" dirty="0">
              <a:latin typeface="仿宋" panose="02010609060101010101" pitchFamily="49" charset="-122"/>
              <a:ea typeface="仿宋" panose="02010609060101010101" pitchFamily="49" charset="-122"/>
            </a:endParaRPr>
          </a:p>
          <a:p>
            <a:pPr indent="395605">
              <a:lnSpc>
                <a:spcPct val="150000"/>
              </a:lnSpc>
            </a:pPr>
            <a:r>
              <a:rPr lang="zh-CN" altLang="zh-CN" sz="1400" b="1" dirty="0">
                <a:latin typeface="仿宋" panose="02010609060101010101" pitchFamily="49" charset="-122"/>
                <a:ea typeface="仿宋" panose="02010609060101010101" pitchFamily="49" charset="-122"/>
              </a:rPr>
              <a:t>强军之魂：明确党对军队绝对领导是人民军队建军之本、强军之魂，必须全面贯彻党领导军队的一系列根本原则和制度，确保部队绝对忠诚、绝对纯洁、绝对可靠。</a:t>
            </a:r>
            <a:endParaRPr lang="zh-CN" altLang="zh-CN" sz="1400" b="1" dirty="0">
              <a:latin typeface="仿宋" panose="02010609060101010101" pitchFamily="49" charset="-122"/>
              <a:ea typeface="仿宋" panose="02010609060101010101" pitchFamily="49" charset="-122"/>
            </a:endParaRPr>
          </a:p>
          <a:p>
            <a:pPr indent="395605">
              <a:lnSpc>
                <a:spcPct val="150000"/>
              </a:lnSpc>
            </a:pPr>
            <a:r>
              <a:rPr lang="zh-CN" altLang="zh-CN" sz="1400" b="1" dirty="0">
                <a:latin typeface="仿宋" panose="02010609060101010101" pitchFamily="49" charset="-122"/>
                <a:ea typeface="仿宋" panose="02010609060101010101" pitchFamily="49" charset="-122"/>
              </a:rPr>
              <a:t>强军之要：明确军队是要准备打仗的，必须聚焦能打仗、打胜仗，创新发展军事战略指导，构建中国特色现代作战体系，全面提高新时代备战打仗能力，有效塑造态势、管控危机、遏制战争、打赢战争。</a:t>
            </a:r>
            <a:endParaRPr lang="zh-CN" altLang="zh-CN" sz="1400" b="1" dirty="0">
              <a:latin typeface="仿宋" panose="02010609060101010101" pitchFamily="49" charset="-122"/>
              <a:ea typeface="仿宋" panose="02010609060101010101" pitchFamily="49" charset="-122"/>
            </a:endParaRPr>
          </a:p>
          <a:p>
            <a:pPr indent="395605">
              <a:lnSpc>
                <a:spcPct val="150000"/>
              </a:lnSpc>
            </a:pPr>
            <a:r>
              <a:rPr lang="zh-CN" altLang="zh-CN" sz="1400" b="1" dirty="0">
                <a:latin typeface="仿宋" panose="02010609060101010101" pitchFamily="49" charset="-122"/>
                <a:ea typeface="仿宋" panose="02010609060101010101" pitchFamily="49" charset="-122"/>
              </a:rPr>
              <a:t>强军之基：明确作风优良是我军鲜明特色和政治优势，必须加强作风建设、纪律建设，坚定不移正风肃纪、反腐惩恶，大力弘扬我党我军光荣传统和优良作风，永葆人民军队性质、宗旨、本色。</a:t>
            </a:r>
            <a:endParaRPr lang="zh-CN" altLang="zh-CN" sz="1400" b="1" dirty="0">
              <a:latin typeface="仿宋" panose="02010609060101010101" pitchFamily="49" charset="-122"/>
              <a:ea typeface="仿宋" panose="02010609060101010101" pitchFamily="49" charset="-122"/>
            </a:endParaRPr>
          </a:p>
          <a:p>
            <a:pPr indent="395605">
              <a:lnSpc>
                <a:spcPct val="150000"/>
              </a:lnSpc>
            </a:pPr>
            <a:r>
              <a:rPr lang="zh-CN" altLang="zh-CN" sz="1400" b="1" dirty="0">
                <a:latin typeface="仿宋" panose="02010609060101010101" pitchFamily="49" charset="-122"/>
                <a:ea typeface="仿宋" panose="02010609060101010101" pitchFamily="49" charset="-122"/>
              </a:rPr>
              <a:t>强军布局：明确推进强军事业必须坚持政治建军、改革强军、科技兴军、依法治军，更加注重聚焦实战、更加注重创新驱动、更加注重体系建设、更加注重集约高效、更加注重军民融合，全面提高革命化现代化正规化水平。</a:t>
            </a:r>
            <a:endParaRPr lang="zh-CN" altLang="zh-CN" sz="1400" b="1" dirty="0">
              <a:latin typeface="仿宋" panose="02010609060101010101" pitchFamily="49" charset="-122"/>
              <a:ea typeface="仿宋" panose="02010609060101010101" pitchFamily="49" charset="-122"/>
            </a:endParaRPr>
          </a:p>
          <a:p>
            <a:pPr indent="395605">
              <a:lnSpc>
                <a:spcPct val="150000"/>
              </a:lnSpc>
            </a:pPr>
            <a:r>
              <a:rPr lang="zh-CN" altLang="zh-CN" sz="1400" b="1" dirty="0">
                <a:latin typeface="仿宋" panose="02010609060101010101" pitchFamily="49" charset="-122"/>
                <a:ea typeface="仿宋" panose="02010609060101010101" pitchFamily="49" charset="-122"/>
              </a:rPr>
              <a:t>强军关键：明确改革是强军的必由之路，必须推进军队组织形态现代化，构建中国特色现代军事力量体系，完善中国特色社会主义军事制度。</a:t>
            </a:r>
            <a:endParaRPr lang="zh-CN" altLang="zh-CN" sz="1400" b="1" dirty="0">
              <a:latin typeface="仿宋" panose="02010609060101010101" pitchFamily="49" charset="-122"/>
              <a:ea typeface="仿宋" panose="02010609060101010101" pitchFamily="49" charset="-122"/>
            </a:endParaRPr>
          </a:p>
          <a:p>
            <a:pPr indent="395605">
              <a:lnSpc>
                <a:spcPct val="150000"/>
              </a:lnSpc>
            </a:pPr>
            <a:r>
              <a:rPr lang="zh-CN" altLang="zh-CN" sz="1400" b="1" dirty="0">
                <a:latin typeface="仿宋" panose="02010609060101010101" pitchFamily="49" charset="-122"/>
                <a:ea typeface="仿宋" panose="02010609060101010101" pitchFamily="49" charset="-122"/>
              </a:rPr>
              <a:t>强军动力：明确创新是引领发展的第一动力，必须坚持向科技创新要战斗力，统筹推进军事理论、技术、组织、管理、文化等各方面创新，建设创新型人民军队。</a:t>
            </a:r>
            <a:endParaRPr lang="zh-CN" altLang="zh-CN" sz="1400" b="1" dirty="0">
              <a:latin typeface="仿宋" panose="02010609060101010101" pitchFamily="49" charset="-122"/>
              <a:ea typeface="仿宋" panose="02010609060101010101" pitchFamily="49" charset="-122"/>
            </a:endParaRPr>
          </a:p>
          <a:p>
            <a:pPr indent="395605">
              <a:lnSpc>
                <a:spcPct val="150000"/>
              </a:lnSpc>
            </a:pPr>
            <a:r>
              <a:rPr lang="zh-CN" altLang="zh-CN" sz="1400" b="1" dirty="0">
                <a:latin typeface="仿宋" panose="02010609060101010101" pitchFamily="49" charset="-122"/>
                <a:ea typeface="仿宋" panose="02010609060101010101" pitchFamily="49" charset="-122"/>
              </a:rPr>
              <a:t>强军保障：明确现代化军队必须构建中国特色军事法治体系，推动治军方式根本性转变，提高国防和军队建设法治化水平。</a:t>
            </a:r>
            <a:endParaRPr lang="zh-CN" altLang="zh-CN" sz="1400" b="1" dirty="0">
              <a:latin typeface="仿宋" panose="02010609060101010101" pitchFamily="49" charset="-122"/>
              <a:ea typeface="仿宋" panose="02010609060101010101" pitchFamily="49" charset="-122"/>
            </a:endParaRPr>
          </a:p>
          <a:p>
            <a:pPr indent="395605">
              <a:lnSpc>
                <a:spcPct val="150000"/>
              </a:lnSpc>
            </a:pPr>
            <a:r>
              <a:rPr lang="zh-CN" altLang="zh-CN" sz="1400" b="1" dirty="0">
                <a:latin typeface="仿宋" panose="02010609060101010101" pitchFamily="49" charset="-122"/>
                <a:ea typeface="仿宋" panose="02010609060101010101" pitchFamily="49" charset="-122"/>
              </a:rPr>
              <a:t>强军路径：明确军民融合发展是兴国之举、强军之策，必须坚持发展和安全兼顾、富国和强军统一，形成全要素、多领域、高效益军民融合深度发展格局，构建一体化的国家战略体系和能力。</a:t>
            </a:r>
            <a:endParaRPr lang="zh-CN" altLang="zh-CN" sz="1400" b="1" dirty="0">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10建军 节"/>
          <p:cNvPicPr>
            <a:picLocks noChangeAspect="1"/>
          </p:cNvPicPr>
          <p:nvPr/>
        </p:nvPicPr>
        <p:blipFill>
          <a:blip r:embed="rId1" cstate="print"/>
          <a:stretch>
            <a:fillRect/>
          </a:stretch>
        </p:blipFill>
        <p:spPr>
          <a:xfrm>
            <a:off x="-99060" y="2119630"/>
            <a:ext cx="4700905" cy="4775200"/>
          </a:xfrm>
          <a:prstGeom prst="rect">
            <a:avLst/>
          </a:prstGeom>
        </p:spPr>
      </p:pic>
      <p:pic>
        <p:nvPicPr>
          <p:cNvPr id="6" name="图片 5" descr="10建军  节"/>
          <p:cNvPicPr>
            <a:picLocks noChangeAspect="1"/>
          </p:cNvPicPr>
          <p:nvPr/>
        </p:nvPicPr>
        <p:blipFill>
          <a:blip r:embed="rId2" cstate="print"/>
          <a:stretch>
            <a:fillRect/>
          </a:stretch>
        </p:blipFill>
        <p:spPr>
          <a:xfrm>
            <a:off x="7930515" y="2555240"/>
            <a:ext cx="4283075" cy="4339590"/>
          </a:xfrm>
          <a:prstGeom prst="rect">
            <a:avLst/>
          </a:prstGeom>
        </p:spPr>
      </p:pic>
      <p:sp>
        <p:nvSpPr>
          <p:cNvPr id="10" name="文本框 6"/>
          <p:cNvSpPr txBox="1">
            <a:spLocks noChangeArrowheads="1"/>
          </p:cNvSpPr>
          <p:nvPr/>
        </p:nvSpPr>
        <p:spPr bwMode="auto">
          <a:xfrm>
            <a:off x="2800350" y="1536700"/>
            <a:ext cx="6003925"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buFont typeface="Arial" panose="020B0604020202020204" pitchFamily="34" charset="0"/>
              <a:buNone/>
            </a:pPr>
            <a:r>
              <a:rPr lang="zh-CN" altLang="en-US" sz="8000" b="1" dirty="0" smtClean="0">
                <a:solidFill>
                  <a:srgbClr val="613624"/>
                </a:solidFill>
                <a:latin typeface="楷体" panose="02010609060101010101" charset="-122"/>
                <a:ea typeface="楷体" panose="02010609060101010101" charset="-122"/>
                <a:sym typeface="+mn-ea"/>
              </a:rPr>
              <a:t>第四</a:t>
            </a:r>
            <a:r>
              <a:rPr lang="zh-CN" altLang="en-US" sz="8000" b="1" dirty="0" smtClean="0">
                <a:solidFill>
                  <a:srgbClr val="613624"/>
                </a:solidFill>
                <a:latin typeface="楷体" panose="02010609060101010101" charset="-122"/>
                <a:ea typeface="楷体" panose="02010609060101010101" charset="-122"/>
                <a:sym typeface="+mn-ea"/>
              </a:rPr>
              <a:t>章</a:t>
            </a:r>
            <a:endParaRPr lang="zh-CN" altLang="en-US" sz="8000" b="1" dirty="0" smtClean="0">
              <a:solidFill>
                <a:srgbClr val="613624"/>
              </a:solidFill>
              <a:latin typeface="楷体" panose="02010609060101010101" charset="-122"/>
              <a:ea typeface="楷体" panose="02010609060101010101" charset="-122"/>
              <a:sym typeface="+mn-ea"/>
            </a:endParaRPr>
          </a:p>
          <a:p>
            <a:pPr algn="ctr" eaLnBrk="1" hangingPunct="1">
              <a:buFont typeface="Arial" panose="020B0604020202020204" pitchFamily="34" charset="0"/>
              <a:buNone/>
            </a:pPr>
            <a:r>
              <a:rPr lang="zh-CN" altLang="en-US" sz="8000" b="1" dirty="0" smtClean="0">
                <a:solidFill>
                  <a:srgbClr val="613624"/>
                </a:solidFill>
                <a:latin typeface="楷体" panose="02010609060101010101" charset="-122"/>
                <a:ea typeface="楷体" panose="02010609060101010101" charset="-122"/>
              </a:rPr>
              <a:t>现代战争</a:t>
            </a:r>
            <a:endParaRPr lang="zh-CN" altLang="en-US" sz="8000" b="1" dirty="0" smtClean="0">
              <a:solidFill>
                <a:srgbClr val="613624"/>
              </a:solidFill>
              <a:latin typeface="楷体" panose="02010609060101010101" charset="-122"/>
              <a:ea typeface="楷体" panose="02010609060101010101" charset="-122"/>
            </a:endParaRPr>
          </a:p>
          <a:p>
            <a:pPr algn="ctr" eaLnBrk="1" hangingPunct="1">
              <a:buFont typeface="Arial" panose="020B0604020202020204" pitchFamily="34" charset="0"/>
              <a:buNone/>
            </a:pPr>
            <a:endParaRPr lang="zh-CN" altLang="en-US" sz="8000" b="1" dirty="0">
              <a:solidFill>
                <a:srgbClr val="613624"/>
              </a:solidFill>
              <a:effectLst/>
              <a:latin typeface="楷体" panose="02010609060101010101" charset="-122"/>
              <a:ea typeface="楷体" panose="02010609060101010101"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66248"/>
            <a:ext cx="5565913" cy="74098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3" name="文本框 2"/>
          <p:cNvSpPr txBox="1"/>
          <p:nvPr/>
        </p:nvSpPr>
        <p:spPr>
          <a:xfrm>
            <a:off x="151524" y="744350"/>
            <a:ext cx="7705543" cy="584775"/>
          </a:xfrm>
          <a:prstGeom prst="rect">
            <a:avLst/>
          </a:prstGeom>
          <a:noFill/>
        </p:spPr>
        <p:txBody>
          <a:bodyPr wrap="square" rtlCol="0">
            <a:spAutoFit/>
          </a:bodyPr>
          <a:lstStyle/>
          <a:p>
            <a:r>
              <a:rPr lang="zh-CN" altLang="en-US" sz="3200" b="1" dirty="0">
                <a:latin typeface="楷体" panose="02010609060101010101" charset="-122"/>
                <a:ea typeface="楷体" panose="02010609060101010101" charset="-122"/>
              </a:rPr>
              <a:t>思考一：</a:t>
            </a:r>
            <a:r>
              <a:rPr lang="zh-CN" altLang="zh-CN" sz="3200" b="1" dirty="0">
                <a:latin typeface="楷体" panose="02010609060101010101" charset="-122"/>
                <a:ea typeface="楷体" panose="02010609060101010101" charset="-122"/>
              </a:rPr>
              <a:t>什么是新军事革命</a:t>
            </a:r>
            <a:r>
              <a:rPr lang="en-US" altLang="zh-CN" sz="3200" b="1" dirty="0">
                <a:latin typeface="楷体" panose="02010609060101010101" charset="-122"/>
                <a:ea typeface="楷体" panose="02010609060101010101" charset="-122"/>
              </a:rPr>
              <a:t>?</a:t>
            </a:r>
            <a:endParaRPr lang="zh-CN" altLang="en-US" sz="3200" b="1" dirty="0">
              <a:latin typeface="楷体" panose="02010609060101010101" charset="-122"/>
              <a:ea typeface="楷体" panose="02010609060101010101" charset="-122"/>
            </a:endParaRPr>
          </a:p>
        </p:txBody>
      </p:sp>
      <p:sp>
        <p:nvSpPr>
          <p:cNvPr id="4" name="文本框 3"/>
          <p:cNvSpPr txBox="1"/>
          <p:nvPr/>
        </p:nvSpPr>
        <p:spPr>
          <a:xfrm>
            <a:off x="499533" y="1976397"/>
            <a:ext cx="11192933" cy="2954655"/>
          </a:xfrm>
          <a:prstGeom prst="rect">
            <a:avLst/>
          </a:prstGeom>
          <a:noFill/>
        </p:spPr>
        <p:txBody>
          <a:bodyPr wrap="square" rtlCol="0">
            <a:spAutoFit/>
          </a:bodyPr>
          <a:lstStyle/>
          <a:p>
            <a:pPr>
              <a:lnSpc>
                <a:spcPct val="150000"/>
              </a:lnSpc>
            </a:pPr>
            <a:r>
              <a:rPr lang="en-US" altLang="zh-CN" sz="2800" b="1" dirty="0">
                <a:latin typeface="仿宋" panose="02010609060101010101" pitchFamily="49" charset="-122"/>
                <a:ea typeface="仿宋" panose="02010609060101010101" pitchFamily="49" charset="-122"/>
              </a:rPr>
              <a:t>    </a:t>
            </a:r>
            <a:r>
              <a:rPr lang="zh-CN" altLang="zh-CN" sz="2800" b="1" dirty="0">
                <a:latin typeface="仿宋" panose="02010609060101010101" pitchFamily="49" charset="-122"/>
                <a:ea typeface="仿宋" panose="02010609060101010101" pitchFamily="49" charset="-122"/>
              </a:rPr>
              <a:t>新军事革命，是指在工业社会走向信息社会的时代，以信息技术为核心的高技术的广泛运用，在军事领域引起武器装备、军事理论和组织体制等一系列的根本变革，导致彻底改变战争形态和军队建设模式的一场革命。</a:t>
            </a:r>
            <a:endParaRPr lang="zh-CN" altLang="zh-CN" sz="2800" b="1" dirty="0">
              <a:latin typeface="仿宋" panose="02010609060101010101" pitchFamily="49" charset="-122"/>
              <a:ea typeface="仿宋" panose="02010609060101010101" pitchFamily="49" charset="-122"/>
            </a:endParaRPr>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8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66248"/>
            <a:ext cx="11192932" cy="74098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3" name="文本框 2"/>
          <p:cNvSpPr txBox="1"/>
          <p:nvPr/>
        </p:nvSpPr>
        <p:spPr>
          <a:xfrm>
            <a:off x="151524" y="744350"/>
            <a:ext cx="11041408" cy="584775"/>
          </a:xfrm>
          <a:prstGeom prst="rect">
            <a:avLst/>
          </a:prstGeom>
          <a:noFill/>
        </p:spPr>
        <p:txBody>
          <a:bodyPr wrap="square" rtlCol="0">
            <a:spAutoFit/>
          </a:bodyPr>
          <a:lstStyle/>
          <a:p>
            <a:r>
              <a:rPr lang="zh-CN" altLang="en-US" sz="3200" b="1" dirty="0">
                <a:latin typeface="楷体" panose="02010609060101010101" charset="-122"/>
                <a:ea typeface="楷体" panose="02010609060101010101" charset="-122"/>
              </a:rPr>
              <a:t>思考二：</a:t>
            </a:r>
            <a:r>
              <a:rPr lang="zh-CN" altLang="zh-CN" sz="3200" b="1" dirty="0">
                <a:latin typeface="楷体" panose="02010609060101010101" charset="-122"/>
                <a:ea typeface="楷体" panose="02010609060101010101" charset="-122"/>
              </a:rPr>
              <a:t>信息化战争、信息战和信息作战有什么区别和联系</a:t>
            </a:r>
            <a:r>
              <a:rPr lang="en-US" altLang="zh-CN" sz="3200" b="1" dirty="0">
                <a:latin typeface="楷体" panose="02010609060101010101" charset="-122"/>
                <a:ea typeface="楷体" panose="02010609060101010101" charset="-122"/>
              </a:rPr>
              <a:t>?</a:t>
            </a:r>
            <a:endParaRPr lang="zh-CN" altLang="en-US" sz="3200" b="1" dirty="0">
              <a:latin typeface="楷体" panose="02010609060101010101" charset="-122"/>
              <a:ea typeface="楷体" panose="02010609060101010101" charset="-122"/>
            </a:endParaRPr>
          </a:p>
        </p:txBody>
      </p:sp>
      <p:sp>
        <p:nvSpPr>
          <p:cNvPr id="4" name="文本框 3"/>
          <p:cNvSpPr txBox="1"/>
          <p:nvPr/>
        </p:nvSpPr>
        <p:spPr>
          <a:xfrm>
            <a:off x="499533" y="1751110"/>
            <a:ext cx="11192933" cy="4678204"/>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    </a:t>
            </a:r>
            <a:r>
              <a:rPr lang="zh-CN" altLang="zh-CN" sz="2800" b="1" dirty="0">
                <a:latin typeface="仿宋" panose="02010609060101010101" pitchFamily="49" charset="-122"/>
                <a:ea typeface="仿宋" panose="02010609060101010101" pitchFamily="49" charset="-122"/>
              </a:rPr>
              <a:t>信息化战争是信息时代由信息化军队在陆、海、空、天、电、网等多维空间使用信息化武器装备进行的，以信息和知识为主要作战力量的战争。</a:t>
            </a:r>
            <a:endParaRPr lang="zh-CN" altLang="zh-CN" sz="2800" b="1" dirty="0">
              <a:latin typeface="仿宋" panose="02010609060101010101" pitchFamily="49" charset="-122"/>
              <a:ea typeface="仿宋" panose="02010609060101010101" pitchFamily="49" charset="-122"/>
            </a:endParaRPr>
          </a:p>
          <a:p>
            <a:r>
              <a:rPr lang="en-US" altLang="zh-CN" sz="2800" b="1" dirty="0">
                <a:latin typeface="仿宋" panose="02010609060101010101" pitchFamily="49" charset="-122"/>
                <a:ea typeface="仿宋" panose="02010609060101010101" pitchFamily="49" charset="-122"/>
              </a:rPr>
              <a:t>    </a:t>
            </a:r>
            <a:r>
              <a:rPr lang="zh-CN" altLang="zh-CN" sz="2800" b="1" dirty="0">
                <a:latin typeface="仿宋" panose="02010609060101010101" pitchFamily="49" charset="-122"/>
                <a:ea typeface="仿宋" panose="02010609060101010101" pitchFamily="49" charset="-122"/>
              </a:rPr>
              <a:t>广义的信息战已经突破了原有的军事领域，是在国家安全层次上的战略信息战。侠义信息战是指军事领域的信息战，即敌对双方在军事领域内为夺取信息优势而进行的斗争。</a:t>
            </a:r>
            <a:endParaRPr lang="zh-CN" altLang="zh-CN" sz="2800" b="1" dirty="0">
              <a:latin typeface="仿宋" panose="02010609060101010101" pitchFamily="49" charset="-122"/>
              <a:ea typeface="仿宋" panose="02010609060101010101" pitchFamily="49" charset="-122"/>
            </a:endParaRPr>
          </a:p>
          <a:p>
            <a:r>
              <a:rPr lang="en-US" altLang="zh-CN" sz="2800" b="1" dirty="0">
                <a:latin typeface="仿宋" panose="02010609060101010101" pitchFamily="49" charset="-122"/>
                <a:ea typeface="仿宋" panose="02010609060101010101" pitchFamily="49" charset="-122"/>
              </a:rPr>
              <a:t>    </a:t>
            </a:r>
            <a:r>
              <a:rPr lang="zh-CN" altLang="zh-CN" sz="2800" b="1" dirty="0">
                <a:latin typeface="仿宋" panose="02010609060101010101" pitchFamily="49" charset="-122"/>
                <a:ea typeface="仿宋" panose="02010609060101010101" pitchFamily="49" charset="-122"/>
              </a:rPr>
              <a:t>信息作战的实质是以信息能为主要手段，以“信息流”控制“能量流”和“物质流”，剥夺敌方的信息优势，保持己方的信息优势。通过最终攻击敌方的认识与信念。迫使其放弃对抗意愿，从而在一定程度上达成“不战而屈人之兵”或“少战而屈人之兵”的作战效果。</a:t>
            </a:r>
            <a:endParaRPr lang="zh-CN" altLang="zh-CN" sz="2800" b="1" dirty="0">
              <a:latin typeface="仿宋" panose="02010609060101010101" pitchFamily="49" charset="-122"/>
              <a:ea typeface="仿宋" panose="02010609060101010101" pitchFamily="49" charset="-122"/>
            </a:endParaRPr>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8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66248"/>
            <a:ext cx="5558118" cy="74098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3" name="文本框 2"/>
          <p:cNvSpPr txBox="1"/>
          <p:nvPr/>
        </p:nvSpPr>
        <p:spPr>
          <a:xfrm>
            <a:off x="151523" y="744350"/>
            <a:ext cx="9584147" cy="584775"/>
          </a:xfrm>
          <a:prstGeom prst="rect">
            <a:avLst/>
          </a:prstGeom>
          <a:noFill/>
        </p:spPr>
        <p:txBody>
          <a:bodyPr wrap="square" rtlCol="0">
            <a:spAutoFit/>
          </a:bodyPr>
          <a:lstStyle/>
          <a:p>
            <a:r>
              <a:rPr lang="zh-CN" altLang="en-US" sz="3200" b="1" dirty="0">
                <a:latin typeface="楷体" panose="02010609060101010101" charset="-122"/>
                <a:ea typeface="楷体" panose="02010609060101010101" charset="-122"/>
              </a:rPr>
              <a:t>思考三：国防的含义是什么</a:t>
            </a:r>
            <a:r>
              <a:rPr lang="en-US" altLang="zh-CN" sz="3200" b="1" dirty="0">
                <a:latin typeface="楷体" panose="02010609060101010101" charset="-122"/>
                <a:ea typeface="楷体" panose="02010609060101010101" charset="-122"/>
              </a:rPr>
              <a:t>?</a:t>
            </a:r>
            <a:endParaRPr lang="zh-CN" altLang="en-US" sz="3200" b="1" dirty="0">
              <a:latin typeface="楷体" panose="02010609060101010101" charset="-122"/>
              <a:ea typeface="楷体" panose="02010609060101010101" charset="-122"/>
            </a:endParaRPr>
          </a:p>
        </p:txBody>
      </p:sp>
      <p:sp>
        <p:nvSpPr>
          <p:cNvPr id="4" name="文本框 3"/>
          <p:cNvSpPr txBox="1"/>
          <p:nvPr/>
        </p:nvSpPr>
        <p:spPr>
          <a:xfrm>
            <a:off x="420096" y="2463831"/>
            <a:ext cx="11351808" cy="1930337"/>
          </a:xfrm>
          <a:prstGeom prst="rect">
            <a:avLst/>
          </a:prstGeom>
          <a:noFill/>
        </p:spPr>
        <p:txBody>
          <a:bodyPr wrap="square" rtlCol="0">
            <a:spAutoFit/>
          </a:bodyPr>
          <a:lstStyle/>
          <a:p>
            <a:pPr>
              <a:lnSpc>
                <a:spcPct val="150000"/>
              </a:lnSpc>
            </a:pPr>
            <a:r>
              <a:rPr lang="en-US" altLang="zh-CN" sz="2800" b="1" dirty="0">
                <a:latin typeface="仿宋" panose="02010609060101010101" pitchFamily="49" charset="-122"/>
                <a:ea typeface="仿宋" panose="02010609060101010101" pitchFamily="49" charset="-122"/>
              </a:rPr>
              <a:t>   </a:t>
            </a:r>
            <a:r>
              <a:rPr lang="zh-CN" altLang="zh-CN" sz="2800" b="1" dirty="0">
                <a:latin typeface="仿宋" panose="02010609060101010101" pitchFamily="49" charset="-122"/>
                <a:ea typeface="仿宋" panose="02010609060101010101" pitchFamily="49" charset="-122"/>
              </a:rPr>
              <a:t>国防，是指国家为防备和抵抗侵略，制止武装颠覆，保卫国家的主权统一，领土完整和安全所进行的军事以及与军事有关的政治、经济、外交、科技、教育等方面的活动。</a:t>
            </a:r>
            <a:endParaRPr lang="zh-CN" altLang="en-US" sz="3600" b="1" dirty="0">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1"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66248"/>
            <a:ext cx="7328452" cy="74098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3" name="文本框 2"/>
          <p:cNvSpPr txBox="1"/>
          <p:nvPr/>
        </p:nvSpPr>
        <p:spPr>
          <a:xfrm>
            <a:off x="151524" y="744350"/>
            <a:ext cx="11041408" cy="584775"/>
          </a:xfrm>
          <a:prstGeom prst="rect">
            <a:avLst/>
          </a:prstGeom>
          <a:noFill/>
        </p:spPr>
        <p:txBody>
          <a:bodyPr wrap="square" rtlCol="0">
            <a:spAutoFit/>
          </a:bodyPr>
          <a:lstStyle/>
          <a:p>
            <a:r>
              <a:rPr lang="zh-CN" altLang="en-US" sz="3200" b="1" dirty="0">
                <a:latin typeface="楷体" panose="02010609060101010101" charset="-122"/>
                <a:ea typeface="楷体" panose="02010609060101010101" charset="-122"/>
              </a:rPr>
              <a:t>思考三：</a:t>
            </a:r>
            <a:r>
              <a:rPr lang="zh-CN" altLang="zh-CN" sz="3200" b="1" dirty="0">
                <a:latin typeface="楷体" panose="02010609060101010101" charset="-122"/>
                <a:ea typeface="楷体" panose="02010609060101010101" charset="-122"/>
              </a:rPr>
              <a:t>信息作战的主要特征有哪些</a:t>
            </a:r>
            <a:r>
              <a:rPr lang="en-US" altLang="zh-CN" sz="3200" b="1" dirty="0">
                <a:latin typeface="楷体" panose="02010609060101010101" charset="-122"/>
                <a:ea typeface="楷体" panose="02010609060101010101" charset="-122"/>
              </a:rPr>
              <a:t>?</a:t>
            </a:r>
            <a:endParaRPr lang="zh-CN" altLang="en-US" sz="3200" b="1" dirty="0">
              <a:latin typeface="楷体" panose="02010609060101010101" charset="-122"/>
              <a:ea typeface="楷体" panose="02010609060101010101" charset="-122"/>
            </a:endParaRPr>
          </a:p>
        </p:txBody>
      </p:sp>
      <p:sp>
        <p:nvSpPr>
          <p:cNvPr id="4" name="文本框 3"/>
          <p:cNvSpPr txBox="1"/>
          <p:nvPr/>
        </p:nvSpPr>
        <p:spPr>
          <a:xfrm>
            <a:off x="499533" y="2474893"/>
            <a:ext cx="11192933" cy="954107"/>
          </a:xfrm>
          <a:prstGeom prst="rect">
            <a:avLst/>
          </a:prstGeom>
          <a:noFill/>
        </p:spPr>
        <p:txBody>
          <a:bodyPr wrap="square" rtlCol="0">
            <a:spAutoFit/>
          </a:bodyPr>
          <a:lstStyle/>
          <a:p>
            <a:r>
              <a:rPr lang="en-US" altLang="zh-CN" sz="2800" b="1" dirty="0">
                <a:latin typeface="仿宋" panose="02010609060101010101" pitchFamily="49" charset="-122"/>
                <a:ea typeface="仿宋" panose="02010609060101010101" pitchFamily="49" charset="-122"/>
              </a:rPr>
              <a:t>    </a:t>
            </a:r>
            <a:r>
              <a:rPr lang="zh-CN" altLang="zh-CN" sz="2800" b="1" dirty="0">
                <a:latin typeface="仿宋" panose="02010609060101010101" pitchFamily="49" charset="-122"/>
                <a:ea typeface="仿宋" panose="02010609060101010101" pitchFamily="49" charset="-122"/>
              </a:rPr>
              <a:t>先导性、精确性、全程性、高效性、全维性、智能性、多元化、一体化。</a:t>
            </a:r>
            <a:endParaRPr lang="zh-CN" altLang="en-US" sz="2800" b="1" dirty="0">
              <a:latin typeface="仿宋" panose="02010609060101010101" pitchFamily="49" charset="-122"/>
              <a:ea typeface="仿宋"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8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66248"/>
            <a:ext cx="10906539" cy="74098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3" name="文本框 2"/>
          <p:cNvSpPr txBox="1"/>
          <p:nvPr/>
        </p:nvSpPr>
        <p:spPr>
          <a:xfrm>
            <a:off x="151524" y="744350"/>
            <a:ext cx="11041408" cy="584775"/>
          </a:xfrm>
          <a:prstGeom prst="rect">
            <a:avLst/>
          </a:prstGeom>
          <a:noFill/>
        </p:spPr>
        <p:txBody>
          <a:bodyPr wrap="square" rtlCol="0">
            <a:spAutoFit/>
          </a:bodyPr>
          <a:lstStyle/>
          <a:p>
            <a:r>
              <a:rPr lang="zh-CN" altLang="en-US" sz="3200" b="1" dirty="0">
                <a:latin typeface="楷体" panose="02010609060101010101" charset="-122"/>
                <a:ea typeface="楷体" panose="02010609060101010101" charset="-122"/>
              </a:rPr>
              <a:t>思考四：</a:t>
            </a:r>
            <a:r>
              <a:rPr lang="zh-CN" altLang="zh-CN" sz="3200" b="1" dirty="0">
                <a:latin typeface="楷体" panose="02010609060101010101" charset="-122"/>
                <a:ea typeface="楷体" panose="02010609060101010101" charset="-122"/>
              </a:rPr>
              <a:t>如何理解信息作战理论的技术、社会和军事基础</a:t>
            </a:r>
            <a:r>
              <a:rPr lang="en-US" altLang="zh-CN" sz="3200" b="1" dirty="0">
                <a:latin typeface="楷体" panose="02010609060101010101" charset="-122"/>
                <a:ea typeface="楷体" panose="02010609060101010101" charset="-122"/>
              </a:rPr>
              <a:t>?</a:t>
            </a:r>
            <a:endParaRPr lang="zh-CN" altLang="en-US" sz="3200" b="1" dirty="0">
              <a:latin typeface="楷体" panose="02010609060101010101" charset="-122"/>
              <a:ea typeface="楷体" panose="02010609060101010101" charset="-122"/>
            </a:endParaRPr>
          </a:p>
        </p:txBody>
      </p:sp>
      <p:sp>
        <p:nvSpPr>
          <p:cNvPr id="4" name="文本框 3"/>
          <p:cNvSpPr txBox="1"/>
          <p:nvPr/>
        </p:nvSpPr>
        <p:spPr>
          <a:xfrm>
            <a:off x="499533" y="1485330"/>
            <a:ext cx="11192933" cy="5539978"/>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    </a:t>
            </a:r>
            <a:r>
              <a:rPr lang="zh-CN" altLang="zh-CN" sz="2400" b="1" dirty="0">
                <a:latin typeface="仿宋" panose="02010609060101010101" pitchFamily="49" charset="-122"/>
                <a:ea typeface="仿宋" panose="02010609060101010101" pitchFamily="49" charset="-122"/>
              </a:rPr>
              <a:t>信息时代的到来和发展，是以信息技术革命为核心的新技术革命直接作用的结果。信息科学与信息技术的迅速发展，不仅全面推动着社会的政治、经济、科技、文化等快速发展，而且也从根本上改变了传统武器装备的性质和传统战争的作战方式，成为信息化战争和信息作战理论形成和发展的重要技术基础。</a:t>
            </a:r>
            <a:endParaRPr lang="en-US" altLang="zh-CN" sz="2400" b="1" dirty="0">
              <a:latin typeface="仿宋" panose="02010609060101010101" pitchFamily="49" charset="-122"/>
              <a:ea typeface="仿宋" panose="02010609060101010101" pitchFamily="49" charset="-122"/>
            </a:endParaRPr>
          </a:p>
          <a:p>
            <a:r>
              <a:rPr lang="en-US" altLang="zh-CN" sz="2400" b="1" dirty="0">
                <a:latin typeface="仿宋" panose="02010609060101010101" pitchFamily="49" charset="-122"/>
                <a:ea typeface="仿宋" panose="02010609060101010101" pitchFamily="49" charset="-122"/>
              </a:rPr>
              <a:t>    </a:t>
            </a:r>
            <a:r>
              <a:rPr lang="zh-CN" altLang="zh-CN" sz="2400" b="1" dirty="0">
                <a:latin typeface="仿宋" panose="02010609060101010101" pitchFamily="49" charset="-122"/>
                <a:ea typeface="仿宋" panose="02010609060101010101" pitchFamily="49" charset="-122"/>
              </a:rPr>
              <a:t>人类社会的每一次变革，特别是生产工具和生产方式的变革，必然深刻影响人类的战争工具和作战样式，进而导致整个战争形态的根本变革。人类社会目前正在进行着的从工业社会向信息社会的深刻变革，必然要反映到战争形态和作战方式中来，这就是信息军事技术、信息化武器装备、信息化作战环境、信息化作战部队、信息化作战方式、信息化战争形态等的必然出现。信息化战争和信息化作战方式就是建立在这样一个社会基础之上的新型战争和新型作战方式。</a:t>
            </a:r>
            <a:endParaRPr lang="zh-CN" altLang="zh-CN" sz="2400" b="1" dirty="0">
              <a:latin typeface="仿宋" panose="02010609060101010101" pitchFamily="49" charset="-122"/>
              <a:ea typeface="仿宋" panose="02010609060101010101" pitchFamily="49" charset="-122"/>
            </a:endParaRPr>
          </a:p>
          <a:p>
            <a:r>
              <a:rPr lang="en-US" altLang="zh-CN" sz="2400" b="1" dirty="0">
                <a:latin typeface="仿宋" panose="02010609060101010101" pitchFamily="49" charset="-122"/>
                <a:ea typeface="仿宋" panose="02010609060101010101" pitchFamily="49" charset="-122"/>
              </a:rPr>
              <a:t>    </a:t>
            </a:r>
            <a:r>
              <a:rPr lang="zh-CN" altLang="zh-CN" sz="2400" b="1" dirty="0">
                <a:latin typeface="仿宋" panose="02010609060101010101" pitchFamily="49" charset="-122"/>
                <a:ea typeface="仿宋" panose="02010609060101010101" pitchFamily="49" charset="-122"/>
              </a:rPr>
              <a:t>作为信息作战理论的重要军事基础，军事信息化的主要表现是</a:t>
            </a:r>
            <a:r>
              <a:rPr lang="en-US" altLang="zh-CN" sz="2400" b="1" dirty="0">
                <a:latin typeface="仿宋" panose="02010609060101010101" pitchFamily="49" charset="-122"/>
                <a:ea typeface="仿宋" panose="02010609060101010101" pitchFamily="49" charset="-122"/>
              </a:rPr>
              <a:t>:</a:t>
            </a:r>
            <a:r>
              <a:rPr lang="zh-CN" altLang="zh-CN" sz="2400" b="1" dirty="0">
                <a:latin typeface="仿宋" panose="02010609060101010101" pitchFamily="49" charset="-122"/>
                <a:ea typeface="仿宋" panose="02010609060101010101" pitchFamily="49" charset="-122"/>
              </a:rPr>
              <a:t>第一，军事信息技术是信息作战方式的直接技术基础。第二，军事信息化的核心——</a:t>
            </a:r>
            <a:r>
              <a:rPr lang="en-US" altLang="zh-CN" sz="2400" b="1" dirty="0">
                <a:latin typeface="仿宋" panose="02010609060101010101" pitchFamily="49" charset="-122"/>
                <a:ea typeface="仿宋" panose="02010609060101010101" pitchFamily="49" charset="-122"/>
              </a:rPr>
              <a:t>C4ISR </a:t>
            </a:r>
            <a:r>
              <a:rPr lang="zh-CN" altLang="zh-CN" sz="2400" b="1" dirty="0">
                <a:latin typeface="仿宋" panose="02010609060101010101" pitchFamily="49" charset="-122"/>
                <a:ea typeface="仿宋" panose="02010609060101010101" pitchFamily="49" charset="-122"/>
              </a:rPr>
              <a:t>系统的发展是信息作战的核心和大脑。第三，信息作战的实体是一体化、网络化的信息化武器装备体系。</a:t>
            </a:r>
            <a:endParaRPr lang="zh-CN" altLang="zh-CN" sz="2400" b="1" dirty="0">
              <a:latin typeface="仿宋" panose="02010609060101010101" pitchFamily="49" charset="-122"/>
              <a:ea typeface="仿宋" panose="02010609060101010101" pitchFamily="49" charset="-122"/>
            </a:endParaRPr>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8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66248"/>
            <a:ext cx="8057322" cy="74098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3" name="文本框 2"/>
          <p:cNvSpPr txBox="1"/>
          <p:nvPr/>
        </p:nvSpPr>
        <p:spPr>
          <a:xfrm>
            <a:off x="151524" y="744350"/>
            <a:ext cx="11041408" cy="584775"/>
          </a:xfrm>
          <a:prstGeom prst="rect">
            <a:avLst/>
          </a:prstGeom>
          <a:noFill/>
        </p:spPr>
        <p:txBody>
          <a:bodyPr wrap="square" rtlCol="0">
            <a:spAutoFit/>
          </a:bodyPr>
          <a:lstStyle/>
          <a:p>
            <a:r>
              <a:rPr lang="zh-CN" altLang="en-US" sz="3200" b="1" dirty="0">
                <a:latin typeface="楷体" panose="02010609060101010101" charset="-122"/>
                <a:ea typeface="楷体" panose="02010609060101010101" charset="-122"/>
              </a:rPr>
              <a:t>思考五：</a:t>
            </a:r>
            <a:r>
              <a:rPr lang="zh-CN" altLang="zh-CN" sz="3200" b="1" dirty="0">
                <a:latin typeface="楷体" panose="02010609060101010101" charset="-122"/>
                <a:ea typeface="楷体" panose="02010609060101010101" charset="-122"/>
              </a:rPr>
              <a:t>信息作战系统主要包括哪些内容</a:t>
            </a:r>
            <a:r>
              <a:rPr lang="en-US" altLang="zh-CN" sz="3200" b="1" dirty="0">
                <a:latin typeface="楷体" panose="02010609060101010101" charset="-122"/>
                <a:ea typeface="楷体" panose="02010609060101010101" charset="-122"/>
              </a:rPr>
              <a:t>?</a:t>
            </a:r>
            <a:endParaRPr lang="zh-CN" altLang="en-US" sz="3200" b="1" dirty="0">
              <a:latin typeface="楷体" panose="02010609060101010101" charset="-122"/>
              <a:ea typeface="楷体" panose="02010609060101010101" charset="-122"/>
            </a:endParaRPr>
          </a:p>
        </p:txBody>
      </p:sp>
      <p:sp>
        <p:nvSpPr>
          <p:cNvPr id="4" name="文本框 3"/>
          <p:cNvSpPr txBox="1"/>
          <p:nvPr/>
        </p:nvSpPr>
        <p:spPr>
          <a:xfrm>
            <a:off x="499533" y="2351782"/>
            <a:ext cx="11192933" cy="1077218"/>
          </a:xfrm>
          <a:prstGeom prst="rect">
            <a:avLst/>
          </a:prstGeom>
          <a:noFill/>
        </p:spPr>
        <p:txBody>
          <a:bodyPr wrap="square" rtlCol="0">
            <a:spAutoFit/>
          </a:bodyPr>
          <a:lstStyle/>
          <a:p>
            <a:r>
              <a:rPr lang="en-US" altLang="zh-CN" sz="3200" b="1" dirty="0">
                <a:latin typeface="仿宋" panose="02010609060101010101" pitchFamily="49" charset="-122"/>
                <a:ea typeface="仿宋" panose="02010609060101010101" pitchFamily="49" charset="-122"/>
              </a:rPr>
              <a:t>    </a:t>
            </a:r>
            <a:r>
              <a:rPr lang="zh-CN" altLang="zh-CN" sz="3200" b="1" dirty="0">
                <a:latin typeface="仿宋" panose="02010609060101010101" pitchFamily="49" charset="-122"/>
                <a:ea typeface="仿宋" panose="02010609060101010101" pitchFamily="49" charset="-122"/>
              </a:rPr>
              <a:t>信息作战系统是由信息侦察系统、信息传输系统、信息指挥系统、信息进攻系统和信息防御系统五大子系统构成的。</a:t>
            </a:r>
            <a:endParaRPr lang="zh-CN" altLang="en-US" sz="3200" b="1" dirty="0">
              <a:latin typeface="仿宋" panose="02010609060101010101" pitchFamily="49" charset="-122"/>
              <a:ea typeface="仿宋"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8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66248"/>
            <a:ext cx="7142922" cy="74098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3" name="文本框 2"/>
          <p:cNvSpPr txBox="1"/>
          <p:nvPr/>
        </p:nvSpPr>
        <p:spPr>
          <a:xfrm>
            <a:off x="151524" y="744350"/>
            <a:ext cx="11041408" cy="584775"/>
          </a:xfrm>
          <a:prstGeom prst="rect">
            <a:avLst/>
          </a:prstGeom>
          <a:noFill/>
        </p:spPr>
        <p:txBody>
          <a:bodyPr wrap="square" rtlCol="0">
            <a:spAutoFit/>
          </a:bodyPr>
          <a:lstStyle/>
          <a:p>
            <a:r>
              <a:rPr lang="zh-CN" altLang="en-US" sz="3200" b="1" dirty="0">
                <a:latin typeface="楷体" panose="02010609060101010101" charset="-122"/>
                <a:ea typeface="楷体" panose="02010609060101010101" charset="-122"/>
              </a:rPr>
              <a:t>思考六：</a:t>
            </a:r>
            <a:r>
              <a:rPr lang="zh-CN" altLang="zh-CN" sz="3200" b="1" dirty="0">
                <a:latin typeface="楷体" panose="02010609060101010101" charset="-122"/>
                <a:ea typeface="楷体" panose="02010609060101010101" charset="-122"/>
              </a:rPr>
              <a:t>信息作战的主要目标是什么</a:t>
            </a:r>
            <a:r>
              <a:rPr lang="en-US" altLang="zh-CN" sz="3200" b="1" dirty="0">
                <a:latin typeface="楷体" panose="02010609060101010101" charset="-122"/>
                <a:ea typeface="楷体" panose="02010609060101010101" charset="-122"/>
              </a:rPr>
              <a:t>?</a:t>
            </a:r>
            <a:endParaRPr lang="zh-CN" altLang="en-US" sz="3200" b="1" dirty="0">
              <a:latin typeface="楷体" panose="02010609060101010101" charset="-122"/>
              <a:ea typeface="楷体" panose="02010609060101010101" charset="-122"/>
            </a:endParaRPr>
          </a:p>
        </p:txBody>
      </p:sp>
      <p:sp>
        <p:nvSpPr>
          <p:cNvPr id="4" name="文本框 3"/>
          <p:cNvSpPr txBox="1"/>
          <p:nvPr/>
        </p:nvSpPr>
        <p:spPr>
          <a:xfrm>
            <a:off x="813281" y="2844225"/>
            <a:ext cx="9717893" cy="584775"/>
          </a:xfrm>
          <a:prstGeom prst="rect">
            <a:avLst/>
          </a:prstGeom>
          <a:noFill/>
        </p:spPr>
        <p:txBody>
          <a:bodyPr wrap="square" rtlCol="0">
            <a:spAutoFit/>
          </a:bodyPr>
          <a:lstStyle/>
          <a:p>
            <a:r>
              <a:rPr lang="zh-CN" altLang="zh-CN" sz="3200" b="1" dirty="0">
                <a:latin typeface="仿宋" panose="02010609060101010101" pitchFamily="49" charset="-122"/>
                <a:ea typeface="仿宋" panose="02010609060101010101" pitchFamily="49" charset="-122"/>
              </a:rPr>
              <a:t>信息作战的主要目标是军事信息系统和信息基础设施。</a:t>
            </a:r>
            <a:endParaRPr lang="zh-CN" altLang="en-US" sz="3200" b="1" dirty="0">
              <a:latin typeface="仿宋" panose="02010609060101010101" pitchFamily="49" charset="-122"/>
              <a:ea typeface="仿宋"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8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66248"/>
            <a:ext cx="8931965" cy="74098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3" name="文本框 2"/>
          <p:cNvSpPr txBox="1"/>
          <p:nvPr/>
        </p:nvSpPr>
        <p:spPr>
          <a:xfrm>
            <a:off x="151524" y="744350"/>
            <a:ext cx="11041408" cy="584775"/>
          </a:xfrm>
          <a:prstGeom prst="rect">
            <a:avLst/>
          </a:prstGeom>
          <a:noFill/>
        </p:spPr>
        <p:txBody>
          <a:bodyPr wrap="square" rtlCol="0">
            <a:spAutoFit/>
          </a:bodyPr>
          <a:lstStyle/>
          <a:p>
            <a:r>
              <a:rPr lang="zh-CN" altLang="en-US" sz="3200" b="1" dirty="0">
                <a:latin typeface="楷体" panose="02010609060101010101" charset="-122"/>
                <a:ea typeface="楷体" panose="02010609060101010101" charset="-122"/>
              </a:rPr>
              <a:t>思考七：</a:t>
            </a:r>
            <a:r>
              <a:rPr lang="zh-CN" altLang="zh-CN" sz="3200" b="1" dirty="0">
                <a:latin typeface="楷体" panose="02010609060101010101" charset="-122"/>
                <a:ea typeface="楷体" panose="02010609060101010101" charset="-122"/>
              </a:rPr>
              <a:t>信息作战必须遵循的基本原则有哪些</a:t>
            </a:r>
            <a:r>
              <a:rPr lang="en-US" altLang="zh-CN" sz="3200" b="1" dirty="0">
                <a:latin typeface="楷体" panose="02010609060101010101" charset="-122"/>
                <a:ea typeface="楷体" panose="02010609060101010101" charset="-122"/>
              </a:rPr>
              <a:t>?</a:t>
            </a:r>
            <a:endParaRPr lang="zh-CN" altLang="en-US" sz="3200" b="1" dirty="0">
              <a:latin typeface="楷体" panose="02010609060101010101" charset="-122"/>
              <a:ea typeface="楷体" panose="02010609060101010101" charset="-122"/>
            </a:endParaRPr>
          </a:p>
        </p:txBody>
      </p:sp>
      <p:sp>
        <p:nvSpPr>
          <p:cNvPr id="4" name="文本框 3"/>
          <p:cNvSpPr txBox="1"/>
          <p:nvPr/>
        </p:nvSpPr>
        <p:spPr>
          <a:xfrm>
            <a:off x="810960" y="2351782"/>
            <a:ext cx="10570080" cy="1077218"/>
          </a:xfrm>
          <a:prstGeom prst="rect">
            <a:avLst/>
          </a:prstGeom>
          <a:noFill/>
        </p:spPr>
        <p:txBody>
          <a:bodyPr wrap="square" rtlCol="0">
            <a:spAutoFit/>
          </a:bodyPr>
          <a:lstStyle/>
          <a:p>
            <a:r>
              <a:rPr lang="en-US" altLang="zh-CN" sz="3200" b="1" dirty="0">
                <a:latin typeface="仿宋" panose="02010609060101010101" pitchFamily="49" charset="-122"/>
                <a:ea typeface="仿宋" panose="02010609060101010101" pitchFamily="49" charset="-122"/>
              </a:rPr>
              <a:t>    </a:t>
            </a:r>
            <a:r>
              <a:rPr lang="zh-CN" altLang="zh-CN" sz="3200" b="1" dirty="0">
                <a:latin typeface="仿宋" panose="02010609060101010101" pitchFamily="49" charset="-122"/>
                <a:ea typeface="仿宋" panose="02010609060101010101" pitchFamily="49" charset="-122"/>
              </a:rPr>
              <a:t>机动造势原则、一体对抗原则、精确打击原则、全面防护原则、集中后勤原则。</a:t>
            </a:r>
            <a:endParaRPr lang="zh-CN" altLang="en-US" sz="3200" b="1" dirty="0">
              <a:latin typeface="仿宋" panose="02010609060101010101" pitchFamily="49" charset="-122"/>
              <a:ea typeface="仿宋"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8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66248"/>
            <a:ext cx="10522226" cy="74098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3" name="文本框 2"/>
          <p:cNvSpPr txBox="1"/>
          <p:nvPr/>
        </p:nvSpPr>
        <p:spPr>
          <a:xfrm>
            <a:off x="151524" y="744350"/>
            <a:ext cx="11041408" cy="584775"/>
          </a:xfrm>
          <a:prstGeom prst="rect">
            <a:avLst/>
          </a:prstGeom>
          <a:noFill/>
        </p:spPr>
        <p:txBody>
          <a:bodyPr wrap="square" rtlCol="0">
            <a:spAutoFit/>
          </a:bodyPr>
          <a:lstStyle/>
          <a:p>
            <a:r>
              <a:rPr lang="zh-CN" altLang="en-US" sz="3200" b="1" dirty="0">
                <a:latin typeface="楷体" panose="02010609060101010101" charset="-122"/>
                <a:ea typeface="楷体" panose="02010609060101010101" charset="-122"/>
              </a:rPr>
              <a:t>思考八：</a:t>
            </a:r>
            <a:r>
              <a:rPr lang="zh-CN" altLang="zh-CN" sz="3200" b="1" dirty="0">
                <a:latin typeface="楷体" panose="02010609060101010101" charset="-122"/>
                <a:ea typeface="楷体" panose="02010609060101010101" charset="-122"/>
              </a:rPr>
              <a:t>为什么说伊拉克战争是一场典型的信息化战争</a:t>
            </a:r>
            <a:r>
              <a:rPr lang="en-US" altLang="zh-CN" sz="3200" b="1" dirty="0">
                <a:latin typeface="楷体" panose="02010609060101010101" charset="-122"/>
                <a:ea typeface="楷体" panose="02010609060101010101" charset="-122"/>
              </a:rPr>
              <a:t>?</a:t>
            </a:r>
            <a:endParaRPr lang="zh-CN" altLang="en-US" sz="3200" b="1" dirty="0">
              <a:latin typeface="楷体" panose="02010609060101010101" charset="-122"/>
              <a:ea typeface="楷体" panose="02010609060101010101" charset="-122"/>
            </a:endParaRPr>
          </a:p>
        </p:txBody>
      </p:sp>
      <p:sp>
        <p:nvSpPr>
          <p:cNvPr id="4" name="文本框 3"/>
          <p:cNvSpPr txBox="1"/>
          <p:nvPr/>
        </p:nvSpPr>
        <p:spPr>
          <a:xfrm>
            <a:off x="499533" y="2890391"/>
            <a:ext cx="11192933" cy="1077218"/>
          </a:xfrm>
          <a:prstGeom prst="rect">
            <a:avLst/>
          </a:prstGeom>
          <a:noFill/>
        </p:spPr>
        <p:txBody>
          <a:bodyPr wrap="square" rtlCol="0">
            <a:spAutoFit/>
          </a:bodyPr>
          <a:lstStyle/>
          <a:p>
            <a:r>
              <a:rPr lang="en-US" altLang="zh-CN" sz="3200" b="1" dirty="0">
                <a:latin typeface="仿宋" panose="02010609060101010101" pitchFamily="49" charset="-122"/>
                <a:ea typeface="仿宋" panose="02010609060101010101" pitchFamily="49" charset="-122"/>
              </a:rPr>
              <a:t>    </a:t>
            </a:r>
            <a:r>
              <a:rPr lang="zh-CN" altLang="zh-CN" sz="3200" b="1" dirty="0">
                <a:latin typeface="仿宋" panose="02010609060101010101" pitchFamily="49" charset="-122"/>
                <a:ea typeface="仿宋" panose="02010609060101010101" pitchFamily="49" charset="-122"/>
              </a:rPr>
              <a:t>战场信息网络化、信息主导下的新战术、信息能量施放的高效空袭、现代战争的信息“斩首”方式。</a:t>
            </a:r>
            <a:endParaRPr lang="zh-CN" altLang="en-US" sz="3200" b="1" dirty="0">
              <a:latin typeface="仿宋" panose="02010609060101010101" pitchFamily="49" charset="-122"/>
              <a:ea typeface="仿宋"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8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66248"/>
            <a:ext cx="7977809" cy="74098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3" name="文本框 2"/>
          <p:cNvSpPr txBox="1"/>
          <p:nvPr/>
        </p:nvSpPr>
        <p:spPr>
          <a:xfrm>
            <a:off x="151524" y="744350"/>
            <a:ext cx="11041408" cy="584775"/>
          </a:xfrm>
          <a:prstGeom prst="rect">
            <a:avLst/>
          </a:prstGeom>
          <a:noFill/>
        </p:spPr>
        <p:txBody>
          <a:bodyPr wrap="square" rtlCol="0">
            <a:spAutoFit/>
          </a:bodyPr>
          <a:lstStyle/>
          <a:p>
            <a:r>
              <a:rPr lang="zh-CN" altLang="en-US" sz="3200" b="1" dirty="0">
                <a:latin typeface="楷体" panose="02010609060101010101" charset="-122"/>
                <a:ea typeface="楷体" panose="02010609060101010101" charset="-122"/>
              </a:rPr>
              <a:t>思考九：</a:t>
            </a:r>
            <a:r>
              <a:rPr lang="zh-CN" altLang="zh-CN" sz="3200" b="1" dirty="0">
                <a:latin typeface="楷体" panose="02010609060101010101" charset="-122"/>
                <a:ea typeface="楷体" panose="02010609060101010101" charset="-122"/>
              </a:rPr>
              <a:t>如何理解信息作战的本质和规律</a:t>
            </a:r>
            <a:r>
              <a:rPr lang="en-US" altLang="zh-CN" sz="3200" b="1" dirty="0">
                <a:latin typeface="楷体" panose="02010609060101010101" charset="-122"/>
                <a:ea typeface="楷体" panose="02010609060101010101" charset="-122"/>
              </a:rPr>
              <a:t>?</a:t>
            </a:r>
            <a:endParaRPr lang="zh-CN" altLang="en-US" sz="3200" b="1" dirty="0">
              <a:latin typeface="楷体" panose="02010609060101010101" charset="-122"/>
              <a:ea typeface="楷体" panose="02010609060101010101" charset="-122"/>
            </a:endParaRPr>
          </a:p>
        </p:txBody>
      </p:sp>
      <p:sp>
        <p:nvSpPr>
          <p:cNvPr id="4" name="文本框 3"/>
          <p:cNvSpPr txBox="1"/>
          <p:nvPr/>
        </p:nvSpPr>
        <p:spPr>
          <a:xfrm>
            <a:off x="499533" y="1874728"/>
            <a:ext cx="11192933" cy="3108543"/>
          </a:xfrm>
          <a:prstGeom prst="rect">
            <a:avLst/>
          </a:prstGeom>
          <a:noFill/>
        </p:spPr>
        <p:txBody>
          <a:bodyPr wrap="square" rtlCol="0">
            <a:spAutoFit/>
          </a:bodyPr>
          <a:lstStyle/>
          <a:p>
            <a:r>
              <a:rPr lang="en-US" altLang="zh-CN" sz="2800" b="1" dirty="0">
                <a:latin typeface="仿宋" panose="02010609060101010101" pitchFamily="49" charset="-122"/>
                <a:ea typeface="仿宋" panose="02010609060101010101" pitchFamily="49" charset="-122"/>
              </a:rPr>
              <a:t>    </a:t>
            </a:r>
            <a:r>
              <a:rPr lang="zh-CN" altLang="zh-CN" sz="2800" b="1" dirty="0">
                <a:latin typeface="仿宋" panose="02010609060101010101" pitchFamily="49" charset="-122"/>
                <a:ea typeface="仿宋" panose="02010609060101010101" pitchFamily="49" charset="-122"/>
              </a:rPr>
              <a:t>信息作战的本质：信息作战是作战手段信息化的时代体现、信息作战是信息时代争夺信息资源的信息暴力行动、信息作战是人类的冲突性交往在信息时代条件下的最高表现。</a:t>
            </a:r>
            <a:endParaRPr lang="zh-CN" altLang="zh-CN" sz="2800" b="1" dirty="0">
              <a:latin typeface="仿宋" panose="02010609060101010101" pitchFamily="49" charset="-122"/>
              <a:ea typeface="仿宋" panose="02010609060101010101" pitchFamily="49" charset="-122"/>
            </a:endParaRPr>
          </a:p>
          <a:p>
            <a:r>
              <a:rPr lang="en-US" altLang="zh-CN" sz="2800" b="1" dirty="0">
                <a:latin typeface="仿宋" panose="02010609060101010101" pitchFamily="49" charset="-122"/>
                <a:ea typeface="仿宋" panose="02010609060101010101" pitchFamily="49" charset="-122"/>
              </a:rPr>
              <a:t>    </a:t>
            </a:r>
            <a:r>
              <a:rPr lang="zh-CN" altLang="zh-CN" sz="2800" b="1" dirty="0">
                <a:latin typeface="仿宋" panose="02010609060101010101" pitchFamily="49" charset="-122"/>
                <a:ea typeface="仿宋" panose="02010609060101010101" pitchFamily="49" charset="-122"/>
              </a:rPr>
              <a:t>信息作战的一般规律：争夺信息优势和制信息权是信息作战的根本目的和核心所在、信息作战只有在与硬杀伤手段紧密结合中才能发挥其特有功能、灵活巧妙地运用多种战法，是谋求信息作战优势的重要途径、技术创新和理论牵引是信息作战的强大动力和重要成因。</a:t>
            </a:r>
            <a:endParaRPr lang="zh-CN" altLang="en-US" sz="2800" b="1" dirty="0">
              <a:latin typeface="仿宋" panose="02010609060101010101" pitchFamily="49" charset="-122"/>
              <a:ea typeface="仿宋"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8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10建军 节"/>
          <p:cNvPicPr>
            <a:picLocks noChangeAspect="1"/>
          </p:cNvPicPr>
          <p:nvPr/>
        </p:nvPicPr>
        <p:blipFill>
          <a:blip r:embed="rId1" cstate="print"/>
          <a:stretch>
            <a:fillRect/>
          </a:stretch>
        </p:blipFill>
        <p:spPr>
          <a:xfrm>
            <a:off x="-99060" y="2119630"/>
            <a:ext cx="4700905" cy="4775200"/>
          </a:xfrm>
          <a:prstGeom prst="rect">
            <a:avLst/>
          </a:prstGeom>
        </p:spPr>
      </p:pic>
      <p:pic>
        <p:nvPicPr>
          <p:cNvPr id="6" name="图片 5" descr="10建军  节"/>
          <p:cNvPicPr>
            <a:picLocks noChangeAspect="1"/>
          </p:cNvPicPr>
          <p:nvPr/>
        </p:nvPicPr>
        <p:blipFill>
          <a:blip r:embed="rId2" cstate="print"/>
          <a:stretch>
            <a:fillRect/>
          </a:stretch>
        </p:blipFill>
        <p:spPr>
          <a:xfrm>
            <a:off x="7930515" y="2555240"/>
            <a:ext cx="4283075" cy="4339590"/>
          </a:xfrm>
          <a:prstGeom prst="rect">
            <a:avLst/>
          </a:prstGeom>
        </p:spPr>
      </p:pic>
      <p:sp>
        <p:nvSpPr>
          <p:cNvPr id="10" name="文本框 6"/>
          <p:cNvSpPr txBox="1">
            <a:spLocks noChangeArrowheads="1"/>
          </p:cNvSpPr>
          <p:nvPr/>
        </p:nvSpPr>
        <p:spPr bwMode="auto">
          <a:xfrm>
            <a:off x="2800350" y="1536700"/>
            <a:ext cx="6003925"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buFont typeface="Arial" panose="020B0604020202020204" pitchFamily="34" charset="0"/>
              <a:buNone/>
            </a:pPr>
            <a:r>
              <a:rPr lang="zh-CN" altLang="en-US" sz="8000" b="1" dirty="0" smtClean="0">
                <a:solidFill>
                  <a:srgbClr val="613624"/>
                </a:solidFill>
                <a:latin typeface="楷体" panose="02010609060101010101" charset="-122"/>
                <a:ea typeface="楷体" panose="02010609060101010101" charset="-122"/>
                <a:sym typeface="+mn-ea"/>
              </a:rPr>
              <a:t>第五章</a:t>
            </a:r>
            <a:endParaRPr lang="zh-CN" altLang="en-US" sz="8000" b="1" dirty="0" smtClean="0">
              <a:solidFill>
                <a:srgbClr val="613624"/>
              </a:solidFill>
              <a:latin typeface="楷体" panose="02010609060101010101" charset="-122"/>
              <a:ea typeface="楷体" panose="02010609060101010101" charset="-122"/>
              <a:sym typeface="+mn-ea"/>
            </a:endParaRPr>
          </a:p>
          <a:p>
            <a:pPr algn="ctr" eaLnBrk="1" hangingPunct="1">
              <a:buFont typeface="Arial" panose="020B0604020202020204" pitchFamily="34" charset="0"/>
              <a:buNone/>
            </a:pPr>
            <a:r>
              <a:rPr lang="zh-CN" altLang="en-US" sz="8000" b="1" dirty="0" smtClean="0">
                <a:solidFill>
                  <a:srgbClr val="613624"/>
                </a:solidFill>
                <a:latin typeface="楷体" panose="02010609060101010101" charset="-122"/>
                <a:ea typeface="楷体" panose="02010609060101010101" charset="-122"/>
              </a:rPr>
              <a:t>信息化装备</a:t>
            </a:r>
            <a:endParaRPr lang="zh-CN" altLang="en-US" sz="8000" b="1" dirty="0" smtClean="0">
              <a:solidFill>
                <a:srgbClr val="613624"/>
              </a:solidFill>
              <a:latin typeface="楷体" panose="02010609060101010101" charset="-122"/>
              <a:ea typeface="楷体" panose="02010609060101010101" charset="-122"/>
            </a:endParaRPr>
          </a:p>
          <a:p>
            <a:pPr algn="ctr" eaLnBrk="1" hangingPunct="1">
              <a:buFont typeface="Arial" panose="020B0604020202020204" pitchFamily="34" charset="0"/>
              <a:buNone/>
            </a:pPr>
            <a:endParaRPr lang="zh-CN" altLang="en-US" sz="8000" b="1" dirty="0">
              <a:solidFill>
                <a:srgbClr val="613624"/>
              </a:solidFill>
              <a:effectLst/>
              <a:latin typeface="楷体" panose="02010609060101010101" charset="-122"/>
              <a:ea typeface="楷体" panose="02010609060101010101"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6248"/>
            <a:ext cx="8292662" cy="74098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4" name="文本框 3"/>
          <p:cNvSpPr txBox="1"/>
          <p:nvPr/>
        </p:nvSpPr>
        <p:spPr>
          <a:xfrm>
            <a:off x="151524" y="744350"/>
            <a:ext cx="7705543" cy="583565"/>
          </a:xfrm>
          <a:prstGeom prst="rect">
            <a:avLst/>
          </a:prstGeom>
          <a:noFill/>
        </p:spPr>
        <p:txBody>
          <a:bodyPr wrap="square" rtlCol="0">
            <a:spAutoFit/>
          </a:bodyPr>
          <a:lstStyle/>
          <a:p>
            <a:r>
              <a:rPr lang="zh-CN" altLang="en-US" sz="3200" b="1" dirty="0" smtClean="0">
                <a:latin typeface="楷体" panose="02010609060101010101" charset="-122"/>
                <a:ea typeface="楷体" panose="02010609060101010101" charset="-122"/>
              </a:rPr>
              <a:t>思考一：</a:t>
            </a:r>
            <a:r>
              <a:rPr altLang="zh-CN" sz="3200" b="1" dirty="0">
                <a:latin typeface="楷体" panose="02010609060101010101" charset="-122"/>
                <a:ea typeface="楷体" panose="02010609060101010101" charset="-122"/>
              </a:rPr>
              <a:t>什么是信息化武器装备?</a:t>
            </a:r>
            <a:endParaRPr altLang="zh-CN" sz="3200" b="1" dirty="0">
              <a:latin typeface="楷体" panose="02010609060101010101" charset="-122"/>
              <a:ea typeface="楷体" panose="02010609060101010101" charset="-122"/>
            </a:endParaRPr>
          </a:p>
        </p:txBody>
      </p:sp>
      <p:sp>
        <p:nvSpPr>
          <p:cNvPr id="5" name="文本框 4"/>
          <p:cNvSpPr txBox="1"/>
          <p:nvPr/>
        </p:nvSpPr>
        <p:spPr>
          <a:xfrm>
            <a:off x="491490" y="2616835"/>
            <a:ext cx="11394440" cy="2306955"/>
          </a:xfrm>
          <a:prstGeom prst="rect">
            <a:avLst/>
          </a:prstGeom>
          <a:noFill/>
        </p:spPr>
        <p:txBody>
          <a:bodyPr wrap="square" rtlCol="0">
            <a:spAutoFit/>
          </a:bodyPr>
          <a:lstStyle/>
          <a:p>
            <a:pPr>
              <a:lnSpc>
                <a:spcPct val="150000"/>
              </a:lnSpc>
            </a:pPr>
            <a:r>
              <a:rPr lang="en-US" altLang="zh-CN" sz="2400" b="1" dirty="0" smtClean="0">
                <a:latin typeface="仿宋" panose="02010609060101010101" pitchFamily="49" charset="-122"/>
                <a:ea typeface="仿宋" panose="02010609060101010101" pitchFamily="49" charset="-122"/>
              </a:rPr>
              <a:t>    </a:t>
            </a:r>
            <a:r>
              <a:rPr lang="zh-CN" altLang="zh-CN" sz="2800" b="1" dirty="0">
                <a:latin typeface="仿宋" panose="02010609060101010101" pitchFamily="49" charset="-122"/>
                <a:ea typeface="仿宋" panose="02010609060101010101" pitchFamily="49" charset="-122"/>
              </a:rPr>
              <a:t>信息化武器装备，是指信息技术对军事装备性能的提高及使用、操纵、指挥起主导作用，具有信息探测、传输、处理、控制、制导、对抗等功能的武器装备。</a:t>
            </a:r>
            <a:endParaRPr lang="zh-CN" altLang="zh-CN" sz="2400" b="1" dirty="0">
              <a:latin typeface="仿宋" panose="02010609060101010101" pitchFamily="49" charset="-122"/>
              <a:ea typeface="仿宋" panose="02010609060101010101" pitchFamily="49" charset="-122"/>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6248"/>
            <a:ext cx="8292662" cy="74098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4" name="文本框 3"/>
          <p:cNvSpPr txBox="1"/>
          <p:nvPr/>
        </p:nvSpPr>
        <p:spPr>
          <a:xfrm>
            <a:off x="151524" y="744350"/>
            <a:ext cx="7705543" cy="583565"/>
          </a:xfrm>
          <a:prstGeom prst="rect">
            <a:avLst/>
          </a:prstGeom>
          <a:noFill/>
        </p:spPr>
        <p:txBody>
          <a:bodyPr wrap="square" rtlCol="0">
            <a:spAutoFit/>
          </a:bodyPr>
          <a:lstStyle/>
          <a:p>
            <a:r>
              <a:rPr lang="zh-CN" altLang="en-US" sz="3200" b="1" dirty="0" smtClean="0">
                <a:latin typeface="楷体" panose="02010609060101010101" charset="-122"/>
                <a:ea typeface="楷体" panose="02010609060101010101" charset="-122"/>
              </a:rPr>
              <a:t>思考二</a:t>
            </a:r>
            <a:r>
              <a:rPr lang="zh-CN" altLang="en-US" sz="3200" b="1" dirty="0" smtClean="0">
                <a:latin typeface="楷体" panose="02010609060101010101" charset="-122"/>
                <a:ea typeface="楷体" panose="02010609060101010101" charset="-122"/>
              </a:rPr>
              <a:t>：</a:t>
            </a:r>
            <a:r>
              <a:rPr altLang="zh-CN" sz="3200" b="1" dirty="0" err="1" smtClean="0">
                <a:latin typeface="楷体" panose="02010609060101010101" charset="-122"/>
                <a:ea typeface="楷体" panose="02010609060101010101" charset="-122"/>
              </a:rPr>
              <a:t>信息化武器装备</a:t>
            </a:r>
            <a:r>
              <a:rPr lang="zh-CN" altLang="en-US" sz="3200" b="1" dirty="0" smtClean="0">
                <a:latin typeface="楷体" panose="02010609060101010101" charset="-122"/>
                <a:ea typeface="楷体" panose="02010609060101010101" charset="-122"/>
              </a:rPr>
              <a:t>对作</a:t>
            </a:r>
            <a:r>
              <a:rPr lang="zh-CN" altLang="en-US" sz="3200" b="1" dirty="0" smtClean="0">
                <a:latin typeface="楷体" panose="02010609060101010101" charset="-122"/>
                <a:ea typeface="楷体" panose="02010609060101010101" charset="-122"/>
              </a:rPr>
              <a:t>战的影响</a:t>
            </a:r>
            <a:r>
              <a:rPr altLang="zh-CN" sz="3200" b="1" dirty="0" smtClean="0">
                <a:latin typeface="楷体" panose="02010609060101010101" charset="-122"/>
                <a:ea typeface="楷体" panose="02010609060101010101" charset="-122"/>
              </a:rPr>
              <a:t>?</a:t>
            </a:r>
            <a:endParaRPr altLang="zh-CN" sz="3200" b="1" dirty="0">
              <a:latin typeface="楷体" panose="02010609060101010101" charset="-122"/>
              <a:ea typeface="楷体" panose="02010609060101010101" charset="-122"/>
            </a:endParaRPr>
          </a:p>
        </p:txBody>
      </p:sp>
      <p:sp>
        <p:nvSpPr>
          <p:cNvPr id="5" name="文本框 4"/>
          <p:cNvSpPr txBox="1"/>
          <p:nvPr/>
        </p:nvSpPr>
        <p:spPr>
          <a:xfrm>
            <a:off x="530860" y="2921635"/>
            <a:ext cx="11130280" cy="1014730"/>
          </a:xfrm>
          <a:prstGeom prst="rect">
            <a:avLst/>
          </a:prstGeom>
          <a:noFill/>
        </p:spPr>
        <p:txBody>
          <a:bodyPr wrap="square" rtlCol="0">
            <a:spAutoFit/>
          </a:bodyPr>
          <a:lstStyle/>
          <a:p>
            <a:pPr>
              <a:lnSpc>
                <a:spcPct val="150000"/>
              </a:lnSpc>
            </a:pPr>
            <a:r>
              <a:rPr altLang="zh-CN" sz="2800" b="1" dirty="0">
                <a:latin typeface="仿宋" panose="02010609060101010101" pitchFamily="49" charset="-122"/>
                <a:ea typeface="仿宋" panose="02010609060101010101" pitchFamily="49" charset="-122"/>
              </a:rPr>
              <a:t>全方位情报支援、全纵深精确打击、实时指挥控制、信息战贯穿全程</a:t>
            </a:r>
            <a:r>
              <a:rPr lang="zh-CN" altLang="zh-CN" sz="2800" b="1" dirty="0">
                <a:latin typeface="仿宋" panose="02010609060101010101" pitchFamily="49" charset="-122"/>
                <a:ea typeface="仿宋" panose="02010609060101010101" pitchFamily="49" charset="-122"/>
              </a:rPr>
              <a:t>。</a:t>
            </a:r>
            <a:endParaRPr lang="zh-CN" altLang="zh-CN" sz="2400" b="1" dirty="0">
              <a:latin typeface="仿宋" panose="02010609060101010101" pitchFamily="49" charset="-122"/>
              <a:ea typeface="仿宋" panose="02010609060101010101" pitchFamily="49" charset="-122"/>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666248"/>
            <a:ext cx="7046260" cy="74098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3" name="文本框 2"/>
          <p:cNvSpPr txBox="1"/>
          <p:nvPr/>
        </p:nvSpPr>
        <p:spPr>
          <a:xfrm>
            <a:off x="0" y="744350"/>
            <a:ext cx="6902824" cy="584775"/>
          </a:xfrm>
          <a:prstGeom prst="rect">
            <a:avLst/>
          </a:prstGeom>
          <a:noFill/>
        </p:spPr>
        <p:txBody>
          <a:bodyPr wrap="square" rtlCol="0">
            <a:spAutoFit/>
          </a:bodyPr>
          <a:lstStyle/>
          <a:p>
            <a:r>
              <a:rPr lang="zh-CN" altLang="en-US" sz="3200" b="1" dirty="0">
                <a:latin typeface="楷体" panose="02010609060101010101" charset="-122"/>
                <a:ea typeface="楷体" panose="02010609060101010101" charset="-122"/>
              </a:rPr>
              <a:t>思考四：</a:t>
            </a:r>
            <a:r>
              <a:rPr lang="zh-CN" altLang="zh-CN" sz="3200" b="1" dirty="0">
                <a:latin typeface="楷体" panose="02010609060101010101" charset="-122"/>
                <a:ea typeface="楷体" panose="02010609060101010101" charset="-122"/>
              </a:rPr>
              <a:t>中国国防历史的启示有哪些</a:t>
            </a:r>
            <a:r>
              <a:rPr lang="en-US" altLang="zh-CN" sz="3200" b="1" dirty="0">
                <a:latin typeface="楷体" panose="02010609060101010101" charset="-122"/>
                <a:ea typeface="楷体" panose="02010609060101010101" charset="-122"/>
              </a:rPr>
              <a:t>?</a:t>
            </a:r>
            <a:endParaRPr lang="zh-CN" altLang="en-US" sz="2800" b="1" dirty="0">
              <a:latin typeface="楷体" panose="02010609060101010101" charset="-122"/>
              <a:ea typeface="楷体" panose="02010609060101010101" charset="-122"/>
            </a:endParaRPr>
          </a:p>
        </p:txBody>
      </p:sp>
      <p:sp>
        <p:nvSpPr>
          <p:cNvPr id="4" name="文本框 3"/>
          <p:cNvSpPr txBox="1"/>
          <p:nvPr/>
        </p:nvSpPr>
        <p:spPr>
          <a:xfrm>
            <a:off x="420096" y="2463831"/>
            <a:ext cx="11351808" cy="1930337"/>
          </a:xfrm>
          <a:prstGeom prst="rect">
            <a:avLst/>
          </a:prstGeom>
          <a:noFill/>
        </p:spPr>
        <p:txBody>
          <a:bodyPr wrap="square" rtlCol="0">
            <a:spAutoFit/>
          </a:bodyPr>
          <a:lstStyle/>
          <a:p>
            <a:pPr>
              <a:lnSpc>
                <a:spcPct val="150000"/>
              </a:lnSpc>
            </a:pPr>
            <a:r>
              <a:rPr lang="en-US" altLang="zh-CN" sz="2800" b="1" dirty="0">
                <a:latin typeface="仿宋" panose="02010609060101010101" pitchFamily="49" charset="-122"/>
                <a:ea typeface="仿宋" panose="02010609060101010101" pitchFamily="49" charset="-122"/>
              </a:rPr>
              <a:t>   </a:t>
            </a:r>
            <a:r>
              <a:rPr lang="zh-CN" altLang="zh-CN" sz="2800" b="1" dirty="0">
                <a:latin typeface="仿宋" panose="02010609060101010101" pitchFamily="49" charset="-122"/>
                <a:ea typeface="仿宋" panose="02010609060101010101" pitchFamily="49" charset="-122"/>
              </a:rPr>
              <a:t>政治清明是国防巩固的根本；经济发展是国防强盛的基础；国家统一、民族团结是国防强大的关键；军事技术优劣对国防成败具有重要影响。</a:t>
            </a:r>
            <a:endParaRPr lang="zh-CN" altLang="en-US" sz="2800" b="1" dirty="0">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1"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6248"/>
            <a:ext cx="8292662" cy="74098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4" name="文本框 3"/>
          <p:cNvSpPr txBox="1"/>
          <p:nvPr/>
        </p:nvSpPr>
        <p:spPr>
          <a:xfrm>
            <a:off x="151524" y="744985"/>
            <a:ext cx="7705543" cy="583565"/>
          </a:xfrm>
          <a:prstGeom prst="rect">
            <a:avLst/>
          </a:prstGeom>
          <a:noFill/>
        </p:spPr>
        <p:txBody>
          <a:bodyPr wrap="square" rtlCol="0">
            <a:spAutoFit/>
          </a:bodyPr>
          <a:lstStyle/>
          <a:p>
            <a:r>
              <a:rPr lang="zh-CN" altLang="en-US" sz="3200" b="1" dirty="0" smtClean="0">
                <a:latin typeface="楷体" panose="02010609060101010101" charset="-122"/>
                <a:ea typeface="楷体" panose="02010609060101010101" charset="-122"/>
              </a:rPr>
              <a:t>思考三：</a:t>
            </a:r>
            <a:r>
              <a:rPr altLang="zh-CN" sz="3200" b="1" dirty="0">
                <a:latin typeface="楷体" panose="02010609060101010101" charset="-122"/>
                <a:ea typeface="楷体" panose="02010609060101010101" charset="-122"/>
              </a:rPr>
              <a:t>信息化武器装备有哪些特点?</a:t>
            </a:r>
            <a:endParaRPr altLang="zh-CN" sz="3200" b="1" dirty="0">
              <a:latin typeface="楷体" panose="02010609060101010101" charset="-122"/>
              <a:ea typeface="楷体" panose="02010609060101010101" charset="-122"/>
            </a:endParaRPr>
          </a:p>
        </p:txBody>
      </p:sp>
      <p:sp>
        <p:nvSpPr>
          <p:cNvPr id="5" name="文本框 4"/>
          <p:cNvSpPr txBox="1"/>
          <p:nvPr/>
        </p:nvSpPr>
        <p:spPr>
          <a:xfrm>
            <a:off x="3018155" y="2921635"/>
            <a:ext cx="6155690" cy="1014730"/>
          </a:xfrm>
          <a:prstGeom prst="rect">
            <a:avLst/>
          </a:prstGeom>
          <a:noFill/>
        </p:spPr>
        <p:txBody>
          <a:bodyPr wrap="square" rtlCol="0">
            <a:spAutoFit/>
          </a:bodyPr>
          <a:lstStyle/>
          <a:p>
            <a:pPr>
              <a:lnSpc>
                <a:spcPct val="150000"/>
              </a:lnSpc>
            </a:pPr>
            <a:r>
              <a:rPr lang="en-US" altLang="zh-CN" sz="2800" b="1" dirty="0" smtClean="0">
                <a:latin typeface="仿宋" panose="02010609060101010101" pitchFamily="49" charset="-122"/>
                <a:ea typeface="仿宋" panose="02010609060101010101" pitchFamily="49" charset="-122"/>
              </a:rPr>
              <a:t> </a:t>
            </a:r>
            <a:r>
              <a:rPr altLang="zh-CN" sz="2800" b="1" dirty="0">
                <a:latin typeface="仿宋" panose="02010609060101010101" pitchFamily="49" charset="-122"/>
                <a:ea typeface="仿宋" panose="02010609060101010101" pitchFamily="49" charset="-122"/>
              </a:rPr>
              <a:t>智能化、网络化、一体化、隐身化。</a:t>
            </a:r>
            <a:endParaRPr altLang="zh-CN" sz="2400" b="1" dirty="0">
              <a:latin typeface="仿宋" panose="02010609060101010101" pitchFamily="49" charset="-122"/>
              <a:ea typeface="仿宋" panose="02010609060101010101" pitchFamily="49" charset="-122"/>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66248"/>
            <a:ext cx="10542494" cy="74098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3" name="文本框 2"/>
          <p:cNvSpPr txBox="1"/>
          <p:nvPr/>
        </p:nvSpPr>
        <p:spPr>
          <a:xfrm>
            <a:off x="151524" y="744350"/>
            <a:ext cx="10390970" cy="584775"/>
          </a:xfrm>
          <a:prstGeom prst="rect">
            <a:avLst/>
          </a:prstGeom>
          <a:noFill/>
        </p:spPr>
        <p:txBody>
          <a:bodyPr wrap="square" rtlCol="0">
            <a:spAutoFit/>
          </a:bodyPr>
          <a:lstStyle/>
          <a:p>
            <a:r>
              <a:rPr lang="zh-CN" altLang="en-US" sz="3200" b="1" dirty="0">
                <a:latin typeface="楷体" panose="02010609060101010101" charset="-122"/>
                <a:ea typeface="楷体" panose="02010609060101010101" charset="-122"/>
              </a:rPr>
              <a:t>思考五：</a:t>
            </a:r>
            <a:r>
              <a:rPr lang="zh-CN" altLang="zh-CN" sz="3200" b="1" dirty="0">
                <a:latin typeface="楷体" panose="02010609060101010101" charset="-122"/>
                <a:ea typeface="楷体" panose="02010609060101010101" charset="-122"/>
              </a:rPr>
              <a:t>什么是国防法规，国防法规的基本特征是什么</a:t>
            </a:r>
            <a:r>
              <a:rPr lang="en-US" altLang="zh-CN" sz="3200" b="1" dirty="0">
                <a:latin typeface="楷体" panose="02010609060101010101" charset="-122"/>
                <a:ea typeface="楷体" panose="02010609060101010101" charset="-122"/>
              </a:rPr>
              <a:t>?</a:t>
            </a:r>
            <a:endParaRPr lang="zh-CN" altLang="en-US" sz="3200" b="1" dirty="0">
              <a:latin typeface="楷体" panose="02010609060101010101" charset="-122"/>
              <a:ea typeface="楷体" panose="02010609060101010101" charset="-122"/>
            </a:endParaRPr>
          </a:p>
        </p:txBody>
      </p:sp>
      <p:sp>
        <p:nvSpPr>
          <p:cNvPr id="4" name="文本框 3"/>
          <p:cNvSpPr txBox="1"/>
          <p:nvPr/>
        </p:nvSpPr>
        <p:spPr>
          <a:xfrm>
            <a:off x="420096" y="2266607"/>
            <a:ext cx="11351808" cy="3315331"/>
          </a:xfrm>
          <a:prstGeom prst="rect">
            <a:avLst/>
          </a:prstGeom>
          <a:noFill/>
        </p:spPr>
        <p:txBody>
          <a:bodyPr wrap="square" rtlCol="0">
            <a:spAutoFit/>
          </a:bodyPr>
          <a:lstStyle/>
          <a:p>
            <a:pPr>
              <a:lnSpc>
                <a:spcPct val="150000"/>
              </a:lnSpc>
            </a:pPr>
            <a:r>
              <a:rPr lang="en-US" altLang="zh-CN" sz="3200" b="1" dirty="0">
                <a:latin typeface="仿宋" panose="02010609060101010101" pitchFamily="49" charset="-122"/>
                <a:ea typeface="仿宋" panose="02010609060101010101" pitchFamily="49" charset="-122"/>
              </a:rPr>
              <a:t>    </a:t>
            </a:r>
            <a:r>
              <a:rPr lang="zh-CN" altLang="zh-CN" sz="2800" b="1" dirty="0">
                <a:latin typeface="仿宋" panose="02010609060101010101" pitchFamily="49" charset="-122"/>
                <a:ea typeface="仿宋" panose="02010609060101010101" pitchFamily="49" charset="-122"/>
              </a:rPr>
              <a:t>国防法规是国家法律体系的重要组成部分，是加强国防和武装力量建设的基本依据。我国一贯重视国防法规建设，把加强国防法规建设作为实现国防现代化的基本途径和重要保证。</a:t>
            </a:r>
            <a:endParaRPr lang="zh-CN" altLang="zh-CN" sz="2800" b="1" dirty="0">
              <a:latin typeface="仿宋" panose="02010609060101010101" pitchFamily="49" charset="-122"/>
              <a:ea typeface="仿宋" panose="02010609060101010101" pitchFamily="49" charset="-122"/>
            </a:endParaRPr>
          </a:p>
          <a:p>
            <a:pPr>
              <a:lnSpc>
                <a:spcPct val="150000"/>
              </a:lnSpc>
            </a:pPr>
            <a:r>
              <a:rPr lang="en-US" altLang="zh-CN" sz="2800" b="1" dirty="0">
                <a:latin typeface="仿宋" panose="02010609060101010101" pitchFamily="49" charset="-122"/>
                <a:ea typeface="仿宋" panose="02010609060101010101" pitchFamily="49" charset="-122"/>
              </a:rPr>
              <a:t>    </a:t>
            </a:r>
            <a:r>
              <a:rPr lang="zh-CN" altLang="zh-CN" sz="2800" b="1" dirty="0">
                <a:latin typeface="仿宋" panose="02010609060101010101" pitchFamily="49" charset="-122"/>
                <a:ea typeface="仿宋" panose="02010609060101010101" pitchFamily="49" charset="-122"/>
              </a:rPr>
              <a:t>国防法规的基本特征是调整对象的特殊性、司法适用的优先性、处罚措施的严厉性。</a:t>
            </a:r>
            <a:endParaRPr lang="zh-CN" altLang="zh-CN" sz="2800" b="1" dirty="0">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66248"/>
            <a:ext cx="9574306" cy="74098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3" name="文本框 2"/>
          <p:cNvSpPr txBox="1"/>
          <p:nvPr/>
        </p:nvSpPr>
        <p:spPr>
          <a:xfrm>
            <a:off x="75762" y="744351"/>
            <a:ext cx="9498544" cy="584775"/>
          </a:xfrm>
          <a:prstGeom prst="rect">
            <a:avLst/>
          </a:prstGeom>
          <a:noFill/>
        </p:spPr>
        <p:txBody>
          <a:bodyPr wrap="square" rtlCol="0">
            <a:spAutoFit/>
          </a:bodyPr>
          <a:lstStyle/>
          <a:p>
            <a:r>
              <a:rPr lang="zh-CN" altLang="en-US" sz="3200" b="1" dirty="0">
                <a:latin typeface="楷体" panose="02010609060101010101" charset="-122"/>
                <a:ea typeface="楷体" panose="02010609060101010101" charset="-122"/>
              </a:rPr>
              <a:t>思考六：</a:t>
            </a:r>
            <a:r>
              <a:rPr lang="zh-CN" altLang="zh-CN" sz="3200" b="1" dirty="0">
                <a:latin typeface="楷体" panose="02010609060101010101" charset="-122"/>
                <a:ea typeface="楷体" panose="02010609060101010101" charset="-122"/>
              </a:rPr>
              <a:t>中国国防法规体系由哪些层次和门类构成</a:t>
            </a:r>
            <a:r>
              <a:rPr lang="en-US" altLang="zh-CN" sz="3200" b="1" dirty="0">
                <a:latin typeface="楷体" panose="02010609060101010101" charset="-122"/>
                <a:ea typeface="楷体" panose="02010609060101010101" charset="-122"/>
              </a:rPr>
              <a:t>?</a:t>
            </a:r>
            <a:endParaRPr lang="zh-CN" altLang="en-US" sz="3200" b="1" dirty="0">
              <a:latin typeface="楷体" panose="02010609060101010101" charset="-122"/>
              <a:ea typeface="楷体" panose="02010609060101010101" charset="-122"/>
            </a:endParaRPr>
          </a:p>
        </p:txBody>
      </p:sp>
      <p:sp>
        <p:nvSpPr>
          <p:cNvPr id="4" name="文本框 3"/>
          <p:cNvSpPr txBox="1"/>
          <p:nvPr/>
        </p:nvSpPr>
        <p:spPr>
          <a:xfrm>
            <a:off x="420096" y="2571407"/>
            <a:ext cx="11351808" cy="2669000"/>
          </a:xfrm>
          <a:prstGeom prst="rect">
            <a:avLst/>
          </a:prstGeom>
          <a:noFill/>
        </p:spPr>
        <p:txBody>
          <a:bodyPr wrap="square" rtlCol="0">
            <a:spAutoFit/>
          </a:bodyPr>
          <a:lstStyle/>
          <a:p>
            <a:pPr>
              <a:lnSpc>
                <a:spcPct val="150000"/>
              </a:lnSpc>
            </a:pPr>
            <a:r>
              <a:rPr lang="en-US" altLang="zh-CN" sz="2800" b="1" dirty="0">
                <a:latin typeface="仿宋" panose="02010609060101010101" pitchFamily="49" charset="-122"/>
                <a:ea typeface="仿宋" panose="02010609060101010101" pitchFamily="49" charset="-122"/>
              </a:rPr>
              <a:t>    </a:t>
            </a:r>
            <a:r>
              <a:rPr lang="zh-CN" altLang="zh-CN" sz="2800" b="1" dirty="0">
                <a:latin typeface="仿宋" panose="02010609060101010101" pitchFamily="49" charset="-122"/>
                <a:ea typeface="仿宋" panose="02010609060101010101" pitchFamily="49" charset="-122"/>
              </a:rPr>
              <a:t>国防法规体系的层次，是对国防法律规范的纵向划分。依据我国国防立法的权限和法律规范的效力等级，国防法规体系纵向上可以划分为五个层次：宪法中的国防条款、基本国防法律、国防法律、国防法规、国防规章。</a:t>
            </a:r>
            <a:endParaRPr lang="zh-CN" altLang="zh-CN" sz="2800" b="1" dirty="0">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66248"/>
            <a:ext cx="9574306" cy="74098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3" name="文本框 2"/>
          <p:cNvSpPr txBox="1"/>
          <p:nvPr/>
        </p:nvSpPr>
        <p:spPr>
          <a:xfrm>
            <a:off x="75762" y="744351"/>
            <a:ext cx="9498544" cy="584775"/>
          </a:xfrm>
          <a:prstGeom prst="rect">
            <a:avLst/>
          </a:prstGeom>
          <a:noFill/>
        </p:spPr>
        <p:txBody>
          <a:bodyPr wrap="square" rtlCol="0">
            <a:spAutoFit/>
          </a:bodyPr>
          <a:lstStyle/>
          <a:p>
            <a:r>
              <a:rPr lang="zh-CN" altLang="en-US" sz="3200" b="1" dirty="0">
                <a:latin typeface="楷体" panose="02010609060101010101" charset="-122"/>
                <a:ea typeface="楷体" panose="02010609060101010101" charset="-122"/>
              </a:rPr>
              <a:t>思考七：</a:t>
            </a:r>
            <a:r>
              <a:rPr lang="zh-CN" altLang="zh-CN" sz="3200" b="1" dirty="0">
                <a:latin typeface="楷体" panose="02010609060101010101" charset="-122"/>
                <a:ea typeface="楷体" panose="02010609060101010101" charset="-122"/>
              </a:rPr>
              <a:t>公民履行兵役义务的途径有哪些</a:t>
            </a:r>
            <a:r>
              <a:rPr lang="en-US" altLang="zh-CN" sz="3200" b="1" dirty="0">
                <a:latin typeface="楷体" panose="02010609060101010101" charset="-122"/>
                <a:ea typeface="楷体" panose="02010609060101010101" charset="-122"/>
              </a:rPr>
              <a:t>?</a:t>
            </a:r>
            <a:endParaRPr lang="zh-CN" altLang="en-US" sz="3200" b="1" dirty="0">
              <a:latin typeface="楷体" panose="02010609060101010101" charset="-122"/>
              <a:ea typeface="楷体" panose="02010609060101010101" charset="-122"/>
            </a:endParaRPr>
          </a:p>
        </p:txBody>
      </p:sp>
      <p:sp>
        <p:nvSpPr>
          <p:cNvPr id="4" name="文本框 3"/>
          <p:cNvSpPr txBox="1"/>
          <p:nvPr/>
        </p:nvSpPr>
        <p:spPr>
          <a:xfrm>
            <a:off x="724896" y="2786997"/>
            <a:ext cx="11467104" cy="1284006"/>
          </a:xfrm>
          <a:prstGeom prst="rect">
            <a:avLst/>
          </a:prstGeom>
          <a:noFill/>
        </p:spPr>
        <p:txBody>
          <a:bodyPr wrap="square" rtlCol="0">
            <a:spAutoFit/>
          </a:bodyPr>
          <a:lstStyle/>
          <a:p>
            <a:pPr>
              <a:lnSpc>
                <a:spcPct val="150000"/>
              </a:lnSpc>
            </a:pPr>
            <a:r>
              <a:rPr lang="zh-CN" altLang="zh-CN" sz="2800" b="1" dirty="0">
                <a:latin typeface="仿宋" panose="02010609060101010101" pitchFamily="49" charset="-122"/>
                <a:ea typeface="仿宋" panose="02010609060101010101" pitchFamily="49" charset="-122"/>
              </a:rPr>
              <a:t>公民履行兵役义务的形式主要有三种：</a:t>
            </a:r>
            <a:endParaRPr lang="en-US" altLang="zh-CN" sz="2800" b="1" dirty="0">
              <a:latin typeface="仿宋" panose="02010609060101010101" pitchFamily="49" charset="-122"/>
              <a:ea typeface="仿宋" panose="02010609060101010101" pitchFamily="49" charset="-122"/>
            </a:endParaRPr>
          </a:p>
          <a:p>
            <a:pPr algn="ctr">
              <a:lnSpc>
                <a:spcPct val="150000"/>
              </a:lnSpc>
            </a:pPr>
            <a:r>
              <a:rPr lang="zh-CN" altLang="zh-CN" sz="2800" b="1" dirty="0">
                <a:latin typeface="仿宋" panose="02010609060101010101" pitchFamily="49" charset="-122"/>
                <a:ea typeface="仿宋" panose="02010609060101010101" pitchFamily="49" charset="-122"/>
              </a:rPr>
              <a:t>服现役、服预备役、学生参加军事训练。</a:t>
            </a:r>
            <a:endParaRPr lang="zh-CN" altLang="zh-CN" sz="2800" b="1" dirty="0">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66248"/>
            <a:ext cx="10237694" cy="74098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3" name="文本框 2"/>
          <p:cNvSpPr txBox="1"/>
          <p:nvPr/>
        </p:nvSpPr>
        <p:spPr>
          <a:xfrm>
            <a:off x="75762" y="744351"/>
            <a:ext cx="9875062" cy="584775"/>
          </a:xfrm>
          <a:prstGeom prst="rect">
            <a:avLst/>
          </a:prstGeom>
          <a:noFill/>
        </p:spPr>
        <p:txBody>
          <a:bodyPr wrap="square" rtlCol="0">
            <a:spAutoFit/>
          </a:bodyPr>
          <a:lstStyle/>
          <a:p>
            <a:r>
              <a:rPr lang="zh-CN" altLang="en-US" sz="3200" b="1" dirty="0">
                <a:latin typeface="楷体" panose="02010609060101010101" charset="-122"/>
                <a:ea typeface="楷体" panose="02010609060101010101" charset="-122"/>
              </a:rPr>
              <a:t>思考八：</a:t>
            </a:r>
            <a:r>
              <a:rPr lang="zh-CN" altLang="zh-CN" sz="3200" b="1" dirty="0">
                <a:latin typeface="楷体" panose="02010609060101010101" charset="-122"/>
                <a:ea typeface="楷体" panose="02010609060101010101" charset="-122"/>
              </a:rPr>
              <a:t>简述我国国防体制、政策、法规的主要内容。</a:t>
            </a:r>
            <a:endParaRPr lang="zh-CN" altLang="en-US" sz="3200" b="1" dirty="0">
              <a:latin typeface="楷体" panose="02010609060101010101" charset="-122"/>
              <a:ea typeface="楷体" panose="02010609060101010101" charset="-122"/>
            </a:endParaRPr>
          </a:p>
        </p:txBody>
      </p:sp>
      <p:sp>
        <p:nvSpPr>
          <p:cNvPr id="4" name="文本框 3"/>
          <p:cNvSpPr txBox="1"/>
          <p:nvPr/>
        </p:nvSpPr>
        <p:spPr>
          <a:xfrm>
            <a:off x="443130" y="1754272"/>
            <a:ext cx="11305740" cy="5512856"/>
          </a:xfrm>
          <a:prstGeom prst="rect">
            <a:avLst/>
          </a:prstGeom>
          <a:noFill/>
        </p:spPr>
        <p:txBody>
          <a:bodyPr wrap="square" rtlCol="0">
            <a:spAutoFit/>
          </a:bodyPr>
          <a:lstStyle/>
          <a:p>
            <a:pPr>
              <a:lnSpc>
                <a:spcPct val="120000"/>
              </a:lnSpc>
            </a:pPr>
            <a:r>
              <a:rPr lang="en-US" altLang="zh-CN" sz="2400" b="1" dirty="0">
                <a:latin typeface="仿宋" panose="02010609060101010101" pitchFamily="49" charset="-122"/>
                <a:ea typeface="仿宋" panose="02010609060101010101" pitchFamily="49" charset="-122"/>
              </a:rPr>
              <a:t>·</a:t>
            </a:r>
            <a:r>
              <a:rPr lang="zh-CN" altLang="zh-CN" sz="2400" b="1" dirty="0">
                <a:latin typeface="仿宋" panose="02010609060101010101" pitchFamily="49" charset="-122"/>
                <a:ea typeface="仿宋" panose="02010609060101010101" pitchFamily="49" charset="-122"/>
              </a:rPr>
              <a:t>国防体制：</a:t>
            </a:r>
            <a:r>
              <a:rPr lang="en-US" altLang="zh-CN" sz="2400" b="1" dirty="0">
                <a:latin typeface="仿宋" panose="02010609060101010101" pitchFamily="49" charset="-122"/>
                <a:ea typeface="仿宋" panose="02010609060101010101" pitchFamily="49" charset="-122"/>
              </a:rPr>
              <a:t>2016</a:t>
            </a:r>
            <a:r>
              <a:rPr lang="zh-CN" altLang="zh-CN" sz="2400" b="1" dirty="0">
                <a:latin typeface="仿宋" panose="02010609060101010101" pitchFamily="49" charset="-122"/>
                <a:ea typeface="仿宋" panose="02010609060101010101" pitchFamily="49" charset="-122"/>
              </a:rPr>
              <a:t>年，按照“军委管总、战区主战、军种主建”的总原则，总参谋部、总政治部、总后勤部和总装备部</a:t>
            </a:r>
            <a:r>
              <a:rPr lang="en-US" altLang="zh-CN" sz="2400" b="1" dirty="0">
                <a:latin typeface="仿宋" panose="02010609060101010101" pitchFamily="49" charset="-122"/>
                <a:ea typeface="仿宋" panose="02010609060101010101" pitchFamily="49" charset="-122"/>
              </a:rPr>
              <a:t>4</a:t>
            </a:r>
            <a:r>
              <a:rPr lang="zh-CN" altLang="zh-CN" sz="2400" b="1" dirty="0">
                <a:latin typeface="仿宋" panose="02010609060101010101" pitchFamily="49" charset="-122"/>
                <a:ea typeface="仿宋" panose="02010609060101010101" pitchFamily="49" charset="-122"/>
              </a:rPr>
              <a:t>个总部，改革为军委办公厅、军委联合参谋部、军委政治工作部、军委后勤保障部、军委装备发展部、军委训练管理部、军委国防动员部、军委纪律检查委员会、军委审计署等</a:t>
            </a:r>
            <a:r>
              <a:rPr lang="en-US" altLang="zh-CN" sz="2400" b="1" dirty="0">
                <a:latin typeface="仿宋" panose="02010609060101010101" pitchFamily="49" charset="-122"/>
                <a:ea typeface="仿宋" panose="02010609060101010101" pitchFamily="49" charset="-122"/>
              </a:rPr>
              <a:t>15</a:t>
            </a:r>
            <a:r>
              <a:rPr lang="zh-CN" altLang="zh-CN" sz="2400" b="1" dirty="0">
                <a:latin typeface="仿宋" panose="02010609060101010101" pitchFamily="49" charset="-122"/>
                <a:ea typeface="仿宋" panose="02010609060101010101" pitchFamily="49" charset="-122"/>
              </a:rPr>
              <a:t>个职能部门。</a:t>
            </a:r>
            <a:endParaRPr lang="zh-CN" altLang="zh-CN" sz="2400" b="1" dirty="0">
              <a:latin typeface="仿宋" panose="02010609060101010101" pitchFamily="49" charset="-122"/>
              <a:ea typeface="仿宋" panose="02010609060101010101" pitchFamily="49" charset="-122"/>
            </a:endParaRPr>
          </a:p>
          <a:p>
            <a:pPr>
              <a:lnSpc>
                <a:spcPct val="120000"/>
              </a:lnSpc>
            </a:pPr>
            <a:r>
              <a:rPr lang="en-US" altLang="zh-CN" sz="2400" b="1" dirty="0">
                <a:latin typeface="仿宋" panose="02010609060101010101" pitchFamily="49" charset="-122"/>
                <a:ea typeface="仿宋" panose="02010609060101010101" pitchFamily="49" charset="-122"/>
              </a:rPr>
              <a:t>·</a:t>
            </a:r>
            <a:r>
              <a:rPr lang="zh-CN" altLang="zh-CN" sz="2400" b="1" dirty="0">
                <a:latin typeface="仿宋" panose="02010609060101010101" pitchFamily="49" charset="-122"/>
                <a:ea typeface="仿宋" panose="02010609060101010101" pitchFamily="49" charset="-122"/>
              </a:rPr>
              <a:t>国防政策：坚持走中国特色强军之路，全面推进国防和军队现代化；提高国防建设质量和效益；加强军队党的建设；军队一切工作都向能打仗、打胜仗聚焦；坚持富国和强军相统一。</a:t>
            </a:r>
            <a:endParaRPr lang="zh-CN" altLang="zh-CN" sz="2400" b="1" dirty="0">
              <a:latin typeface="仿宋" panose="02010609060101010101" pitchFamily="49" charset="-122"/>
              <a:ea typeface="仿宋" panose="02010609060101010101" pitchFamily="49" charset="-122"/>
            </a:endParaRPr>
          </a:p>
          <a:p>
            <a:pPr>
              <a:lnSpc>
                <a:spcPct val="120000"/>
              </a:lnSpc>
            </a:pPr>
            <a:r>
              <a:rPr lang="en-US" altLang="zh-CN" sz="2400" b="1" dirty="0">
                <a:latin typeface="仿宋" panose="02010609060101010101" pitchFamily="49" charset="-122"/>
                <a:ea typeface="仿宋" panose="02010609060101010101" pitchFamily="49" charset="-122"/>
              </a:rPr>
              <a:t>·</a:t>
            </a:r>
            <a:r>
              <a:rPr lang="zh-CN" altLang="zh-CN" sz="2400" b="1" dirty="0">
                <a:latin typeface="仿宋" panose="02010609060101010101" pitchFamily="49" charset="-122"/>
                <a:ea typeface="仿宋" panose="02010609060101010101" pitchFamily="49" charset="-122"/>
              </a:rPr>
              <a:t>国防法规：国防法规有广义和狭义两种解释。广义的国防法规，是指国家为维护国防利益，调整国防领域内军事、政治、经济等各方面社会关系的法律规范的总和。狭义的国防法规，是广义国防法规中的一部分，是指由中央军委和国务院制定的国防法律规范。</a:t>
            </a:r>
            <a:endParaRPr lang="zh-CN" altLang="zh-CN" sz="2400" b="1" dirty="0">
              <a:latin typeface="仿宋" panose="02010609060101010101" pitchFamily="49" charset="-122"/>
              <a:ea typeface="仿宋" panose="02010609060101010101" pitchFamily="49" charset="-122"/>
            </a:endParaRPr>
          </a:p>
          <a:p>
            <a:pPr>
              <a:lnSpc>
                <a:spcPct val="150000"/>
              </a:lnSpc>
            </a:pPr>
            <a:endParaRPr lang="zh-CN" altLang="zh-CN" sz="2800" b="1" dirty="0">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8143</Words>
  <Application>WPS 演示</Application>
  <PresentationFormat>宽屏</PresentationFormat>
  <Paragraphs>252</Paragraphs>
  <Slides>50</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50</vt:i4>
      </vt:variant>
    </vt:vector>
  </HeadingPairs>
  <TitlesOfParts>
    <vt:vector size="60" baseType="lpstr">
      <vt:lpstr>Arial</vt:lpstr>
      <vt:lpstr>宋体</vt:lpstr>
      <vt:lpstr>Wingdings</vt:lpstr>
      <vt:lpstr>微软雅黑</vt:lpstr>
      <vt:lpstr>Arial Unicode MS</vt:lpstr>
      <vt:lpstr>Calibri</vt:lpstr>
      <vt:lpstr>楷体</vt:lpstr>
      <vt:lpstr>仿宋</vt:lpstr>
      <vt:lpstr>方正姚体简体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lmk</cp:lastModifiedBy>
  <cp:revision>25</cp:revision>
  <dcterms:created xsi:type="dcterms:W3CDTF">2019-06-19T02:08:00Z</dcterms:created>
  <dcterms:modified xsi:type="dcterms:W3CDTF">2019-12-27T08:02:19Z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2052-11.1.0.9305</vt:lpwstr>
  </property>
</Properties>
</file>