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62" r:id="rId5"/>
    <p:sldId id="261" r:id="rId6"/>
    <p:sldId id="263" r:id="rId7"/>
    <p:sldId id="264" r:id="rId8"/>
    <p:sldId id="265" r:id="rId9"/>
    <p:sldId id="266" r:id="rId10"/>
    <p:sldId id="267" r:id="rId11"/>
    <p:sldId id="268" r:id="rId12"/>
    <p:sldId id="269" r:id="rId13"/>
    <p:sldId id="270" r:id="rId14"/>
    <p:sldId id="271" r:id="rId15"/>
    <p:sldId id="274" r:id="rId16"/>
    <p:sldId id="272" r:id="rId17"/>
    <p:sldId id="273" r:id="rId18"/>
    <p:sldId id="275" r:id="rId19"/>
    <p:sldId id="276" r:id="rId20"/>
    <p:sldId id="278" r:id="rId21"/>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133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E567CF41-6FE2-4F3C-8B74-EDB9D4E77DE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AAFC8DF-A2E2-4061-80A8-E0E42C619351}" type="slidenum">
              <a:rPr lang="en-US" altLang="zh-CN"/>
              <a:pPr/>
              <a:t>‹#›</a:t>
            </a:fld>
            <a:endParaRPr lang="en-US" altLang="zh-CN"/>
          </a:p>
        </p:txBody>
      </p:sp>
    </p:spTree>
    <p:extLst>
      <p:ext uri="{BB962C8B-B14F-4D97-AF65-F5344CB8AC3E}">
        <p14:creationId xmlns:p14="http://schemas.microsoft.com/office/powerpoint/2010/main" val="266459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1229A7F-FB34-482F-9999-E345D42BEB79}" type="slidenum">
              <a:rPr lang="en-US" altLang="zh-CN"/>
              <a:pPr/>
              <a:t>‹#›</a:t>
            </a:fld>
            <a:endParaRPr lang="en-US" altLang="zh-CN"/>
          </a:p>
        </p:txBody>
      </p:sp>
    </p:spTree>
    <p:extLst>
      <p:ext uri="{BB962C8B-B14F-4D97-AF65-F5344CB8AC3E}">
        <p14:creationId xmlns:p14="http://schemas.microsoft.com/office/powerpoint/2010/main" val="185351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76C3C5E-BEAA-4507-8E4E-665284AA6BEC}" type="slidenum">
              <a:rPr lang="en-US" altLang="zh-CN"/>
              <a:pPr/>
              <a:t>‹#›</a:t>
            </a:fld>
            <a:endParaRPr lang="en-US" altLang="zh-CN"/>
          </a:p>
        </p:txBody>
      </p:sp>
    </p:spTree>
    <p:extLst>
      <p:ext uri="{BB962C8B-B14F-4D97-AF65-F5344CB8AC3E}">
        <p14:creationId xmlns:p14="http://schemas.microsoft.com/office/powerpoint/2010/main" val="313018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0379EC5-D02B-4F89-A95D-2A32F47C015B}" type="slidenum">
              <a:rPr lang="en-US" altLang="zh-CN"/>
              <a:pPr/>
              <a:t>‹#›</a:t>
            </a:fld>
            <a:endParaRPr lang="en-US" altLang="zh-CN"/>
          </a:p>
        </p:txBody>
      </p:sp>
    </p:spTree>
    <p:extLst>
      <p:ext uri="{BB962C8B-B14F-4D97-AF65-F5344CB8AC3E}">
        <p14:creationId xmlns:p14="http://schemas.microsoft.com/office/powerpoint/2010/main" val="19243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63F5752-924E-4732-8D6C-E7CE92F7ABAB}" type="slidenum">
              <a:rPr lang="en-US" altLang="zh-CN"/>
              <a:pPr/>
              <a:t>‹#›</a:t>
            </a:fld>
            <a:endParaRPr lang="en-US" altLang="zh-CN"/>
          </a:p>
        </p:txBody>
      </p:sp>
    </p:spTree>
    <p:extLst>
      <p:ext uri="{BB962C8B-B14F-4D97-AF65-F5344CB8AC3E}">
        <p14:creationId xmlns:p14="http://schemas.microsoft.com/office/powerpoint/2010/main" val="160803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181EC1-EC00-4385-82AA-2626114704E7}" type="slidenum">
              <a:rPr lang="en-US" altLang="zh-CN"/>
              <a:pPr/>
              <a:t>‹#›</a:t>
            </a:fld>
            <a:endParaRPr lang="en-US" altLang="zh-CN"/>
          </a:p>
        </p:txBody>
      </p:sp>
    </p:spTree>
    <p:extLst>
      <p:ext uri="{BB962C8B-B14F-4D97-AF65-F5344CB8AC3E}">
        <p14:creationId xmlns:p14="http://schemas.microsoft.com/office/powerpoint/2010/main" val="253925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0BFC968-5320-4501-8181-0836B4F7B52C}" type="slidenum">
              <a:rPr lang="en-US" altLang="zh-CN"/>
              <a:pPr/>
              <a:t>‹#›</a:t>
            </a:fld>
            <a:endParaRPr lang="en-US" altLang="zh-CN"/>
          </a:p>
        </p:txBody>
      </p:sp>
    </p:spTree>
    <p:extLst>
      <p:ext uri="{BB962C8B-B14F-4D97-AF65-F5344CB8AC3E}">
        <p14:creationId xmlns:p14="http://schemas.microsoft.com/office/powerpoint/2010/main" val="342132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A5A6010-5F3F-4BCD-B979-EC1C650FE197}" type="slidenum">
              <a:rPr lang="en-US" altLang="zh-CN"/>
              <a:pPr/>
              <a:t>‹#›</a:t>
            </a:fld>
            <a:endParaRPr lang="en-US" altLang="zh-CN"/>
          </a:p>
        </p:txBody>
      </p:sp>
    </p:spTree>
    <p:extLst>
      <p:ext uri="{BB962C8B-B14F-4D97-AF65-F5344CB8AC3E}">
        <p14:creationId xmlns:p14="http://schemas.microsoft.com/office/powerpoint/2010/main" val="24352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18641F9-F003-415D-A76A-A59F47DB030D}" type="slidenum">
              <a:rPr lang="en-US" altLang="zh-CN"/>
              <a:pPr/>
              <a:t>‹#›</a:t>
            </a:fld>
            <a:endParaRPr lang="en-US" altLang="zh-CN"/>
          </a:p>
        </p:txBody>
      </p:sp>
    </p:spTree>
    <p:extLst>
      <p:ext uri="{BB962C8B-B14F-4D97-AF65-F5344CB8AC3E}">
        <p14:creationId xmlns:p14="http://schemas.microsoft.com/office/powerpoint/2010/main" val="16583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A412678-E6F6-4FFA-873D-16A845992784}" type="slidenum">
              <a:rPr lang="en-US" altLang="zh-CN"/>
              <a:pPr/>
              <a:t>‹#›</a:t>
            </a:fld>
            <a:endParaRPr lang="en-US" altLang="zh-CN"/>
          </a:p>
        </p:txBody>
      </p:sp>
    </p:spTree>
    <p:extLst>
      <p:ext uri="{BB962C8B-B14F-4D97-AF65-F5344CB8AC3E}">
        <p14:creationId xmlns:p14="http://schemas.microsoft.com/office/powerpoint/2010/main" val="67553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1993BF2-25BE-4412-ACC1-A2D0F053D24D}" type="slidenum">
              <a:rPr lang="en-US" altLang="zh-CN"/>
              <a:pPr/>
              <a:t>‹#›</a:t>
            </a:fld>
            <a:endParaRPr lang="en-US" altLang="zh-CN"/>
          </a:p>
        </p:txBody>
      </p:sp>
    </p:spTree>
    <p:extLst>
      <p:ext uri="{BB962C8B-B14F-4D97-AF65-F5344CB8AC3E}">
        <p14:creationId xmlns:p14="http://schemas.microsoft.com/office/powerpoint/2010/main" val="41703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98783354-DA87-4E56-8521-F7504D645D9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762000" y="1676400"/>
            <a:ext cx="7772400" cy="1447800"/>
          </a:xfrm>
        </p:spPr>
        <p:txBody>
          <a:bodyPr/>
          <a:lstStyle/>
          <a:p>
            <a:pPr eaLnBrk="1" hangingPunct="1"/>
            <a:r>
              <a:rPr lang="en-US" altLang="zh-CN" sz="4800" b="1">
                <a:solidFill>
                  <a:schemeClr val="accent2"/>
                </a:solidFill>
              </a:rPr>
              <a:t>Java</a:t>
            </a:r>
            <a:r>
              <a:rPr lang="zh-CN" altLang="en-US" sz="4800" b="1">
                <a:solidFill>
                  <a:schemeClr val="accent2"/>
                </a:solidFill>
                <a:ea typeface="楷体_GB2312" pitchFamily="1" charset="-122"/>
              </a:rPr>
              <a:t>程序设计</a:t>
            </a:r>
            <a:br>
              <a:rPr lang="zh-CN" altLang="en-US" sz="4800" b="1">
                <a:solidFill>
                  <a:schemeClr val="accent2"/>
                </a:solidFill>
              </a:rPr>
            </a:br>
            <a:r>
              <a:rPr lang="en-US" altLang="zh-CN" sz="4800" b="1">
                <a:solidFill>
                  <a:schemeClr val="accent2"/>
                </a:solidFill>
              </a:rPr>
              <a:t>Programming in Java</a:t>
            </a:r>
          </a:p>
        </p:txBody>
      </p:sp>
      <p:sp>
        <p:nvSpPr>
          <p:cNvPr id="3075" name="Rectangle 3"/>
          <p:cNvSpPr>
            <a:spLocks noGrp="1" noChangeArrowheads="1"/>
          </p:cNvSpPr>
          <p:nvPr>
            <p:ph type="body" idx="4294967295"/>
          </p:nvPr>
        </p:nvSpPr>
        <p:spPr>
          <a:xfrm>
            <a:off x="685800" y="3810000"/>
            <a:ext cx="7772400" cy="2286000"/>
          </a:xfrm>
        </p:spPr>
        <p:txBody>
          <a:bodyPr/>
          <a:lstStyle/>
          <a:p>
            <a:pPr eaLnBrk="1" hangingPunct="1">
              <a:buFontTx/>
              <a:buNone/>
            </a:pPr>
            <a:r>
              <a:rPr lang="zh-CN" altLang="zh-CN" sz="3600" b="1">
                <a:solidFill>
                  <a:srgbClr val="3333CC"/>
                </a:solidFill>
              </a:rPr>
              <a:t>复习总结</a:t>
            </a:r>
          </a:p>
        </p:txBody>
      </p:sp>
      <p:sp>
        <p:nvSpPr>
          <p:cNvPr id="3076" name="Line 4"/>
          <p:cNvSpPr>
            <a:spLocks noChangeShapeType="1"/>
          </p:cNvSpPr>
          <p:nvPr/>
        </p:nvSpPr>
        <p:spPr bwMode="auto">
          <a:xfrm>
            <a:off x="0" y="3352800"/>
            <a:ext cx="9144000"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357188" y="500063"/>
            <a:ext cx="8786812"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final</a:t>
            </a:r>
            <a:r>
              <a:rPr lang="zh-CN" altLang="en-US"/>
              <a:t>关键字可以修饰类、成员变量和成员方法，具体用法如下：</a:t>
            </a:r>
          </a:p>
          <a:p>
            <a:pPr eaLnBrk="1" hangingPunct="1"/>
            <a:r>
              <a:rPr lang="en-US" altLang="zh-CN"/>
              <a:t>(1)</a:t>
            </a:r>
            <a:r>
              <a:rPr lang="zh-CN" altLang="en-US" b="1" u="sng"/>
              <a:t>最终类</a:t>
            </a:r>
            <a:r>
              <a:rPr lang="zh-CN" altLang="en-US" b="1"/>
              <a:t>：</a:t>
            </a:r>
            <a:r>
              <a:rPr lang="zh-CN" altLang="en-US"/>
              <a:t>在定义类时，在访问修饰符列表中包含</a:t>
            </a:r>
            <a:r>
              <a:rPr lang="en-US" altLang="zh-CN"/>
              <a:t>final</a:t>
            </a:r>
            <a:r>
              <a:rPr lang="zh-CN" altLang="en-US"/>
              <a:t>关键字，该类称为最终类。最终类不能派生出子类，也就是说不能作为超类。</a:t>
            </a:r>
          </a:p>
          <a:p>
            <a:pPr eaLnBrk="1" hangingPunct="1"/>
            <a:r>
              <a:rPr lang="en-US" altLang="zh-CN"/>
              <a:t>(2)</a:t>
            </a:r>
            <a:r>
              <a:rPr lang="zh-CN" altLang="en-US" b="1" u="sng"/>
              <a:t>最终成员属性：</a:t>
            </a:r>
            <a:r>
              <a:rPr lang="zh-CN" altLang="en-US"/>
              <a:t>在定义类的成员属性时，如果访问修饰符列表中包含</a:t>
            </a:r>
            <a:r>
              <a:rPr lang="en-US" altLang="zh-CN"/>
              <a:t>final</a:t>
            </a:r>
            <a:r>
              <a:rPr lang="zh-CN" altLang="en-US"/>
              <a:t>关键字，则该成员属性称为最终成员属性。最终成员属性分为两种，一种不具有静态属性，该成员属性只能在定义时或在构造方法中赋值一次。另一种是与静态属性共同修饰变量，这种变量在此之后就不能进行修改了，一般称为常量。最终成员属性一般适用于常量的定义，并避免在其他类中由于疏忽而导致不恰当的修改。如有修改，将有编译错误提示。</a:t>
            </a:r>
          </a:p>
          <a:p>
            <a:pPr eaLnBrk="1" hangingPunct="1"/>
            <a:r>
              <a:rPr lang="en-US" altLang="zh-CN"/>
              <a:t>(3)</a:t>
            </a:r>
            <a:r>
              <a:rPr lang="zh-CN" altLang="en-US" b="1" u="sng"/>
              <a:t>最终成员方法：</a:t>
            </a:r>
            <a:r>
              <a:rPr lang="zh-CN" altLang="en-US"/>
              <a:t>在定义类的成员方法时，如果访问修饰符列表中包含</a:t>
            </a:r>
            <a:r>
              <a:rPr lang="en-US" altLang="zh-CN"/>
              <a:t>final</a:t>
            </a:r>
            <a:r>
              <a:rPr lang="zh-CN" altLang="en-US"/>
              <a:t>关键字，则该成员方法称为最终成员方法。最终成员方法不具有抽象属性，并且该方法不能被其子类的成员方法覆盖。最终成员方法主要适用于一个不希望改变的行为特征的方法实现，这样可以避免子类由于疏忽对其父类的这个成员方法进行覆盖。</a:t>
            </a:r>
          </a:p>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428625" y="571500"/>
            <a:ext cx="8286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u="sng"/>
              <a:t>静态变量</a:t>
            </a:r>
            <a:r>
              <a:rPr lang="zh-CN" altLang="en-US"/>
              <a:t>（</a:t>
            </a:r>
            <a:r>
              <a:rPr lang="en-US" altLang="zh-CN"/>
              <a:t>static variable</a:t>
            </a:r>
            <a:r>
              <a:rPr lang="zh-CN" altLang="en-US"/>
              <a:t>）：指另外一些成员变量不是与类的实例一一关联，而是与类相关联，因此也称为类变量。这些成员变量的表现形式是在实例变量前使用静态关键字</a:t>
            </a:r>
            <a:r>
              <a:rPr lang="en-US" altLang="zh-CN"/>
              <a:t>static</a:t>
            </a:r>
            <a:r>
              <a:rPr lang="zh-CN" altLang="en-US"/>
              <a:t>进行修饰。静态变量的主要特点是具有静态变量的类只有这些静态变量的一个拷贝，所有对象都共享这些变量。换句话说，如果类变量的值发生改变，该类变量的新值可供所有对象使用。</a:t>
            </a:r>
          </a:p>
          <a:p>
            <a:pPr eaLnBrk="1" hangingPunct="1"/>
            <a:r>
              <a:rPr lang="zh-CN" altLang="en-US"/>
              <a:t>实例变量与静态变量的区别如下：</a:t>
            </a:r>
          </a:p>
          <a:p>
            <a:pPr eaLnBrk="1" hangingPunct="1"/>
            <a:r>
              <a:rPr lang="en-US" altLang="zh-CN"/>
              <a:t>1</a:t>
            </a:r>
            <a:r>
              <a:rPr lang="zh-CN" altLang="en-US"/>
              <a:t>）静态变量定义时必须在类型名称前使用</a:t>
            </a:r>
            <a:r>
              <a:rPr lang="en-US" altLang="zh-CN"/>
              <a:t>static</a:t>
            </a:r>
            <a:r>
              <a:rPr lang="zh-CN" altLang="en-US"/>
              <a:t>关键字。</a:t>
            </a:r>
          </a:p>
          <a:p>
            <a:pPr eaLnBrk="1" hangingPunct="1"/>
            <a:r>
              <a:rPr lang="en-US" altLang="zh-CN"/>
              <a:t>2</a:t>
            </a:r>
            <a:r>
              <a:rPr lang="zh-CN" altLang="en-US"/>
              <a:t>）实例变量在每个对象中都有一个独立的副本。而静态变量对于所有对象都只有一个副本。</a:t>
            </a:r>
          </a:p>
          <a:p>
            <a:pPr eaLnBrk="1" hangingPunct="1"/>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428625" y="642938"/>
            <a:ext cx="821531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u="sng"/>
              <a:t>抽象方法：</a:t>
            </a:r>
            <a:r>
              <a:rPr lang="zh-CN" altLang="en-US"/>
              <a:t>是指只具有方法声明部分而没有定义方法主体的方法。该方法需要在方法前加上</a:t>
            </a:r>
            <a:r>
              <a:rPr lang="en-US" altLang="zh-CN"/>
              <a:t>abstract</a:t>
            </a:r>
            <a:r>
              <a:rPr lang="zh-CN" altLang="en-US"/>
              <a:t>抽象关键字。抽象类提供了方法声明与方法主体实现的分离机制，提前为所有子类定义好共同的行为模式名称。</a:t>
            </a:r>
          </a:p>
          <a:p>
            <a:pPr eaLnBrk="1" hangingPunct="1"/>
            <a:r>
              <a:rPr lang="zh-CN" altLang="en-US"/>
              <a:t>比如：在动物抽象类中定义了捕食（</a:t>
            </a:r>
            <a:r>
              <a:rPr lang="en-US" altLang="zh-CN"/>
              <a:t>pray()</a:t>
            </a:r>
            <a:r>
              <a:rPr lang="zh-CN" altLang="en-US"/>
              <a:t>）方法，但由于动物是抽象类，因此没有必要也无法将所有动物捕食的行为特点定义在捕食的这个方法中。但作为动物的子类，老虎和鱼就可以分别在各自的类中详细定义老虎捕食的行为特点以及鱼捕食的行为特点。抽象方法的具体定义格式如下：</a:t>
            </a:r>
          </a:p>
          <a:p>
            <a:pPr eaLnBrk="1" hangingPunct="1"/>
            <a:r>
              <a:rPr lang="en-US" altLang="zh-CN" b="1"/>
              <a:t>[</a:t>
            </a:r>
            <a:r>
              <a:rPr lang="zh-CN" altLang="en-US" b="1"/>
              <a:t>访问修饰符</a:t>
            </a:r>
            <a:r>
              <a:rPr lang="en-US" altLang="zh-CN" b="1"/>
              <a:t>] abstract </a:t>
            </a:r>
            <a:r>
              <a:rPr lang="zh-CN" altLang="en-US" b="1"/>
              <a:t>返回值类型 方法名（参数列表）</a:t>
            </a:r>
            <a:r>
              <a:rPr lang="en-US" altLang="zh-CN" b="1"/>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428625" y="500063"/>
            <a:ext cx="84296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u="sng"/>
              <a:t>抽象类：</a:t>
            </a:r>
            <a:r>
              <a:rPr lang="zh-CN" altLang="en-US"/>
              <a:t>当一个类中至少有一个方法是抽象方法或者定义该类时使用</a:t>
            </a:r>
            <a:r>
              <a:rPr lang="en-US" altLang="zh-CN"/>
              <a:t>abstract</a:t>
            </a:r>
            <a:r>
              <a:rPr lang="zh-CN" altLang="en-US"/>
              <a:t>关键字，这个类就称为抽象类。抽象类不能创建实例对象，但可以派生其他子类。子类必须具体实现所有继承的抽象方法，这个子类才不是抽象类。抽象类必须使用抽象关键字</a:t>
            </a:r>
            <a:r>
              <a:rPr lang="en-US" altLang="zh-CN"/>
              <a:t>abstract</a:t>
            </a:r>
            <a:r>
              <a:rPr lang="zh-CN" altLang="en-US"/>
              <a:t>。具体定义格式为：</a:t>
            </a:r>
          </a:p>
          <a:p>
            <a:pPr eaLnBrk="1" hangingPunct="1"/>
            <a:r>
              <a:rPr lang="en-US" altLang="zh-CN" b="1"/>
              <a:t>[</a:t>
            </a:r>
            <a:r>
              <a:rPr lang="zh-CN" altLang="en-US" b="1"/>
              <a:t>访问修饰符</a:t>
            </a:r>
            <a:r>
              <a:rPr lang="en-US" altLang="zh-CN" b="1"/>
              <a:t>] abstract </a:t>
            </a:r>
            <a:r>
              <a:rPr lang="zh-CN" altLang="en-US" b="1"/>
              <a:t>类名</a:t>
            </a:r>
            <a:endParaRPr lang="zh-CN" altLang="en-US"/>
          </a:p>
          <a:p>
            <a:pPr eaLnBrk="1" hangingPunct="1"/>
            <a:r>
              <a:rPr lang="zh-CN" altLang="en-US" b="1"/>
              <a:t>｛</a:t>
            </a:r>
            <a:endParaRPr lang="zh-CN" altLang="en-US"/>
          </a:p>
          <a:p>
            <a:pPr eaLnBrk="1" hangingPunct="1"/>
            <a:r>
              <a:rPr lang="en-US" altLang="zh-CN" b="1"/>
              <a:t>		</a:t>
            </a:r>
            <a:r>
              <a:rPr lang="zh-CN" altLang="en-US" b="1"/>
              <a:t>定义成员变量；</a:t>
            </a:r>
            <a:endParaRPr lang="zh-CN" altLang="en-US"/>
          </a:p>
          <a:p>
            <a:pPr eaLnBrk="1" hangingPunct="1"/>
            <a:r>
              <a:rPr lang="en-US" altLang="zh-CN" b="1"/>
              <a:t>		</a:t>
            </a:r>
            <a:r>
              <a:rPr lang="zh-CN" altLang="en-US" b="1"/>
              <a:t>定义抽象成员方法；</a:t>
            </a:r>
            <a:endParaRPr lang="zh-CN" altLang="en-US"/>
          </a:p>
          <a:p>
            <a:pPr eaLnBrk="1" hangingPunct="1"/>
            <a:r>
              <a:rPr lang="en-US" altLang="zh-CN" b="1"/>
              <a:t>		</a:t>
            </a:r>
            <a:r>
              <a:rPr lang="zh-CN" altLang="en-US" b="1"/>
              <a:t>定义成员方法；</a:t>
            </a:r>
            <a:endParaRPr lang="zh-CN" altLang="en-US"/>
          </a:p>
          <a:p>
            <a:pPr eaLnBrk="1" hangingPunct="1"/>
            <a:r>
              <a:rPr lang="zh-CN" altLang="en-US" b="1"/>
              <a:t>｝</a:t>
            </a:r>
            <a:endParaRPr lang="zh-CN" altLang="en-US"/>
          </a:p>
          <a:p>
            <a:pPr eaLnBrk="1" hangingPunct="1"/>
            <a:r>
              <a:rPr lang="zh-CN" altLang="en-US"/>
              <a:t>。</a:t>
            </a:r>
          </a:p>
          <a:p>
            <a:pPr eaLnBrk="1" hangingPunct="1"/>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571500" y="642938"/>
            <a:ext cx="81438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抽象类与普通类的区别如下：</a:t>
            </a:r>
          </a:p>
          <a:p>
            <a:pPr eaLnBrk="1" hangingPunct="1"/>
            <a:r>
              <a:rPr lang="zh-CN" altLang="en-US"/>
              <a:t>（</a:t>
            </a:r>
            <a:r>
              <a:rPr lang="en-US" altLang="zh-CN"/>
              <a:t>1</a:t>
            </a:r>
            <a:r>
              <a:rPr lang="zh-CN" altLang="en-US"/>
              <a:t>）抽象类声明时必须使用</a:t>
            </a:r>
            <a:r>
              <a:rPr lang="en-US" altLang="zh-CN"/>
              <a:t>abstract</a:t>
            </a:r>
            <a:r>
              <a:rPr lang="zh-CN" altLang="en-US"/>
              <a:t>抽象关键字，抽象类可以没有抽象方法，但如果一个类有一个或一个以上的抽象方法，这个类必须声明为</a:t>
            </a:r>
            <a:r>
              <a:rPr lang="en-US" altLang="zh-CN"/>
              <a:t>abstract</a:t>
            </a:r>
            <a:r>
              <a:rPr lang="zh-CN" altLang="en-US"/>
              <a:t>抽象类。</a:t>
            </a:r>
          </a:p>
          <a:p>
            <a:pPr eaLnBrk="1" hangingPunct="1"/>
            <a:r>
              <a:rPr lang="zh-CN" altLang="en-US"/>
              <a:t>（</a:t>
            </a:r>
            <a:r>
              <a:rPr lang="en-US" altLang="zh-CN"/>
              <a:t>2</a:t>
            </a:r>
            <a:r>
              <a:rPr lang="zh-CN" altLang="en-US"/>
              <a:t>）抽象类不能创建自身的实例，但抽象类可以通过其非抽象的子类创建实例，并通过动态多态性调用子类的覆盖成员方法。</a:t>
            </a:r>
          </a:p>
          <a:p>
            <a:pPr eaLnBrk="1" hangingPunct="1"/>
            <a:r>
              <a:rPr lang="zh-CN" altLang="en-US"/>
              <a:t>（</a:t>
            </a:r>
            <a:r>
              <a:rPr lang="en-US" altLang="zh-CN"/>
              <a:t>3</a:t>
            </a:r>
            <a:r>
              <a:rPr lang="zh-CN" altLang="en-US"/>
              <a:t>）抽象类的子类也可以是抽象类，但抽象类必须有自己非抽象的子类，否则无法实现多态性。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428625" y="428625"/>
            <a:ext cx="8358188"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下面将着重介绍创建对象时使用的特殊成员方法</a:t>
            </a:r>
            <a:r>
              <a:rPr lang="en-US" altLang="zh-CN"/>
              <a:t>-</a:t>
            </a:r>
            <a:r>
              <a:rPr lang="zh-CN" altLang="en-US"/>
              <a:t>构造方法（</a:t>
            </a:r>
            <a:r>
              <a:rPr lang="en-US" altLang="zh-CN"/>
              <a:t>Constructor</a:t>
            </a:r>
            <a:r>
              <a:rPr lang="zh-CN" altLang="en-US"/>
              <a:t>）。</a:t>
            </a:r>
          </a:p>
          <a:p>
            <a:pPr eaLnBrk="1" hangingPunct="1"/>
            <a:r>
              <a:rPr lang="zh-CN" altLang="en-US"/>
              <a:t>在创建对象的过程中，有一种特殊的成员方法是通过</a:t>
            </a:r>
            <a:r>
              <a:rPr lang="en-US" altLang="zh-CN"/>
              <a:t>new</a:t>
            </a:r>
            <a:r>
              <a:rPr lang="zh-CN" altLang="en-US"/>
              <a:t>关键字由系统自动调用来初始化对象中的成员变量的。该方法具有以下三个特点：</a:t>
            </a:r>
          </a:p>
          <a:p>
            <a:pPr eaLnBrk="1" hangingPunct="1"/>
            <a:r>
              <a:rPr lang="zh-CN" altLang="en-US" b="1"/>
              <a:t>构造方法必须与所在的类同名；</a:t>
            </a:r>
          </a:p>
          <a:p>
            <a:pPr eaLnBrk="1" hangingPunct="1"/>
            <a:r>
              <a:rPr lang="zh-CN" altLang="en-US" b="1"/>
              <a:t>构造方法没有任何返回类型</a:t>
            </a:r>
            <a:r>
              <a:rPr lang="zh-CN" altLang="en-US"/>
              <a:t>（其中包括关键字</a:t>
            </a:r>
            <a:r>
              <a:rPr lang="en-US" altLang="zh-CN"/>
              <a:t>void</a:t>
            </a:r>
            <a:r>
              <a:rPr lang="zh-CN" altLang="en-US"/>
              <a:t>的空返回类型），这是构造方法与成员方法的一个主要区别；</a:t>
            </a:r>
          </a:p>
          <a:p>
            <a:pPr eaLnBrk="1" hangingPunct="1"/>
            <a:r>
              <a:rPr lang="zh-CN" altLang="en-US"/>
              <a:t>任何类都具有构造方法，如何在编程过程中没有显式的定义类的构造方法，系统将自动为该类提供一个默认的不带参数的构造方法。但如果在类中已经显式定义了构造方法，系统将不再提供任何默认的构造方法。</a:t>
            </a:r>
          </a:p>
          <a:p>
            <a:pPr eaLnBrk="1" hangingPunct="1"/>
            <a:r>
              <a:rPr lang="zh-CN" altLang="en-US"/>
              <a:t>构造方法的定义格式如下：</a:t>
            </a:r>
          </a:p>
          <a:p>
            <a:pPr eaLnBrk="1" hangingPunct="1"/>
            <a:r>
              <a:rPr lang="zh-CN" altLang="en-US"/>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1214438" y="982663"/>
            <a:ext cx="72151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t>
            </a:r>
            <a:r>
              <a:rPr lang="zh-CN" altLang="en-US" b="1"/>
              <a:t>构造方法访问修饰符</a:t>
            </a:r>
            <a:r>
              <a:rPr lang="en-US" altLang="zh-CN" b="1"/>
              <a:t>] </a:t>
            </a:r>
            <a:r>
              <a:rPr lang="zh-CN" altLang="en-US" b="1"/>
              <a:t>类名（方法参数列表）</a:t>
            </a:r>
            <a:endParaRPr lang="zh-CN" altLang="en-US"/>
          </a:p>
          <a:p>
            <a:pPr eaLnBrk="1" hangingPunct="1"/>
            <a:r>
              <a:rPr lang="zh-CN" altLang="en-US" b="1"/>
              <a:t>｛</a:t>
            </a:r>
            <a:endParaRPr lang="zh-CN" altLang="en-US"/>
          </a:p>
          <a:p>
            <a:pPr eaLnBrk="1" hangingPunct="1"/>
            <a:r>
              <a:rPr lang="en-US" altLang="zh-CN" b="1"/>
              <a:t>		</a:t>
            </a:r>
            <a:r>
              <a:rPr lang="zh-CN" altLang="en-US" b="1"/>
              <a:t>方法体</a:t>
            </a:r>
            <a:endParaRPr lang="zh-CN" altLang="en-US"/>
          </a:p>
          <a:p>
            <a:pPr eaLnBrk="1" hangingPunct="1"/>
            <a:r>
              <a:rPr lang="zh-CN" altLang="en-US" b="1"/>
              <a:t>｝</a:t>
            </a:r>
            <a:endParaRPr lang="zh-CN" altLang="en-US"/>
          </a:p>
          <a:p>
            <a:pPr eaLnBrk="1" hangingPunct="1"/>
            <a:r>
              <a:rPr lang="zh-CN" altLang="en-US"/>
              <a:t>其中，构造方法的访问修饰符与类访问修饰符一致，一般常用</a:t>
            </a:r>
            <a:r>
              <a:rPr lang="en-US" altLang="zh-CN"/>
              <a:t>public</a:t>
            </a:r>
            <a:r>
              <a:rPr lang="zh-CN" altLang="en-US"/>
              <a:t>。构造方法名称与类名相同，构造方法的参数列表的定义与成员方法中参数列表的定义相同。方法体中初始化对象的成员变量。构造方法一般写在成员变量与成员方法之间。</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571500" y="571500"/>
            <a:ext cx="8143875"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interface</a:t>
            </a:r>
            <a:r>
              <a:rPr lang="zh-CN" altLang="en-US"/>
              <a:t>关键字用来声明接口</a:t>
            </a:r>
          </a:p>
          <a:p>
            <a:pPr eaLnBrk="1" hangingPunct="1"/>
            <a:r>
              <a:rPr lang="zh-CN" altLang="en-US" b="1" u="sng"/>
              <a:t>接口：</a:t>
            </a:r>
            <a:r>
              <a:rPr lang="zh-CN" altLang="en-US"/>
              <a:t>接口是一种特殊的抽象类，是相关常量和抽象方法的集合。接口中所有的方法都必须是抽象方法。接口实现了方法声明与实现的分离机制，使实现接口的类具有相同的行为模式，但又通过多态性具有不同的实现方式。</a:t>
            </a:r>
          </a:p>
          <a:p>
            <a:pPr eaLnBrk="1" hangingPunct="1"/>
            <a:r>
              <a:rPr lang="zh-CN" altLang="en-US"/>
              <a:t>与声明类使用</a:t>
            </a:r>
            <a:r>
              <a:rPr lang="en-US" altLang="zh-CN"/>
              <a:t>class</a:t>
            </a:r>
            <a:r>
              <a:rPr lang="zh-CN" altLang="en-US"/>
              <a:t>关键字相似，声明接口必须使用</a:t>
            </a:r>
            <a:r>
              <a:rPr lang="en-US" altLang="zh-CN"/>
              <a:t>interface</a:t>
            </a:r>
            <a:r>
              <a:rPr lang="zh-CN" altLang="en-US"/>
              <a:t>关键字。接口的声明格式如下：</a:t>
            </a:r>
          </a:p>
          <a:p>
            <a:pPr eaLnBrk="1" hangingPunct="1"/>
            <a:r>
              <a:rPr lang="zh-CN" altLang="en-US"/>
              <a:t>（</a:t>
            </a:r>
            <a:r>
              <a:rPr lang="en-US" altLang="zh-CN"/>
              <a:t>1</a:t>
            </a:r>
            <a:r>
              <a:rPr lang="zh-CN" altLang="en-US"/>
              <a:t>）</a:t>
            </a:r>
            <a:r>
              <a:rPr lang="zh-CN" altLang="en-US" b="1"/>
              <a:t>接口中只有常量</a:t>
            </a:r>
          </a:p>
          <a:p>
            <a:pPr eaLnBrk="1" hangingPunct="1"/>
            <a:r>
              <a:rPr lang="en-US" altLang="zh-CN" b="1"/>
              <a:t>[</a:t>
            </a:r>
            <a:r>
              <a:rPr lang="zh-CN" altLang="en-US" b="1"/>
              <a:t>访问控制修饰符</a:t>
            </a:r>
            <a:r>
              <a:rPr lang="en-US" altLang="zh-CN" b="1"/>
              <a:t>] interface </a:t>
            </a:r>
            <a:r>
              <a:rPr lang="zh-CN" altLang="en-US" b="1"/>
              <a:t>接口名称</a:t>
            </a:r>
            <a:r>
              <a:rPr lang="en-US" altLang="zh-CN" b="1"/>
              <a:t> extends </a:t>
            </a:r>
            <a:r>
              <a:rPr lang="zh-CN" altLang="en-US" b="1"/>
              <a:t>父接口名称</a:t>
            </a:r>
            <a:endParaRPr lang="zh-CN" altLang="en-US"/>
          </a:p>
          <a:p>
            <a:pPr eaLnBrk="1" hangingPunct="1"/>
            <a:r>
              <a:rPr lang="zh-CN" altLang="en-US" b="1"/>
              <a:t>｛</a:t>
            </a:r>
            <a:endParaRPr lang="zh-CN" altLang="en-US"/>
          </a:p>
          <a:p>
            <a:pPr eaLnBrk="1" hangingPunct="1"/>
            <a:r>
              <a:rPr lang="en-US" altLang="zh-CN" b="1"/>
              <a:t>		</a:t>
            </a:r>
            <a:r>
              <a:rPr lang="zh-CN" altLang="en-US" b="1"/>
              <a:t>常量成员变量</a:t>
            </a:r>
            <a:endParaRPr lang="zh-CN" altLang="en-US"/>
          </a:p>
          <a:p>
            <a:pPr eaLnBrk="1" hangingPunct="1"/>
            <a:r>
              <a:rPr lang="zh-CN" altLang="en-US" b="1"/>
              <a:t>｝</a:t>
            </a:r>
            <a:endParaRPr lang="zh-CN" altLang="en-US"/>
          </a:p>
          <a:p>
            <a:pPr eaLnBrk="1" hangingPunct="1"/>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642938" y="428625"/>
            <a:ext cx="8143875"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1</a:t>
            </a:r>
            <a:r>
              <a:rPr lang="zh-CN" altLang="en-US" b="1"/>
              <a:t>、四种访问控制模式</a:t>
            </a:r>
            <a:endParaRPr lang="zh-CN" altLang="en-US"/>
          </a:p>
          <a:p>
            <a:pPr eaLnBrk="1" hangingPunct="1"/>
            <a:r>
              <a:rPr lang="zh-CN" altLang="en-US"/>
              <a:t>在</a:t>
            </a:r>
            <a:r>
              <a:rPr lang="en-US" altLang="zh-CN"/>
              <a:t>java</a:t>
            </a:r>
            <a:r>
              <a:rPr lang="zh-CN" altLang="en-US"/>
              <a:t>语言中，有四种有效的访问控制模式：</a:t>
            </a:r>
            <a:r>
              <a:rPr lang="en-US" altLang="zh-CN"/>
              <a:t>public(</a:t>
            </a:r>
            <a:r>
              <a:rPr lang="zh-CN" altLang="en-US"/>
              <a:t>共有模式</a:t>
            </a:r>
            <a:r>
              <a:rPr lang="en-US" altLang="zh-CN"/>
              <a:t>) protected(</a:t>
            </a:r>
            <a:r>
              <a:rPr lang="zh-CN" altLang="en-US"/>
              <a:t>受保护模式</a:t>
            </a:r>
            <a:r>
              <a:rPr lang="en-US" altLang="zh-CN"/>
              <a:t>)</a:t>
            </a:r>
            <a:r>
              <a:rPr lang="zh-CN" altLang="en-US"/>
              <a:t>、 默认模式、</a:t>
            </a:r>
            <a:r>
              <a:rPr lang="en-US" altLang="zh-CN"/>
              <a:t>private(</a:t>
            </a:r>
            <a:r>
              <a:rPr lang="zh-CN" altLang="en-US"/>
              <a:t>私有模式</a:t>
            </a:r>
            <a:r>
              <a:rPr lang="en-US" altLang="zh-CN"/>
              <a:t>)</a:t>
            </a:r>
            <a:r>
              <a:rPr lang="zh-CN" altLang="en-US"/>
              <a:t>。这四种访问控制模式可以用于类、类的成员属性变量和成员方法。</a:t>
            </a:r>
          </a:p>
          <a:p>
            <a:pPr eaLnBrk="1" hangingPunct="1"/>
            <a:r>
              <a:rPr lang="zh-CN" altLang="en-US"/>
              <a:t>（</a:t>
            </a:r>
            <a:r>
              <a:rPr lang="en-US" altLang="zh-CN"/>
              <a:t>1</a:t>
            </a:r>
            <a:r>
              <a:rPr lang="zh-CN" altLang="en-US"/>
              <a:t>）</a:t>
            </a:r>
            <a:r>
              <a:rPr lang="en-US" altLang="zh-CN" b="1"/>
              <a:t>public</a:t>
            </a:r>
            <a:endParaRPr lang="zh-CN" altLang="en-US"/>
          </a:p>
          <a:p>
            <a:pPr eaLnBrk="1" hangingPunct="1"/>
            <a:r>
              <a:rPr lang="zh-CN" altLang="en-US" b="1" u="sng"/>
              <a:t>公有模式</a:t>
            </a:r>
            <a:r>
              <a:rPr lang="en-US" altLang="zh-CN" b="1" u="sng"/>
              <a:t>public</a:t>
            </a:r>
            <a:r>
              <a:rPr lang="en-US" altLang="zh-CN"/>
              <a:t>:</a:t>
            </a:r>
            <a:r>
              <a:rPr lang="zh-CN" altLang="en-US"/>
              <a:t>采用公有模式访问修饰符所修饰的类、类成员变量以及方法不仅在本类中可以访问，而且可以公开给其他类使用。即在所有类的方法中都可以访问到</a:t>
            </a:r>
            <a:r>
              <a:rPr lang="en-US" altLang="zh-CN"/>
              <a:t>public</a:t>
            </a:r>
            <a:r>
              <a:rPr lang="zh-CN" altLang="en-US"/>
              <a:t>修饰的成员变量，可以调用</a:t>
            </a:r>
            <a:r>
              <a:rPr lang="en-US" altLang="zh-CN"/>
              <a:t>public</a:t>
            </a:r>
            <a:r>
              <a:rPr lang="zh-CN" altLang="en-US"/>
              <a:t>修饰的成员方法。公有模式是</a:t>
            </a:r>
            <a:r>
              <a:rPr lang="en-US" altLang="zh-CN"/>
              <a:t>java</a:t>
            </a:r>
            <a:r>
              <a:rPr lang="zh-CN" altLang="en-US"/>
              <a:t>封装性控制中限制最少的修饰模式，体现了类的公开特性。</a:t>
            </a:r>
          </a:p>
          <a:p>
            <a:pPr eaLnBrk="1" hangingPunct="1"/>
            <a:r>
              <a:rPr lang="zh-CN" altLang="en-US"/>
              <a:t>（</a:t>
            </a:r>
            <a:r>
              <a:rPr lang="en-US" altLang="zh-CN"/>
              <a:t>2</a:t>
            </a:r>
            <a:r>
              <a:rPr lang="zh-CN" altLang="en-US"/>
              <a:t>）</a:t>
            </a:r>
            <a:r>
              <a:rPr lang="en-US" altLang="zh-CN" b="1"/>
              <a:t>protected</a:t>
            </a:r>
            <a:endParaRPr lang="zh-CN" altLang="en-US"/>
          </a:p>
          <a:p>
            <a:pPr eaLnBrk="1" hangingPunct="1"/>
            <a:r>
              <a:rPr lang="zh-CN" altLang="en-US" b="1" u="sng"/>
              <a:t>受保护模式</a:t>
            </a:r>
            <a:r>
              <a:rPr lang="en-US" altLang="zh-CN" b="1" u="sng"/>
              <a:t>protected:</a:t>
            </a:r>
            <a:r>
              <a:rPr lang="zh-CN" altLang="en-US"/>
              <a:t>采用受保护模式访问修饰符修饰的类、类成员变量以及方法，可以在本类中、同一个包中的其他类以及不同包中的子类中被访问到。对于不同包中的没有继承关系的类中的受保护的属性变量和方法是无法被访问的。</a:t>
            </a:r>
          </a:p>
          <a:p>
            <a:pPr eaLnBrk="1" hangingPunct="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500063" y="500063"/>
            <a:ext cx="8072437"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3</a:t>
            </a:r>
            <a:r>
              <a:rPr lang="zh-CN" altLang="en-US"/>
              <a:t>）</a:t>
            </a:r>
            <a:r>
              <a:rPr lang="en-US" altLang="zh-CN" b="1"/>
              <a:t>default</a:t>
            </a:r>
            <a:endParaRPr lang="zh-CN" altLang="en-US"/>
          </a:p>
          <a:p>
            <a:pPr eaLnBrk="1" hangingPunct="1"/>
            <a:r>
              <a:rPr lang="zh-CN" altLang="en-US" b="1" u="sng"/>
              <a:t>默认模式</a:t>
            </a:r>
            <a:r>
              <a:rPr lang="en-US" altLang="zh-CN" b="1" u="sng"/>
              <a:t>:</a:t>
            </a:r>
            <a:r>
              <a:rPr lang="zh-CN" altLang="en-US"/>
              <a:t>默认模式就是在类、类的成员变量以及成员方法前不加任何修饰符的修饰方式。采用这种默认模式，该类可以被同一个包中的任何类进行访问。但对于一个包的类，不管是否有继承关系，都无法访问到另一个包中默认模式所修饰类或其成员变量和方法。</a:t>
            </a:r>
          </a:p>
          <a:p>
            <a:pPr eaLnBrk="1" hangingPunct="1"/>
            <a:r>
              <a:rPr lang="zh-CN" altLang="en-US"/>
              <a:t>（</a:t>
            </a:r>
            <a:r>
              <a:rPr lang="nb-NO" altLang="en-US"/>
              <a:t>4</a:t>
            </a:r>
            <a:r>
              <a:rPr lang="zh-CN" altLang="en-US"/>
              <a:t>）</a:t>
            </a:r>
            <a:r>
              <a:rPr lang="nb-NO" altLang="en-US" b="1"/>
              <a:t>private</a:t>
            </a:r>
            <a:endParaRPr lang="zh-CN" altLang="en-US"/>
          </a:p>
          <a:p>
            <a:pPr eaLnBrk="1" hangingPunct="1"/>
            <a:r>
              <a:rPr lang="zh-CN" altLang="en-US" b="1" u="sng"/>
              <a:t>私有模式</a:t>
            </a:r>
            <a:r>
              <a:rPr lang="nb-NO" altLang="en-US" b="1" u="sng"/>
              <a:t>private:</a:t>
            </a:r>
            <a:r>
              <a:rPr lang="nb-NO" altLang="en-US"/>
              <a:t> </a:t>
            </a:r>
            <a:r>
              <a:rPr lang="zh-CN" altLang="en-US"/>
              <a:t>采用私有模式修饰的类、成员变量以及成员方法只能在声明它的类中被访问，在其他类中无法访问。私有模式一般主要用于修饰类的成员变量，保证较好的隐藏了类的细节信息，但一般不用于修饰类的成员方法和非内部类。私有模式是</a:t>
            </a:r>
            <a:r>
              <a:rPr lang="nb-NO" altLang="en-US"/>
              <a:t>java</a:t>
            </a:r>
            <a:r>
              <a:rPr lang="zh-CN" altLang="en-US"/>
              <a:t>封装性中限制最大的修饰模式，体现了类的隐藏特性。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533400" y="1600200"/>
            <a:ext cx="8077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AutoNum type="arabicPeriod"/>
            </a:pPr>
            <a:r>
              <a:rPr lang="en-US" altLang="zh-CN" sz="3200" b="1"/>
              <a:t>java</a:t>
            </a:r>
            <a:r>
              <a:rPr lang="zh-CN" altLang="en-US" sz="3200" b="1"/>
              <a:t>程序中标识符的基本规则是？</a:t>
            </a:r>
          </a:p>
          <a:p>
            <a:pPr eaLnBrk="1" hangingPunct="1">
              <a:buFont typeface="Arial" panose="020B0604020202020204" pitchFamily="34" charset="0"/>
              <a:buAutoNum type="arabicPeriod"/>
            </a:pPr>
            <a:r>
              <a:rPr lang="zh-CN" altLang="en-US" sz="3200" b="1"/>
              <a:t>类的成员组成？接口是否为类的成员？</a:t>
            </a:r>
          </a:p>
          <a:p>
            <a:pPr eaLnBrk="1" hangingPunct="1">
              <a:buFont typeface="Arial" panose="020B0604020202020204" pitchFamily="34" charset="0"/>
              <a:buAutoNum type="arabicPeriod"/>
            </a:pPr>
            <a:r>
              <a:rPr lang="zh-CN" altLang="en-US" sz="3200" b="1"/>
              <a:t>关于类的正确表述？</a:t>
            </a:r>
          </a:p>
          <a:p>
            <a:pPr eaLnBrk="1" hangingPunct="1">
              <a:buFont typeface="Arial" panose="020B0604020202020204" pitchFamily="34" charset="0"/>
              <a:buAutoNum type="arabicPeriod"/>
            </a:pPr>
            <a:r>
              <a:rPr lang="zh-CN" altLang="en-US" sz="3200" b="1"/>
              <a:t>关于注释的正确写法？</a:t>
            </a:r>
          </a:p>
          <a:p>
            <a:pPr eaLnBrk="1" hangingPunct="1">
              <a:buFont typeface="Arial" panose="020B0604020202020204" pitchFamily="34" charset="0"/>
              <a:buAutoNum type="arabicPeriod"/>
            </a:pPr>
            <a:r>
              <a:rPr lang="en-US" altLang="zh-CN" sz="3200" b="1"/>
              <a:t>final, static, abstract</a:t>
            </a:r>
            <a:r>
              <a:rPr lang="zh-CN" altLang="en-US" sz="3200" b="1"/>
              <a:t>关键字的用法？</a:t>
            </a:r>
          </a:p>
        </p:txBody>
      </p:sp>
      <p:sp>
        <p:nvSpPr>
          <p:cNvPr id="4099" name="Rectangle 3"/>
          <p:cNvSpPr>
            <a:spLocks noGrp="1" noChangeArrowheads="1"/>
          </p:cNvSpPr>
          <p:nvPr>
            <p:ph type="title" idx="4294967295"/>
          </p:nvPr>
        </p:nvSpPr>
        <p:spPr>
          <a:xfrm>
            <a:off x="827088" y="476250"/>
            <a:ext cx="7361237" cy="769938"/>
          </a:xfrm>
        </p:spPr>
        <p:txBody>
          <a:bodyPr/>
          <a:lstStyle/>
          <a:p>
            <a:pPr eaLnBrk="1" hangingPunct="1"/>
            <a:r>
              <a:rPr lang="zh-CN" altLang="zh-CN"/>
              <a:t>学习纲要</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571500" y="500063"/>
            <a:ext cx="8001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类的访问控制修饰符对类成员的限制由小到大的顺序为：</a:t>
            </a:r>
          </a:p>
          <a:p>
            <a:pPr eaLnBrk="1" hangingPunct="1"/>
            <a:r>
              <a:rPr lang="nb-NO" altLang="en-US" b="1"/>
              <a:t>public&lt;protected&lt;</a:t>
            </a:r>
            <a:r>
              <a:rPr lang="zh-CN" altLang="en-US" b="1"/>
              <a:t>默认模式</a:t>
            </a:r>
            <a:r>
              <a:rPr lang="nb-NO" altLang="en-US" b="1"/>
              <a:t>&lt;private</a:t>
            </a:r>
            <a:endParaRPr lang="zh-CN" altLang="en-US"/>
          </a:p>
          <a:p>
            <a:pPr eaLnBrk="1" hangingPunct="1"/>
            <a:r>
              <a:rPr lang="zh-CN" altLang="en-US"/>
              <a:t>关于这四种访问控制修饰符的访问控制权限总结如表</a:t>
            </a:r>
            <a:r>
              <a:rPr lang="nb-NO" altLang="en-US"/>
              <a:t>3-2</a:t>
            </a:r>
            <a:endParaRPr lang="zh-CN" altLang="en-US"/>
          </a:p>
          <a:p>
            <a:pPr eaLnBrk="1" hangingPunct="1"/>
            <a:r>
              <a:rPr lang="nb-NO" altLang="en-US"/>
              <a:t>				</a:t>
            </a:r>
            <a:r>
              <a:rPr lang="zh-CN" altLang="en-US"/>
              <a:t>表</a:t>
            </a:r>
            <a:r>
              <a:rPr lang="nb-NO" altLang="en-US"/>
              <a:t>3-2 </a:t>
            </a:r>
            <a:r>
              <a:rPr lang="zh-CN" altLang="en-US"/>
              <a:t>四种访问控制修饰符的</a:t>
            </a:r>
          </a:p>
          <a:p>
            <a:pPr eaLnBrk="1" hangingPunct="1"/>
            <a:endParaRPr lang="zh-CN" altLang="en-US"/>
          </a:p>
        </p:txBody>
      </p:sp>
      <p:graphicFrame>
        <p:nvGraphicFramePr>
          <p:cNvPr id="22531" name="Group 3"/>
          <p:cNvGraphicFramePr>
            <a:graphicFrameLocks noGrp="1"/>
          </p:cNvGraphicFramePr>
          <p:nvPr/>
        </p:nvGraphicFramePr>
        <p:xfrm>
          <a:off x="714375" y="2643188"/>
          <a:ext cx="7929563" cy="3357565"/>
        </p:xfrm>
        <a:graphic>
          <a:graphicData uri="http://schemas.openxmlformats.org/drawingml/2006/table">
            <a:tbl>
              <a:tblPr/>
              <a:tblGrid>
                <a:gridCol w="1585913">
                  <a:extLst>
                    <a:ext uri="{9D8B030D-6E8A-4147-A177-3AD203B41FA5}">
                      <a16:colId xmlns:a16="http://schemas.microsoft.com/office/drawing/2014/main" val="2480302240"/>
                    </a:ext>
                  </a:extLst>
                </a:gridCol>
                <a:gridCol w="835025">
                  <a:extLst>
                    <a:ext uri="{9D8B030D-6E8A-4147-A177-3AD203B41FA5}">
                      <a16:colId xmlns:a16="http://schemas.microsoft.com/office/drawing/2014/main" val="860393605"/>
                    </a:ext>
                  </a:extLst>
                </a:gridCol>
                <a:gridCol w="1824037">
                  <a:extLst>
                    <a:ext uri="{9D8B030D-6E8A-4147-A177-3AD203B41FA5}">
                      <a16:colId xmlns:a16="http://schemas.microsoft.com/office/drawing/2014/main" val="3383770159"/>
                    </a:ext>
                  </a:extLst>
                </a:gridCol>
                <a:gridCol w="1612900">
                  <a:extLst>
                    <a:ext uri="{9D8B030D-6E8A-4147-A177-3AD203B41FA5}">
                      <a16:colId xmlns:a16="http://schemas.microsoft.com/office/drawing/2014/main" val="3362668893"/>
                    </a:ext>
                  </a:extLst>
                </a:gridCol>
                <a:gridCol w="2071688">
                  <a:extLst>
                    <a:ext uri="{9D8B030D-6E8A-4147-A177-3AD203B41FA5}">
                      <a16:colId xmlns:a16="http://schemas.microsoft.com/office/drawing/2014/main" val="1773194977"/>
                    </a:ext>
                  </a:extLst>
                </a:gridCol>
              </a:tblGrid>
              <a:tr h="671513">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访问权限修饰符</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本类</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同一个包的所有类</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其他包中的子类</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其他包中的非子类</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7761664"/>
                  </a:ext>
                </a:extLst>
              </a:tr>
              <a:tr h="671513">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nb-NO"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public</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0694080"/>
                  </a:ext>
                </a:extLst>
              </a:tr>
              <a:tr h="671513">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nb-NO"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protected</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9621275"/>
                  </a:ext>
                </a:extLst>
              </a:tr>
              <a:tr h="671513">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默认模式</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612247"/>
                  </a:ext>
                </a:extLst>
              </a:tr>
              <a:tr h="671513">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nb-NO"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private</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786205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9750" y="1052513"/>
            <a:ext cx="80772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AutoNum type="arabicPeriod" startAt="6"/>
            </a:pPr>
            <a:r>
              <a:rPr lang="zh-CN" altLang="en-US" sz="3200" b="1"/>
              <a:t>什么是构造方法，构造方法和普通成员方法的区别？何时系统会提供默认的构造方法？</a:t>
            </a:r>
            <a:r>
              <a:rPr lang="en-US" altLang="zh-CN" sz="3200" b="1"/>
              <a:t>new </a:t>
            </a:r>
            <a:r>
              <a:rPr lang="zh-CN" altLang="en-US" sz="3200" b="1"/>
              <a:t>的作用是什么？</a:t>
            </a:r>
          </a:p>
          <a:p>
            <a:pPr eaLnBrk="1" hangingPunct="1">
              <a:buFont typeface="Arial" panose="020B0604020202020204" pitchFamily="34" charset="0"/>
              <a:buAutoNum type="arabicPeriod" startAt="6"/>
            </a:pPr>
            <a:r>
              <a:rPr lang="zh-CN" altLang="en-US" sz="3200" b="1"/>
              <a:t>举例说明接口和抽象类的定义。</a:t>
            </a:r>
          </a:p>
          <a:p>
            <a:pPr eaLnBrk="1" hangingPunct="1">
              <a:buFont typeface="Arial" panose="020B0604020202020204" pitchFamily="34" charset="0"/>
              <a:buAutoNum type="arabicPeriod" startAt="6"/>
            </a:pPr>
            <a:r>
              <a:rPr lang="zh-CN" altLang="en-US" sz="3200" b="1"/>
              <a:t>控制封装性的四个访问修饰符是什么？封装严格程度的顺序是什么？给出类成员访问控制模式以及方式。</a:t>
            </a:r>
          </a:p>
          <a:p>
            <a:pPr eaLnBrk="1" hangingPunct="1">
              <a:buFont typeface="Arial" panose="020B0604020202020204" pitchFamily="34" charset="0"/>
              <a:buAutoNum type="arabicPeriod" startAt="6"/>
            </a:pPr>
            <a:r>
              <a:rPr lang="zh-CN" altLang="en-US" sz="3200" b="1"/>
              <a:t>什么是类变量和实例变量，类变量和实例变量的区别？</a:t>
            </a:r>
            <a:endParaRPr lang="en-US" altLang="zh-CN" sz="3200" b="1"/>
          </a:p>
          <a:p>
            <a:pPr eaLnBrk="1" hangingPunct="1">
              <a:buFont typeface="Arial" panose="020B0604020202020204" pitchFamily="34" charset="0"/>
              <a:buAutoNum type="arabicPeriod" startAt="6"/>
            </a:pPr>
            <a:r>
              <a:rPr lang="zh-CN" altLang="en-US" sz="3200" b="1"/>
              <a:t>什么是多态性？重载与覆盖分别是什么多态性？他们之间的区别是什么？</a:t>
            </a:r>
            <a:endParaRPr lang="en-US" altLang="zh-CN" sz="3200" b="1"/>
          </a:p>
          <a:p>
            <a:pPr eaLnBrk="1" hangingPunct="1">
              <a:buFont typeface="Arial" panose="020B0604020202020204" pitchFamily="34" charset="0"/>
              <a:buAutoNum type="arabicPeriod" startAt="6"/>
            </a:pPr>
            <a:endParaRPr lang="zh-CN" altLang="en-US" sz="3200" b="1"/>
          </a:p>
        </p:txBody>
      </p:sp>
      <p:sp>
        <p:nvSpPr>
          <p:cNvPr id="5123" name="Rectangle 3"/>
          <p:cNvSpPr>
            <a:spLocks noGrp="1" noChangeArrowheads="1"/>
          </p:cNvSpPr>
          <p:nvPr>
            <p:ph type="title" idx="4294967295"/>
          </p:nvPr>
        </p:nvSpPr>
        <p:spPr>
          <a:xfrm>
            <a:off x="827088" y="188913"/>
            <a:ext cx="7361237" cy="769937"/>
          </a:xfrm>
        </p:spPr>
        <p:txBody>
          <a:bodyPr/>
          <a:lstStyle/>
          <a:p>
            <a:pPr eaLnBrk="1" hangingPunct="1"/>
            <a:r>
              <a:rPr lang="zh-CN" altLang="zh-CN"/>
              <a:t>学习纲要</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39750" y="1052513"/>
            <a:ext cx="80772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sz="3200" b="1"/>
          </a:p>
          <a:p>
            <a:pPr eaLnBrk="1" hangingPunct="1">
              <a:buFont typeface="Times New Roman" panose="02020603050405020304" pitchFamily="18" charset="0"/>
              <a:buAutoNum type="arabicPeriod" startAt="11"/>
            </a:pPr>
            <a:r>
              <a:rPr lang="zh-CN" altLang="en-US" sz="3200" b="1"/>
              <a:t>字符串的定义方法？</a:t>
            </a:r>
          </a:p>
          <a:p>
            <a:pPr eaLnBrk="1" hangingPunct="1">
              <a:buFont typeface="Times New Roman" panose="02020603050405020304" pitchFamily="18" charset="0"/>
              <a:buAutoNum type="arabicPeriod" startAt="11"/>
            </a:pPr>
            <a:r>
              <a:rPr lang="zh-CN" altLang="en-US" sz="3200" b="1"/>
              <a:t>数组的定义方法？</a:t>
            </a:r>
          </a:p>
          <a:p>
            <a:pPr eaLnBrk="1" hangingPunct="1">
              <a:buFont typeface="Times New Roman" panose="02020603050405020304" pitchFamily="18" charset="0"/>
              <a:buAutoNum type="arabicPeriod" startAt="11"/>
            </a:pPr>
            <a:r>
              <a:rPr lang="zh-CN" altLang="en-US" sz="3200" b="1"/>
              <a:t>字符型输入输出流和字节型输入输出流的常用类是什么？</a:t>
            </a:r>
          </a:p>
          <a:p>
            <a:pPr eaLnBrk="1" hangingPunct="1">
              <a:buFont typeface="Times New Roman" panose="02020603050405020304" pitchFamily="18" charset="0"/>
              <a:buAutoNum type="arabicPeriod" startAt="11"/>
            </a:pPr>
            <a:r>
              <a:rPr lang="zh-CN" altLang="en-US" sz="3200" b="1"/>
              <a:t>字符串</a:t>
            </a:r>
            <a:r>
              <a:rPr lang="en-US" altLang="zh-CN" sz="3200" b="1"/>
              <a:t>String </a:t>
            </a:r>
            <a:r>
              <a:rPr lang="zh-CN" altLang="en-US" sz="3200" b="1"/>
              <a:t>和</a:t>
            </a:r>
            <a:r>
              <a:rPr lang="en-US" altLang="zh-CN" sz="3200" b="1"/>
              <a:t>StringBuffer</a:t>
            </a:r>
            <a:r>
              <a:rPr lang="zh-CN" altLang="en-US" sz="3200" b="1"/>
              <a:t>的区别？分别有哪些常用类型？</a:t>
            </a:r>
          </a:p>
          <a:p>
            <a:pPr eaLnBrk="1" hangingPunct="1">
              <a:buFont typeface="Arial" panose="020B0604020202020204" pitchFamily="34" charset="0"/>
              <a:buAutoNum type="arabicPeriod" startAt="16"/>
            </a:pPr>
            <a:endParaRPr lang="en-US" altLang="zh-CN" sz="3200" b="1"/>
          </a:p>
        </p:txBody>
      </p:sp>
      <p:sp>
        <p:nvSpPr>
          <p:cNvPr id="6147" name="Rectangle 3"/>
          <p:cNvSpPr>
            <a:spLocks noGrp="1" noChangeArrowheads="1"/>
          </p:cNvSpPr>
          <p:nvPr>
            <p:ph type="title" idx="4294967295"/>
          </p:nvPr>
        </p:nvSpPr>
        <p:spPr>
          <a:xfrm>
            <a:off x="827088" y="188913"/>
            <a:ext cx="7361237" cy="769937"/>
          </a:xfrm>
        </p:spPr>
        <p:txBody>
          <a:bodyPr/>
          <a:lstStyle/>
          <a:p>
            <a:pPr eaLnBrk="1" hangingPunct="1"/>
            <a:r>
              <a:rPr lang="zh-CN" altLang="zh-CN"/>
              <a:t>学习纲要</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9750" y="1052513"/>
            <a:ext cx="80772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Times New Roman" panose="02020603050405020304" pitchFamily="18" charset="0"/>
              <a:buAutoNum type="arabicPeriod" startAt="15"/>
            </a:pPr>
            <a:r>
              <a:rPr lang="zh-CN" altLang="en-US" sz="3200" b="1"/>
              <a:t>实现线程类的两种方法是？</a:t>
            </a:r>
            <a:r>
              <a:rPr lang="en-US" altLang="zh-CN" sz="3200" b="1"/>
              <a:t>Runnable </a:t>
            </a:r>
            <a:r>
              <a:rPr lang="zh-CN" altLang="en-US" sz="3200" b="1"/>
              <a:t>接口中有几个方法？</a:t>
            </a:r>
          </a:p>
          <a:p>
            <a:pPr eaLnBrk="1" hangingPunct="1">
              <a:buFont typeface="Times New Roman" panose="02020603050405020304" pitchFamily="18" charset="0"/>
              <a:buAutoNum type="arabicPeriod" startAt="15"/>
            </a:pPr>
            <a:endParaRPr lang="en-US" altLang="zh-CN" sz="3200" b="1"/>
          </a:p>
          <a:p>
            <a:pPr eaLnBrk="1" hangingPunct="1">
              <a:buFont typeface="Times New Roman" panose="02020603050405020304" pitchFamily="18" charset="0"/>
              <a:buAutoNum type="arabicPeriod" startAt="15"/>
            </a:pPr>
            <a:r>
              <a:rPr lang="zh-CN" altLang="en-US" sz="3200" b="1"/>
              <a:t>面向对象编程中，</a:t>
            </a:r>
            <a:r>
              <a:rPr lang="en-US" altLang="zh-CN" sz="3200" b="1"/>
              <a:t>java</a:t>
            </a:r>
            <a:r>
              <a:rPr lang="zh-CN" altLang="en-US" sz="3200" b="1"/>
              <a:t>类的三个主要特征是？</a:t>
            </a:r>
          </a:p>
          <a:p>
            <a:pPr eaLnBrk="1" hangingPunct="1">
              <a:buFont typeface="Times New Roman" panose="02020603050405020304" pitchFamily="18" charset="0"/>
              <a:buAutoNum type="arabicPeriod" startAt="15"/>
            </a:pPr>
            <a:r>
              <a:rPr lang="zh-CN" altLang="en-US" sz="3200" b="1"/>
              <a:t>列举我们所学过的关键字</a:t>
            </a:r>
          </a:p>
          <a:p>
            <a:pPr eaLnBrk="1" hangingPunct="1">
              <a:buFont typeface="Times New Roman" panose="02020603050405020304" pitchFamily="18" charset="0"/>
              <a:buAutoNum type="arabicPeriod" startAt="15"/>
            </a:pPr>
            <a:r>
              <a:rPr lang="zh-CN" altLang="en-US" sz="3200" b="1"/>
              <a:t>网络编程的中</a:t>
            </a:r>
            <a:r>
              <a:rPr lang="en-US" altLang="zh-CN" sz="3200" b="1"/>
              <a:t>URL</a:t>
            </a:r>
            <a:r>
              <a:rPr lang="zh-CN" altLang="en-US" sz="3200" b="1"/>
              <a:t>有几种组成部分？</a:t>
            </a:r>
          </a:p>
          <a:p>
            <a:pPr eaLnBrk="1" hangingPunct="1">
              <a:buFont typeface="Times New Roman" panose="02020603050405020304" pitchFamily="18" charset="0"/>
              <a:buAutoNum type="arabicPeriod" startAt="15"/>
            </a:pPr>
            <a:r>
              <a:rPr lang="en-US" altLang="zh-CN" sz="3200" b="1"/>
              <a:t>Java </a:t>
            </a:r>
            <a:r>
              <a:rPr lang="zh-CN" altLang="en-US" sz="3200" b="1"/>
              <a:t>网络编程的三种方式？</a:t>
            </a:r>
          </a:p>
          <a:p>
            <a:pPr eaLnBrk="1" hangingPunct="1">
              <a:buFont typeface="Times New Roman" panose="02020603050405020304" pitchFamily="18" charset="0"/>
              <a:buAutoNum type="arabicPeriod" startAt="15"/>
            </a:pPr>
            <a:r>
              <a:rPr lang="en-US" altLang="zh-CN" sz="3200" b="1"/>
              <a:t>super</a:t>
            </a:r>
            <a:r>
              <a:rPr lang="zh-CN" altLang="en-US" sz="3200" b="1"/>
              <a:t>和</a:t>
            </a:r>
            <a:r>
              <a:rPr lang="en-US" altLang="zh-CN" sz="3200" b="1"/>
              <a:t>this</a:t>
            </a:r>
            <a:r>
              <a:rPr lang="zh-CN" altLang="en-US" sz="3200" b="1"/>
              <a:t>关键字的用法？</a:t>
            </a:r>
          </a:p>
        </p:txBody>
      </p:sp>
      <p:sp>
        <p:nvSpPr>
          <p:cNvPr id="7171" name="Rectangle 3"/>
          <p:cNvSpPr>
            <a:spLocks noGrp="1" noChangeArrowheads="1"/>
          </p:cNvSpPr>
          <p:nvPr>
            <p:ph type="title" idx="4294967295"/>
          </p:nvPr>
        </p:nvSpPr>
        <p:spPr>
          <a:xfrm>
            <a:off x="827088" y="188913"/>
            <a:ext cx="7361237" cy="769937"/>
          </a:xfrm>
        </p:spPr>
        <p:txBody>
          <a:bodyPr/>
          <a:lstStyle/>
          <a:p>
            <a:pPr eaLnBrk="1" hangingPunct="1"/>
            <a:r>
              <a:rPr lang="zh-CN" altLang="zh-CN"/>
              <a:t>学习纲要</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9750" y="1052513"/>
            <a:ext cx="80772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Times New Roman" panose="02020603050405020304" pitchFamily="18" charset="0"/>
              <a:buAutoNum type="arabicPeriod" startAt="21"/>
            </a:pPr>
            <a:r>
              <a:rPr lang="en-US" altLang="zh-CN" sz="3200" b="1"/>
              <a:t>Awt</a:t>
            </a:r>
            <a:r>
              <a:rPr lang="zh-CN" altLang="en-US" sz="3200" b="1"/>
              <a:t>组件与</a:t>
            </a:r>
            <a:r>
              <a:rPr lang="en-US" altLang="zh-CN" sz="3200" b="1"/>
              <a:t>swing</a:t>
            </a:r>
            <a:r>
              <a:rPr lang="zh-CN" altLang="en-US" sz="3200" b="1"/>
              <a:t>组件的区别？</a:t>
            </a:r>
            <a:endParaRPr lang="en-US" altLang="zh-CN" sz="3200" b="1"/>
          </a:p>
          <a:p>
            <a:pPr eaLnBrk="1" hangingPunct="1">
              <a:buFont typeface="Times New Roman" panose="02020603050405020304" pitchFamily="18" charset="0"/>
              <a:buAutoNum type="arabicPeriod" startAt="21"/>
            </a:pPr>
            <a:r>
              <a:rPr lang="zh-CN" altLang="en-US" sz="3200" b="1"/>
              <a:t>布局管理器的种类？分别有什么特点？</a:t>
            </a:r>
            <a:endParaRPr lang="en-US" altLang="zh-CN" sz="3200" b="1"/>
          </a:p>
          <a:p>
            <a:pPr eaLnBrk="1" hangingPunct="1">
              <a:buFont typeface="Times New Roman" panose="02020603050405020304" pitchFamily="18" charset="0"/>
              <a:buAutoNum type="arabicPeriod" startAt="21"/>
            </a:pPr>
            <a:r>
              <a:rPr lang="en-US" altLang="zh-CN" sz="3200" b="1"/>
              <a:t> </a:t>
            </a:r>
            <a:r>
              <a:rPr lang="zh-CN" altLang="en-US" sz="3200" b="1"/>
              <a:t>主要事件监听器接口有哪些？分别有什么方法？</a:t>
            </a:r>
            <a:endParaRPr lang="en-US" altLang="zh-CN" sz="3200" b="1"/>
          </a:p>
          <a:p>
            <a:pPr eaLnBrk="1" hangingPunct="1">
              <a:buFont typeface="Times New Roman" panose="02020603050405020304" pitchFamily="18" charset="0"/>
              <a:buAutoNum type="arabicPeriod" startAt="21"/>
            </a:pPr>
            <a:r>
              <a:rPr lang="en-US" altLang="zh-CN" sz="3200" b="1"/>
              <a:t>GUI</a:t>
            </a:r>
            <a:r>
              <a:rPr lang="zh-CN" altLang="en-US" sz="3200" b="1"/>
              <a:t>编程的基本步骤是什么？</a:t>
            </a:r>
            <a:endParaRPr lang="en-US" altLang="zh-CN" sz="3200" b="1"/>
          </a:p>
          <a:p>
            <a:pPr eaLnBrk="1" hangingPunct="1">
              <a:buFont typeface="Times New Roman" panose="02020603050405020304" pitchFamily="18" charset="0"/>
              <a:buAutoNum type="arabicPeriod" startAt="21"/>
            </a:pPr>
            <a:r>
              <a:rPr lang="en-US" altLang="zh-CN" sz="3200" b="1"/>
              <a:t> </a:t>
            </a:r>
            <a:r>
              <a:rPr lang="zh-CN" altLang="en-US" sz="3200" b="1"/>
              <a:t>适配器类的作用是什么？</a:t>
            </a:r>
            <a:endParaRPr lang="en-US" altLang="zh-CN" sz="3200" b="1"/>
          </a:p>
          <a:p>
            <a:pPr eaLnBrk="1" hangingPunct="1">
              <a:buFont typeface="Times New Roman" panose="02020603050405020304" pitchFamily="18" charset="0"/>
              <a:buAutoNum type="arabicPeriod" startAt="21"/>
            </a:pPr>
            <a:r>
              <a:rPr lang="en-US" altLang="zh-CN" sz="3200" b="1"/>
              <a:t> </a:t>
            </a:r>
            <a:r>
              <a:rPr lang="zh-CN" altLang="en-US" sz="3200" b="1"/>
              <a:t>常用的</a:t>
            </a:r>
            <a:r>
              <a:rPr lang="en-US" altLang="zh-CN" sz="3200" b="1"/>
              <a:t>swing </a:t>
            </a:r>
            <a:r>
              <a:rPr lang="zh-CN" altLang="en-US" sz="3200" b="1"/>
              <a:t>组件有哪些？</a:t>
            </a:r>
            <a:endParaRPr lang="en-US" altLang="zh-CN" sz="3200" b="1"/>
          </a:p>
          <a:p>
            <a:pPr eaLnBrk="1" hangingPunct="1">
              <a:buFont typeface="Times New Roman" panose="02020603050405020304" pitchFamily="18" charset="0"/>
              <a:buAutoNum type="arabicPeriod" startAt="21"/>
            </a:pPr>
            <a:r>
              <a:rPr lang="en-US" altLang="zh-CN" sz="3200" b="1"/>
              <a:t> </a:t>
            </a:r>
            <a:r>
              <a:rPr lang="zh-CN" altLang="en-US" sz="3200" b="1"/>
              <a:t>目前学过哪些类包？</a:t>
            </a:r>
            <a:endParaRPr lang="en-US" altLang="zh-CN" sz="3200" b="1"/>
          </a:p>
          <a:p>
            <a:pPr eaLnBrk="1" hangingPunct="1"/>
            <a:endParaRPr lang="zh-CN" altLang="en-US" sz="3200" b="1"/>
          </a:p>
        </p:txBody>
      </p:sp>
      <p:sp>
        <p:nvSpPr>
          <p:cNvPr id="8195" name="Rectangle 3"/>
          <p:cNvSpPr>
            <a:spLocks noGrp="1" noChangeArrowheads="1"/>
          </p:cNvSpPr>
          <p:nvPr>
            <p:ph type="title" idx="4294967295"/>
          </p:nvPr>
        </p:nvSpPr>
        <p:spPr>
          <a:xfrm>
            <a:off x="827088" y="188913"/>
            <a:ext cx="7361237" cy="769937"/>
          </a:xfrm>
        </p:spPr>
        <p:txBody>
          <a:bodyPr/>
          <a:lstStyle/>
          <a:p>
            <a:pPr eaLnBrk="1" hangingPunct="1"/>
            <a:r>
              <a:rPr lang="zh-CN" altLang="zh-CN"/>
              <a:t>学习纲要</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428625" y="642938"/>
            <a:ext cx="828675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u="sng"/>
              <a:t>标识符（</a:t>
            </a:r>
            <a:r>
              <a:rPr lang="en-US" altLang="zh-CN" u="sng"/>
              <a:t>identifier</a:t>
            </a:r>
            <a:r>
              <a:rPr lang="zh-CN" altLang="en-US" u="sng"/>
              <a:t>）</a:t>
            </a:r>
            <a:r>
              <a:rPr lang="zh-CN" altLang="en-US"/>
              <a:t>：用来表示常量、变量、类名、方法名、对象以及文件名称等编程中使用的基本名称。</a:t>
            </a:r>
          </a:p>
          <a:p>
            <a:pPr eaLnBrk="1" hangingPunct="1"/>
            <a:r>
              <a:rPr lang="zh-CN" altLang="en-US"/>
              <a:t>标识符的组成：由</a:t>
            </a:r>
            <a:r>
              <a:rPr lang="en-US" altLang="zh-CN"/>
              <a:t>26</a:t>
            </a:r>
            <a:r>
              <a:rPr lang="zh-CN" altLang="en-US"/>
              <a:t>个英文字母（包括大小写）、下划线、美元符号（</a:t>
            </a:r>
            <a:r>
              <a:rPr lang="en-US" altLang="zh-CN"/>
              <a:t>$</a:t>
            </a:r>
            <a:r>
              <a:rPr lang="zh-CN" altLang="en-US"/>
              <a:t>）和数字组成。</a:t>
            </a:r>
          </a:p>
          <a:p>
            <a:pPr eaLnBrk="1" hangingPunct="1"/>
            <a:r>
              <a:rPr lang="zh-CN" altLang="en-US"/>
              <a:t>命名标识符必须遵循以下规定：</a:t>
            </a:r>
          </a:p>
          <a:p>
            <a:pPr eaLnBrk="1" hangingPunct="1"/>
            <a:r>
              <a:rPr lang="en-US" altLang="zh-CN"/>
              <a:t>1.</a:t>
            </a:r>
            <a:r>
              <a:rPr lang="zh-CN" altLang="en-US"/>
              <a:t>数字不能作为标识符的首字符出现，英文字母、下划线以及美元符号可以作为首字符出现；</a:t>
            </a:r>
          </a:p>
          <a:p>
            <a:pPr eaLnBrk="1" hangingPunct="1"/>
            <a:r>
              <a:rPr lang="en-US" altLang="zh-CN"/>
              <a:t>2.</a:t>
            </a:r>
            <a:r>
              <a:rPr lang="zh-CN" altLang="en-US"/>
              <a:t>标识符中不能出现英文字母、下划线、美元符号以及数字以外的字符；</a:t>
            </a:r>
          </a:p>
          <a:p>
            <a:pPr eaLnBrk="1" hangingPunct="1"/>
            <a:r>
              <a:rPr lang="en-US" altLang="zh-CN"/>
              <a:t>3.</a:t>
            </a:r>
            <a:r>
              <a:rPr lang="zh-CN" altLang="en-US"/>
              <a:t>所有标识符是区分大小写的</a:t>
            </a:r>
            <a:r>
              <a:rPr lang="en-US" altLang="zh-CN"/>
              <a:t>;</a:t>
            </a:r>
            <a:endParaRPr lang="zh-CN" altLang="en-US"/>
          </a:p>
          <a:p>
            <a:pPr eaLnBrk="1" hangingPunct="1"/>
            <a:r>
              <a:rPr lang="en-US" altLang="zh-CN"/>
              <a:t>4.</a:t>
            </a:r>
            <a:r>
              <a:rPr lang="zh-CN" altLang="en-US"/>
              <a:t>关键字、</a:t>
            </a:r>
            <a:r>
              <a:rPr lang="en-US" altLang="zh-CN"/>
              <a:t>false</a:t>
            </a:r>
            <a:r>
              <a:rPr lang="zh-CN" altLang="en-US"/>
              <a:t>、</a:t>
            </a:r>
            <a:r>
              <a:rPr lang="en-US" altLang="zh-CN"/>
              <a:t>true</a:t>
            </a:r>
            <a:r>
              <a:rPr lang="zh-CN" altLang="en-US"/>
              <a:t>和</a:t>
            </a:r>
            <a:r>
              <a:rPr lang="en-US" altLang="zh-CN"/>
              <a:t>null</a:t>
            </a:r>
            <a:r>
              <a:rPr lang="zh-CN" altLang="en-US"/>
              <a:t>不可作为标识符。</a:t>
            </a:r>
          </a:p>
          <a:p>
            <a:pPr eaLnBrk="1" hangingPunct="1"/>
            <a:r>
              <a:rPr lang="zh-CN" altLang="en-US"/>
              <a:t>例如，合法的标识符如下所示：</a:t>
            </a:r>
          </a:p>
          <a:p>
            <a:pPr eaLnBrk="1" hangingPunct="1"/>
            <a:r>
              <a:rPr lang="fr-FR" altLang="en-US"/>
              <a:t> MYTEST</a:t>
            </a:r>
            <a:r>
              <a:rPr lang="zh-CN" altLang="en-US"/>
              <a:t>、</a:t>
            </a:r>
            <a:r>
              <a:rPr lang="fr-FR" altLang="en-US"/>
              <a:t>$t123</a:t>
            </a:r>
            <a:r>
              <a:rPr lang="zh-CN" altLang="en-US"/>
              <a:t>、</a:t>
            </a:r>
            <a:r>
              <a:rPr lang="fr-FR" altLang="en-US"/>
              <a:t>_test</a:t>
            </a:r>
            <a:r>
              <a:rPr lang="zh-CN" altLang="en-US"/>
              <a:t>、</a:t>
            </a:r>
            <a:r>
              <a:rPr lang="fr-FR" altLang="en-US"/>
              <a:t>test_1</a:t>
            </a:r>
            <a:endParaRPr lang="zh-CN" altLang="en-US"/>
          </a:p>
          <a:p>
            <a:pPr eaLnBrk="1" hangingPunct="1"/>
            <a:r>
              <a:rPr lang="zh-CN" altLang="en-US"/>
              <a:t>不合法的标识符如下：</a:t>
            </a:r>
          </a:p>
          <a:p>
            <a:pPr eaLnBrk="1" hangingPunct="1"/>
            <a:r>
              <a:rPr lang="fr-FR" altLang="en-US"/>
              <a:t>3var</a:t>
            </a:r>
            <a:r>
              <a:rPr lang="zh-CN" altLang="en-US"/>
              <a:t>、</a:t>
            </a:r>
            <a:r>
              <a:rPr lang="fr-FR" altLang="en-US"/>
              <a:t>test-1</a:t>
            </a:r>
            <a:r>
              <a:rPr lang="zh-CN" altLang="en-US"/>
              <a:t>、</a:t>
            </a:r>
            <a:r>
              <a:rPr lang="fr-FR" altLang="en-US"/>
              <a:t>my Test</a:t>
            </a:r>
            <a:r>
              <a:rPr lang="zh-CN" altLang="en-US"/>
              <a:t>、</a:t>
            </a:r>
            <a:r>
              <a:rPr lang="fr-FR" altLang="en-US"/>
              <a:t>a/b</a:t>
            </a:r>
            <a:endParaRPr lang="zh-CN" altLang="en-US"/>
          </a:p>
          <a:p>
            <a:pPr eaLnBrk="1" hangingPunct="1"/>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357188" y="642938"/>
            <a:ext cx="835818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每个类中只包含与该类相关的成员属性和成员方法。不是每个类都必须可以运行，但可以运行的类当中，必须包含一个静态的</a:t>
            </a:r>
            <a:r>
              <a:rPr lang="en-US" altLang="zh-CN"/>
              <a:t>main</a:t>
            </a:r>
            <a:r>
              <a:rPr lang="zh-CN" altLang="en-US"/>
              <a:t>主方法。类定义时分为类声明与类主体，具体格式如下：</a:t>
            </a:r>
          </a:p>
          <a:p>
            <a:pPr eaLnBrk="1" hangingPunct="1"/>
            <a:r>
              <a:rPr lang="en-US" altLang="zh-CN" b="1"/>
              <a:t>[</a:t>
            </a:r>
            <a:r>
              <a:rPr lang="zh-CN" altLang="en-US" b="1"/>
              <a:t>类访问修饰符列表</a:t>
            </a:r>
            <a:r>
              <a:rPr lang="en-US" altLang="zh-CN" b="1"/>
              <a:t>] class </a:t>
            </a:r>
            <a:r>
              <a:rPr lang="zh-CN" altLang="en-US" b="1"/>
              <a:t>类名</a:t>
            </a:r>
            <a:r>
              <a:rPr lang="en-US" altLang="zh-CN" b="1"/>
              <a:t> extends </a:t>
            </a:r>
            <a:r>
              <a:rPr lang="zh-CN" altLang="en-US" b="1"/>
              <a:t>父类</a:t>
            </a:r>
            <a:r>
              <a:rPr lang="en-US" altLang="zh-CN" b="1"/>
              <a:t> implements </a:t>
            </a:r>
            <a:r>
              <a:rPr lang="zh-CN" altLang="en-US" b="1"/>
              <a:t>接口列表</a:t>
            </a:r>
            <a:endParaRPr lang="zh-CN" altLang="en-US"/>
          </a:p>
          <a:p>
            <a:pPr eaLnBrk="1" hangingPunct="1"/>
            <a:r>
              <a:rPr lang="zh-CN" altLang="en-US" b="1"/>
              <a:t>｛</a:t>
            </a:r>
            <a:r>
              <a:rPr lang="en-US" altLang="zh-CN" b="1"/>
              <a:t>	</a:t>
            </a:r>
            <a:r>
              <a:rPr lang="zh-CN" altLang="en-US" b="1"/>
              <a:t>声明成员变量</a:t>
            </a:r>
            <a:r>
              <a:rPr lang="en-US" altLang="zh-CN" b="1"/>
              <a:t>1</a:t>
            </a:r>
            <a:r>
              <a:rPr lang="zh-CN" altLang="en-US" b="1"/>
              <a:t>；</a:t>
            </a:r>
            <a:endParaRPr lang="zh-CN" altLang="en-US"/>
          </a:p>
          <a:p>
            <a:pPr eaLnBrk="1" hangingPunct="1"/>
            <a:r>
              <a:rPr lang="en-US" altLang="zh-CN" b="1"/>
              <a:t>			…</a:t>
            </a:r>
            <a:endParaRPr lang="zh-CN" altLang="en-US"/>
          </a:p>
          <a:p>
            <a:pPr eaLnBrk="1" hangingPunct="1"/>
            <a:r>
              <a:rPr lang="en-US" altLang="zh-CN" b="1"/>
              <a:t>    </a:t>
            </a:r>
            <a:r>
              <a:rPr lang="zh-CN" altLang="en-US" b="1"/>
              <a:t>声明成员变量</a:t>
            </a:r>
            <a:r>
              <a:rPr lang="en-US" altLang="zh-CN" b="1"/>
              <a:t>n</a:t>
            </a:r>
            <a:r>
              <a:rPr lang="zh-CN" altLang="en-US" b="1"/>
              <a:t>；</a:t>
            </a:r>
            <a:endParaRPr lang="zh-CN" altLang="en-US"/>
          </a:p>
          <a:p>
            <a:pPr eaLnBrk="1" hangingPunct="1"/>
            <a:r>
              <a:rPr lang="en-US" altLang="zh-CN" b="1"/>
              <a:t>    </a:t>
            </a:r>
            <a:r>
              <a:rPr lang="zh-CN" altLang="en-US" b="1"/>
              <a:t>声明成员方法</a:t>
            </a:r>
            <a:r>
              <a:rPr lang="en-US" altLang="zh-CN" b="1"/>
              <a:t>1</a:t>
            </a:r>
            <a:r>
              <a:rPr lang="zh-CN" altLang="en-US" b="1"/>
              <a:t>；</a:t>
            </a:r>
            <a:endParaRPr lang="zh-CN" altLang="en-US"/>
          </a:p>
          <a:p>
            <a:pPr eaLnBrk="1" hangingPunct="1"/>
            <a:r>
              <a:rPr lang="en-US" altLang="zh-CN" b="1"/>
              <a:t>       …</a:t>
            </a:r>
            <a:endParaRPr lang="zh-CN" altLang="en-US"/>
          </a:p>
          <a:p>
            <a:pPr eaLnBrk="1" hangingPunct="1"/>
            <a:r>
              <a:rPr lang="en-US" altLang="zh-CN" b="1"/>
              <a:t>    </a:t>
            </a:r>
            <a:r>
              <a:rPr lang="zh-CN" altLang="en-US" b="1"/>
              <a:t>声明成员方法</a:t>
            </a:r>
            <a:r>
              <a:rPr lang="en-US" altLang="zh-CN" b="1"/>
              <a:t>n</a:t>
            </a:r>
            <a:r>
              <a:rPr lang="zh-CN" altLang="en-US" b="1"/>
              <a:t>；</a:t>
            </a:r>
            <a:endParaRPr lang="zh-CN" altLang="en-US"/>
          </a:p>
          <a:p>
            <a:pPr eaLnBrk="1" hangingPunct="1"/>
            <a:r>
              <a:rPr lang="zh-CN" altLang="en-US" b="1"/>
              <a:t>｝</a:t>
            </a:r>
            <a:endParaRPr lang="zh-CN" altLang="en-US"/>
          </a:p>
          <a:p>
            <a:pPr eaLnBrk="1" hangingPunct="1"/>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428625" y="714375"/>
            <a:ext cx="82153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endParaRPr lang="zh-CN" altLang="en-US"/>
          </a:p>
          <a:p>
            <a:pPr eaLnBrk="1" hangingPunct="1"/>
            <a:r>
              <a:rPr lang="en-US" altLang="zh-CN"/>
              <a:t>	private float rectLong, rectWide;    //</a:t>
            </a:r>
            <a:r>
              <a:rPr lang="zh-CN" altLang="en-US"/>
              <a:t>类成员变量部分；</a:t>
            </a:r>
          </a:p>
          <a:p>
            <a:pPr eaLnBrk="1" hangingPunct="1"/>
            <a:r>
              <a:rPr lang="en-US" altLang="zh-CN"/>
              <a:t>public float getPerimeter()         //</a:t>
            </a:r>
            <a:r>
              <a:rPr lang="zh-CN" altLang="en-US"/>
              <a:t>类成员方法部分；</a:t>
            </a:r>
          </a:p>
          <a:p>
            <a:pPr eaLnBrk="1" hangingPunct="1"/>
            <a:r>
              <a:rPr lang="en-US" altLang="zh-CN"/>
              <a:t>{	</a:t>
            </a:r>
            <a:endParaRPr lang="zh-CN" altLang="en-US"/>
          </a:p>
          <a:p>
            <a:pPr eaLnBrk="1" hangingPunct="1"/>
            <a:r>
              <a:rPr lang="en-US" altLang="zh-CN"/>
              <a:t>return 2*(rectLong+rectWide);</a:t>
            </a:r>
            <a:endParaRPr lang="zh-CN" altLang="en-US"/>
          </a:p>
          <a:p>
            <a:pPr eaLnBrk="1" hangingPunct="1"/>
            <a:r>
              <a:rPr lang="en-US" altLang="zh-CN"/>
              <a:t>}</a:t>
            </a:r>
            <a:endParaRPr lang="zh-CN" altLang="en-US"/>
          </a:p>
          <a:p>
            <a:pPr eaLnBrk="1" hangingPunct="1"/>
            <a:r>
              <a:rPr lang="en-US" altLang="zh-CN"/>
              <a:t>public double getArea(){  return rectLong*rectWide;}</a:t>
            </a:r>
            <a:endParaRPr lang="zh-CN" altLang="en-US"/>
          </a:p>
          <a:p>
            <a:pPr eaLnBrk="1" hangingPunct="1"/>
            <a:r>
              <a:rPr lang="en-US" altLang="zh-CN"/>
              <a:t> }</a:t>
            </a:r>
            <a:endParaRPr lang="zh-CN" altLang="en-US"/>
          </a:p>
          <a:p>
            <a:pPr eaLnBrk="1" hangingPunct="1"/>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Pages>0</Pages>
  <Words>2091</Words>
  <Characters>0</Characters>
  <Application>Microsoft Office PowerPoint</Application>
  <DocSecurity>0</DocSecurity>
  <PresentationFormat>全屏显示(4:3)</PresentationFormat>
  <Lines>0</Lines>
  <Paragraphs>146</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楷体_GB2312</vt:lpstr>
      <vt:lpstr>宋体</vt:lpstr>
      <vt:lpstr>Arial</vt:lpstr>
      <vt:lpstr>Times New Roman</vt:lpstr>
      <vt:lpstr>默认设计模板</vt:lpstr>
      <vt:lpstr>Java程序设计 Programming in Java</vt:lpstr>
      <vt:lpstr>学习纲要</vt:lpstr>
      <vt:lpstr>学习纲要</vt:lpstr>
      <vt:lpstr>学习纲要</vt:lpstr>
      <vt:lpstr>学习纲要</vt:lpstr>
      <vt:lpstr>学习纲要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Java程序设计 Programming in Java</dc:title>
  <dc:subject/>
  <dc:creator>Jordan</dc:creator>
  <cp:keywords/>
  <dc:description/>
  <cp:lastModifiedBy>Jordan</cp:lastModifiedBy>
  <cp:revision>1</cp:revision>
  <dcterms:created xsi:type="dcterms:W3CDTF">2005-05-07T02:19:33Z</dcterms:created>
  <dcterms:modified xsi:type="dcterms:W3CDTF">2017-06-21T15:50:59Z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