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7"/>
    <p:restoredTop sz="94737"/>
  </p:normalViewPr>
  <p:slideViewPr>
    <p:cSldViewPr snapToGrid="0">
      <p:cViewPr varScale="1">
        <p:scale>
          <a:sx n="114" d="100"/>
          <a:sy n="114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B71F-8516-9B96-5984-E90B19B04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B73A4-A72E-2DED-4664-0963F8101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93F6-2F21-0C70-F8D8-B358CBA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8119-79EB-664F-B7A6-DC6C692E4DD7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7BA4-42B9-A0E5-5424-EF35CC62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7CBB-B02C-06F4-4DAB-FBA4E008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0934-3962-F243-ABB1-967C7DD1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3B3F-97D3-5586-834D-18085DDF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08A69-E461-E08C-73D6-6C261A4DE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CDDC-F8A8-4271-81B2-0DF82D07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8119-79EB-664F-B7A6-DC6C692E4DD7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FE76-C501-C2BC-94AD-AD294D06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2DFE-83D2-5187-7FD8-62768E00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0934-3962-F243-ABB1-967C7DD1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E232C-40A8-4E02-469C-F37356924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8CBAB-8911-8C7F-6301-AE8E3CEF4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D307F-C53A-E2D2-BED4-95B9A2D2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8119-79EB-664F-B7A6-DC6C692E4DD7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AC79-845E-19BB-B469-F5675FBF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C950-F2FA-00AF-6C38-A1ACA8B7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0934-3962-F243-ABB1-967C7DD1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BFF8-5373-B94D-8772-B074DEB8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D8C2-AE83-8482-9432-379F8B0E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F3C86-D37F-EF7F-E291-D6CD15F7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8119-79EB-664F-B7A6-DC6C692E4DD7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54D8-D799-843A-1592-9B0468EE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95ABE-5697-4FD2-BC13-C9B06664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0934-3962-F243-ABB1-967C7DD1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8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BDE0-70D7-B50E-EF3E-A28222B2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C8541-6F37-DFF7-0A16-482CF17C3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1A89-3F40-6622-FDF7-44B2AB8C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8119-79EB-664F-B7A6-DC6C692E4DD7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850F-8EA4-1F5B-3BD0-C810843D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CEED1-D12C-BAF6-F688-96ED3AF7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0934-3962-F243-ABB1-967C7DD1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1698-AE5A-3BED-CCD2-3429F58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2D6D-C8A9-4B2D-4DCF-91FE8028C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CA29F-A82D-1DAE-DC24-C345AA190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4864-E81C-2740-DCA2-46C6BE5F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8119-79EB-664F-B7A6-DC6C692E4DD7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46579-8023-B088-9F01-54BCB130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76F5C-8191-65A7-8BD5-80FCF011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0934-3962-F243-ABB1-967C7DD1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4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95BA-C192-7BB9-0006-BCF7E21E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13A6-CE71-DEAB-EA12-C07528591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476D8-6527-E05E-B7E6-8386A906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3FAC3-F67A-A21D-584E-FD50184A0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19863-A485-CAC1-906E-5A71247F0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C50EC-97D2-243D-1A91-1F386AD1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8119-79EB-664F-B7A6-DC6C692E4DD7}" type="datetimeFigureOut">
              <a:rPr lang="en-US" smtClean="0"/>
              <a:t>6/29/25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06453-224C-B4F7-AE05-8E3101C6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BDB31-30BB-4B3E-D5B0-752F2D57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0934-3962-F243-ABB1-967C7DD1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B04D-6DED-71C2-4C1F-A1313A48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0A529-89D5-8C7B-A31E-D16FB8C3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8119-79EB-664F-B7A6-DC6C692E4DD7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80115-8BBA-70BC-070A-2D4738B3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FF451-7488-A1F7-A386-2D686A80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0934-3962-F243-ABB1-967C7DD1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37D07-0732-8C21-8301-5A056455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8119-79EB-664F-B7A6-DC6C692E4DD7}" type="datetimeFigureOut">
              <a:rPr lang="en-US" smtClean="0"/>
              <a:t>6/29/25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DBF9D-DC48-A09E-7DB3-48DB4545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35A4C-637B-3B25-27A2-C1727308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0934-3962-F243-ABB1-967C7DD1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7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6DDE-68A9-692E-CA2C-750AF753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5D1D-89A0-A530-DF4D-1686B024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62DC3-35C0-3CDC-CB74-3BB4BF6E2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808AE-CB49-78A5-4CD6-3F57F976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8119-79EB-664F-B7A6-DC6C692E4DD7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0A8A5-A329-DE0E-9BDB-0DAC2906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BFAB2-E025-3490-6823-D4BFB0B0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0934-3962-F243-ABB1-967C7DD1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AB66-FC17-BF3C-643A-EB08D2A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54FBB-5F04-4DEB-5B15-E7C600484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DF7B1-AF5D-4064-D63B-5A227C639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C70D-2555-A5F1-D260-64BA3FF6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8119-79EB-664F-B7A6-DC6C692E4DD7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CFBEA-3C5B-246A-A3A2-CEECB6D1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2035C-CFE8-0D7B-EA48-C754D37B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0934-3962-F243-ABB1-967C7DD1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5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8A90-0E7D-8B25-8668-1DFA2815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22327-A0DD-78AA-9A31-90EBEC93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3FFC-34BB-6000-7EEE-6680FF97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78119-79EB-664F-B7A6-DC6C692E4DD7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407A9-6FA8-7075-3597-4AA0E610A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ABFB1-E214-9639-7A6E-4765DE2DE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10934-3962-F243-ABB1-967C7DD1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927-3B25-6CB8-CC5A-15A6732BE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0110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Applying Networks of Prior Knowledge to Improve SNP Selection for Genomic Prediction and Polygenic Risk Scores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8CA23D-E9DA-8E5E-4A33-3402362983DE}"/>
              </a:ext>
            </a:extLst>
          </p:cNvPr>
          <p:cNvSpPr txBox="1">
            <a:spLocks/>
          </p:cNvSpPr>
          <p:nvPr/>
        </p:nvSpPr>
        <p:spPr>
          <a:xfrm>
            <a:off x="1041400" y="3195241"/>
            <a:ext cx="10109200" cy="467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Thomas Crow, Prof Mark Cooper, Dr David Kainer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A7BE32E-38B8-3EEE-3A5C-D90BE23DAA6C}"/>
              </a:ext>
            </a:extLst>
          </p:cNvPr>
          <p:cNvSpPr/>
          <p:nvPr/>
        </p:nvSpPr>
        <p:spPr>
          <a:xfrm>
            <a:off x="4838068" y="5787971"/>
            <a:ext cx="2515864" cy="810398"/>
          </a:xfrm>
          <a:custGeom>
            <a:avLst/>
            <a:gdLst/>
            <a:ahLst/>
            <a:cxnLst/>
            <a:rect l="l" t="t" r="r" b="b"/>
            <a:pathLst>
              <a:path w="3719349" h="1198059">
                <a:moveTo>
                  <a:pt x="0" y="0"/>
                </a:moveTo>
                <a:lnTo>
                  <a:pt x="3719349" y="0"/>
                </a:lnTo>
                <a:lnTo>
                  <a:pt x="3719349" y="1198060"/>
                </a:lnTo>
                <a:lnTo>
                  <a:pt x="0" y="1198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F668A65-79C7-2D2B-F55B-99A50A53AE6E}"/>
              </a:ext>
            </a:extLst>
          </p:cNvPr>
          <p:cNvSpPr/>
          <p:nvPr/>
        </p:nvSpPr>
        <p:spPr>
          <a:xfrm>
            <a:off x="4863186" y="4889651"/>
            <a:ext cx="2515864" cy="660415"/>
          </a:xfrm>
          <a:custGeom>
            <a:avLst/>
            <a:gdLst/>
            <a:ahLst/>
            <a:cxnLst/>
            <a:rect l="l" t="t" r="r" b="b"/>
            <a:pathLst>
              <a:path w="4630391" h="1215478">
                <a:moveTo>
                  <a:pt x="0" y="0"/>
                </a:moveTo>
                <a:lnTo>
                  <a:pt x="4630391" y="0"/>
                </a:lnTo>
                <a:lnTo>
                  <a:pt x="4630391" y="1215478"/>
                </a:lnTo>
                <a:lnTo>
                  <a:pt x="0" y="121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D31E2E9A-A242-4878-8DB2-CAE85FCDA6CD}"/>
              </a:ext>
            </a:extLst>
          </p:cNvPr>
          <p:cNvSpPr/>
          <p:nvPr/>
        </p:nvSpPr>
        <p:spPr>
          <a:xfrm>
            <a:off x="373186" y="5119757"/>
            <a:ext cx="668214" cy="668214"/>
          </a:xfrm>
          <a:custGeom>
            <a:avLst/>
            <a:gdLst/>
            <a:ahLst/>
            <a:cxnLst/>
            <a:rect l="l" t="t" r="r" b="b"/>
            <a:pathLst>
              <a:path w="668214" h="668214">
                <a:moveTo>
                  <a:pt x="0" y="0"/>
                </a:moveTo>
                <a:lnTo>
                  <a:pt x="668214" y="0"/>
                </a:lnTo>
                <a:lnTo>
                  <a:pt x="668214" y="668214"/>
                </a:lnTo>
                <a:lnTo>
                  <a:pt x="0" y="6682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25BE931D-332D-C0B0-50EA-41F990174220}"/>
              </a:ext>
            </a:extLst>
          </p:cNvPr>
          <p:cNvGrpSpPr/>
          <p:nvPr/>
        </p:nvGrpSpPr>
        <p:grpSpPr>
          <a:xfrm>
            <a:off x="375158" y="6051000"/>
            <a:ext cx="666242" cy="668214"/>
            <a:chOff x="0" y="0"/>
            <a:chExt cx="888323" cy="890952"/>
          </a:xfrm>
        </p:grpSpPr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21AD557-1096-C559-B35A-FB17BA4F29FE}"/>
                </a:ext>
              </a:extLst>
            </p:cNvPr>
            <p:cNvGrpSpPr/>
            <p:nvPr/>
          </p:nvGrpSpPr>
          <p:grpSpPr>
            <a:xfrm>
              <a:off x="0" y="0"/>
              <a:ext cx="888323" cy="890952"/>
              <a:chOff x="0" y="0"/>
              <a:chExt cx="85228" cy="85480"/>
            </a:xfrm>
          </p:grpSpPr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B6CB2FEC-3512-352E-9EF3-2A97C5266313}"/>
                  </a:ext>
                </a:extLst>
              </p:cNvPr>
              <p:cNvSpPr/>
              <p:nvPr/>
            </p:nvSpPr>
            <p:spPr>
              <a:xfrm>
                <a:off x="0" y="0"/>
                <a:ext cx="85228" cy="85480"/>
              </a:xfrm>
              <a:custGeom>
                <a:avLst/>
                <a:gdLst/>
                <a:ahLst/>
                <a:cxnLst/>
                <a:rect l="l" t="t" r="r" b="b"/>
                <a:pathLst>
                  <a:path w="85228" h="85480">
                    <a:moveTo>
                      <a:pt x="42614" y="0"/>
                    </a:moveTo>
                    <a:lnTo>
                      <a:pt x="42614" y="0"/>
                    </a:lnTo>
                    <a:cubicBezTo>
                      <a:pt x="66149" y="0"/>
                      <a:pt x="85228" y="19079"/>
                      <a:pt x="85228" y="42614"/>
                    </a:cubicBezTo>
                    <a:lnTo>
                      <a:pt x="85228" y="42866"/>
                    </a:lnTo>
                    <a:cubicBezTo>
                      <a:pt x="85228" y="66401"/>
                      <a:pt x="66149" y="85480"/>
                      <a:pt x="42614" y="85480"/>
                    </a:cubicBezTo>
                    <a:lnTo>
                      <a:pt x="42614" y="85480"/>
                    </a:lnTo>
                    <a:cubicBezTo>
                      <a:pt x="19079" y="85480"/>
                      <a:pt x="0" y="66401"/>
                      <a:pt x="0" y="42866"/>
                    </a:cubicBezTo>
                    <a:lnTo>
                      <a:pt x="0" y="42614"/>
                    </a:lnTo>
                    <a:cubicBezTo>
                      <a:pt x="0" y="19079"/>
                      <a:pt x="19079" y="0"/>
                      <a:pt x="42614" y="0"/>
                    </a:cubicBezTo>
                    <a:close/>
                  </a:path>
                </a:pathLst>
              </a:custGeom>
              <a:solidFill>
                <a:srgbClr val="25507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81D7C13A-C096-E3EB-E384-69C0A3599887}"/>
                  </a:ext>
                </a:extLst>
              </p:cNvPr>
              <p:cNvSpPr txBox="1"/>
              <p:nvPr/>
            </p:nvSpPr>
            <p:spPr>
              <a:xfrm>
                <a:off x="0" y="-180975"/>
                <a:ext cx="85228" cy="2664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439"/>
                  </a:lnSpc>
                </a:pPr>
                <a:endParaRPr/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9286E2F-AC41-61D2-8373-882C9DBCA540}"/>
                </a:ext>
              </a:extLst>
            </p:cNvPr>
            <p:cNvSpPr/>
            <p:nvPr/>
          </p:nvSpPr>
          <p:spPr>
            <a:xfrm>
              <a:off x="71524" y="81845"/>
              <a:ext cx="735790" cy="735790"/>
            </a:xfrm>
            <a:custGeom>
              <a:avLst/>
              <a:gdLst/>
              <a:ahLst/>
              <a:cxnLst/>
              <a:rect l="l" t="t" r="r" b="b"/>
              <a:pathLst>
                <a:path w="735790" h="735790">
                  <a:moveTo>
                    <a:pt x="0" y="0"/>
                  </a:moveTo>
                  <a:lnTo>
                    <a:pt x="735789" y="0"/>
                  </a:lnTo>
                  <a:lnTo>
                    <a:pt x="735789" y="735789"/>
                  </a:lnTo>
                  <a:lnTo>
                    <a:pt x="0" y="7357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234">
            <a:extLst>
              <a:ext uri="{FF2B5EF4-FFF2-40B4-BE49-F238E27FC236}">
                <a16:creationId xmlns:a16="http://schemas.microsoft.com/office/drawing/2014/main" id="{0D7FA5D5-9DDF-F109-80C0-691B1E370F7D}"/>
              </a:ext>
            </a:extLst>
          </p:cNvPr>
          <p:cNvSpPr txBox="1"/>
          <p:nvPr/>
        </p:nvSpPr>
        <p:spPr>
          <a:xfrm>
            <a:off x="1220730" y="5377664"/>
            <a:ext cx="2882368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 b="1" dirty="0" err="1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t.crow@student.uq.edu.au</a:t>
            </a:r>
            <a:endParaRPr lang="en-US" sz="1799" b="1" dirty="0">
              <a:solidFill>
                <a:srgbClr val="255073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8" name="TextBox 236">
            <a:extLst>
              <a:ext uri="{FF2B5EF4-FFF2-40B4-BE49-F238E27FC236}">
                <a16:creationId xmlns:a16="http://schemas.microsoft.com/office/drawing/2014/main" id="{5389E45A-F45F-609D-542C-BB7ED2081235}"/>
              </a:ext>
            </a:extLst>
          </p:cNvPr>
          <p:cNvSpPr txBox="1"/>
          <p:nvPr/>
        </p:nvSpPr>
        <p:spPr>
          <a:xfrm>
            <a:off x="1220730" y="6212704"/>
            <a:ext cx="2548401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 b="1" dirty="0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@</a:t>
            </a:r>
            <a:r>
              <a:rPr lang="en-US" sz="1799" b="1" dirty="0" err="1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scicrow.bsky.social</a:t>
            </a:r>
            <a:endParaRPr lang="en-US" sz="1799" b="1" dirty="0">
              <a:solidFill>
                <a:srgbClr val="255073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pic>
        <p:nvPicPr>
          <p:cNvPr id="1026" name="Picture 2" descr="Pawsey Supercomputing Research Centre">
            <a:extLst>
              <a:ext uri="{FF2B5EF4-FFF2-40B4-BE49-F238E27FC236}">
                <a16:creationId xmlns:a16="http://schemas.microsoft.com/office/drawing/2014/main" id="{CA1756CD-8C0C-ABF2-1CFF-E233187AD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83" y="4812326"/>
            <a:ext cx="2844732" cy="8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tin University - Course Seeker">
            <a:extLst>
              <a:ext uri="{FF2B5EF4-FFF2-40B4-BE49-F238E27FC236}">
                <a16:creationId xmlns:a16="http://schemas.microsoft.com/office/drawing/2014/main" id="{78A2F670-8F79-D15B-CE36-C621E7559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83" y="5899835"/>
            <a:ext cx="3578302" cy="6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F9407F9A-AEF5-2E89-9157-C33518C2D605}"/>
              </a:ext>
            </a:extLst>
          </p:cNvPr>
          <p:cNvSpPr txBox="1">
            <a:spLocks/>
          </p:cNvSpPr>
          <p:nvPr/>
        </p:nvSpPr>
        <p:spPr>
          <a:xfrm>
            <a:off x="1066518" y="3634748"/>
            <a:ext cx="10109200" cy="467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/>
                </a:solidFill>
              </a:rPr>
              <a:t>(With thanks to Prof Ricardo Mancera and the CMS Biomolecular Modelling Group)</a:t>
            </a:r>
          </a:p>
        </p:txBody>
      </p:sp>
    </p:spTree>
    <p:extLst>
      <p:ext uri="{BB962C8B-B14F-4D97-AF65-F5344CB8AC3E}">
        <p14:creationId xmlns:p14="http://schemas.microsoft.com/office/powerpoint/2010/main" val="93560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FB6388-E1E6-1F0C-82A7-037D331EB48B}"/>
              </a:ext>
            </a:extLst>
          </p:cNvPr>
          <p:cNvSpPr txBox="1"/>
          <p:nvPr/>
        </p:nvSpPr>
        <p:spPr>
          <a:xfrm>
            <a:off x="365311" y="1206188"/>
            <a:ext cx="3924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AU" sz="2400" b="0" i="0" dirty="0">
                <a:solidFill>
                  <a:srgbClr val="255073"/>
                </a:solidFill>
                <a:effectLst/>
              </a:rPr>
              <a:t>Single nucleotide polymorphisms (SNPs) can influence organism traits. </a:t>
            </a:r>
            <a:endParaRPr lang="en-AU" sz="2400" dirty="0">
              <a:effectLst/>
            </a:endParaRPr>
          </a:p>
        </p:txBody>
      </p:sp>
      <p:sp>
        <p:nvSpPr>
          <p:cNvPr id="12" name="Freeform 175">
            <a:extLst>
              <a:ext uri="{FF2B5EF4-FFF2-40B4-BE49-F238E27FC236}">
                <a16:creationId xmlns:a16="http://schemas.microsoft.com/office/drawing/2014/main" id="{2A45C28D-9821-39BB-4701-E19B02FE9BE5}"/>
              </a:ext>
            </a:extLst>
          </p:cNvPr>
          <p:cNvSpPr/>
          <p:nvPr/>
        </p:nvSpPr>
        <p:spPr>
          <a:xfrm>
            <a:off x="10316307" y="3031684"/>
            <a:ext cx="1487442" cy="1349853"/>
          </a:xfrm>
          <a:custGeom>
            <a:avLst/>
            <a:gdLst/>
            <a:ahLst/>
            <a:cxnLst/>
            <a:rect l="l" t="t" r="r" b="b"/>
            <a:pathLst>
              <a:path w="1605403" h="1456903">
                <a:moveTo>
                  <a:pt x="0" y="0"/>
                </a:moveTo>
                <a:lnTo>
                  <a:pt x="1605404" y="0"/>
                </a:lnTo>
                <a:lnTo>
                  <a:pt x="1605404" y="1456903"/>
                </a:lnTo>
                <a:lnTo>
                  <a:pt x="0" y="14569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76">
            <a:extLst>
              <a:ext uri="{FF2B5EF4-FFF2-40B4-BE49-F238E27FC236}">
                <a16:creationId xmlns:a16="http://schemas.microsoft.com/office/drawing/2014/main" id="{927C1EFA-A91A-D533-9589-A72F0B6BFA52}"/>
              </a:ext>
            </a:extLst>
          </p:cNvPr>
          <p:cNvSpPr/>
          <p:nvPr/>
        </p:nvSpPr>
        <p:spPr>
          <a:xfrm>
            <a:off x="2212424" y="4698621"/>
            <a:ext cx="697637" cy="691533"/>
          </a:xfrm>
          <a:custGeom>
            <a:avLst/>
            <a:gdLst/>
            <a:ahLst/>
            <a:cxnLst/>
            <a:rect l="l" t="t" r="r" b="b"/>
            <a:pathLst>
              <a:path w="996718" h="987997">
                <a:moveTo>
                  <a:pt x="0" y="0"/>
                </a:moveTo>
                <a:lnTo>
                  <a:pt x="996718" y="0"/>
                </a:lnTo>
                <a:lnTo>
                  <a:pt x="996718" y="987997"/>
                </a:lnTo>
                <a:lnTo>
                  <a:pt x="0" y="987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77">
            <a:extLst>
              <a:ext uri="{FF2B5EF4-FFF2-40B4-BE49-F238E27FC236}">
                <a16:creationId xmlns:a16="http://schemas.microsoft.com/office/drawing/2014/main" id="{1AFD8A03-00E9-2114-D957-FD82ED444DE1}"/>
              </a:ext>
            </a:extLst>
          </p:cNvPr>
          <p:cNvSpPr/>
          <p:nvPr/>
        </p:nvSpPr>
        <p:spPr>
          <a:xfrm>
            <a:off x="1838255" y="4314273"/>
            <a:ext cx="1460231" cy="1460231"/>
          </a:xfrm>
          <a:custGeom>
            <a:avLst/>
            <a:gdLst/>
            <a:ahLst/>
            <a:cxnLst/>
            <a:rect l="l" t="t" r="r" b="b"/>
            <a:pathLst>
              <a:path w="2012151" h="2012151">
                <a:moveTo>
                  <a:pt x="0" y="0"/>
                </a:moveTo>
                <a:lnTo>
                  <a:pt x="2012152" y="0"/>
                </a:lnTo>
                <a:lnTo>
                  <a:pt x="2012152" y="2012151"/>
                </a:lnTo>
                <a:lnTo>
                  <a:pt x="0" y="20121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2">
            <a:extLst>
              <a:ext uri="{FF2B5EF4-FFF2-40B4-BE49-F238E27FC236}">
                <a16:creationId xmlns:a16="http://schemas.microsoft.com/office/drawing/2014/main" id="{84A072BE-07EF-F7F7-5163-D3CD8F1FCDEB}"/>
              </a:ext>
            </a:extLst>
          </p:cNvPr>
          <p:cNvSpPr/>
          <p:nvPr/>
        </p:nvSpPr>
        <p:spPr>
          <a:xfrm>
            <a:off x="10514180" y="5098105"/>
            <a:ext cx="1180316" cy="1158855"/>
          </a:xfrm>
          <a:custGeom>
            <a:avLst/>
            <a:gdLst/>
            <a:ahLst/>
            <a:cxnLst/>
            <a:rect l="l" t="t" r="r" b="b"/>
            <a:pathLst>
              <a:path w="1601851" h="1572726">
                <a:moveTo>
                  <a:pt x="0" y="0"/>
                </a:moveTo>
                <a:lnTo>
                  <a:pt x="1601851" y="0"/>
                </a:lnTo>
                <a:lnTo>
                  <a:pt x="1601851" y="1572727"/>
                </a:lnTo>
                <a:lnTo>
                  <a:pt x="0" y="15727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83">
            <a:extLst>
              <a:ext uri="{FF2B5EF4-FFF2-40B4-BE49-F238E27FC236}">
                <a16:creationId xmlns:a16="http://schemas.microsoft.com/office/drawing/2014/main" id="{A6FEB191-4A1E-9F74-6D07-6C86F1F8DCA5}"/>
              </a:ext>
            </a:extLst>
          </p:cNvPr>
          <p:cNvSpPr/>
          <p:nvPr/>
        </p:nvSpPr>
        <p:spPr>
          <a:xfrm>
            <a:off x="7158035" y="4078862"/>
            <a:ext cx="1900565" cy="1701006"/>
          </a:xfrm>
          <a:custGeom>
            <a:avLst/>
            <a:gdLst/>
            <a:ahLst/>
            <a:cxnLst/>
            <a:rect l="l" t="t" r="r" b="b"/>
            <a:pathLst>
              <a:path w="1900565" h="1701006">
                <a:moveTo>
                  <a:pt x="0" y="0"/>
                </a:moveTo>
                <a:lnTo>
                  <a:pt x="1900564" y="0"/>
                </a:lnTo>
                <a:lnTo>
                  <a:pt x="1900564" y="1701006"/>
                </a:lnTo>
                <a:lnTo>
                  <a:pt x="0" y="1701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AutoShape 185">
            <a:extLst>
              <a:ext uri="{FF2B5EF4-FFF2-40B4-BE49-F238E27FC236}">
                <a16:creationId xmlns:a16="http://schemas.microsoft.com/office/drawing/2014/main" id="{DD74F195-9B55-5F3B-C70E-54E05475500A}"/>
              </a:ext>
            </a:extLst>
          </p:cNvPr>
          <p:cNvSpPr/>
          <p:nvPr/>
        </p:nvSpPr>
        <p:spPr>
          <a:xfrm>
            <a:off x="3435302" y="4871615"/>
            <a:ext cx="877045" cy="20782"/>
          </a:xfrm>
          <a:prstGeom prst="line">
            <a:avLst/>
          </a:prstGeom>
          <a:ln w="95250" cap="flat">
            <a:solidFill>
              <a:srgbClr val="255073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186">
            <a:extLst>
              <a:ext uri="{FF2B5EF4-FFF2-40B4-BE49-F238E27FC236}">
                <a16:creationId xmlns:a16="http://schemas.microsoft.com/office/drawing/2014/main" id="{E6F00CEC-D8AB-DABA-B935-58025EA68FC0}"/>
              </a:ext>
            </a:extLst>
          </p:cNvPr>
          <p:cNvSpPr/>
          <p:nvPr/>
        </p:nvSpPr>
        <p:spPr>
          <a:xfrm>
            <a:off x="635216" y="4450929"/>
            <a:ext cx="1152796" cy="1186921"/>
          </a:xfrm>
          <a:custGeom>
            <a:avLst/>
            <a:gdLst/>
            <a:ahLst/>
            <a:cxnLst/>
            <a:rect l="l" t="t" r="r" b="b"/>
            <a:pathLst>
              <a:path w="1422458" h="1464565">
                <a:moveTo>
                  <a:pt x="0" y="0"/>
                </a:moveTo>
                <a:lnTo>
                  <a:pt x="1422458" y="0"/>
                </a:lnTo>
                <a:lnTo>
                  <a:pt x="1422458" y="1464565"/>
                </a:lnTo>
                <a:lnTo>
                  <a:pt x="0" y="146456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23" name="Group 187">
            <a:extLst>
              <a:ext uri="{FF2B5EF4-FFF2-40B4-BE49-F238E27FC236}">
                <a16:creationId xmlns:a16="http://schemas.microsoft.com/office/drawing/2014/main" id="{8B83C64E-AAE4-C7DF-F21B-B0A37F210277}"/>
              </a:ext>
            </a:extLst>
          </p:cNvPr>
          <p:cNvGrpSpPr/>
          <p:nvPr/>
        </p:nvGrpSpPr>
        <p:grpSpPr>
          <a:xfrm>
            <a:off x="3435302" y="3915829"/>
            <a:ext cx="2857610" cy="2180428"/>
            <a:chOff x="-1358959" y="0"/>
            <a:chExt cx="4580265" cy="3494856"/>
          </a:xfrm>
        </p:grpSpPr>
        <p:sp>
          <p:nvSpPr>
            <p:cNvPr id="24" name="Freeform 188">
              <a:extLst>
                <a:ext uri="{FF2B5EF4-FFF2-40B4-BE49-F238E27FC236}">
                  <a16:creationId xmlns:a16="http://schemas.microsoft.com/office/drawing/2014/main" id="{8D0D9D08-7B51-00F6-DFAF-30DF12257605}"/>
                </a:ext>
              </a:extLst>
            </p:cNvPr>
            <p:cNvSpPr/>
            <p:nvPr/>
          </p:nvSpPr>
          <p:spPr>
            <a:xfrm>
              <a:off x="948724" y="0"/>
              <a:ext cx="2272582" cy="2261219"/>
            </a:xfrm>
            <a:custGeom>
              <a:avLst/>
              <a:gdLst/>
              <a:ahLst/>
              <a:cxnLst/>
              <a:rect l="l" t="t" r="r" b="b"/>
              <a:pathLst>
                <a:path w="2272582" h="2261219">
                  <a:moveTo>
                    <a:pt x="0" y="0"/>
                  </a:moveTo>
                  <a:lnTo>
                    <a:pt x="2272582" y="0"/>
                  </a:lnTo>
                  <a:lnTo>
                    <a:pt x="2272582" y="2261219"/>
                  </a:lnTo>
                  <a:lnTo>
                    <a:pt x="0" y="2261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9">
              <a:extLst>
                <a:ext uri="{FF2B5EF4-FFF2-40B4-BE49-F238E27FC236}">
                  <a16:creationId xmlns:a16="http://schemas.microsoft.com/office/drawing/2014/main" id="{178B154E-01DB-4EA4-F181-230F7A71BB23}"/>
                </a:ext>
              </a:extLst>
            </p:cNvPr>
            <p:cNvSpPr/>
            <p:nvPr/>
          </p:nvSpPr>
          <p:spPr>
            <a:xfrm flipH="1">
              <a:off x="0" y="476511"/>
              <a:ext cx="2085015" cy="2085015"/>
            </a:xfrm>
            <a:custGeom>
              <a:avLst/>
              <a:gdLst/>
              <a:ahLst/>
              <a:cxnLst/>
              <a:rect l="l" t="t" r="r" b="b"/>
              <a:pathLst>
                <a:path w="2085015" h="2085015">
                  <a:moveTo>
                    <a:pt x="2085015" y="0"/>
                  </a:moveTo>
                  <a:lnTo>
                    <a:pt x="0" y="0"/>
                  </a:lnTo>
                  <a:lnTo>
                    <a:pt x="0" y="2085015"/>
                  </a:lnTo>
                  <a:lnTo>
                    <a:pt x="2085015" y="2085015"/>
                  </a:lnTo>
                  <a:lnTo>
                    <a:pt x="2085015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190">
              <a:extLst>
                <a:ext uri="{FF2B5EF4-FFF2-40B4-BE49-F238E27FC236}">
                  <a16:creationId xmlns:a16="http://schemas.microsoft.com/office/drawing/2014/main" id="{264FF3BB-965B-4F6B-478B-8674EB21CDD3}"/>
                </a:ext>
              </a:extLst>
            </p:cNvPr>
            <p:cNvSpPr txBox="1"/>
            <p:nvPr/>
          </p:nvSpPr>
          <p:spPr>
            <a:xfrm>
              <a:off x="-1358959" y="3016490"/>
              <a:ext cx="3620929" cy="478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99"/>
                </a:lnSpc>
                <a:spcBef>
                  <a:spcPct val="0"/>
                </a:spcBef>
              </a:pPr>
              <a:r>
                <a:rPr lang="en-US" sz="1999" b="1" dirty="0">
                  <a:solidFill>
                    <a:srgbClr val="25507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Phenotyping</a:t>
              </a:r>
            </a:p>
          </p:txBody>
        </p:sp>
      </p:grpSp>
      <p:sp>
        <p:nvSpPr>
          <p:cNvPr id="27" name="TextBox 191">
            <a:extLst>
              <a:ext uri="{FF2B5EF4-FFF2-40B4-BE49-F238E27FC236}">
                <a16:creationId xmlns:a16="http://schemas.microsoft.com/office/drawing/2014/main" id="{F1D9F2C7-E401-AC11-C4C7-A480930E30EE}"/>
              </a:ext>
            </a:extLst>
          </p:cNvPr>
          <p:cNvSpPr txBox="1"/>
          <p:nvPr/>
        </p:nvSpPr>
        <p:spPr>
          <a:xfrm>
            <a:off x="311531" y="5879633"/>
            <a:ext cx="2598530" cy="337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Genotyping</a:t>
            </a:r>
          </a:p>
        </p:txBody>
      </p:sp>
      <p:sp>
        <p:nvSpPr>
          <p:cNvPr id="29" name="TextBox 229">
            <a:extLst>
              <a:ext uri="{FF2B5EF4-FFF2-40B4-BE49-F238E27FC236}">
                <a16:creationId xmlns:a16="http://schemas.microsoft.com/office/drawing/2014/main" id="{8D311DBF-F9B9-47D1-9885-65963F3508D4}"/>
              </a:ext>
            </a:extLst>
          </p:cNvPr>
          <p:cNvSpPr txBox="1"/>
          <p:nvPr/>
        </p:nvSpPr>
        <p:spPr>
          <a:xfrm>
            <a:off x="7709175" y="5919945"/>
            <a:ext cx="1452894" cy="337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Prediction</a:t>
            </a:r>
          </a:p>
        </p:txBody>
      </p:sp>
      <p:sp>
        <p:nvSpPr>
          <p:cNvPr id="30" name="TextBox 233">
            <a:extLst>
              <a:ext uri="{FF2B5EF4-FFF2-40B4-BE49-F238E27FC236}">
                <a16:creationId xmlns:a16="http://schemas.microsoft.com/office/drawing/2014/main" id="{1A9700EE-244C-515C-4940-5A3884A7EDDF}"/>
              </a:ext>
            </a:extLst>
          </p:cNvPr>
          <p:cNvSpPr txBox="1"/>
          <p:nvPr/>
        </p:nvSpPr>
        <p:spPr>
          <a:xfrm>
            <a:off x="365311" y="441493"/>
            <a:ext cx="2307282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The Problem</a:t>
            </a:r>
          </a:p>
        </p:txBody>
      </p:sp>
      <p:sp>
        <p:nvSpPr>
          <p:cNvPr id="33" name="TextBox 250">
            <a:extLst>
              <a:ext uri="{FF2B5EF4-FFF2-40B4-BE49-F238E27FC236}">
                <a16:creationId xmlns:a16="http://schemas.microsoft.com/office/drawing/2014/main" id="{FA52D9E1-FBD0-300B-27AE-7A58C39F40A6}"/>
              </a:ext>
            </a:extLst>
          </p:cNvPr>
          <p:cNvSpPr txBox="1"/>
          <p:nvPr/>
        </p:nvSpPr>
        <p:spPr>
          <a:xfrm>
            <a:off x="10118433" y="6271385"/>
            <a:ext cx="1576063" cy="337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Disease risk</a:t>
            </a:r>
          </a:p>
        </p:txBody>
      </p:sp>
      <p:sp>
        <p:nvSpPr>
          <p:cNvPr id="35" name="TextBox 252">
            <a:extLst>
              <a:ext uri="{FF2B5EF4-FFF2-40B4-BE49-F238E27FC236}">
                <a16:creationId xmlns:a16="http://schemas.microsoft.com/office/drawing/2014/main" id="{F6BAE877-FF6C-9BC0-8CA1-D6B423E13478}"/>
              </a:ext>
            </a:extLst>
          </p:cNvPr>
          <p:cNvSpPr txBox="1"/>
          <p:nvPr/>
        </p:nvSpPr>
        <p:spPr>
          <a:xfrm>
            <a:off x="635216" y="3300239"/>
            <a:ext cx="4809314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3000" b="1" dirty="0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Genomic Prediction Workflow</a:t>
            </a:r>
          </a:p>
        </p:txBody>
      </p:sp>
      <p:sp>
        <p:nvSpPr>
          <p:cNvPr id="38" name="TextBox 250">
            <a:extLst>
              <a:ext uri="{FF2B5EF4-FFF2-40B4-BE49-F238E27FC236}">
                <a16:creationId xmlns:a16="http://schemas.microsoft.com/office/drawing/2014/main" id="{76527210-28A4-9DDF-057A-53C09D7F90C4}"/>
              </a:ext>
            </a:extLst>
          </p:cNvPr>
          <p:cNvSpPr txBox="1"/>
          <p:nvPr/>
        </p:nvSpPr>
        <p:spPr>
          <a:xfrm>
            <a:off x="10028758" y="4417873"/>
            <a:ext cx="2163242" cy="337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Selective breeding</a:t>
            </a:r>
          </a:p>
        </p:txBody>
      </p:sp>
      <p:sp>
        <p:nvSpPr>
          <p:cNvPr id="39" name="AutoShape 185">
            <a:extLst>
              <a:ext uri="{FF2B5EF4-FFF2-40B4-BE49-F238E27FC236}">
                <a16:creationId xmlns:a16="http://schemas.microsoft.com/office/drawing/2014/main" id="{2CCE38AC-4B2E-77D5-FAAF-B5C36E3626B4}"/>
              </a:ext>
            </a:extLst>
          </p:cNvPr>
          <p:cNvSpPr/>
          <p:nvPr/>
        </p:nvSpPr>
        <p:spPr>
          <a:xfrm>
            <a:off x="6146694" y="4892397"/>
            <a:ext cx="877045" cy="20782"/>
          </a:xfrm>
          <a:prstGeom prst="line">
            <a:avLst/>
          </a:prstGeom>
          <a:ln w="95250" cap="flat">
            <a:solidFill>
              <a:srgbClr val="255073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AutoShape 185">
            <a:extLst>
              <a:ext uri="{FF2B5EF4-FFF2-40B4-BE49-F238E27FC236}">
                <a16:creationId xmlns:a16="http://schemas.microsoft.com/office/drawing/2014/main" id="{CAF7AC25-26CA-1AF5-ECF4-DFBB5AF17C81}"/>
              </a:ext>
            </a:extLst>
          </p:cNvPr>
          <p:cNvSpPr/>
          <p:nvPr/>
        </p:nvSpPr>
        <p:spPr>
          <a:xfrm flipV="1">
            <a:off x="9192896" y="4038009"/>
            <a:ext cx="865123" cy="463183"/>
          </a:xfrm>
          <a:prstGeom prst="line">
            <a:avLst/>
          </a:prstGeom>
          <a:ln w="95250" cap="flat">
            <a:solidFill>
              <a:srgbClr val="255073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AutoShape 185">
            <a:extLst>
              <a:ext uri="{FF2B5EF4-FFF2-40B4-BE49-F238E27FC236}">
                <a16:creationId xmlns:a16="http://schemas.microsoft.com/office/drawing/2014/main" id="{7B4692D7-BCF5-870E-392B-8B7149FA8FE5}"/>
              </a:ext>
            </a:extLst>
          </p:cNvPr>
          <p:cNvSpPr/>
          <p:nvPr/>
        </p:nvSpPr>
        <p:spPr>
          <a:xfrm>
            <a:off x="9137662" y="5376361"/>
            <a:ext cx="988093" cy="337015"/>
          </a:xfrm>
          <a:prstGeom prst="line">
            <a:avLst/>
          </a:prstGeom>
          <a:ln w="95250" cap="flat">
            <a:solidFill>
              <a:srgbClr val="255073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Box 251">
            <a:extLst>
              <a:ext uri="{FF2B5EF4-FFF2-40B4-BE49-F238E27FC236}">
                <a16:creationId xmlns:a16="http://schemas.microsoft.com/office/drawing/2014/main" id="{0B1B5A32-3DE1-A6A3-884F-AE63FAE90C9D}"/>
              </a:ext>
            </a:extLst>
          </p:cNvPr>
          <p:cNvSpPr txBox="1"/>
          <p:nvPr/>
        </p:nvSpPr>
        <p:spPr>
          <a:xfrm>
            <a:off x="6292912" y="1202758"/>
            <a:ext cx="5133433" cy="1269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But which SNPs do we use? Too much or too little SNP information can decrease accuracy. </a:t>
            </a:r>
          </a:p>
        </p:txBody>
      </p:sp>
    </p:spTree>
    <p:extLst>
      <p:ext uri="{BB962C8B-B14F-4D97-AF65-F5344CB8AC3E}">
        <p14:creationId xmlns:p14="http://schemas.microsoft.com/office/powerpoint/2010/main" val="185554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44">
            <a:extLst>
              <a:ext uri="{FF2B5EF4-FFF2-40B4-BE49-F238E27FC236}">
                <a16:creationId xmlns:a16="http://schemas.microsoft.com/office/drawing/2014/main" id="{F0FE8B2A-EE39-9526-9CD5-ACFE02665397}"/>
              </a:ext>
            </a:extLst>
          </p:cNvPr>
          <p:cNvSpPr txBox="1"/>
          <p:nvPr/>
        </p:nvSpPr>
        <p:spPr>
          <a:xfrm>
            <a:off x="484110" y="1314059"/>
            <a:ext cx="2878634" cy="408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Genome-wide SNPs</a:t>
            </a:r>
          </a:p>
        </p:txBody>
      </p:sp>
      <p:sp>
        <p:nvSpPr>
          <p:cNvPr id="94" name="TextBox 344">
            <a:extLst>
              <a:ext uri="{FF2B5EF4-FFF2-40B4-BE49-F238E27FC236}">
                <a16:creationId xmlns:a16="http://schemas.microsoft.com/office/drawing/2014/main" id="{CE97DB72-5D01-4F5D-D8FA-C1259FA4175E}"/>
              </a:ext>
            </a:extLst>
          </p:cNvPr>
          <p:cNvSpPr txBox="1"/>
          <p:nvPr/>
        </p:nvSpPr>
        <p:spPr>
          <a:xfrm>
            <a:off x="456238" y="3020747"/>
            <a:ext cx="2116931" cy="408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SNPs in genes</a:t>
            </a:r>
          </a:p>
        </p:txBody>
      </p:sp>
      <p:sp>
        <p:nvSpPr>
          <p:cNvPr id="95" name="TextBox 345">
            <a:extLst>
              <a:ext uri="{FF2B5EF4-FFF2-40B4-BE49-F238E27FC236}">
                <a16:creationId xmlns:a16="http://schemas.microsoft.com/office/drawing/2014/main" id="{0C14F6F5-1A5B-6468-D328-B241634CEB94}"/>
              </a:ext>
            </a:extLst>
          </p:cNvPr>
          <p:cNvSpPr txBox="1"/>
          <p:nvPr/>
        </p:nvSpPr>
        <p:spPr>
          <a:xfrm>
            <a:off x="463509" y="5197065"/>
            <a:ext cx="2878634" cy="408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SNPs from GWAS</a:t>
            </a:r>
          </a:p>
        </p:txBody>
      </p:sp>
      <p:sp>
        <p:nvSpPr>
          <p:cNvPr id="96" name="TextBox 346">
            <a:extLst>
              <a:ext uri="{FF2B5EF4-FFF2-40B4-BE49-F238E27FC236}">
                <a16:creationId xmlns:a16="http://schemas.microsoft.com/office/drawing/2014/main" id="{43F5AE00-41BE-745E-718F-7FF4947F23F1}"/>
              </a:ext>
            </a:extLst>
          </p:cNvPr>
          <p:cNvSpPr txBox="1"/>
          <p:nvPr/>
        </p:nvSpPr>
        <p:spPr>
          <a:xfrm>
            <a:off x="479153" y="1802137"/>
            <a:ext cx="11078534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Assumes infinitesimal contribution of all SNPs across entire genome. Biologically naive, dependent on large populations for accuracy (1).</a:t>
            </a:r>
          </a:p>
        </p:txBody>
      </p:sp>
      <p:sp>
        <p:nvSpPr>
          <p:cNvPr id="97" name="TextBox 347">
            <a:extLst>
              <a:ext uri="{FF2B5EF4-FFF2-40B4-BE49-F238E27FC236}">
                <a16:creationId xmlns:a16="http://schemas.microsoft.com/office/drawing/2014/main" id="{BA20C91E-A9AB-F388-F39D-E5943EF8E37F}"/>
              </a:ext>
            </a:extLst>
          </p:cNvPr>
          <p:cNvSpPr txBox="1"/>
          <p:nvPr/>
        </p:nvSpPr>
        <p:spPr>
          <a:xfrm>
            <a:off x="463509" y="3725901"/>
            <a:ext cx="11078532" cy="833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Limit SNPs to genic regions. Allows for smaller samples but depends on annotated reference genome and misses regulatory effects (2).</a:t>
            </a:r>
          </a:p>
        </p:txBody>
      </p:sp>
      <p:sp>
        <p:nvSpPr>
          <p:cNvPr id="98" name="TextBox 348">
            <a:extLst>
              <a:ext uri="{FF2B5EF4-FFF2-40B4-BE49-F238E27FC236}">
                <a16:creationId xmlns:a16="http://schemas.microsoft.com/office/drawing/2014/main" id="{BC49DAFB-16BC-D72A-3DA9-B17B06D3D2BF}"/>
              </a:ext>
            </a:extLst>
          </p:cNvPr>
          <p:cNvSpPr txBox="1"/>
          <p:nvPr/>
        </p:nvSpPr>
        <p:spPr>
          <a:xfrm>
            <a:off x="479153" y="5770637"/>
            <a:ext cx="11187826" cy="821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Biologically-informed SNP selection that can predict with small populations. Misses many additive effects and emergent effects from SNP interactions (3). 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AFD55F2-1B70-0151-4B39-1379B0198E43}"/>
              </a:ext>
            </a:extLst>
          </p:cNvPr>
          <p:cNvGrpSpPr/>
          <p:nvPr/>
        </p:nvGrpSpPr>
        <p:grpSpPr>
          <a:xfrm>
            <a:off x="3225028" y="843000"/>
            <a:ext cx="7730576" cy="937079"/>
            <a:chOff x="1982752" y="289281"/>
            <a:chExt cx="7730576" cy="937079"/>
          </a:xfrm>
        </p:grpSpPr>
        <p:grpSp>
          <p:nvGrpSpPr>
            <p:cNvPr id="5" name="Group 255">
              <a:extLst>
                <a:ext uri="{FF2B5EF4-FFF2-40B4-BE49-F238E27FC236}">
                  <a16:creationId xmlns:a16="http://schemas.microsoft.com/office/drawing/2014/main" id="{EC8E9C34-A629-BC49-986E-959C16F71FEA}"/>
                </a:ext>
              </a:extLst>
            </p:cNvPr>
            <p:cNvGrpSpPr/>
            <p:nvPr/>
          </p:nvGrpSpPr>
          <p:grpSpPr>
            <a:xfrm>
              <a:off x="1982752" y="289281"/>
              <a:ext cx="7730576" cy="937079"/>
              <a:chOff x="0" y="308368"/>
              <a:chExt cx="11000039" cy="1333393"/>
            </a:xfrm>
          </p:grpSpPr>
          <p:grpSp>
            <p:nvGrpSpPr>
              <p:cNvPr id="6" name="Group 256">
                <a:extLst>
                  <a:ext uri="{FF2B5EF4-FFF2-40B4-BE49-F238E27FC236}">
                    <a16:creationId xmlns:a16="http://schemas.microsoft.com/office/drawing/2014/main" id="{F03CC16F-2C0E-BC85-2D34-0C19D18C9D9B}"/>
                  </a:ext>
                </a:extLst>
              </p:cNvPr>
              <p:cNvGrpSpPr/>
              <p:nvPr/>
            </p:nvGrpSpPr>
            <p:grpSpPr>
              <a:xfrm>
                <a:off x="0" y="867971"/>
                <a:ext cx="11000039" cy="769303"/>
                <a:chOff x="0" y="0"/>
                <a:chExt cx="1045271" cy="73103"/>
              </a:xfrm>
            </p:grpSpPr>
            <p:sp>
              <p:nvSpPr>
                <p:cNvPr id="44" name="Freeform 257">
                  <a:extLst>
                    <a:ext uri="{FF2B5EF4-FFF2-40B4-BE49-F238E27FC236}">
                      <a16:creationId xmlns:a16="http://schemas.microsoft.com/office/drawing/2014/main" id="{1CF0EEA9-2229-7638-99F4-F4731116821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45271" cy="7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271" h="73103">
                      <a:moveTo>
                        <a:pt x="0" y="0"/>
                      </a:moveTo>
                      <a:lnTo>
                        <a:pt x="1045271" y="0"/>
                      </a:lnTo>
                      <a:lnTo>
                        <a:pt x="1045271" y="73103"/>
                      </a:lnTo>
                      <a:lnTo>
                        <a:pt x="0" y="73103"/>
                      </a:lnTo>
                      <a:close/>
                    </a:path>
                  </a:pathLst>
                </a:custGeom>
                <a:solidFill>
                  <a:srgbClr val="C4E6B6"/>
                </a:solidFill>
                <a:ln w="9525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TextBox 258">
                  <a:extLst>
                    <a:ext uri="{FF2B5EF4-FFF2-40B4-BE49-F238E27FC236}">
                      <a16:creationId xmlns:a16="http://schemas.microsoft.com/office/drawing/2014/main" id="{5989D0BA-16D5-A3C1-8933-06996FB726DC}"/>
                    </a:ext>
                  </a:extLst>
                </p:cNvPr>
                <p:cNvSpPr txBox="1"/>
                <p:nvPr/>
              </p:nvSpPr>
              <p:spPr>
                <a:xfrm>
                  <a:off x="0" y="-180975"/>
                  <a:ext cx="1045271" cy="25407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6439"/>
                    </a:lnSpc>
                  </a:pPr>
                  <a:endParaRPr/>
                </a:p>
              </p:txBody>
            </p:sp>
          </p:grpSp>
          <p:grpSp>
            <p:nvGrpSpPr>
              <p:cNvPr id="7" name="Group 259">
                <a:extLst>
                  <a:ext uri="{FF2B5EF4-FFF2-40B4-BE49-F238E27FC236}">
                    <a16:creationId xmlns:a16="http://schemas.microsoft.com/office/drawing/2014/main" id="{8BD23014-4779-42FD-2FD7-C7FCF7331300}"/>
                  </a:ext>
                </a:extLst>
              </p:cNvPr>
              <p:cNvGrpSpPr/>
              <p:nvPr/>
            </p:nvGrpSpPr>
            <p:grpSpPr>
              <a:xfrm>
                <a:off x="874588" y="865876"/>
                <a:ext cx="1204493" cy="769303"/>
                <a:chOff x="0" y="0"/>
                <a:chExt cx="114456" cy="73103"/>
              </a:xfrm>
            </p:grpSpPr>
            <p:sp>
              <p:nvSpPr>
                <p:cNvPr id="42" name="Freeform 260">
                  <a:extLst>
                    <a:ext uri="{FF2B5EF4-FFF2-40B4-BE49-F238E27FC236}">
                      <a16:creationId xmlns:a16="http://schemas.microsoft.com/office/drawing/2014/main" id="{AA54BD30-8BAF-801E-CB31-16707008E45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456" cy="7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56" h="73103">
                      <a:moveTo>
                        <a:pt x="0" y="0"/>
                      </a:moveTo>
                      <a:lnTo>
                        <a:pt x="114456" y="0"/>
                      </a:lnTo>
                      <a:lnTo>
                        <a:pt x="114456" y="73103"/>
                      </a:lnTo>
                      <a:lnTo>
                        <a:pt x="0" y="73103"/>
                      </a:lnTo>
                      <a:close/>
                    </a:path>
                  </a:pathLst>
                </a:custGeom>
                <a:solidFill>
                  <a:srgbClr val="E6CAB6"/>
                </a:solidFill>
                <a:ln w="9525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TextBox 261">
                  <a:extLst>
                    <a:ext uri="{FF2B5EF4-FFF2-40B4-BE49-F238E27FC236}">
                      <a16:creationId xmlns:a16="http://schemas.microsoft.com/office/drawing/2014/main" id="{ADA9C058-F515-E5E7-58F9-09F96AF3430A}"/>
                    </a:ext>
                  </a:extLst>
                </p:cNvPr>
                <p:cNvSpPr txBox="1"/>
                <p:nvPr/>
              </p:nvSpPr>
              <p:spPr>
                <a:xfrm>
                  <a:off x="0" y="-180975"/>
                  <a:ext cx="114456" cy="25407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6439"/>
                    </a:lnSpc>
                  </a:pPr>
                  <a:endParaRPr/>
                </a:p>
              </p:txBody>
            </p:sp>
          </p:grpSp>
          <p:grpSp>
            <p:nvGrpSpPr>
              <p:cNvPr id="8" name="Group 262">
                <a:extLst>
                  <a:ext uri="{FF2B5EF4-FFF2-40B4-BE49-F238E27FC236}">
                    <a16:creationId xmlns:a16="http://schemas.microsoft.com/office/drawing/2014/main" id="{17AC1881-AC59-280A-7AD4-F7ECF13725A0}"/>
                  </a:ext>
                </a:extLst>
              </p:cNvPr>
              <p:cNvGrpSpPr/>
              <p:nvPr/>
            </p:nvGrpSpPr>
            <p:grpSpPr>
              <a:xfrm>
                <a:off x="2754589" y="865876"/>
                <a:ext cx="1266351" cy="769303"/>
                <a:chOff x="0" y="0"/>
                <a:chExt cx="120334" cy="73103"/>
              </a:xfrm>
            </p:grpSpPr>
            <p:sp>
              <p:nvSpPr>
                <p:cNvPr id="40" name="Freeform 263">
                  <a:extLst>
                    <a:ext uri="{FF2B5EF4-FFF2-40B4-BE49-F238E27FC236}">
                      <a16:creationId xmlns:a16="http://schemas.microsoft.com/office/drawing/2014/main" id="{322376E8-EFA8-04EF-E2F0-17995F8DAE8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0334" cy="7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34" h="73103">
                      <a:moveTo>
                        <a:pt x="0" y="0"/>
                      </a:moveTo>
                      <a:lnTo>
                        <a:pt x="120334" y="0"/>
                      </a:lnTo>
                      <a:lnTo>
                        <a:pt x="120334" y="73103"/>
                      </a:lnTo>
                      <a:lnTo>
                        <a:pt x="0" y="73103"/>
                      </a:lnTo>
                      <a:close/>
                    </a:path>
                  </a:pathLst>
                </a:custGeom>
                <a:solidFill>
                  <a:srgbClr val="B6D6E6"/>
                </a:solidFill>
                <a:ln w="9525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TextBox 264">
                  <a:extLst>
                    <a:ext uri="{FF2B5EF4-FFF2-40B4-BE49-F238E27FC236}">
                      <a16:creationId xmlns:a16="http://schemas.microsoft.com/office/drawing/2014/main" id="{19BE271C-A39A-D73A-B590-FC02886706D7}"/>
                    </a:ext>
                  </a:extLst>
                </p:cNvPr>
                <p:cNvSpPr txBox="1"/>
                <p:nvPr/>
              </p:nvSpPr>
              <p:spPr>
                <a:xfrm>
                  <a:off x="0" y="-180975"/>
                  <a:ext cx="120334" cy="25407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6439"/>
                    </a:lnSpc>
                  </a:pPr>
                  <a:endParaRPr/>
                </a:p>
              </p:txBody>
            </p:sp>
          </p:grpSp>
          <p:grpSp>
            <p:nvGrpSpPr>
              <p:cNvPr id="10" name="Group 266">
                <a:extLst>
                  <a:ext uri="{FF2B5EF4-FFF2-40B4-BE49-F238E27FC236}">
                    <a16:creationId xmlns:a16="http://schemas.microsoft.com/office/drawing/2014/main" id="{7094F571-F748-49A9-DB45-79BD889FD61D}"/>
                  </a:ext>
                </a:extLst>
              </p:cNvPr>
              <p:cNvGrpSpPr/>
              <p:nvPr/>
            </p:nvGrpSpPr>
            <p:grpSpPr>
              <a:xfrm>
                <a:off x="7933963" y="865876"/>
                <a:ext cx="1270936" cy="769303"/>
                <a:chOff x="0" y="0"/>
                <a:chExt cx="120770" cy="73103"/>
              </a:xfrm>
            </p:grpSpPr>
            <p:sp>
              <p:nvSpPr>
                <p:cNvPr id="38" name="Freeform 267">
                  <a:extLst>
                    <a:ext uri="{FF2B5EF4-FFF2-40B4-BE49-F238E27FC236}">
                      <a16:creationId xmlns:a16="http://schemas.microsoft.com/office/drawing/2014/main" id="{90403B30-0D9D-C65D-BD34-C5BD0DA8CD2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0770" cy="7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70" h="73103">
                      <a:moveTo>
                        <a:pt x="0" y="0"/>
                      </a:moveTo>
                      <a:lnTo>
                        <a:pt x="120770" y="0"/>
                      </a:lnTo>
                      <a:lnTo>
                        <a:pt x="120770" y="73103"/>
                      </a:lnTo>
                      <a:lnTo>
                        <a:pt x="0" y="73103"/>
                      </a:lnTo>
                      <a:close/>
                    </a:path>
                  </a:pathLst>
                </a:custGeom>
                <a:solidFill>
                  <a:srgbClr val="D9C5E6"/>
                </a:solidFill>
                <a:ln w="9525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TextBox 268">
                  <a:extLst>
                    <a:ext uri="{FF2B5EF4-FFF2-40B4-BE49-F238E27FC236}">
                      <a16:creationId xmlns:a16="http://schemas.microsoft.com/office/drawing/2014/main" id="{B5E66B82-C18E-5C78-5CF3-6E82FFEEEBBC}"/>
                    </a:ext>
                  </a:extLst>
                </p:cNvPr>
                <p:cNvSpPr txBox="1"/>
                <p:nvPr/>
              </p:nvSpPr>
              <p:spPr>
                <a:xfrm>
                  <a:off x="0" y="-180975"/>
                  <a:ext cx="120770" cy="25407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6439"/>
                    </a:lnSpc>
                  </a:pPr>
                  <a:endParaRPr/>
                </a:p>
              </p:txBody>
            </p:sp>
          </p:grpSp>
          <p:sp>
            <p:nvSpPr>
              <p:cNvPr id="12" name="AutoShape 270">
                <a:extLst>
                  <a:ext uri="{FF2B5EF4-FFF2-40B4-BE49-F238E27FC236}">
                    <a16:creationId xmlns:a16="http://schemas.microsoft.com/office/drawing/2014/main" id="{A186E285-542A-B5CD-20BD-A2FF41E0E02A}"/>
                  </a:ext>
                </a:extLst>
              </p:cNvPr>
              <p:cNvSpPr/>
              <p:nvPr/>
            </p:nvSpPr>
            <p:spPr>
              <a:xfrm flipV="1">
                <a:off x="251415" y="702520"/>
                <a:ext cx="0" cy="939241"/>
              </a:xfrm>
              <a:prstGeom prst="line">
                <a:avLst/>
              </a:prstGeom>
              <a:ln w="50800" cap="flat">
                <a:solidFill>
                  <a:srgbClr val="255073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271">
                <a:extLst>
                  <a:ext uri="{FF2B5EF4-FFF2-40B4-BE49-F238E27FC236}">
                    <a16:creationId xmlns:a16="http://schemas.microsoft.com/office/drawing/2014/main" id="{BB396A0F-96F7-502E-A237-170E6F056ECB}"/>
                  </a:ext>
                </a:extLst>
              </p:cNvPr>
              <p:cNvSpPr txBox="1"/>
              <p:nvPr/>
            </p:nvSpPr>
            <p:spPr>
              <a:xfrm>
                <a:off x="5017363" y="923131"/>
                <a:ext cx="1777693" cy="5727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b="1" dirty="0">
                    <a:solidFill>
                      <a:srgbClr val="25507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genome</a:t>
                </a:r>
              </a:p>
            </p:txBody>
          </p:sp>
          <p:sp>
            <p:nvSpPr>
              <p:cNvPr id="14" name="TextBox 272">
                <a:extLst>
                  <a:ext uri="{FF2B5EF4-FFF2-40B4-BE49-F238E27FC236}">
                    <a16:creationId xmlns:a16="http://schemas.microsoft.com/office/drawing/2014/main" id="{214D2AED-8959-F7BC-E36F-9A5D967F493E}"/>
                  </a:ext>
                </a:extLst>
              </p:cNvPr>
              <p:cNvSpPr txBox="1"/>
              <p:nvPr/>
            </p:nvSpPr>
            <p:spPr>
              <a:xfrm>
                <a:off x="1172102" y="916517"/>
                <a:ext cx="591887" cy="5727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b="1" i="1">
                    <a:solidFill>
                      <a:srgbClr val="255073"/>
                    </a:solidFill>
                    <a:latin typeface="Arial Bold Italics"/>
                    <a:ea typeface="Arial Bold Italics"/>
                    <a:cs typeface="Arial Bold Italics"/>
                    <a:sym typeface="Arial Bold Italics"/>
                  </a:rPr>
                  <a:t>g1</a:t>
                </a:r>
              </a:p>
            </p:txBody>
          </p:sp>
          <p:sp>
            <p:nvSpPr>
              <p:cNvPr id="15" name="TextBox 273">
                <a:extLst>
                  <a:ext uri="{FF2B5EF4-FFF2-40B4-BE49-F238E27FC236}">
                    <a16:creationId xmlns:a16="http://schemas.microsoft.com/office/drawing/2014/main" id="{E6515B08-44A6-4CF4-2AB6-2FBD3539D76E}"/>
                  </a:ext>
                </a:extLst>
              </p:cNvPr>
              <p:cNvSpPr txBox="1"/>
              <p:nvPr/>
            </p:nvSpPr>
            <p:spPr>
              <a:xfrm>
                <a:off x="3093682" y="916517"/>
                <a:ext cx="591887" cy="5727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b="1" i="1">
                    <a:solidFill>
                      <a:srgbClr val="255073"/>
                    </a:solidFill>
                    <a:latin typeface="Arial Bold Italics"/>
                    <a:ea typeface="Arial Bold Italics"/>
                    <a:cs typeface="Arial Bold Italics"/>
                    <a:sym typeface="Arial Bold Italics"/>
                  </a:rPr>
                  <a:t>g2</a:t>
                </a:r>
              </a:p>
            </p:txBody>
          </p:sp>
          <p:sp>
            <p:nvSpPr>
              <p:cNvPr id="16" name="TextBox 274">
                <a:extLst>
                  <a:ext uri="{FF2B5EF4-FFF2-40B4-BE49-F238E27FC236}">
                    <a16:creationId xmlns:a16="http://schemas.microsoft.com/office/drawing/2014/main" id="{0D324D76-F09B-E0F8-D89E-85B8BAC4FBE7}"/>
                  </a:ext>
                </a:extLst>
              </p:cNvPr>
              <p:cNvSpPr txBox="1"/>
              <p:nvPr/>
            </p:nvSpPr>
            <p:spPr>
              <a:xfrm>
                <a:off x="8318054" y="923131"/>
                <a:ext cx="591887" cy="5727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b="1" i="1">
                    <a:solidFill>
                      <a:srgbClr val="255073"/>
                    </a:solidFill>
                    <a:latin typeface="Arial Bold Italics"/>
                    <a:ea typeface="Arial Bold Italics"/>
                    <a:cs typeface="Arial Bold Italics"/>
                    <a:sym typeface="Arial Bold Italics"/>
                  </a:rPr>
                  <a:t>g3</a:t>
                </a:r>
              </a:p>
            </p:txBody>
          </p:sp>
          <p:sp>
            <p:nvSpPr>
              <p:cNvPr id="26" name="TextBox 284">
                <a:extLst>
                  <a:ext uri="{FF2B5EF4-FFF2-40B4-BE49-F238E27FC236}">
                    <a16:creationId xmlns:a16="http://schemas.microsoft.com/office/drawing/2014/main" id="{62E8988F-55CC-49C7-C7DF-A0CAB3394AD8}"/>
                  </a:ext>
                </a:extLst>
              </p:cNvPr>
              <p:cNvSpPr txBox="1"/>
              <p:nvPr/>
            </p:nvSpPr>
            <p:spPr>
              <a:xfrm>
                <a:off x="101446" y="314112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27" name="TextBox 285">
                <a:extLst>
                  <a:ext uri="{FF2B5EF4-FFF2-40B4-BE49-F238E27FC236}">
                    <a16:creationId xmlns:a16="http://schemas.microsoft.com/office/drawing/2014/main" id="{97069431-0882-FE12-9BA0-0282EA42C067}"/>
                  </a:ext>
                </a:extLst>
              </p:cNvPr>
              <p:cNvSpPr txBox="1"/>
              <p:nvPr/>
            </p:nvSpPr>
            <p:spPr>
              <a:xfrm>
                <a:off x="916549" y="325076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8" name="TextBox 286">
                <a:extLst>
                  <a:ext uri="{FF2B5EF4-FFF2-40B4-BE49-F238E27FC236}">
                    <a16:creationId xmlns:a16="http://schemas.microsoft.com/office/drawing/2014/main" id="{70D4F0D1-4BE8-BF84-CBD7-BB3D6F310B52}"/>
                  </a:ext>
                </a:extLst>
              </p:cNvPr>
              <p:cNvSpPr txBox="1"/>
              <p:nvPr/>
            </p:nvSpPr>
            <p:spPr>
              <a:xfrm>
                <a:off x="2262926" y="333766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29" name="TextBox 287">
                <a:extLst>
                  <a:ext uri="{FF2B5EF4-FFF2-40B4-BE49-F238E27FC236}">
                    <a16:creationId xmlns:a16="http://schemas.microsoft.com/office/drawing/2014/main" id="{7BA3E0B5-8FFD-73F7-78E5-9195F2E64DC6}"/>
                  </a:ext>
                </a:extLst>
              </p:cNvPr>
              <p:cNvSpPr txBox="1"/>
              <p:nvPr/>
            </p:nvSpPr>
            <p:spPr>
              <a:xfrm>
                <a:off x="2879483" y="334745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30" name="TextBox 288">
                <a:extLst>
                  <a:ext uri="{FF2B5EF4-FFF2-40B4-BE49-F238E27FC236}">
                    <a16:creationId xmlns:a16="http://schemas.microsoft.com/office/drawing/2014/main" id="{EF60BDB1-C550-F898-573A-011FD5C2F2A2}"/>
                  </a:ext>
                </a:extLst>
              </p:cNvPr>
              <p:cNvSpPr txBox="1"/>
              <p:nvPr/>
            </p:nvSpPr>
            <p:spPr>
              <a:xfrm>
                <a:off x="3685569" y="336441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31" name="TextBox 289">
                <a:extLst>
                  <a:ext uri="{FF2B5EF4-FFF2-40B4-BE49-F238E27FC236}">
                    <a16:creationId xmlns:a16="http://schemas.microsoft.com/office/drawing/2014/main" id="{96914268-1C8A-EA0C-0E16-F1143EDD1673}"/>
                  </a:ext>
                </a:extLst>
              </p:cNvPr>
              <p:cNvSpPr txBox="1"/>
              <p:nvPr/>
            </p:nvSpPr>
            <p:spPr>
              <a:xfrm>
                <a:off x="4110828" y="328760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32" name="TextBox 290">
                <a:extLst>
                  <a:ext uri="{FF2B5EF4-FFF2-40B4-BE49-F238E27FC236}">
                    <a16:creationId xmlns:a16="http://schemas.microsoft.com/office/drawing/2014/main" id="{F091F1BB-1B88-10FB-987D-EC57825CEB67}"/>
                  </a:ext>
                </a:extLst>
              </p:cNvPr>
              <p:cNvSpPr txBox="1"/>
              <p:nvPr/>
            </p:nvSpPr>
            <p:spPr>
              <a:xfrm>
                <a:off x="4597692" y="334825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  <p:sp>
            <p:nvSpPr>
              <p:cNvPr id="33" name="TextBox 291">
                <a:extLst>
                  <a:ext uri="{FF2B5EF4-FFF2-40B4-BE49-F238E27FC236}">
                    <a16:creationId xmlns:a16="http://schemas.microsoft.com/office/drawing/2014/main" id="{2199AB71-8C49-8039-26EF-0F8C5A4DE116}"/>
                  </a:ext>
                </a:extLst>
              </p:cNvPr>
              <p:cNvSpPr txBox="1"/>
              <p:nvPr/>
            </p:nvSpPr>
            <p:spPr>
              <a:xfrm>
                <a:off x="6811344" y="308372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34" name="TextBox 292">
                <a:extLst>
                  <a:ext uri="{FF2B5EF4-FFF2-40B4-BE49-F238E27FC236}">
                    <a16:creationId xmlns:a16="http://schemas.microsoft.com/office/drawing/2014/main" id="{6ED87082-AEA9-F9D3-5247-398694154A8E}"/>
                  </a:ext>
                </a:extLst>
              </p:cNvPr>
              <p:cNvSpPr txBox="1"/>
              <p:nvPr/>
            </p:nvSpPr>
            <p:spPr>
              <a:xfrm>
                <a:off x="7474838" y="308371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35" name="TextBox 293">
                <a:extLst>
                  <a:ext uri="{FF2B5EF4-FFF2-40B4-BE49-F238E27FC236}">
                    <a16:creationId xmlns:a16="http://schemas.microsoft.com/office/drawing/2014/main" id="{DB836857-7423-07D5-6B1F-FA391F54C4D8}"/>
                  </a:ext>
                </a:extLst>
              </p:cNvPr>
              <p:cNvSpPr txBox="1"/>
              <p:nvPr/>
            </p:nvSpPr>
            <p:spPr>
              <a:xfrm>
                <a:off x="8006110" y="308371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36" name="TextBox 294">
                <a:extLst>
                  <a:ext uri="{FF2B5EF4-FFF2-40B4-BE49-F238E27FC236}">
                    <a16:creationId xmlns:a16="http://schemas.microsoft.com/office/drawing/2014/main" id="{E3A24481-8797-8E9E-9F72-902DECA28840}"/>
                  </a:ext>
                </a:extLst>
              </p:cNvPr>
              <p:cNvSpPr txBox="1"/>
              <p:nvPr/>
            </p:nvSpPr>
            <p:spPr>
              <a:xfrm>
                <a:off x="9589381" y="308370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37" name="TextBox 295">
                <a:extLst>
                  <a:ext uri="{FF2B5EF4-FFF2-40B4-BE49-F238E27FC236}">
                    <a16:creationId xmlns:a16="http://schemas.microsoft.com/office/drawing/2014/main" id="{799EAFD3-FDDA-55D7-8BED-0B7112477362}"/>
                  </a:ext>
                </a:extLst>
              </p:cNvPr>
              <p:cNvSpPr txBox="1"/>
              <p:nvPr/>
            </p:nvSpPr>
            <p:spPr>
              <a:xfrm>
                <a:off x="10238448" y="308368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</a:p>
            </p:txBody>
          </p:sp>
        </p:grpSp>
        <p:sp>
          <p:nvSpPr>
            <p:cNvPr id="100" name="AutoShape 270">
              <a:extLst>
                <a:ext uri="{FF2B5EF4-FFF2-40B4-BE49-F238E27FC236}">
                  <a16:creationId xmlns:a16="http://schemas.microsoft.com/office/drawing/2014/main" id="{B95F3EDE-E656-B50D-710C-E8EEA4F0E955}"/>
                </a:ext>
              </a:extLst>
            </p:cNvPr>
            <p:cNvSpPr/>
            <p:nvPr/>
          </p:nvSpPr>
          <p:spPr>
            <a:xfrm flipV="1">
              <a:off x="2726617" y="566282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270">
              <a:extLst>
                <a:ext uri="{FF2B5EF4-FFF2-40B4-BE49-F238E27FC236}">
                  <a16:creationId xmlns:a16="http://schemas.microsoft.com/office/drawing/2014/main" id="{D6C2C88E-F1BF-EEB5-118F-1D952C91A385}"/>
                </a:ext>
              </a:extLst>
            </p:cNvPr>
            <p:cNvSpPr/>
            <p:nvPr/>
          </p:nvSpPr>
          <p:spPr>
            <a:xfrm flipV="1">
              <a:off x="3672820" y="561656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utoShape 270">
              <a:extLst>
                <a:ext uri="{FF2B5EF4-FFF2-40B4-BE49-F238E27FC236}">
                  <a16:creationId xmlns:a16="http://schemas.microsoft.com/office/drawing/2014/main" id="{AEBDCD40-AFB5-6C8F-F032-BAACB5D25236}"/>
                </a:ext>
              </a:extLst>
            </p:cNvPr>
            <p:cNvSpPr/>
            <p:nvPr/>
          </p:nvSpPr>
          <p:spPr>
            <a:xfrm flipV="1">
              <a:off x="4109743" y="561656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AutoShape 270">
              <a:extLst>
                <a:ext uri="{FF2B5EF4-FFF2-40B4-BE49-F238E27FC236}">
                  <a16:creationId xmlns:a16="http://schemas.microsoft.com/office/drawing/2014/main" id="{D3BB70A6-B8A4-0A69-8A96-3BE5AE99C4FC}"/>
                </a:ext>
              </a:extLst>
            </p:cNvPr>
            <p:cNvSpPr/>
            <p:nvPr/>
          </p:nvSpPr>
          <p:spPr>
            <a:xfrm flipV="1">
              <a:off x="4663372" y="561656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utoShape 270">
              <a:extLst>
                <a:ext uri="{FF2B5EF4-FFF2-40B4-BE49-F238E27FC236}">
                  <a16:creationId xmlns:a16="http://schemas.microsoft.com/office/drawing/2014/main" id="{5D19705C-BAD9-B43D-A145-C0686F974A1D}"/>
                </a:ext>
              </a:extLst>
            </p:cNvPr>
            <p:cNvSpPr/>
            <p:nvPr/>
          </p:nvSpPr>
          <p:spPr>
            <a:xfrm flipV="1">
              <a:off x="4982336" y="561656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AutoShape 270">
              <a:extLst>
                <a:ext uri="{FF2B5EF4-FFF2-40B4-BE49-F238E27FC236}">
                  <a16:creationId xmlns:a16="http://schemas.microsoft.com/office/drawing/2014/main" id="{6AAEB973-FD17-D8F3-8126-757812069126}"/>
                </a:ext>
              </a:extLst>
            </p:cNvPr>
            <p:cNvSpPr/>
            <p:nvPr/>
          </p:nvSpPr>
          <p:spPr>
            <a:xfrm flipV="1">
              <a:off x="5305133" y="561656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AutoShape 270">
              <a:extLst>
                <a:ext uri="{FF2B5EF4-FFF2-40B4-BE49-F238E27FC236}">
                  <a16:creationId xmlns:a16="http://schemas.microsoft.com/office/drawing/2014/main" id="{3D4262BB-8A0E-2A85-FFCB-C97B37E5E565}"/>
                </a:ext>
              </a:extLst>
            </p:cNvPr>
            <p:cNvSpPr/>
            <p:nvPr/>
          </p:nvSpPr>
          <p:spPr>
            <a:xfrm flipV="1">
              <a:off x="6857554" y="561656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AutoShape 270">
              <a:extLst>
                <a:ext uri="{FF2B5EF4-FFF2-40B4-BE49-F238E27FC236}">
                  <a16:creationId xmlns:a16="http://schemas.microsoft.com/office/drawing/2014/main" id="{4C635E51-E556-8267-65E9-32DA613FFCDA}"/>
                </a:ext>
              </a:extLst>
            </p:cNvPr>
            <p:cNvSpPr/>
            <p:nvPr/>
          </p:nvSpPr>
          <p:spPr>
            <a:xfrm flipV="1">
              <a:off x="7338201" y="561656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AutoShape 270">
              <a:extLst>
                <a:ext uri="{FF2B5EF4-FFF2-40B4-BE49-F238E27FC236}">
                  <a16:creationId xmlns:a16="http://schemas.microsoft.com/office/drawing/2014/main" id="{7C6E6F9A-63DD-6928-9067-396726A9CB75}"/>
                </a:ext>
              </a:extLst>
            </p:cNvPr>
            <p:cNvSpPr/>
            <p:nvPr/>
          </p:nvSpPr>
          <p:spPr>
            <a:xfrm flipV="1">
              <a:off x="7715204" y="561656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AutoShape 270">
              <a:extLst>
                <a:ext uri="{FF2B5EF4-FFF2-40B4-BE49-F238E27FC236}">
                  <a16:creationId xmlns:a16="http://schemas.microsoft.com/office/drawing/2014/main" id="{466E9DFB-31A7-5D75-A4EB-7CCF8261FA23}"/>
                </a:ext>
              </a:extLst>
            </p:cNvPr>
            <p:cNvSpPr/>
            <p:nvPr/>
          </p:nvSpPr>
          <p:spPr>
            <a:xfrm flipV="1">
              <a:off x="8822988" y="561656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AutoShape 270">
              <a:extLst>
                <a:ext uri="{FF2B5EF4-FFF2-40B4-BE49-F238E27FC236}">
                  <a16:creationId xmlns:a16="http://schemas.microsoft.com/office/drawing/2014/main" id="{08D0937A-A50D-5E53-1B26-2DBB2D195B10}"/>
                </a:ext>
              </a:extLst>
            </p:cNvPr>
            <p:cNvSpPr/>
            <p:nvPr/>
          </p:nvSpPr>
          <p:spPr>
            <a:xfrm flipV="1">
              <a:off x="9280504" y="561656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6C547DD-4704-1C9F-BA35-2E7396177C85}"/>
              </a:ext>
            </a:extLst>
          </p:cNvPr>
          <p:cNvGrpSpPr/>
          <p:nvPr/>
        </p:nvGrpSpPr>
        <p:grpSpPr>
          <a:xfrm>
            <a:off x="3225028" y="1724184"/>
            <a:ext cx="7746697" cy="1883007"/>
            <a:chOff x="1982752" y="2048721"/>
            <a:chExt cx="7746697" cy="1883007"/>
          </a:xfrm>
        </p:grpSpPr>
        <p:grpSp>
          <p:nvGrpSpPr>
            <p:cNvPr id="46" name="Group 296">
              <a:extLst>
                <a:ext uri="{FF2B5EF4-FFF2-40B4-BE49-F238E27FC236}">
                  <a16:creationId xmlns:a16="http://schemas.microsoft.com/office/drawing/2014/main" id="{BCB4B81C-98E2-1502-5F25-1BB7E95309AE}"/>
                </a:ext>
              </a:extLst>
            </p:cNvPr>
            <p:cNvGrpSpPr/>
            <p:nvPr/>
          </p:nvGrpSpPr>
          <p:grpSpPr>
            <a:xfrm>
              <a:off x="1982752" y="2048721"/>
              <a:ext cx="7746697" cy="1883007"/>
              <a:chOff x="0" y="-1036528"/>
              <a:chExt cx="11000039" cy="2673802"/>
            </a:xfrm>
          </p:grpSpPr>
          <p:grpSp>
            <p:nvGrpSpPr>
              <p:cNvPr id="47" name="Group 297">
                <a:extLst>
                  <a:ext uri="{FF2B5EF4-FFF2-40B4-BE49-F238E27FC236}">
                    <a16:creationId xmlns:a16="http://schemas.microsoft.com/office/drawing/2014/main" id="{921D0225-0A69-768C-F32B-D77CCCF7C9BE}"/>
                  </a:ext>
                </a:extLst>
              </p:cNvPr>
              <p:cNvGrpSpPr/>
              <p:nvPr/>
            </p:nvGrpSpPr>
            <p:grpSpPr>
              <a:xfrm>
                <a:off x="0" y="-1036528"/>
                <a:ext cx="11000039" cy="2673802"/>
                <a:chOff x="0" y="-180975"/>
                <a:chExt cx="1045271" cy="254078"/>
              </a:xfrm>
            </p:grpSpPr>
            <p:sp>
              <p:nvSpPr>
                <p:cNvPr id="69" name="Freeform 298">
                  <a:extLst>
                    <a:ext uri="{FF2B5EF4-FFF2-40B4-BE49-F238E27FC236}">
                      <a16:creationId xmlns:a16="http://schemas.microsoft.com/office/drawing/2014/main" id="{864CF3B6-34EE-6CB5-8473-F94626B1EFA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45271" cy="7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271" h="73103">
                      <a:moveTo>
                        <a:pt x="0" y="0"/>
                      </a:moveTo>
                      <a:lnTo>
                        <a:pt x="1045271" y="0"/>
                      </a:lnTo>
                      <a:lnTo>
                        <a:pt x="1045271" y="73103"/>
                      </a:lnTo>
                      <a:lnTo>
                        <a:pt x="0" y="73103"/>
                      </a:lnTo>
                      <a:close/>
                    </a:path>
                  </a:pathLst>
                </a:custGeom>
                <a:solidFill>
                  <a:srgbClr val="C4E6B6"/>
                </a:solidFill>
                <a:ln w="9525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TextBox 299">
                  <a:extLst>
                    <a:ext uri="{FF2B5EF4-FFF2-40B4-BE49-F238E27FC236}">
                      <a16:creationId xmlns:a16="http://schemas.microsoft.com/office/drawing/2014/main" id="{7EF1EF04-1A3B-A67B-6630-F850D3CCDB6C}"/>
                    </a:ext>
                  </a:extLst>
                </p:cNvPr>
                <p:cNvSpPr txBox="1"/>
                <p:nvPr/>
              </p:nvSpPr>
              <p:spPr>
                <a:xfrm>
                  <a:off x="0" y="-180975"/>
                  <a:ext cx="1045271" cy="25407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6439"/>
                    </a:lnSpc>
                  </a:pPr>
                  <a:endParaRPr/>
                </a:p>
              </p:txBody>
            </p:sp>
          </p:grpSp>
          <p:grpSp>
            <p:nvGrpSpPr>
              <p:cNvPr id="48" name="Group 300">
                <a:extLst>
                  <a:ext uri="{FF2B5EF4-FFF2-40B4-BE49-F238E27FC236}">
                    <a16:creationId xmlns:a16="http://schemas.microsoft.com/office/drawing/2014/main" id="{EA0DC2F3-6263-9034-8624-3B8A969650D1}"/>
                  </a:ext>
                </a:extLst>
              </p:cNvPr>
              <p:cNvGrpSpPr/>
              <p:nvPr/>
            </p:nvGrpSpPr>
            <p:grpSpPr>
              <a:xfrm>
                <a:off x="874588" y="865876"/>
                <a:ext cx="1204493" cy="769303"/>
                <a:chOff x="0" y="0"/>
                <a:chExt cx="114456" cy="73103"/>
              </a:xfrm>
            </p:grpSpPr>
            <p:sp>
              <p:nvSpPr>
                <p:cNvPr id="67" name="Freeform 301">
                  <a:extLst>
                    <a:ext uri="{FF2B5EF4-FFF2-40B4-BE49-F238E27FC236}">
                      <a16:creationId xmlns:a16="http://schemas.microsoft.com/office/drawing/2014/main" id="{CFC4EDBA-5BB0-DA34-2229-D399968474E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456" cy="7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56" h="73103">
                      <a:moveTo>
                        <a:pt x="0" y="0"/>
                      </a:moveTo>
                      <a:lnTo>
                        <a:pt x="114456" y="0"/>
                      </a:lnTo>
                      <a:lnTo>
                        <a:pt x="114456" y="73103"/>
                      </a:lnTo>
                      <a:lnTo>
                        <a:pt x="0" y="73103"/>
                      </a:lnTo>
                      <a:close/>
                    </a:path>
                  </a:pathLst>
                </a:custGeom>
                <a:solidFill>
                  <a:srgbClr val="E6CAB6"/>
                </a:solidFill>
                <a:ln w="9525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TextBox 302">
                  <a:extLst>
                    <a:ext uri="{FF2B5EF4-FFF2-40B4-BE49-F238E27FC236}">
                      <a16:creationId xmlns:a16="http://schemas.microsoft.com/office/drawing/2014/main" id="{35137090-6FCB-3B39-8E6A-D30436108CE7}"/>
                    </a:ext>
                  </a:extLst>
                </p:cNvPr>
                <p:cNvSpPr txBox="1"/>
                <p:nvPr/>
              </p:nvSpPr>
              <p:spPr>
                <a:xfrm>
                  <a:off x="0" y="-180975"/>
                  <a:ext cx="114456" cy="25407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6439"/>
                    </a:lnSpc>
                  </a:pPr>
                  <a:endParaRPr/>
                </a:p>
              </p:txBody>
            </p:sp>
          </p:grpSp>
          <p:grpSp>
            <p:nvGrpSpPr>
              <p:cNvPr id="49" name="Group 303">
                <a:extLst>
                  <a:ext uri="{FF2B5EF4-FFF2-40B4-BE49-F238E27FC236}">
                    <a16:creationId xmlns:a16="http://schemas.microsoft.com/office/drawing/2014/main" id="{78290D2D-949A-FB1B-5055-017A539932BC}"/>
                  </a:ext>
                </a:extLst>
              </p:cNvPr>
              <p:cNvGrpSpPr/>
              <p:nvPr/>
            </p:nvGrpSpPr>
            <p:grpSpPr>
              <a:xfrm>
                <a:off x="2754589" y="865876"/>
                <a:ext cx="1266351" cy="769303"/>
                <a:chOff x="0" y="0"/>
                <a:chExt cx="120334" cy="73103"/>
              </a:xfrm>
            </p:grpSpPr>
            <p:sp>
              <p:nvSpPr>
                <p:cNvPr id="65" name="Freeform 304">
                  <a:extLst>
                    <a:ext uri="{FF2B5EF4-FFF2-40B4-BE49-F238E27FC236}">
                      <a16:creationId xmlns:a16="http://schemas.microsoft.com/office/drawing/2014/main" id="{0D8B3FFC-5C93-4810-955C-D256E633435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0334" cy="7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34" h="73103">
                      <a:moveTo>
                        <a:pt x="0" y="0"/>
                      </a:moveTo>
                      <a:lnTo>
                        <a:pt x="120334" y="0"/>
                      </a:lnTo>
                      <a:lnTo>
                        <a:pt x="120334" y="73103"/>
                      </a:lnTo>
                      <a:lnTo>
                        <a:pt x="0" y="73103"/>
                      </a:lnTo>
                      <a:close/>
                    </a:path>
                  </a:pathLst>
                </a:custGeom>
                <a:solidFill>
                  <a:srgbClr val="B6D6E6"/>
                </a:solidFill>
                <a:ln w="9525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TextBox 305">
                  <a:extLst>
                    <a:ext uri="{FF2B5EF4-FFF2-40B4-BE49-F238E27FC236}">
                      <a16:creationId xmlns:a16="http://schemas.microsoft.com/office/drawing/2014/main" id="{9A1806E4-6D60-4FD5-B17E-7C9BE7523FD2}"/>
                    </a:ext>
                  </a:extLst>
                </p:cNvPr>
                <p:cNvSpPr txBox="1"/>
                <p:nvPr/>
              </p:nvSpPr>
              <p:spPr>
                <a:xfrm>
                  <a:off x="0" y="-180975"/>
                  <a:ext cx="120334" cy="25407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6439"/>
                    </a:lnSpc>
                  </a:pPr>
                  <a:endParaRPr/>
                </a:p>
              </p:txBody>
            </p:sp>
          </p:grpSp>
          <p:grpSp>
            <p:nvGrpSpPr>
              <p:cNvPr id="51" name="Group 307">
                <a:extLst>
                  <a:ext uri="{FF2B5EF4-FFF2-40B4-BE49-F238E27FC236}">
                    <a16:creationId xmlns:a16="http://schemas.microsoft.com/office/drawing/2014/main" id="{A5C7778B-9CEF-E8A4-2199-691881D71EA8}"/>
                  </a:ext>
                </a:extLst>
              </p:cNvPr>
              <p:cNvGrpSpPr/>
              <p:nvPr/>
            </p:nvGrpSpPr>
            <p:grpSpPr>
              <a:xfrm>
                <a:off x="7933963" y="865876"/>
                <a:ext cx="1270936" cy="769303"/>
                <a:chOff x="0" y="0"/>
                <a:chExt cx="120770" cy="73103"/>
              </a:xfrm>
            </p:grpSpPr>
            <p:sp>
              <p:nvSpPr>
                <p:cNvPr id="63" name="Freeform 308">
                  <a:extLst>
                    <a:ext uri="{FF2B5EF4-FFF2-40B4-BE49-F238E27FC236}">
                      <a16:creationId xmlns:a16="http://schemas.microsoft.com/office/drawing/2014/main" id="{CA66D70F-9188-DBF1-6771-5B1740002CF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0770" cy="7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70" h="73103">
                      <a:moveTo>
                        <a:pt x="0" y="0"/>
                      </a:moveTo>
                      <a:lnTo>
                        <a:pt x="120770" y="0"/>
                      </a:lnTo>
                      <a:lnTo>
                        <a:pt x="120770" y="73103"/>
                      </a:lnTo>
                      <a:lnTo>
                        <a:pt x="0" y="73103"/>
                      </a:lnTo>
                      <a:close/>
                    </a:path>
                  </a:pathLst>
                </a:custGeom>
                <a:solidFill>
                  <a:srgbClr val="D9C5E6"/>
                </a:solidFill>
                <a:ln w="9525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TextBox 309">
                  <a:extLst>
                    <a:ext uri="{FF2B5EF4-FFF2-40B4-BE49-F238E27FC236}">
                      <a16:creationId xmlns:a16="http://schemas.microsoft.com/office/drawing/2014/main" id="{18E1C3A3-AEE8-2CA1-DCB7-D23137D00A6B}"/>
                    </a:ext>
                  </a:extLst>
                </p:cNvPr>
                <p:cNvSpPr txBox="1"/>
                <p:nvPr/>
              </p:nvSpPr>
              <p:spPr>
                <a:xfrm>
                  <a:off x="0" y="-180975"/>
                  <a:ext cx="120770" cy="25407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6439"/>
                    </a:lnSpc>
                  </a:pPr>
                  <a:endParaRPr/>
                </a:p>
              </p:txBody>
            </p:sp>
          </p:grpSp>
          <p:sp>
            <p:nvSpPr>
              <p:cNvPr id="53" name="TextBox 311">
                <a:extLst>
                  <a:ext uri="{FF2B5EF4-FFF2-40B4-BE49-F238E27FC236}">
                    <a16:creationId xmlns:a16="http://schemas.microsoft.com/office/drawing/2014/main" id="{9CBC24DD-B3AA-7474-3A4A-327A745B2589}"/>
                  </a:ext>
                </a:extLst>
              </p:cNvPr>
              <p:cNvSpPr txBox="1"/>
              <p:nvPr/>
            </p:nvSpPr>
            <p:spPr>
              <a:xfrm>
                <a:off x="5017363" y="923131"/>
                <a:ext cx="1777693" cy="5727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b="1" dirty="0">
                    <a:solidFill>
                      <a:srgbClr val="25507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genome</a:t>
                </a:r>
              </a:p>
            </p:txBody>
          </p:sp>
          <p:sp>
            <p:nvSpPr>
              <p:cNvPr id="54" name="TextBox 312">
                <a:extLst>
                  <a:ext uri="{FF2B5EF4-FFF2-40B4-BE49-F238E27FC236}">
                    <a16:creationId xmlns:a16="http://schemas.microsoft.com/office/drawing/2014/main" id="{FE3AF3B7-CEA9-45E0-F5D7-8B05C03B74E7}"/>
                  </a:ext>
                </a:extLst>
              </p:cNvPr>
              <p:cNvSpPr txBox="1"/>
              <p:nvPr/>
            </p:nvSpPr>
            <p:spPr>
              <a:xfrm>
                <a:off x="1172102" y="916517"/>
                <a:ext cx="591887" cy="5727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b="1" i="1">
                    <a:solidFill>
                      <a:srgbClr val="255073"/>
                    </a:solidFill>
                    <a:latin typeface="Arial Bold Italics"/>
                    <a:ea typeface="Arial Bold Italics"/>
                    <a:cs typeface="Arial Bold Italics"/>
                    <a:sym typeface="Arial Bold Italics"/>
                  </a:rPr>
                  <a:t>g1</a:t>
                </a:r>
              </a:p>
            </p:txBody>
          </p:sp>
          <p:sp>
            <p:nvSpPr>
              <p:cNvPr id="55" name="TextBox 313">
                <a:extLst>
                  <a:ext uri="{FF2B5EF4-FFF2-40B4-BE49-F238E27FC236}">
                    <a16:creationId xmlns:a16="http://schemas.microsoft.com/office/drawing/2014/main" id="{50B33AC7-5072-7398-624A-4466CE57F602}"/>
                  </a:ext>
                </a:extLst>
              </p:cNvPr>
              <p:cNvSpPr txBox="1"/>
              <p:nvPr/>
            </p:nvSpPr>
            <p:spPr>
              <a:xfrm>
                <a:off x="3093682" y="916517"/>
                <a:ext cx="591887" cy="5727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b="1" i="1">
                    <a:solidFill>
                      <a:srgbClr val="255073"/>
                    </a:solidFill>
                    <a:latin typeface="Arial Bold Italics"/>
                    <a:ea typeface="Arial Bold Italics"/>
                    <a:cs typeface="Arial Bold Italics"/>
                    <a:sym typeface="Arial Bold Italics"/>
                  </a:rPr>
                  <a:t>g2</a:t>
                </a:r>
              </a:p>
            </p:txBody>
          </p:sp>
          <p:sp>
            <p:nvSpPr>
              <p:cNvPr id="56" name="TextBox 314">
                <a:extLst>
                  <a:ext uri="{FF2B5EF4-FFF2-40B4-BE49-F238E27FC236}">
                    <a16:creationId xmlns:a16="http://schemas.microsoft.com/office/drawing/2014/main" id="{C71B11F2-6B59-976D-AB0A-874BFBBCCAFD}"/>
                  </a:ext>
                </a:extLst>
              </p:cNvPr>
              <p:cNvSpPr txBox="1"/>
              <p:nvPr/>
            </p:nvSpPr>
            <p:spPr>
              <a:xfrm>
                <a:off x="8318054" y="923131"/>
                <a:ext cx="591887" cy="5727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b="1" i="1">
                    <a:solidFill>
                      <a:srgbClr val="255073"/>
                    </a:solidFill>
                    <a:latin typeface="Arial Bold Italics"/>
                    <a:ea typeface="Arial Bold Italics"/>
                    <a:cs typeface="Arial Bold Italics"/>
                    <a:sym typeface="Arial Bold Italics"/>
                  </a:rPr>
                  <a:t>g3</a:t>
                </a:r>
              </a:p>
            </p:txBody>
          </p:sp>
          <p:sp>
            <p:nvSpPr>
              <p:cNvPr id="59" name="TextBox 317">
                <a:extLst>
                  <a:ext uri="{FF2B5EF4-FFF2-40B4-BE49-F238E27FC236}">
                    <a16:creationId xmlns:a16="http://schemas.microsoft.com/office/drawing/2014/main" id="{BE760469-05AD-1971-138B-A65A4F24F63D}"/>
                  </a:ext>
                </a:extLst>
              </p:cNvPr>
              <p:cNvSpPr txBox="1"/>
              <p:nvPr/>
            </p:nvSpPr>
            <p:spPr>
              <a:xfrm>
                <a:off x="913623" y="229746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60" name="TextBox 318">
                <a:extLst>
                  <a:ext uri="{FF2B5EF4-FFF2-40B4-BE49-F238E27FC236}">
                    <a16:creationId xmlns:a16="http://schemas.microsoft.com/office/drawing/2014/main" id="{E1713B33-23D7-DDF2-901A-5BA29E072662}"/>
                  </a:ext>
                </a:extLst>
              </p:cNvPr>
              <p:cNvSpPr txBox="1"/>
              <p:nvPr/>
            </p:nvSpPr>
            <p:spPr>
              <a:xfrm>
                <a:off x="2805428" y="229746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61" name="TextBox 319">
                <a:extLst>
                  <a:ext uri="{FF2B5EF4-FFF2-40B4-BE49-F238E27FC236}">
                    <a16:creationId xmlns:a16="http://schemas.microsoft.com/office/drawing/2014/main" id="{691E717E-8F71-768A-9E9F-124DADD8BE8A}"/>
                  </a:ext>
                </a:extLst>
              </p:cNvPr>
              <p:cNvSpPr txBox="1"/>
              <p:nvPr/>
            </p:nvSpPr>
            <p:spPr>
              <a:xfrm>
                <a:off x="3664471" y="246796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62" name="TextBox 320">
                <a:extLst>
                  <a:ext uri="{FF2B5EF4-FFF2-40B4-BE49-F238E27FC236}">
                    <a16:creationId xmlns:a16="http://schemas.microsoft.com/office/drawing/2014/main" id="{D9A1A523-D6A2-ADA9-26B1-7F98E16C548C}"/>
                  </a:ext>
                </a:extLst>
              </p:cNvPr>
              <p:cNvSpPr txBox="1"/>
              <p:nvPr/>
            </p:nvSpPr>
            <p:spPr>
              <a:xfrm>
                <a:off x="7989449" y="246796"/>
                <a:ext cx="283831" cy="38078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sp>
          <p:nvSpPr>
            <p:cNvPr id="111" name="AutoShape 270">
              <a:extLst>
                <a:ext uri="{FF2B5EF4-FFF2-40B4-BE49-F238E27FC236}">
                  <a16:creationId xmlns:a16="http://schemas.microsoft.com/office/drawing/2014/main" id="{86A31A9F-AF5B-56E7-DA24-2A52FA81562A}"/>
                </a:ext>
              </a:extLst>
            </p:cNvPr>
            <p:cNvSpPr/>
            <p:nvPr/>
          </p:nvSpPr>
          <p:spPr>
            <a:xfrm flipV="1">
              <a:off x="2702705" y="3270174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AutoShape 270">
              <a:extLst>
                <a:ext uri="{FF2B5EF4-FFF2-40B4-BE49-F238E27FC236}">
                  <a16:creationId xmlns:a16="http://schemas.microsoft.com/office/drawing/2014/main" id="{FB486521-D91A-D5A7-A703-CBABFB8DD578}"/>
                </a:ext>
              </a:extLst>
            </p:cNvPr>
            <p:cNvSpPr/>
            <p:nvPr/>
          </p:nvSpPr>
          <p:spPr>
            <a:xfrm flipV="1">
              <a:off x="4058397" y="3270174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AutoShape 270">
              <a:extLst>
                <a:ext uri="{FF2B5EF4-FFF2-40B4-BE49-F238E27FC236}">
                  <a16:creationId xmlns:a16="http://schemas.microsoft.com/office/drawing/2014/main" id="{4F410F9B-72C7-106B-65E3-B1810A36AB61}"/>
                </a:ext>
              </a:extLst>
            </p:cNvPr>
            <p:cNvSpPr/>
            <p:nvPr/>
          </p:nvSpPr>
          <p:spPr>
            <a:xfrm flipV="1">
              <a:off x="4654697" y="3270174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AutoShape 270">
              <a:extLst>
                <a:ext uri="{FF2B5EF4-FFF2-40B4-BE49-F238E27FC236}">
                  <a16:creationId xmlns:a16="http://schemas.microsoft.com/office/drawing/2014/main" id="{19884324-FC01-5C94-81AB-8C885BF60676}"/>
                </a:ext>
              </a:extLst>
            </p:cNvPr>
            <p:cNvSpPr/>
            <p:nvPr/>
          </p:nvSpPr>
          <p:spPr>
            <a:xfrm flipV="1">
              <a:off x="7715204" y="3270174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B340EC7-9AAC-E56C-095F-19BA5C76F5DF}"/>
              </a:ext>
            </a:extLst>
          </p:cNvPr>
          <p:cNvGrpSpPr/>
          <p:nvPr/>
        </p:nvGrpSpPr>
        <p:grpSpPr>
          <a:xfrm>
            <a:off x="3203023" y="4648901"/>
            <a:ext cx="7758464" cy="949564"/>
            <a:chOff x="1970986" y="5695957"/>
            <a:chExt cx="7758464" cy="949564"/>
          </a:xfrm>
        </p:grpSpPr>
        <p:grpSp>
          <p:nvGrpSpPr>
            <p:cNvPr id="71" name="Group 321">
              <a:extLst>
                <a:ext uri="{FF2B5EF4-FFF2-40B4-BE49-F238E27FC236}">
                  <a16:creationId xmlns:a16="http://schemas.microsoft.com/office/drawing/2014/main" id="{ED63CDC8-CA75-1553-BB13-F187D35AD646}"/>
                </a:ext>
              </a:extLst>
            </p:cNvPr>
            <p:cNvGrpSpPr/>
            <p:nvPr/>
          </p:nvGrpSpPr>
          <p:grpSpPr>
            <a:xfrm>
              <a:off x="1970986" y="5695957"/>
              <a:ext cx="7758464" cy="945304"/>
              <a:chOff x="0" y="376869"/>
              <a:chExt cx="11000039" cy="1260405"/>
            </a:xfrm>
          </p:grpSpPr>
          <p:grpSp>
            <p:nvGrpSpPr>
              <p:cNvPr id="72" name="Group 322">
                <a:extLst>
                  <a:ext uri="{FF2B5EF4-FFF2-40B4-BE49-F238E27FC236}">
                    <a16:creationId xmlns:a16="http://schemas.microsoft.com/office/drawing/2014/main" id="{F9B3CAC2-4B5E-307A-B91B-E884FBEFCF21}"/>
                  </a:ext>
                </a:extLst>
              </p:cNvPr>
              <p:cNvGrpSpPr/>
              <p:nvPr/>
            </p:nvGrpSpPr>
            <p:grpSpPr>
              <a:xfrm>
                <a:off x="0" y="867971"/>
                <a:ext cx="11000039" cy="769303"/>
                <a:chOff x="0" y="0"/>
                <a:chExt cx="1045271" cy="73103"/>
              </a:xfrm>
            </p:grpSpPr>
            <p:sp>
              <p:nvSpPr>
                <p:cNvPr id="92" name="Freeform 323">
                  <a:extLst>
                    <a:ext uri="{FF2B5EF4-FFF2-40B4-BE49-F238E27FC236}">
                      <a16:creationId xmlns:a16="http://schemas.microsoft.com/office/drawing/2014/main" id="{567777D5-7155-1664-7AED-857DB1CF356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45271" cy="7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271" h="73103">
                      <a:moveTo>
                        <a:pt x="0" y="0"/>
                      </a:moveTo>
                      <a:lnTo>
                        <a:pt x="1045271" y="0"/>
                      </a:lnTo>
                      <a:lnTo>
                        <a:pt x="1045271" y="73103"/>
                      </a:lnTo>
                      <a:lnTo>
                        <a:pt x="0" y="73103"/>
                      </a:lnTo>
                      <a:close/>
                    </a:path>
                  </a:pathLst>
                </a:custGeom>
                <a:solidFill>
                  <a:srgbClr val="C4E6B6"/>
                </a:solidFill>
                <a:ln w="9525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TextBox 324">
                  <a:extLst>
                    <a:ext uri="{FF2B5EF4-FFF2-40B4-BE49-F238E27FC236}">
                      <a16:creationId xmlns:a16="http://schemas.microsoft.com/office/drawing/2014/main" id="{BC299F1D-5748-AE2C-E8B8-8A5AFE18DC79}"/>
                    </a:ext>
                  </a:extLst>
                </p:cNvPr>
                <p:cNvSpPr txBox="1"/>
                <p:nvPr/>
              </p:nvSpPr>
              <p:spPr>
                <a:xfrm>
                  <a:off x="0" y="-180975"/>
                  <a:ext cx="1045271" cy="25407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6439"/>
                    </a:lnSpc>
                  </a:pPr>
                  <a:endParaRPr/>
                </a:p>
              </p:txBody>
            </p:sp>
          </p:grpSp>
          <p:grpSp>
            <p:nvGrpSpPr>
              <p:cNvPr id="73" name="Group 325">
                <a:extLst>
                  <a:ext uri="{FF2B5EF4-FFF2-40B4-BE49-F238E27FC236}">
                    <a16:creationId xmlns:a16="http://schemas.microsoft.com/office/drawing/2014/main" id="{B45858F3-B18C-7A4D-DA9A-1B85C6A7AD59}"/>
                  </a:ext>
                </a:extLst>
              </p:cNvPr>
              <p:cNvGrpSpPr/>
              <p:nvPr/>
            </p:nvGrpSpPr>
            <p:grpSpPr>
              <a:xfrm>
                <a:off x="874588" y="865876"/>
                <a:ext cx="1204493" cy="769303"/>
                <a:chOff x="0" y="0"/>
                <a:chExt cx="114456" cy="73103"/>
              </a:xfrm>
            </p:grpSpPr>
            <p:sp>
              <p:nvSpPr>
                <p:cNvPr id="90" name="Freeform 326">
                  <a:extLst>
                    <a:ext uri="{FF2B5EF4-FFF2-40B4-BE49-F238E27FC236}">
                      <a16:creationId xmlns:a16="http://schemas.microsoft.com/office/drawing/2014/main" id="{AAE6B76E-EF3D-C67A-120F-708E3B977F1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4456" cy="7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56" h="73103">
                      <a:moveTo>
                        <a:pt x="0" y="0"/>
                      </a:moveTo>
                      <a:lnTo>
                        <a:pt x="114456" y="0"/>
                      </a:lnTo>
                      <a:lnTo>
                        <a:pt x="114456" y="73103"/>
                      </a:lnTo>
                      <a:lnTo>
                        <a:pt x="0" y="73103"/>
                      </a:lnTo>
                      <a:close/>
                    </a:path>
                  </a:pathLst>
                </a:custGeom>
                <a:solidFill>
                  <a:srgbClr val="E6CAB6"/>
                </a:solidFill>
                <a:ln w="9525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TextBox 327">
                  <a:extLst>
                    <a:ext uri="{FF2B5EF4-FFF2-40B4-BE49-F238E27FC236}">
                      <a16:creationId xmlns:a16="http://schemas.microsoft.com/office/drawing/2014/main" id="{4CC4FC97-8B40-474F-42EF-5C359292BB53}"/>
                    </a:ext>
                  </a:extLst>
                </p:cNvPr>
                <p:cNvSpPr txBox="1"/>
                <p:nvPr/>
              </p:nvSpPr>
              <p:spPr>
                <a:xfrm>
                  <a:off x="0" y="-180975"/>
                  <a:ext cx="114456" cy="25407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6439"/>
                    </a:lnSpc>
                  </a:pPr>
                  <a:endParaRPr/>
                </a:p>
              </p:txBody>
            </p:sp>
          </p:grpSp>
          <p:grpSp>
            <p:nvGrpSpPr>
              <p:cNvPr id="74" name="Group 328">
                <a:extLst>
                  <a:ext uri="{FF2B5EF4-FFF2-40B4-BE49-F238E27FC236}">
                    <a16:creationId xmlns:a16="http://schemas.microsoft.com/office/drawing/2014/main" id="{8EFB27AF-8AB0-8CA9-FC10-ECACA44210B2}"/>
                  </a:ext>
                </a:extLst>
              </p:cNvPr>
              <p:cNvGrpSpPr/>
              <p:nvPr/>
            </p:nvGrpSpPr>
            <p:grpSpPr>
              <a:xfrm>
                <a:off x="2754589" y="865876"/>
                <a:ext cx="1266351" cy="769303"/>
                <a:chOff x="0" y="0"/>
                <a:chExt cx="120334" cy="73103"/>
              </a:xfrm>
            </p:grpSpPr>
            <p:sp>
              <p:nvSpPr>
                <p:cNvPr id="88" name="Freeform 329">
                  <a:extLst>
                    <a:ext uri="{FF2B5EF4-FFF2-40B4-BE49-F238E27FC236}">
                      <a16:creationId xmlns:a16="http://schemas.microsoft.com/office/drawing/2014/main" id="{81044EFA-126F-4023-533F-D49728DE2ED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0334" cy="7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34" h="73103">
                      <a:moveTo>
                        <a:pt x="0" y="0"/>
                      </a:moveTo>
                      <a:lnTo>
                        <a:pt x="120334" y="0"/>
                      </a:lnTo>
                      <a:lnTo>
                        <a:pt x="120334" y="73103"/>
                      </a:lnTo>
                      <a:lnTo>
                        <a:pt x="0" y="73103"/>
                      </a:lnTo>
                      <a:close/>
                    </a:path>
                  </a:pathLst>
                </a:custGeom>
                <a:solidFill>
                  <a:srgbClr val="B6D6E6"/>
                </a:solidFill>
                <a:ln w="9525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TextBox 330">
                  <a:extLst>
                    <a:ext uri="{FF2B5EF4-FFF2-40B4-BE49-F238E27FC236}">
                      <a16:creationId xmlns:a16="http://schemas.microsoft.com/office/drawing/2014/main" id="{6BF08EDB-AF5A-981E-785F-4616BF318BAF}"/>
                    </a:ext>
                  </a:extLst>
                </p:cNvPr>
                <p:cNvSpPr txBox="1"/>
                <p:nvPr/>
              </p:nvSpPr>
              <p:spPr>
                <a:xfrm>
                  <a:off x="0" y="-180975"/>
                  <a:ext cx="120334" cy="25407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6439"/>
                    </a:lnSpc>
                  </a:pPr>
                  <a:endParaRPr/>
                </a:p>
              </p:txBody>
            </p:sp>
          </p:grpSp>
          <p:grpSp>
            <p:nvGrpSpPr>
              <p:cNvPr id="76" name="Group 332">
                <a:extLst>
                  <a:ext uri="{FF2B5EF4-FFF2-40B4-BE49-F238E27FC236}">
                    <a16:creationId xmlns:a16="http://schemas.microsoft.com/office/drawing/2014/main" id="{B9904F70-2704-29F1-AA97-3C46A3FD8EC0}"/>
                  </a:ext>
                </a:extLst>
              </p:cNvPr>
              <p:cNvGrpSpPr/>
              <p:nvPr/>
            </p:nvGrpSpPr>
            <p:grpSpPr>
              <a:xfrm>
                <a:off x="7933963" y="865876"/>
                <a:ext cx="1270936" cy="769303"/>
                <a:chOff x="0" y="0"/>
                <a:chExt cx="120770" cy="73103"/>
              </a:xfrm>
            </p:grpSpPr>
            <p:sp>
              <p:nvSpPr>
                <p:cNvPr id="86" name="Freeform 333">
                  <a:extLst>
                    <a:ext uri="{FF2B5EF4-FFF2-40B4-BE49-F238E27FC236}">
                      <a16:creationId xmlns:a16="http://schemas.microsoft.com/office/drawing/2014/main" id="{93F11534-A592-7CC8-A752-9C87B453CCA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0770" cy="7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70" h="73103">
                      <a:moveTo>
                        <a:pt x="0" y="0"/>
                      </a:moveTo>
                      <a:lnTo>
                        <a:pt x="120770" y="0"/>
                      </a:lnTo>
                      <a:lnTo>
                        <a:pt x="120770" y="73103"/>
                      </a:lnTo>
                      <a:lnTo>
                        <a:pt x="0" y="73103"/>
                      </a:lnTo>
                      <a:close/>
                    </a:path>
                  </a:pathLst>
                </a:custGeom>
                <a:solidFill>
                  <a:srgbClr val="D9C5E6"/>
                </a:solidFill>
                <a:ln w="9525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TextBox 334">
                  <a:extLst>
                    <a:ext uri="{FF2B5EF4-FFF2-40B4-BE49-F238E27FC236}">
                      <a16:creationId xmlns:a16="http://schemas.microsoft.com/office/drawing/2014/main" id="{E742EC63-03F7-E084-15AE-8FB7D93E307F}"/>
                    </a:ext>
                  </a:extLst>
                </p:cNvPr>
                <p:cNvSpPr txBox="1"/>
                <p:nvPr/>
              </p:nvSpPr>
              <p:spPr>
                <a:xfrm>
                  <a:off x="0" y="-180975"/>
                  <a:ext cx="120770" cy="254078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6439"/>
                    </a:lnSpc>
                  </a:pPr>
                  <a:endParaRPr/>
                </a:p>
              </p:txBody>
            </p:sp>
          </p:grpSp>
          <p:sp>
            <p:nvSpPr>
              <p:cNvPr id="77" name="TextBox 335">
                <a:extLst>
                  <a:ext uri="{FF2B5EF4-FFF2-40B4-BE49-F238E27FC236}">
                    <a16:creationId xmlns:a16="http://schemas.microsoft.com/office/drawing/2014/main" id="{A564B7AC-EB43-07C5-7065-3EA11C250ECC}"/>
                  </a:ext>
                </a:extLst>
              </p:cNvPr>
              <p:cNvSpPr txBox="1"/>
              <p:nvPr/>
            </p:nvSpPr>
            <p:spPr>
              <a:xfrm>
                <a:off x="5017363" y="923131"/>
                <a:ext cx="1777693" cy="5727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b="1" dirty="0">
                    <a:solidFill>
                      <a:srgbClr val="25507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genome</a:t>
                </a:r>
              </a:p>
            </p:txBody>
          </p:sp>
          <p:sp>
            <p:nvSpPr>
              <p:cNvPr id="78" name="TextBox 336">
                <a:extLst>
                  <a:ext uri="{FF2B5EF4-FFF2-40B4-BE49-F238E27FC236}">
                    <a16:creationId xmlns:a16="http://schemas.microsoft.com/office/drawing/2014/main" id="{39C273F0-F60C-D298-E1DF-5703D682ED36}"/>
                  </a:ext>
                </a:extLst>
              </p:cNvPr>
              <p:cNvSpPr txBox="1"/>
              <p:nvPr/>
            </p:nvSpPr>
            <p:spPr>
              <a:xfrm>
                <a:off x="1172102" y="916517"/>
                <a:ext cx="591887" cy="5727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b="1" i="1">
                    <a:solidFill>
                      <a:srgbClr val="255073"/>
                    </a:solidFill>
                    <a:latin typeface="Arial Bold Italics"/>
                    <a:ea typeface="Arial Bold Italics"/>
                    <a:cs typeface="Arial Bold Italics"/>
                    <a:sym typeface="Arial Bold Italics"/>
                  </a:rPr>
                  <a:t>g1</a:t>
                </a:r>
              </a:p>
            </p:txBody>
          </p:sp>
          <p:sp>
            <p:nvSpPr>
              <p:cNvPr id="79" name="TextBox 337">
                <a:extLst>
                  <a:ext uri="{FF2B5EF4-FFF2-40B4-BE49-F238E27FC236}">
                    <a16:creationId xmlns:a16="http://schemas.microsoft.com/office/drawing/2014/main" id="{212343D7-E440-2E75-3F0A-79040800B4DF}"/>
                  </a:ext>
                </a:extLst>
              </p:cNvPr>
              <p:cNvSpPr txBox="1"/>
              <p:nvPr/>
            </p:nvSpPr>
            <p:spPr>
              <a:xfrm>
                <a:off x="3268600" y="936049"/>
                <a:ext cx="591887" cy="5727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b="1" i="1" dirty="0">
                    <a:solidFill>
                      <a:srgbClr val="255073"/>
                    </a:solidFill>
                    <a:latin typeface="Arial Bold Italics"/>
                    <a:ea typeface="Arial Bold Italics"/>
                    <a:cs typeface="Arial Bold Italics"/>
                    <a:sym typeface="Arial Bold Italics"/>
                  </a:rPr>
                  <a:t>g2</a:t>
                </a:r>
              </a:p>
            </p:txBody>
          </p:sp>
          <p:sp>
            <p:nvSpPr>
              <p:cNvPr id="80" name="TextBox 338">
                <a:extLst>
                  <a:ext uri="{FF2B5EF4-FFF2-40B4-BE49-F238E27FC236}">
                    <a16:creationId xmlns:a16="http://schemas.microsoft.com/office/drawing/2014/main" id="{8E2F0BD5-F2E0-E630-33BB-EDD068470F06}"/>
                  </a:ext>
                </a:extLst>
              </p:cNvPr>
              <p:cNvSpPr txBox="1"/>
              <p:nvPr/>
            </p:nvSpPr>
            <p:spPr>
              <a:xfrm>
                <a:off x="8318054" y="923131"/>
                <a:ext cx="591887" cy="57277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 b="1" i="1">
                    <a:solidFill>
                      <a:srgbClr val="255073"/>
                    </a:solidFill>
                    <a:latin typeface="Arial Bold Italics"/>
                    <a:ea typeface="Arial Bold Italics"/>
                    <a:cs typeface="Arial Bold Italics"/>
                    <a:sym typeface="Arial Bold Italics"/>
                  </a:rPr>
                  <a:t>g3</a:t>
                </a:r>
              </a:p>
            </p:txBody>
          </p:sp>
          <p:sp>
            <p:nvSpPr>
              <p:cNvPr id="83" name="TextBox 341">
                <a:extLst>
                  <a:ext uri="{FF2B5EF4-FFF2-40B4-BE49-F238E27FC236}">
                    <a16:creationId xmlns:a16="http://schemas.microsoft.com/office/drawing/2014/main" id="{F52135F6-0A56-54F8-52E3-7E42D5563724}"/>
                  </a:ext>
                </a:extLst>
              </p:cNvPr>
              <p:cNvSpPr txBox="1"/>
              <p:nvPr/>
            </p:nvSpPr>
            <p:spPr>
              <a:xfrm>
                <a:off x="2404217" y="376870"/>
                <a:ext cx="283832" cy="38078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84" name="TextBox 342">
                <a:extLst>
                  <a:ext uri="{FF2B5EF4-FFF2-40B4-BE49-F238E27FC236}">
                    <a16:creationId xmlns:a16="http://schemas.microsoft.com/office/drawing/2014/main" id="{22034E7F-BEB0-DBD1-EE23-725E09A71DB4}"/>
                  </a:ext>
                </a:extLst>
              </p:cNvPr>
              <p:cNvSpPr txBox="1"/>
              <p:nvPr/>
            </p:nvSpPr>
            <p:spPr>
              <a:xfrm>
                <a:off x="3006181" y="376869"/>
                <a:ext cx="283832" cy="38078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  <p:sp>
            <p:nvSpPr>
              <p:cNvPr id="85" name="TextBox 343">
                <a:extLst>
                  <a:ext uri="{FF2B5EF4-FFF2-40B4-BE49-F238E27FC236}">
                    <a16:creationId xmlns:a16="http://schemas.microsoft.com/office/drawing/2014/main" id="{6C609E2C-7CBB-74D2-079C-6D28BFF0D25B}"/>
                  </a:ext>
                </a:extLst>
              </p:cNvPr>
              <p:cNvSpPr txBox="1"/>
              <p:nvPr/>
            </p:nvSpPr>
            <p:spPr>
              <a:xfrm>
                <a:off x="10214488" y="376869"/>
                <a:ext cx="283832" cy="38078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  <a:r>
                  <a:rPr lang="en-US" sz="1599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</p:grpSp>
        <p:sp>
          <p:nvSpPr>
            <p:cNvPr id="115" name="AutoShape 270">
              <a:extLst>
                <a:ext uri="{FF2B5EF4-FFF2-40B4-BE49-F238E27FC236}">
                  <a16:creationId xmlns:a16="http://schemas.microsoft.com/office/drawing/2014/main" id="{D71A9FDF-E02F-EF37-8257-B61CEEF131C6}"/>
                </a:ext>
              </a:extLst>
            </p:cNvPr>
            <p:cNvSpPr/>
            <p:nvPr/>
          </p:nvSpPr>
          <p:spPr>
            <a:xfrm flipV="1">
              <a:off x="3783610" y="5985443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AutoShape 270">
              <a:extLst>
                <a:ext uri="{FF2B5EF4-FFF2-40B4-BE49-F238E27FC236}">
                  <a16:creationId xmlns:a16="http://schemas.microsoft.com/office/drawing/2014/main" id="{CF649896-63A6-60B8-3295-9A756859F870}"/>
                </a:ext>
              </a:extLst>
            </p:cNvPr>
            <p:cNvSpPr/>
            <p:nvPr/>
          </p:nvSpPr>
          <p:spPr>
            <a:xfrm flipV="1">
              <a:off x="4202913" y="5972138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AutoShape 270">
              <a:extLst>
                <a:ext uri="{FF2B5EF4-FFF2-40B4-BE49-F238E27FC236}">
                  <a16:creationId xmlns:a16="http://schemas.microsoft.com/office/drawing/2014/main" id="{92D3B612-EEC0-9AE5-2BC3-38D2C89106E1}"/>
                </a:ext>
              </a:extLst>
            </p:cNvPr>
            <p:cNvSpPr/>
            <p:nvPr/>
          </p:nvSpPr>
          <p:spPr>
            <a:xfrm flipV="1">
              <a:off x="9275486" y="5972138"/>
              <a:ext cx="0" cy="66007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" name="TextBox 241">
            <a:extLst>
              <a:ext uri="{FF2B5EF4-FFF2-40B4-BE49-F238E27FC236}">
                <a16:creationId xmlns:a16="http://schemas.microsoft.com/office/drawing/2014/main" id="{F1CA14DA-6F8A-ABE2-520E-E91C33D9ECB2}"/>
              </a:ext>
            </a:extLst>
          </p:cNvPr>
          <p:cNvSpPr txBox="1"/>
          <p:nvPr/>
        </p:nvSpPr>
        <p:spPr>
          <a:xfrm>
            <a:off x="177754" y="292766"/>
            <a:ext cx="4254401" cy="561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SNP Selection Methods</a:t>
            </a:r>
          </a:p>
        </p:txBody>
      </p:sp>
    </p:spTree>
    <p:extLst>
      <p:ext uri="{BB962C8B-B14F-4D97-AF65-F5344CB8AC3E}">
        <p14:creationId xmlns:p14="http://schemas.microsoft.com/office/powerpoint/2010/main" val="250788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8">
            <a:extLst>
              <a:ext uri="{FF2B5EF4-FFF2-40B4-BE49-F238E27FC236}">
                <a16:creationId xmlns:a16="http://schemas.microsoft.com/office/drawing/2014/main" id="{F78BBC2F-9C93-E416-CFB9-C53CD742C0F4}"/>
              </a:ext>
            </a:extLst>
          </p:cNvPr>
          <p:cNvSpPr txBox="1"/>
          <p:nvPr/>
        </p:nvSpPr>
        <p:spPr>
          <a:xfrm>
            <a:off x="413983" y="232687"/>
            <a:ext cx="8790652" cy="561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b="1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Our approach: building knowledge networks</a:t>
            </a: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4261987B-5AAD-D456-DCBE-6A1280E84685}"/>
              </a:ext>
            </a:extLst>
          </p:cNvPr>
          <p:cNvGrpSpPr/>
          <p:nvPr/>
        </p:nvGrpSpPr>
        <p:grpSpPr>
          <a:xfrm>
            <a:off x="3337170" y="1158751"/>
            <a:ext cx="8493892" cy="5370637"/>
            <a:chOff x="0" y="-523961"/>
            <a:chExt cx="12824906" cy="9565364"/>
          </a:xfrm>
        </p:grpSpPr>
        <p:grpSp>
          <p:nvGrpSpPr>
            <p:cNvPr id="6" name="Group 21">
              <a:extLst>
                <a:ext uri="{FF2B5EF4-FFF2-40B4-BE49-F238E27FC236}">
                  <a16:creationId xmlns:a16="http://schemas.microsoft.com/office/drawing/2014/main" id="{3812E8B1-9779-45FF-4DA7-42F6CDEA657D}"/>
                </a:ext>
              </a:extLst>
            </p:cNvPr>
            <p:cNvGrpSpPr/>
            <p:nvPr/>
          </p:nvGrpSpPr>
          <p:grpSpPr>
            <a:xfrm>
              <a:off x="8872368" y="-523961"/>
              <a:ext cx="3126452" cy="2101989"/>
              <a:chOff x="-1164" y="-49789"/>
              <a:chExt cx="297089" cy="199740"/>
            </a:xfrm>
          </p:grpSpPr>
          <p:sp>
            <p:nvSpPr>
              <p:cNvPr id="106" name="Freeform 22">
                <a:extLst>
                  <a:ext uri="{FF2B5EF4-FFF2-40B4-BE49-F238E27FC236}">
                    <a16:creationId xmlns:a16="http://schemas.microsoft.com/office/drawing/2014/main" id="{7C758CB9-4C4D-D692-6495-1F053B891B88}"/>
                  </a:ext>
                </a:extLst>
              </p:cNvPr>
              <p:cNvSpPr/>
              <p:nvPr/>
            </p:nvSpPr>
            <p:spPr>
              <a:xfrm>
                <a:off x="0" y="0"/>
                <a:ext cx="295925" cy="114015"/>
              </a:xfrm>
              <a:custGeom>
                <a:avLst/>
                <a:gdLst/>
                <a:ahLst/>
                <a:cxnLst/>
                <a:rect l="l" t="t" r="r" b="b"/>
                <a:pathLst>
                  <a:path w="295925" h="114015">
                    <a:moveTo>
                      <a:pt x="57008" y="0"/>
                    </a:moveTo>
                    <a:lnTo>
                      <a:pt x="238917" y="0"/>
                    </a:lnTo>
                    <a:cubicBezTo>
                      <a:pt x="270402" y="0"/>
                      <a:pt x="295925" y="25523"/>
                      <a:pt x="295925" y="57008"/>
                    </a:cubicBezTo>
                    <a:lnTo>
                      <a:pt x="295925" y="57008"/>
                    </a:lnTo>
                    <a:cubicBezTo>
                      <a:pt x="295925" y="88492"/>
                      <a:pt x="270402" y="114015"/>
                      <a:pt x="238917" y="114015"/>
                    </a:cubicBezTo>
                    <a:lnTo>
                      <a:pt x="57008" y="114015"/>
                    </a:lnTo>
                    <a:cubicBezTo>
                      <a:pt x="25523" y="114015"/>
                      <a:pt x="0" y="88492"/>
                      <a:pt x="0" y="57008"/>
                    </a:cubicBezTo>
                    <a:lnTo>
                      <a:pt x="0" y="57008"/>
                    </a:lnTo>
                    <a:cubicBezTo>
                      <a:pt x="0" y="25523"/>
                      <a:pt x="25523" y="0"/>
                      <a:pt x="57008" y="0"/>
                    </a:cubicBezTo>
                    <a:close/>
                  </a:path>
                </a:pathLst>
              </a:custGeom>
              <a:solidFill>
                <a:srgbClr val="FFEEEE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Box 23">
                <a:extLst>
                  <a:ext uri="{FF2B5EF4-FFF2-40B4-BE49-F238E27FC236}">
                    <a16:creationId xmlns:a16="http://schemas.microsoft.com/office/drawing/2014/main" id="{774AF770-1770-8904-EF53-AC44D2B38F55}"/>
                  </a:ext>
                </a:extLst>
              </p:cNvPr>
              <p:cNvSpPr txBox="1"/>
              <p:nvPr/>
            </p:nvSpPr>
            <p:spPr>
              <a:xfrm>
                <a:off x="-1164" y="-49789"/>
                <a:ext cx="295925" cy="1997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Plant tissue development</a:t>
                </a:r>
              </a:p>
            </p:txBody>
          </p:sp>
        </p:grpSp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977C4792-7BBC-0A20-A978-B55C75A63B32}"/>
                </a:ext>
              </a:extLst>
            </p:cNvPr>
            <p:cNvSpPr/>
            <p:nvPr/>
          </p:nvSpPr>
          <p:spPr>
            <a:xfrm flipH="1">
              <a:off x="9922201" y="3087071"/>
              <a:ext cx="1558527" cy="3276743"/>
            </a:xfrm>
            <a:prstGeom prst="line">
              <a:avLst/>
            </a:prstGeom>
            <a:ln w="50800" cap="flat">
              <a:solidFill>
                <a:srgbClr val="FF3131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25">
              <a:extLst>
                <a:ext uri="{FF2B5EF4-FFF2-40B4-BE49-F238E27FC236}">
                  <a16:creationId xmlns:a16="http://schemas.microsoft.com/office/drawing/2014/main" id="{1606D34B-9CE9-4E4A-8DBA-D121FA6C22D9}"/>
                </a:ext>
              </a:extLst>
            </p:cNvPr>
            <p:cNvGrpSpPr/>
            <p:nvPr/>
          </p:nvGrpSpPr>
          <p:grpSpPr>
            <a:xfrm>
              <a:off x="10105032" y="1392841"/>
              <a:ext cx="2719874" cy="2101989"/>
              <a:chOff x="-2995" y="-46978"/>
              <a:chExt cx="258454" cy="199740"/>
            </a:xfrm>
          </p:grpSpPr>
          <p:sp>
            <p:nvSpPr>
              <p:cNvPr id="104" name="Freeform 26">
                <a:extLst>
                  <a:ext uri="{FF2B5EF4-FFF2-40B4-BE49-F238E27FC236}">
                    <a16:creationId xmlns:a16="http://schemas.microsoft.com/office/drawing/2014/main" id="{037C8EE7-3E19-E514-7B7C-94ED5B55F736}"/>
                  </a:ext>
                </a:extLst>
              </p:cNvPr>
              <p:cNvSpPr/>
              <p:nvPr/>
            </p:nvSpPr>
            <p:spPr>
              <a:xfrm>
                <a:off x="0" y="0"/>
                <a:ext cx="255459" cy="114015"/>
              </a:xfrm>
              <a:custGeom>
                <a:avLst/>
                <a:gdLst/>
                <a:ahLst/>
                <a:cxnLst/>
                <a:rect l="l" t="t" r="r" b="b"/>
                <a:pathLst>
                  <a:path w="255459" h="114015">
                    <a:moveTo>
                      <a:pt x="57008" y="0"/>
                    </a:moveTo>
                    <a:lnTo>
                      <a:pt x="198452" y="0"/>
                    </a:lnTo>
                    <a:cubicBezTo>
                      <a:pt x="229936" y="0"/>
                      <a:pt x="255459" y="25523"/>
                      <a:pt x="255459" y="57008"/>
                    </a:cubicBezTo>
                    <a:lnTo>
                      <a:pt x="255459" y="57008"/>
                    </a:lnTo>
                    <a:cubicBezTo>
                      <a:pt x="255459" y="88492"/>
                      <a:pt x="229936" y="114015"/>
                      <a:pt x="198452" y="114015"/>
                    </a:cubicBezTo>
                    <a:lnTo>
                      <a:pt x="57008" y="114015"/>
                    </a:lnTo>
                    <a:cubicBezTo>
                      <a:pt x="25523" y="114015"/>
                      <a:pt x="0" y="88492"/>
                      <a:pt x="0" y="57008"/>
                    </a:cubicBezTo>
                    <a:lnTo>
                      <a:pt x="0" y="57008"/>
                    </a:lnTo>
                    <a:cubicBezTo>
                      <a:pt x="0" y="25523"/>
                      <a:pt x="25523" y="0"/>
                      <a:pt x="57008" y="0"/>
                    </a:cubicBezTo>
                    <a:close/>
                  </a:path>
                </a:pathLst>
              </a:custGeom>
              <a:solidFill>
                <a:srgbClr val="FFEEEE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TextBox 27">
                <a:extLst>
                  <a:ext uri="{FF2B5EF4-FFF2-40B4-BE49-F238E27FC236}">
                    <a16:creationId xmlns:a16="http://schemas.microsoft.com/office/drawing/2014/main" id="{C79A768B-B6D2-90E6-062E-7F9B67A42825}"/>
                  </a:ext>
                </a:extLst>
              </p:cNvPr>
              <p:cNvSpPr txBox="1"/>
              <p:nvPr/>
            </p:nvSpPr>
            <p:spPr>
              <a:xfrm>
                <a:off x="-2995" y="-46978"/>
                <a:ext cx="255459" cy="1997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Vascular bundle</a:t>
                </a:r>
              </a:p>
            </p:txBody>
          </p:sp>
        </p:grpSp>
        <p:sp>
          <p:nvSpPr>
            <p:cNvPr id="9" name="AutoShape 28">
              <a:extLst>
                <a:ext uri="{FF2B5EF4-FFF2-40B4-BE49-F238E27FC236}">
                  <a16:creationId xmlns:a16="http://schemas.microsoft.com/office/drawing/2014/main" id="{B5EDE9CE-CD29-B74C-15C2-DB585C119DBB}"/>
                </a:ext>
              </a:extLst>
            </p:cNvPr>
            <p:cNvSpPr/>
            <p:nvPr/>
          </p:nvSpPr>
          <p:spPr>
            <a:xfrm>
              <a:off x="8421569" y="3123602"/>
              <a:ext cx="2996116" cy="3083963"/>
            </a:xfrm>
            <a:prstGeom prst="line">
              <a:avLst/>
            </a:prstGeom>
            <a:ln w="50800" cap="flat">
              <a:solidFill>
                <a:srgbClr val="FF3131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29">
              <a:extLst>
                <a:ext uri="{FF2B5EF4-FFF2-40B4-BE49-F238E27FC236}">
                  <a16:creationId xmlns:a16="http://schemas.microsoft.com/office/drawing/2014/main" id="{E3091933-F660-9A82-9048-9079B455499E}"/>
                </a:ext>
              </a:extLst>
            </p:cNvPr>
            <p:cNvGrpSpPr/>
            <p:nvPr/>
          </p:nvGrpSpPr>
          <p:grpSpPr>
            <a:xfrm>
              <a:off x="7077391" y="1462985"/>
              <a:ext cx="2688356" cy="2101989"/>
              <a:chOff x="0" y="-43784"/>
              <a:chExt cx="255459" cy="199740"/>
            </a:xfrm>
          </p:grpSpPr>
          <p:sp>
            <p:nvSpPr>
              <p:cNvPr id="102" name="Freeform 30">
                <a:extLst>
                  <a:ext uri="{FF2B5EF4-FFF2-40B4-BE49-F238E27FC236}">
                    <a16:creationId xmlns:a16="http://schemas.microsoft.com/office/drawing/2014/main" id="{DBFC5B45-922F-627E-8F28-2F75D45C1922}"/>
                  </a:ext>
                </a:extLst>
              </p:cNvPr>
              <p:cNvSpPr/>
              <p:nvPr/>
            </p:nvSpPr>
            <p:spPr>
              <a:xfrm>
                <a:off x="0" y="0"/>
                <a:ext cx="255459" cy="114015"/>
              </a:xfrm>
              <a:custGeom>
                <a:avLst/>
                <a:gdLst/>
                <a:ahLst/>
                <a:cxnLst/>
                <a:rect l="l" t="t" r="r" b="b"/>
                <a:pathLst>
                  <a:path w="255459" h="114015">
                    <a:moveTo>
                      <a:pt x="57008" y="0"/>
                    </a:moveTo>
                    <a:lnTo>
                      <a:pt x="198452" y="0"/>
                    </a:lnTo>
                    <a:cubicBezTo>
                      <a:pt x="229936" y="0"/>
                      <a:pt x="255459" y="25523"/>
                      <a:pt x="255459" y="57008"/>
                    </a:cubicBezTo>
                    <a:lnTo>
                      <a:pt x="255459" y="57008"/>
                    </a:lnTo>
                    <a:cubicBezTo>
                      <a:pt x="255459" y="88492"/>
                      <a:pt x="229936" y="114015"/>
                      <a:pt x="198452" y="114015"/>
                    </a:cubicBezTo>
                    <a:lnTo>
                      <a:pt x="57008" y="114015"/>
                    </a:lnTo>
                    <a:cubicBezTo>
                      <a:pt x="25523" y="114015"/>
                      <a:pt x="0" y="88492"/>
                      <a:pt x="0" y="57008"/>
                    </a:cubicBezTo>
                    <a:lnTo>
                      <a:pt x="0" y="57008"/>
                    </a:lnTo>
                    <a:cubicBezTo>
                      <a:pt x="0" y="25523"/>
                      <a:pt x="25523" y="0"/>
                      <a:pt x="57008" y="0"/>
                    </a:cubicBezTo>
                    <a:close/>
                  </a:path>
                </a:pathLst>
              </a:custGeom>
              <a:solidFill>
                <a:srgbClr val="FFEEEE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Box 31">
                <a:extLst>
                  <a:ext uri="{FF2B5EF4-FFF2-40B4-BE49-F238E27FC236}">
                    <a16:creationId xmlns:a16="http://schemas.microsoft.com/office/drawing/2014/main" id="{30AD54D2-7686-DBFB-71C3-2CD895C15FE0}"/>
                  </a:ext>
                </a:extLst>
              </p:cNvPr>
              <p:cNvSpPr txBox="1"/>
              <p:nvPr/>
            </p:nvSpPr>
            <p:spPr>
              <a:xfrm>
                <a:off x="0" y="-43784"/>
                <a:ext cx="255459" cy="1997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Meristem bundle</a:t>
                </a:r>
              </a:p>
            </p:txBody>
          </p:sp>
        </p:grpSp>
        <p:grpSp>
          <p:nvGrpSpPr>
            <p:cNvPr id="11" name="Group 32">
              <a:extLst>
                <a:ext uri="{FF2B5EF4-FFF2-40B4-BE49-F238E27FC236}">
                  <a16:creationId xmlns:a16="http://schemas.microsoft.com/office/drawing/2014/main" id="{8C0C76D2-B4B1-F0AE-0DBD-4B64F7B201DB}"/>
                </a:ext>
              </a:extLst>
            </p:cNvPr>
            <p:cNvGrpSpPr/>
            <p:nvPr/>
          </p:nvGrpSpPr>
          <p:grpSpPr>
            <a:xfrm>
              <a:off x="1491436" y="-463524"/>
              <a:ext cx="3114203" cy="2101989"/>
              <a:chOff x="0" y="-44046"/>
              <a:chExt cx="295925" cy="199740"/>
            </a:xfrm>
          </p:grpSpPr>
          <p:sp>
            <p:nvSpPr>
              <p:cNvPr id="100" name="Freeform 33">
                <a:extLst>
                  <a:ext uri="{FF2B5EF4-FFF2-40B4-BE49-F238E27FC236}">
                    <a16:creationId xmlns:a16="http://schemas.microsoft.com/office/drawing/2014/main" id="{1CB1F569-5FFF-AB7C-7054-99D31A6D0C7C}"/>
                  </a:ext>
                </a:extLst>
              </p:cNvPr>
              <p:cNvSpPr/>
              <p:nvPr/>
            </p:nvSpPr>
            <p:spPr>
              <a:xfrm>
                <a:off x="0" y="0"/>
                <a:ext cx="295925" cy="114015"/>
              </a:xfrm>
              <a:custGeom>
                <a:avLst/>
                <a:gdLst/>
                <a:ahLst/>
                <a:cxnLst/>
                <a:rect l="l" t="t" r="r" b="b"/>
                <a:pathLst>
                  <a:path w="295925" h="114015">
                    <a:moveTo>
                      <a:pt x="57008" y="0"/>
                    </a:moveTo>
                    <a:lnTo>
                      <a:pt x="238917" y="0"/>
                    </a:lnTo>
                    <a:cubicBezTo>
                      <a:pt x="270402" y="0"/>
                      <a:pt x="295925" y="25523"/>
                      <a:pt x="295925" y="57008"/>
                    </a:cubicBezTo>
                    <a:lnTo>
                      <a:pt x="295925" y="57008"/>
                    </a:lnTo>
                    <a:cubicBezTo>
                      <a:pt x="295925" y="88492"/>
                      <a:pt x="270402" y="114015"/>
                      <a:pt x="238917" y="114015"/>
                    </a:cubicBezTo>
                    <a:lnTo>
                      <a:pt x="57008" y="114015"/>
                    </a:lnTo>
                    <a:cubicBezTo>
                      <a:pt x="25523" y="114015"/>
                      <a:pt x="0" y="88492"/>
                      <a:pt x="0" y="57008"/>
                    </a:cubicBezTo>
                    <a:lnTo>
                      <a:pt x="0" y="57008"/>
                    </a:lnTo>
                    <a:cubicBezTo>
                      <a:pt x="0" y="25523"/>
                      <a:pt x="25523" y="0"/>
                      <a:pt x="57008" y="0"/>
                    </a:cubicBezTo>
                    <a:close/>
                  </a:path>
                </a:pathLst>
              </a:custGeom>
              <a:solidFill>
                <a:srgbClr val="FFEEEE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TextBox 34">
                <a:extLst>
                  <a:ext uri="{FF2B5EF4-FFF2-40B4-BE49-F238E27FC236}">
                    <a16:creationId xmlns:a16="http://schemas.microsoft.com/office/drawing/2014/main" id="{9E4D7128-1332-B855-D760-9E318F3A2FBB}"/>
                  </a:ext>
                </a:extLst>
              </p:cNvPr>
              <p:cNvSpPr txBox="1"/>
              <p:nvPr/>
            </p:nvSpPr>
            <p:spPr>
              <a:xfrm>
                <a:off x="0" y="-44046"/>
                <a:ext cx="295925" cy="1997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Biological process</a:t>
                </a:r>
              </a:p>
            </p:txBody>
          </p:sp>
        </p:grpSp>
        <p:grpSp>
          <p:nvGrpSpPr>
            <p:cNvPr id="12" name="Group 35">
              <a:extLst>
                <a:ext uri="{FF2B5EF4-FFF2-40B4-BE49-F238E27FC236}">
                  <a16:creationId xmlns:a16="http://schemas.microsoft.com/office/drawing/2014/main" id="{93105F19-BD56-20DD-C957-85E3EDA671AE}"/>
                </a:ext>
              </a:extLst>
            </p:cNvPr>
            <p:cNvGrpSpPr/>
            <p:nvPr/>
          </p:nvGrpSpPr>
          <p:grpSpPr>
            <a:xfrm>
              <a:off x="0" y="1428393"/>
              <a:ext cx="2688356" cy="2048792"/>
              <a:chOff x="0" y="-47071"/>
              <a:chExt cx="255459" cy="194685"/>
            </a:xfrm>
          </p:grpSpPr>
          <p:sp>
            <p:nvSpPr>
              <p:cNvPr id="98" name="Freeform 36">
                <a:extLst>
                  <a:ext uri="{FF2B5EF4-FFF2-40B4-BE49-F238E27FC236}">
                    <a16:creationId xmlns:a16="http://schemas.microsoft.com/office/drawing/2014/main" id="{AC59B620-1015-5202-4CD3-5C53C472072D}"/>
                  </a:ext>
                </a:extLst>
              </p:cNvPr>
              <p:cNvSpPr/>
              <p:nvPr/>
            </p:nvSpPr>
            <p:spPr>
              <a:xfrm>
                <a:off x="0" y="0"/>
                <a:ext cx="255459" cy="108960"/>
              </a:xfrm>
              <a:custGeom>
                <a:avLst/>
                <a:gdLst/>
                <a:ahLst/>
                <a:cxnLst/>
                <a:rect l="l" t="t" r="r" b="b"/>
                <a:pathLst>
                  <a:path w="255459" h="108960">
                    <a:moveTo>
                      <a:pt x="54480" y="0"/>
                    </a:moveTo>
                    <a:lnTo>
                      <a:pt x="200979" y="0"/>
                    </a:lnTo>
                    <a:cubicBezTo>
                      <a:pt x="231068" y="0"/>
                      <a:pt x="255459" y="24392"/>
                      <a:pt x="255459" y="54480"/>
                    </a:cubicBezTo>
                    <a:lnTo>
                      <a:pt x="255459" y="54480"/>
                    </a:lnTo>
                    <a:cubicBezTo>
                      <a:pt x="255459" y="84569"/>
                      <a:pt x="231068" y="108960"/>
                      <a:pt x="200979" y="108960"/>
                    </a:cubicBezTo>
                    <a:lnTo>
                      <a:pt x="54480" y="108960"/>
                    </a:lnTo>
                    <a:cubicBezTo>
                      <a:pt x="24392" y="108960"/>
                      <a:pt x="0" y="84569"/>
                      <a:pt x="0" y="54480"/>
                    </a:cubicBezTo>
                    <a:lnTo>
                      <a:pt x="0" y="54480"/>
                    </a:lnTo>
                    <a:cubicBezTo>
                      <a:pt x="0" y="24392"/>
                      <a:pt x="24392" y="0"/>
                      <a:pt x="54480" y="0"/>
                    </a:cubicBezTo>
                    <a:close/>
                  </a:path>
                </a:pathLst>
              </a:custGeom>
              <a:solidFill>
                <a:srgbClr val="FFEEEE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TextBox 37">
                <a:extLst>
                  <a:ext uri="{FF2B5EF4-FFF2-40B4-BE49-F238E27FC236}">
                    <a16:creationId xmlns:a16="http://schemas.microsoft.com/office/drawing/2014/main" id="{2F79EE0A-5ACD-119E-C080-0459E910962B}"/>
                  </a:ext>
                </a:extLst>
              </p:cNvPr>
              <p:cNvSpPr txBox="1"/>
              <p:nvPr/>
            </p:nvSpPr>
            <p:spPr>
              <a:xfrm>
                <a:off x="0" y="-47071"/>
                <a:ext cx="255459" cy="1946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Fruit ripening</a:t>
                </a:r>
              </a:p>
            </p:txBody>
          </p:sp>
        </p:grpSp>
        <p:sp>
          <p:nvSpPr>
            <p:cNvPr id="13" name="AutoShape 38">
              <a:extLst>
                <a:ext uri="{FF2B5EF4-FFF2-40B4-BE49-F238E27FC236}">
                  <a16:creationId xmlns:a16="http://schemas.microsoft.com/office/drawing/2014/main" id="{489D3C84-4015-6853-486D-E1DA62D893A7}"/>
                </a:ext>
              </a:extLst>
            </p:cNvPr>
            <p:cNvSpPr/>
            <p:nvPr/>
          </p:nvSpPr>
          <p:spPr>
            <a:xfrm>
              <a:off x="4201941" y="3087071"/>
              <a:ext cx="3717272" cy="3120494"/>
            </a:xfrm>
            <a:prstGeom prst="line">
              <a:avLst/>
            </a:prstGeom>
            <a:ln w="50800" cap="flat">
              <a:solidFill>
                <a:srgbClr val="FF3131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39">
              <a:extLst>
                <a:ext uri="{FF2B5EF4-FFF2-40B4-BE49-F238E27FC236}">
                  <a16:creationId xmlns:a16="http://schemas.microsoft.com/office/drawing/2014/main" id="{0E966154-C0F3-B05F-28BB-8F467045117F}"/>
                </a:ext>
              </a:extLst>
            </p:cNvPr>
            <p:cNvSpPr/>
            <p:nvPr/>
          </p:nvSpPr>
          <p:spPr>
            <a:xfrm>
              <a:off x="4201941" y="3087071"/>
              <a:ext cx="2421478" cy="2434672"/>
            </a:xfrm>
            <a:prstGeom prst="line">
              <a:avLst/>
            </a:prstGeom>
            <a:ln w="50800" cap="flat">
              <a:solidFill>
                <a:srgbClr val="FF3131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40">
              <a:extLst>
                <a:ext uri="{FF2B5EF4-FFF2-40B4-BE49-F238E27FC236}">
                  <a16:creationId xmlns:a16="http://schemas.microsoft.com/office/drawing/2014/main" id="{478F4AA2-F3CA-8128-ACD2-21E11993E166}"/>
                </a:ext>
              </a:extLst>
            </p:cNvPr>
            <p:cNvSpPr/>
            <p:nvPr/>
          </p:nvSpPr>
          <p:spPr>
            <a:xfrm>
              <a:off x="4201941" y="3087071"/>
              <a:ext cx="2921799" cy="1196427"/>
            </a:xfrm>
            <a:prstGeom prst="line">
              <a:avLst/>
            </a:prstGeom>
            <a:ln w="50800" cap="flat">
              <a:solidFill>
                <a:srgbClr val="FF3131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41">
              <a:extLst>
                <a:ext uri="{FF2B5EF4-FFF2-40B4-BE49-F238E27FC236}">
                  <a16:creationId xmlns:a16="http://schemas.microsoft.com/office/drawing/2014/main" id="{07645B94-C3C5-8160-CA89-C118DFD3F925}"/>
                </a:ext>
              </a:extLst>
            </p:cNvPr>
            <p:cNvGrpSpPr/>
            <p:nvPr/>
          </p:nvGrpSpPr>
          <p:grpSpPr>
            <a:xfrm>
              <a:off x="2857763" y="1419124"/>
              <a:ext cx="2917298" cy="2065455"/>
              <a:chOff x="0" y="-47952"/>
              <a:chExt cx="277214" cy="196269"/>
            </a:xfrm>
          </p:grpSpPr>
          <p:sp>
            <p:nvSpPr>
              <p:cNvPr id="96" name="Freeform 42">
                <a:extLst>
                  <a:ext uri="{FF2B5EF4-FFF2-40B4-BE49-F238E27FC236}">
                    <a16:creationId xmlns:a16="http://schemas.microsoft.com/office/drawing/2014/main" id="{DE6F6599-6AE2-224D-8372-4802D1114940}"/>
                  </a:ext>
                </a:extLst>
              </p:cNvPr>
              <p:cNvSpPr/>
              <p:nvPr/>
            </p:nvSpPr>
            <p:spPr>
              <a:xfrm>
                <a:off x="0" y="-9414"/>
                <a:ext cx="277214" cy="119958"/>
              </a:xfrm>
              <a:custGeom>
                <a:avLst/>
                <a:gdLst/>
                <a:ahLst/>
                <a:cxnLst/>
                <a:rect l="l" t="t" r="r" b="b"/>
                <a:pathLst>
                  <a:path w="255459" h="110544">
                    <a:moveTo>
                      <a:pt x="55272" y="0"/>
                    </a:moveTo>
                    <a:lnTo>
                      <a:pt x="200187" y="0"/>
                    </a:lnTo>
                    <a:cubicBezTo>
                      <a:pt x="230713" y="0"/>
                      <a:pt x="255459" y="24746"/>
                      <a:pt x="255459" y="55272"/>
                    </a:cubicBezTo>
                    <a:lnTo>
                      <a:pt x="255459" y="55272"/>
                    </a:lnTo>
                    <a:cubicBezTo>
                      <a:pt x="255459" y="69931"/>
                      <a:pt x="249636" y="83989"/>
                      <a:pt x="239270" y="94355"/>
                    </a:cubicBezTo>
                    <a:cubicBezTo>
                      <a:pt x="228905" y="104720"/>
                      <a:pt x="214846" y="110544"/>
                      <a:pt x="200187" y="110544"/>
                    </a:cubicBezTo>
                    <a:lnTo>
                      <a:pt x="55272" y="110544"/>
                    </a:lnTo>
                    <a:cubicBezTo>
                      <a:pt x="40613" y="110544"/>
                      <a:pt x="26554" y="104720"/>
                      <a:pt x="16189" y="94355"/>
                    </a:cubicBezTo>
                    <a:cubicBezTo>
                      <a:pt x="5823" y="83989"/>
                      <a:pt x="0" y="69931"/>
                      <a:pt x="0" y="55272"/>
                    </a:cubicBezTo>
                    <a:lnTo>
                      <a:pt x="0" y="55272"/>
                    </a:lnTo>
                    <a:cubicBezTo>
                      <a:pt x="0" y="40613"/>
                      <a:pt x="5823" y="26554"/>
                      <a:pt x="16189" y="16189"/>
                    </a:cubicBezTo>
                    <a:cubicBezTo>
                      <a:pt x="26554" y="5823"/>
                      <a:pt x="40613" y="0"/>
                      <a:pt x="55272" y="0"/>
                    </a:cubicBezTo>
                    <a:close/>
                  </a:path>
                </a:pathLst>
              </a:custGeom>
              <a:solidFill>
                <a:srgbClr val="FFEEEE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TextBox 43">
                <a:extLst>
                  <a:ext uri="{FF2B5EF4-FFF2-40B4-BE49-F238E27FC236}">
                    <a16:creationId xmlns:a16="http://schemas.microsoft.com/office/drawing/2014/main" id="{14231FDE-98E4-C03A-0607-2A0572AAE91C}"/>
                  </a:ext>
                </a:extLst>
              </p:cNvPr>
              <p:cNvSpPr txBox="1"/>
              <p:nvPr/>
            </p:nvSpPr>
            <p:spPr>
              <a:xfrm>
                <a:off x="17246" y="-47952"/>
                <a:ext cx="255459" cy="19626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dirty="0">
                    <a:solidFill>
                      <a:srgbClr val="255073"/>
                    </a:solidFill>
                    <a:latin typeface="Arial"/>
                    <a:ea typeface="Arial"/>
                    <a:cs typeface="Arial"/>
                    <a:sym typeface="Arial"/>
                  </a:rPr>
                  <a:t>Photosynthetic ability</a:t>
                </a:r>
              </a:p>
            </p:txBody>
          </p:sp>
        </p:grpSp>
        <p:sp>
          <p:nvSpPr>
            <p:cNvPr id="17" name="AutoShape 44">
              <a:extLst>
                <a:ext uri="{FF2B5EF4-FFF2-40B4-BE49-F238E27FC236}">
                  <a16:creationId xmlns:a16="http://schemas.microsoft.com/office/drawing/2014/main" id="{FC7F5A96-4031-5356-33B0-BA5810CD84E5}"/>
                </a:ext>
              </a:extLst>
            </p:cNvPr>
            <p:cNvSpPr/>
            <p:nvPr/>
          </p:nvSpPr>
          <p:spPr>
            <a:xfrm flipH="1">
              <a:off x="1344178" y="1199851"/>
              <a:ext cx="1704359" cy="723900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45">
              <a:extLst>
                <a:ext uri="{FF2B5EF4-FFF2-40B4-BE49-F238E27FC236}">
                  <a16:creationId xmlns:a16="http://schemas.microsoft.com/office/drawing/2014/main" id="{08AD7E36-7D76-A2C7-1949-59B927195FC7}"/>
                </a:ext>
              </a:extLst>
            </p:cNvPr>
            <p:cNvSpPr/>
            <p:nvPr/>
          </p:nvSpPr>
          <p:spPr>
            <a:xfrm>
              <a:off x="3048536" y="1199853"/>
              <a:ext cx="1265977" cy="645801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46">
              <a:extLst>
                <a:ext uri="{FF2B5EF4-FFF2-40B4-BE49-F238E27FC236}">
                  <a16:creationId xmlns:a16="http://schemas.microsoft.com/office/drawing/2014/main" id="{EDC9EB27-B1F9-CAED-C423-7B291944420F}"/>
                </a:ext>
              </a:extLst>
            </p:cNvPr>
            <p:cNvSpPr/>
            <p:nvPr/>
          </p:nvSpPr>
          <p:spPr>
            <a:xfrm flipH="1">
              <a:off x="8421569" y="1199851"/>
              <a:ext cx="2020149" cy="723900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utoShape 47">
              <a:extLst>
                <a:ext uri="{FF2B5EF4-FFF2-40B4-BE49-F238E27FC236}">
                  <a16:creationId xmlns:a16="http://schemas.microsoft.com/office/drawing/2014/main" id="{5B26EE73-8633-9340-03CE-99747E2CC384}"/>
                </a:ext>
              </a:extLst>
            </p:cNvPr>
            <p:cNvSpPr/>
            <p:nvPr/>
          </p:nvSpPr>
          <p:spPr>
            <a:xfrm>
              <a:off x="10441719" y="1199851"/>
              <a:ext cx="1039009" cy="687369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48">
              <a:extLst>
                <a:ext uri="{FF2B5EF4-FFF2-40B4-BE49-F238E27FC236}">
                  <a16:creationId xmlns:a16="http://schemas.microsoft.com/office/drawing/2014/main" id="{18639E0E-7F53-81EE-B4CF-B2A86320BADA}"/>
                </a:ext>
              </a:extLst>
            </p:cNvPr>
            <p:cNvSpPr/>
            <p:nvPr/>
          </p:nvSpPr>
          <p:spPr>
            <a:xfrm>
              <a:off x="4605639" y="599926"/>
              <a:ext cx="4278979" cy="0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49">
              <a:extLst>
                <a:ext uri="{FF2B5EF4-FFF2-40B4-BE49-F238E27FC236}">
                  <a16:creationId xmlns:a16="http://schemas.microsoft.com/office/drawing/2014/main" id="{9F22AD8E-A1FF-F007-3B8F-FCD9AC45D34C}"/>
                </a:ext>
              </a:extLst>
            </p:cNvPr>
            <p:cNvGrpSpPr/>
            <p:nvPr/>
          </p:nvGrpSpPr>
          <p:grpSpPr>
            <a:xfrm>
              <a:off x="1942018" y="6207565"/>
              <a:ext cx="1042139" cy="1539456"/>
              <a:chOff x="-2714" y="-47612"/>
              <a:chExt cx="99029" cy="146285"/>
            </a:xfrm>
          </p:grpSpPr>
          <p:sp>
            <p:nvSpPr>
              <p:cNvPr id="94" name="Freeform 50">
                <a:extLst>
                  <a:ext uri="{FF2B5EF4-FFF2-40B4-BE49-F238E27FC236}">
                    <a16:creationId xmlns:a16="http://schemas.microsoft.com/office/drawing/2014/main" id="{9C6F429B-5C37-5E12-A128-CA4C08EC45C0}"/>
                  </a:ext>
                </a:extLst>
              </p:cNvPr>
              <p:cNvSpPr/>
              <p:nvPr/>
            </p:nvSpPr>
            <p:spPr>
              <a:xfrm>
                <a:off x="0" y="0"/>
                <a:ext cx="96315" cy="60560"/>
              </a:xfrm>
              <a:custGeom>
                <a:avLst/>
                <a:gdLst/>
                <a:ahLst/>
                <a:cxnLst/>
                <a:rect l="l" t="t" r="r" b="b"/>
                <a:pathLst>
                  <a:path w="96315" h="60560">
                    <a:moveTo>
                      <a:pt x="30280" y="0"/>
                    </a:moveTo>
                    <a:lnTo>
                      <a:pt x="66034" y="0"/>
                    </a:lnTo>
                    <a:cubicBezTo>
                      <a:pt x="82758" y="0"/>
                      <a:pt x="96315" y="13557"/>
                      <a:pt x="96315" y="30280"/>
                    </a:cubicBezTo>
                    <a:lnTo>
                      <a:pt x="96315" y="30280"/>
                    </a:lnTo>
                    <a:cubicBezTo>
                      <a:pt x="96315" y="47003"/>
                      <a:pt x="82758" y="60560"/>
                      <a:pt x="66034" y="60560"/>
                    </a:cubicBezTo>
                    <a:lnTo>
                      <a:pt x="30280" y="60560"/>
                    </a:lnTo>
                    <a:cubicBezTo>
                      <a:pt x="13557" y="60560"/>
                      <a:pt x="0" y="47003"/>
                      <a:pt x="0" y="30280"/>
                    </a:cubicBezTo>
                    <a:lnTo>
                      <a:pt x="0" y="30280"/>
                    </a:lnTo>
                    <a:cubicBezTo>
                      <a:pt x="0" y="13557"/>
                      <a:pt x="13557" y="0"/>
                      <a:pt x="30280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TextBox 51">
                <a:extLst>
                  <a:ext uri="{FF2B5EF4-FFF2-40B4-BE49-F238E27FC236}">
                    <a16:creationId xmlns:a16="http://schemas.microsoft.com/office/drawing/2014/main" id="{03016E8D-F82A-6689-2836-E361E9599B82}"/>
                  </a:ext>
                </a:extLst>
              </p:cNvPr>
              <p:cNvSpPr txBox="1"/>
              <p:nvPr/>
            </p:nvSpPr>
            <p:spPr>
              <a:xfrm>
                <a:off x="-2714" y="-47612"/>
                <a:ext cx="96315" cy="1462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ACS</a:t>
                </a:r>
              </a:p>
            </p:txBody>
          </p:sp>
        </p:grpSp>
        <p:grpSp>
          <p:nvGrpSpPr>
            <p:cNvPr id="23" name="Group 52">
              <a:extLst>
                <a:ext uri="{FF2B5EF4-FFF2-40B4-BE49-F238E27FC236}">
                  <a16:creationId xmlns:a16="http://schemas.microsoft.com/office/drawing/2014/main" id="{A5181BF4-B4F4-C5A0-3EFB-362EB3A74B8D}"/>
                </a:ext>
              </a:extLst>
            </p:cNvPr>
            <p:cNvGrpSpPr/>
            <p:nvPr/>
          </p:nvGrpSpPr>
          <p:grpSpPr>
            <a:xfrm>
              <a:off x="4422770" y="3209646"/>
              <a:ext cx="992906" cy="1587956"/>
              <a:chOff x="-1122" y="-48853"/>
              <a:chExt cx="94350" cy="150895"/>
            </a:xfrm>
          </p:grpSpPr>
          <p:sp>
            <p:nvSpPr>
              <p:cNvPr id="92" name="Freeform 53">
                <a:extLst>
                  <a:ext uri="{FF2B5EF4-FFF2-40B4-BE49-F238E27FC236}">
                    <a16:creationId xmlns:a16="http://schemas.microsoft.com/office/drawing/2014/main" id="{E948AB11-D7DA-1FB9-6F7E-BAC45EC4D6BA}"/>
                  </a:ext>
                </a:extLst>
              </p:cNvPr>
              <p:cNvSpPr/>
              <p:nvPr/>
            </p:nvSpPr>
            <p:spPr>
              <a:xfrm>
                <a:off x="0" y="0"/>
                <a:ext cx="93228" cy="65170"/>
              </a:xfrm>
              <a:custGeom>
                <a:avLst/>
                <a:gdLst/>
                <a:ahLst/>
                <a:cxnLst/>
                <a:rect l="l" t="t" r="r" b="b"/>
                <a:pathLst>
                  <a:path w="93228" h="65170">
                    <a:moveTo>
                      <a:pt x="32585" y="0"/>
                    </a:moveTo>
                    <a:lnTo>
                      <a:pt x="60643" y="0"/>
                    </a:lnTo>
                    <a:cubicBezTo>
                      <a:pt x="69285" y="0"/>
                      <a:pt x="77573" y="3433"/>
                      <a:pt x="83684" y="9544"/>
                    </a:cubicBezTo>
                    <a:cubicBezTo>
                      <a:pt x="89795" y="15655"/>
                      <a:pt x="93228" y="23943"/>
                      <a:pt x="93228" y="32585"/>
                    </a:cubicBezTo>
                    <a:lnTo>
                      <a:pt x="93228" y="32585"/>
                    </a:lnTo>
                    <a:cubicBezTo>
                      <a:pt x="93228" y="41227"/>
                      <a:pt x="89795" y="49515"/>
                      <a:pt x="83684" y="55626"/>
                    </a:cubicBezTo>
                    <a:cubicBezTo>
                      <a:pt x="77573" y="61737"/>
                      <a:pt x="69285" y="65170"/>
                      <a:pt x="60643" y="65170"/>
                    </a:cubicBezTo>
                    <a:lnTo>
                      <a:pt x="32585" y="65170"/>
                    </a:lnTo>
                    <a:cubicBezTo>
                      <a:pt x="23943" y="65170"/>
                      <a:pt x="15655" y="61737"/>
                      <a:pt x="9544" y="55626"/>
                    </a:cubicBezTo>
                    <a:cubicBezTo>
                      <a:pt x="3433" y="49515"/>
                      <a:pt x="0" y="41227"/>
                      <a:pt x="0" y="32585"/>
                    </a:cubicBezTo>
                    <a:lnTo>
                      <a:pt x="0" y="32585"/>
                    </a:lnTo>
                    <a:cubicBezTo>
                      <a:pt x="0" y="23943"/>
                      <a:pt x="3433" y="15655"/>
                      <a:pt x="9544" y="9544"/>
                    </a:cubicBezTo>
                    <a:cubicBezTo>
                      <a:pt x="15655" y="3433"/>
                      <a:pt x="23943" y="0"/>
                      <a:pt x="32585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Box 54">
                <a:extLst>
                  <a:ext uri="{FF2B5EF4-FFF2-40B4-BE49-F238E27FC236}">
                    <a16:creationId xmlns:a16="http://schemas.microsoft.com/office/drawing/2014/main" id="{CB728DCB-AFBA-A7D6-EF0B-A0AB15579401}"/>
                  </a:ext>
                </a:extLst>
              </p:cNvPr>
              <p:cNvSpPr txBox="1"/>
              <p:nvPr/>
            </p:nvSpPr>
            <p:spPr>
              <a:xfrm>
                <a:off x="-1122" y="-48853"/>
                <a:ext cx="93228" cy="15089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 err="1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PsbA</a:t>
                </a:r>
                <a:endParaRPr lang="en-US" i="1" dirty="0">
                  <a:solidFill>
                    <a:srgbClr val="255073"/>
                  </a:solidFill>
                  <a:latin typeface="Arial Italics"/>
                  <a:ea typeface="Arial Italics"/>
                  <a:cs typeface="Arial Italics"/>
                  <a:sym typeface="Arial Italics"/>
                </a:endParaRPr>
              </a:p>
            </p:txBody>
          </p:sp>
        </p:grpSp>
        <p:grpSp>
          <p:nvGrpSpPr>
            <p:cNvPr id="24" name="Group 55">
              <a:extLst>
                <a:ext uri="{FF2B5EF4-FFF2-40B4-BE49-F238E27FC236}">
                  <a16:creationId xmlns:a16="http://schemas.microsoft.com/office/drawing/2014/main" id="{443D776B-3DE7-D08A-0F13-A64DBA880F8D}"/>
                </a:ext>
              </a:extLst>
            </p:cNvPr>
            <p:cNvGrpSpPr/>
            <p:nvPr/>
          </p:nvGrpSpPr>
          <p:grpSpPr>
            <a:xfrm>
              <a:off x="5597113" y="3247010"/>
              <a:ext cx="1026306" cy="1567077"/>
              <a:chOff x="0" y="-41373"/>
              <a:chExt cx="97524" cy="148911"/>
            </a:xfrm>
          </p:grpSpPr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1E507DF2-2980-BF60-241D-67A21A7DCBC7}"/>
                  </a:ext>
                </a:extLst>
              </p:cNvPr>
              <p:cNvSpPr/>
              <p:nvPr/>
            </p:nvSpPr>
            <p:spPr>
              <a:xfrm>
                <a:off x="0" y="0"/>
                <a:ext cx="97524" cy="63186"/>
              </a:xfrm>
              <a:custGeom>
                <a:avLst/>
                <a:gdLst/>
                <a:ahLst/>
                <a:cxnLst/>
                <a:rect l="l" t="t" r="r" b="b"/>
                <a:pathLst>
                  <a:path w="97524" h="63186">
                    <a:moveTo>
                      <a:pt x="31593" y="0"/>
                    </a:moveTo>
                    <a:lnTo>
                      <a:pt x="65931" y="0"/>
                    </a:lnTo>
                    <a:cubicBezTo>
                      <a:pt x="74310" y="0"/>
                      <a:pt x="82346" y="3329"/>
                      <a:pt x="88271" y="9253"/>
                    </a:cubicBezTo>
                    <a:cubicBezTo>
                      <a:pt x="94195" y="15178"/>
                      <a:pt x="97524" y="23214"/>
                      <a:pt x="97524" y="31593"/>
                    </a:cubicBezTo>
                    <a:lnTo>
                      <a:pt x="97524" y="31593"/>
                    </a:lnTo>
                    <a:cubicBezTo>
                      <a:pt x="97524" y="39972"/>
                      <a:pt x="94195" y="48008"/>
                      <a:pt x="88271" y="53932"/>
                    </a:cubicBezTo>
                    <a:cubicBezTo>
                      <a:pt x="82346" y="59857"/>
                      <a:pt x="74310" y="63186"/>
                      <a:pt x="65931" y="63186"/>
                    </a:cubicBezTo>
                    <a:lnTo>
                      <a:pt x="31593" y="63186"/>
                    </a:lnTo>
                    <a:cubicBezTo>
                      <a:pt x="23214" y="63186"/>
                      <a:pt x="15178" y="59857"/>
                      <a:pt x="9253" y="53932"/>
                    </a:cubicBezTo>
                    <a:cubicBezTo>
                      <a:pt x="3329" y="48008"/>
                      <a:pt x="0" y="39972"/>
                      <a:pt x="0" y="31593"/>
                    </a:cubicBezTo>
                    <a:lnTo>
                      <a:pt x="0" y="31593"/>
                    </a:lnTo>
                    <a:cubicBezTo>
                      <a:pt x="0" y="23214"/>
                      <a:pt x="3329" y="15178"/>
                      <a:pt x="9253" y="9253"/>
                    </a:cubicBezTo>
                    <a:cubicBezTo>
                      <a:pt x="15178" y="3329"/>
                      <a:pt x="23214" y="0"/>
                      <a:pt x="31593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TextBox 57">
                <a:extLst>
                  <a:ext uri="{FF2B5EF4-FFF2-40B4-BE49-F238E27FC236}">
                    <a16:creationId xmlns:a16="http://schemas.microsoft.com/office/drawing/2014/main" id="{421A15CA-9255-402F-3BC7-02A01668CF78}"/>
                  </a:ext>
                </a:extLst>
              </p:cNvPr>
              <p:cNvSpPr txBox="1"/>
              <p:nvPr/>
            </p:nvSpPr>
            <p:spPr>
              <a:xfrm>
                <a:off x="0" y="-41373"/>
                <a:ext cx="97524" cy="14891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 err="1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PsbC</a:t>
                </a:r>
                <a:endParaRPr lang="en-US" i="1" dirty="0">
                  <a:solidFill>
                    <a:srgbClr val="255073"/>
                  </a:solidFill>
                  <a:latin typeface="Arial Italics"/>
                  <a:ea typeface="Arial Italics"/>
                  <a:cs typeface="Arial Italics"/>
                  <a:sym typeface="Arial Italics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0BC7855B-5B77-0203-27E8-8BEF1F873C79}"/>
                </a:ext>
              </a:extLst>
            </p:cNvPr>
            <p:cNvGrpSpPr/>
            <p:nvPr/>
          </p:nvGrpSpPr>
          <p:grpSpPr>
            <a:xfrm>
              <a:off x="6057681" y="5037121"/>
              <a:ext cx="1152607" cy="1587956"/>
              <a:chOff x="0" y="-46051"/>
              <a:chExt cx="109526" cy="150895"/>
            </a:xfrm>
          </p:grpSpPr>
          <p:sp>
            <p:nvSpPr>
              <p:cNvPr id="88" name="Freeform 59">
                <a:extLst>
                  <a:ext uri="{FF2B5EF4-FFF2-40B4-BE49-F238E27FC236}">
                    <a16:creationId xmlns:a16="http://schemas.microsoft.com/office/drawing/2014/main" id="{46FF9D9E-3945-21CC-F313-16BA69E4B8DA}"/>
                  </a:ext>
                </a:extLst>
              </p:cNvPr>
              <p:cNvSpPr/>
              <p:nvPr/>
            </p:nvSpPr>
            <p:spPr>
              <a:xfrm>
                <a:off x="0" y="0"/>
                <a:ext cx="107518" cy="65170"/>
              </a:xfrm>
              <a:custGeom>
                <a:avLst/>
                <a:gdLst/>
                <a:ahLst/>
                <a:cxnLst/>
                <a:rect l="l" t="t" r="r" b="b"/>
                <a:pathLst>
                  <a:path w="107518" h="65170">
                    <a:moveTo>
                      <a:pt x="32585" y="0"/>
                    </a:moveTo>
                    <a:lnTo>
                      <a:pt x="74933" y="0"/>
                    </a:lnTo>
                    <a:cubicBezTo>
                      <a:pt x="83575" y="0"/>
                      <a:pt x="91863" y="3433"/>
                      <a:pt x="97974" y="9544"/>
                    </a:cubicBezTo>
                    <a:cubicBezTo>
                      <a:pt x="104085" y="15655"/>
                      <a:pt x="107518" y="23943"/>
                      <a:pt x="107518" y="32585"/>
                    </a:cubicBezTo>
                    <a:lnTo>
                      <a:pt x="107518" y="32585"/>
                    </a:lnTo>
                    <a:cubicBezTo>
                      <a:pt x="107518" y="41227"/>
                      <a:pt x="104085" y="49515"/>
                      <a:pt x="97974" y="55626"/>
                    </a:cubicBezTo>
                    <a:cubicBezTo>
                      <a:pt x="91863" y="61737"/>
                      <a:pt x="83575" y="65170"/>
                      <a:pt x="74933" y="65170"/>
                    </a:cubicBezTo>
                    <a:lnTo>
                      <a:pt x="32585" y="65170"/>
                    </a:lnTo>
                    <a:cubicBezTo>
                      <a:pt x="23943" y="65170"/>
                      <a:pt x="15655" y="61737"/>
                      <a:pt x="9544" y="55626"/>
                    </a:cubicBezTo>
                    <a:cubicBezTo>
                      <a:pt x="3433" y="49515"/>
                      <a:pt x="0" y="41227"/>
                      <a:pt x="0" y="32585"/>
                    </a:cubicBezTo>
                    <a:lnTo>
                      <a:pt x="0" y="32585"/>
                    </a:lnTo>
                    <a:cubicBezTo>
                      <a:pt x="0" y="23943"/>
                      <a:pt x="3433" y="15655"/>
                      <a:pt x="9544" y="9544"/>
                    </a:cubicBezTo>
                    <a:cubicBezTo>
                      <a:pt x="15655" y="3433"/>
                      <a:pt x="23943" y="0"/>
                      <a:pt x="32585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Box 60">
                <a:extLst>
                  <a:ext uri="{FF2B5EF4-FFF2-40B4-BE49-F238E27FC236}">
                    <a16:creationId xmlns:a16="http://schemas.microsoft.com/office/drawing/2014/main" id="{62FB015A-F2FB-7A3C-8BE5-46F31CEB50D5}"/>
                  </a:ext>
                </a:extLst>
              </p:cNvPr>
              <p:cNvSpPr txBox="1"/>
              <p:nvPr/>
            </p:nvSpPr>
            <p:spPr>
              <a:xfrm>
                <a:off x="2008" y="-46051"/>
                <a:ext cx="107518" cy="15089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Lhcb1</a:t>
                </a:r>
              </a:p>
            </p:txBody>
          </p:sp>
        </p:grpSp>
        <p:grpSp>
          <p:nvGrpSpPr>
            <p:cNvPr id="26" name="Group 61">
              <a:extLst>
                <a:ext uri="{FF2B5EF4-FFF2-40B4-BE49-F238E27FC236}">
                  <a16:creationId xmlns:a16="http://schemas.microsoft.com/office/drawing/2014/main" id="{88544122-3FD8-5160-B523-42F86E3CAD46}"/>
                </a:ext>
              </a:extLst>
            </p:cNvPr>
            <p:cNvGrpSpPr/>
            <p:nvPr/>
          </p:nvGrpSpPr>
          <p:grpSpPr>
            <a:xfrm>
              <a:off x="6598558" y="3796801"/>
              <a:ext cx="1050365" cy="1598423"/>
              <a:chOff x="0" y="-46248"/>
              <a:chExt cx="99810" cy="151889"/>
            </a:xfrm>
          </p:grpSpPr>
          <p:sp>
            <p:nvSpPr>
              <p:cNvPr id="86" name="Freeform 62">
                <a:extLst>
                  <a:ext uri="{FF2B5EF4-FFF2-40B4-BE49-F238E27FC236}">
                    <a16:creationId xmlns:a16="http://schemas.microsoft.com/office/drawing/2014/main" id="{556ABE84-D712-EB23-7607-64FCD34F6609}"/>
                  </a:ext>
                </a:extLst>
              </p:cNvPr>
              <p:cNvSpPr/>
              <p:nvPr/>
            </p:nvSpPr>
            <p:spPr>
              <a:xfrm>
                <a:off x="0" y="0"/>
                <a:ext cx="99810" cy="66164"/>
              </a:xfrm>
              <a:custGeom>
                <a:avLst/>
                <a:gdLst/>
                <a:ahLst/>
                <a:cxnLst/>
                <a:rect l="l" t="t" r="r" b="b"/>
                <a:pathLst>
                  <a:path w="99810" h="66164">
                    <a:moveTo>
                      <a:pt x="33082" y="0"/>
                    </a:moveTo>
                    <a:lnTo>
                      <a:pt x="66728" y="0"/>
                    </a:lnTo>
                    <a:cubicBezTo>
                      <a:pt x="84999" y="0"/>
                      <a:pt x="99810" y="14811"/>
                      <a:pt x="99810" y="33082"/>
                    </a:cubicBezTo>
                    <a:lnTo>
                      <a:pt x="99810" y="33082"/>
                    </a:lnTo>
                    <a:cubicBezTo>
                      <a:pt x="99810" y="51353"/>
                      <a:pt x="84999" y="66164"/>
                      <a:pt x="66728" y="66164"/>
                    </a:cubicBezTo>
                    <a:lnTo>
                      <a:pt x="33082" y="66164"/>
                    </a:lnTo>
                    <a:cubicBezTo>
                      <a:pt x="14811" y="66164"/>
                      <a:pt x="0" y="51353"/>
                      <a:pt x="0" y="33082"/>
                    </a:cubicBezTo>
                    <a:lnTo>
                      <a:pt x="0" y="33082"/>
                    </a:lnTo>
                    <a:cubicBezTo>
                      <a:pt x="0" y="14811"/>
                      <a:pt x="14811" y="0"/>
                      <a:pt x="33082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Box 63">
                <a:extLst>
                  <a:ext uri="{FF2B5EF4-FFF2-40B4-BE49-F238E27FC236}">
                    <a16:creationId xmlns:a16="http://schemas.microsoft.com/office/drawing/2014/main" id="{1B43B718-6BB5-C7FA-5B56-DA243F9CC095}"/>
                  </a:ext>
                </a:extLst>
              </p:cNvPr>
              <p:cNvSpPr txBox="1"/>
              <p:nvPr/>
            </p:nvSpPr>
            <p:spPr>
              <a:xfrm>
                <a:off x="0" y="-46248"/>
                <a:ext cx="99810" cy="15188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sz="2000" i="1" dirty="0" err="1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PsbB</a:t>
                </a:r>
                <a:endParaRPr lang="en-US" sz="2000" i="1" dirty="0">
                  <a:solidFill>
                    <a:srgbClr val="255073"/>
                  </a:solidFill>
                  <a:latin typeface="Arial Italics"/>
                  <a:ea typeface="Arial Italics"/>
                  <a:cs typeface="Arial Italics"/>
                  <a:sym typeface="Arial Italics"/>
                </a:endParaRPr>
              </a:p>
            </p:txBody>
          </p:sp>
        </p:grpSp>
        <p:sp>
          <p:nvSpPr>
            <p:cNvPr id="27" name="AutoShape 64">
              <a:extLst>
                <a:ext uri="{FF2B5EF4-FFF2-40B4-BE49-F238E27FC236}">
                  <a16:creationId xmlns:a16="http://schemas.microsoft.com/office/drawing/2014/main" id="{8AECA945-4B83-45FD-82BB-95ACB6CB6A5C}"/>
                </a:ext>
              </a:extLst>
            </p:cNvPr>
            <p:cNvSpPr/>
            <p:nvPr/>
          </p:nvSpPr>
          <p:spPr>
            <a:xfrm flipV="1">
              <a:off x="7976342" y="5617097"/>
              <a:ext cx="2453125" cy="2638348"/>
            </a:xfrm>
            <a:prstGeom prst="line">
              <a:avLst/>
            </a:prstGeom>
            <a:ln w="50800" cap="flat">
              <a:solidFill>
                <a:srgbClr val="255073">
                  <a:alpha val="54902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" name="Group 65">
              <a:extLst>
                <a:ext uri="{FF2B5EF4-FFF2-40B4-BE49-F238E27FC236}">
                  <a16:creationId xmlns:a16="http://schemas.microsoft.com/office/drawing/2014/main" id="{2A665180-F934-D473-D3B0-FA10D527BB02}"/>
                </a:ext>
              </a:extLst>
            </p:cNvPr>
            <p:cNvGrpSpPr/>
            <p:nvPr/>
          </p:nvGrpSpPr>
          <p:grpSpPr>
            <a:xfrm>
              <a:off x="7303457" y="5756493"/>
              <a:ext cx="1231512" cy="1567077"/>
              <a:chOff x="0" y="-42863"/>
              <a:chExt cx="117024" cy="148911"/>
            </a:xfrm>
          </p:grpSpPr>
          <p:sp>
            <p:nvSpPr>
              <p:cNvPr id="84" name="Freeform 66">
                <a:extLst>
                  <a:ext uri="{FF2B5EF4-FFF2-40B4-BE49-F238E27FC236}">
                    <a16:creationId xmlns:a16="http://schemas.microsoft.com/office/drawing/2014/main" id="{1AD2C21D-DD20-0C8F-4CC6-8176D6B7898D}"/>
                  </a:ext>
                </a:extLst>
              </p:cNvPr>
              <p:cNvSpPr/>
              <p:nvPr/>
            </p:nvSpPr>
            <p:spPr>
              <a:xfrm>
                <a:off x="0" y="0"/>
                <a:ext cx="117024" cy="63186"/>
              </a:xfrm>
              <a:custGeom>
                <a:avLst/>
                <a:gdLst/>
                <a:ahLst/>
                <a:cxnLst/>
                <a:rect l="l" t="t" r="r" b="b"/>
                <a:pathLst>
                  <a:path w="117024" h="63186">
                    <a:moveTo>
                      <a:pt x="31593" y="0"/>
                    </a:moveTo>
                    <a:lnTo>
                      <a:pt x="85431" y="0"/>
                    </a:lnTo>
                    <a:cubicBezTo>
                      <a:pt x="93810" y="0"/>
                      <a:pt x="101845" y="3329"/>
                      <a:pt x="107770" y="9253"/>
                    </a:cubicBezTo>
                    <a:cubicBezTo>
                      <a:pt x="113695" y="15178"/>
                      <a:pt x="117024" y="23214"/>
                      <a:pt x="117024" y="31593"/>
                    </a:cubicBezTo>
                    <a:lnTo>
                      <a:pt x="117024" y="31593"/>
                    </a:lnTo>
                    <a:cubicBezTo>
                      <a:pt x="117024" y="39972"/>
                      <a:pt x="113695" y="48008"/>
                      <a:pt x="107770" y="53932"/>
                    </a:cubicBezTo>
                    <a:cubicBezTo>
                      <a:pt x="101845" y="59857"/>
                      <a:pt x="93810" y="63186"/>
                      <a:pt x="85431" y="63186"/>
                    </a:cubicBezTo>
                    <a:lnTo>
                      <a:pt x="31593" y="63186"/>
                    </a:lnTo>
                    <a:cubicBezTo>
                      <a:pt x="23214" y="63186"/>
                      <a:pt x="15178" y="59857"/>
                      <a:pt x="9253" y="53932"/>
                    </a:cubicBezTo>
                    <a:cubicBezTo>
                      <a:pt x="3329" y="48008"/>
                      <a:pt x="0" y="39972"/>
                      <a:pt x="0" y="31593"/>
                    </a:cubicBezTo>
                    <a:lnTo>
                      <a:pt x="0" y="31593"/>
                    </a:lnTo>
                    <a:cubicBezTo>
                      <a:pt x="0" y="23214"/>
                      <a:pt x="3329" y="15178"/>
                      <a:pt x="9253" y="9253"/>
                    </a:cubicBezTo>
                    <a:cubicBezTo>
                      <a:pt x="15178" y="3329"/>
                      <a:pt x="23214" y="0"/>
                      <a:pt x="31593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Box 67">
                <a:extLst>
                  <a:ext uri="{FF2B5EF4-FFF2-40B4-BE49-F238E27FC236}">
                    <a16:creationId xmlns:a16="http://schemas.microsoft.com/office/drawing/2014/main" id="{ACDBF65C-D1C1-051D-70FD-B803139FC934}"/>
                  </a:ext>
                </a:extLst>
              </p:cNvPr>
              <p:cNvSpPr txBox="1"/>
              <p:nvPr/>
            </p:nvSpPr>
            <p:spPr>
              <a:xfrm>
                <a:off x="0" y="-42863"/>
                <a:ext cx="117024" cy="14891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Lhcb2</a:t>
                </a:r>
              </a:p>
            </p:txBody>
          </p:sp>
        </p:grpSp>
        <p:grpSp>
          <p:nvGrpSpPr>
            <p:cNvPr id="29" name="Group 68">
              <a:extLst>
                <a:ext uri="{FF2B5EF4-FFF2-40B4-BE49-F238E27FC236}">
                  <a16:creationId xmlns:a16="http://schemas.microsoft.com/office/drawing/2014/main" id="{237CD09F-979C-9543-AA8B-5F1C392A19DD}"/>
                </a:ext>
              </a:extLst>
            </p:cNvPr>
            <p:cNvGrpSpPr/>
            <p:nvPr/>
          </p:nvGrpSpPr>
          <p:grpSpPr>
            <a:xfrm>
              <a:off x="4870594" y="5617098"/>
              <a:ext cx="1070265" cy="1598423"/>
              <a:chOff x="-1891" y="-46758"/>
              <a:chExt cx="101701" cy="151889"/>
            </a:xfrm>
          </p:grpSpPr>
          <p:sp>
            <p:nvSpPr>
              <p:cNvPr id="82" name="Freeform 69">
                <a:extLst>
                  <a:ext uri="{FF2B5EF4-FFF2-40B4-BE49-F238E27FC236}">
                    <a16:creationId xmlns:a16="http://schemas.microsoft.com/office/drawing/2014/main" id="{AE183A8E-AB96-D5C7-A194-A02AD7AEFFE4}"/>
                  </a:ext>
                </a:extLst>
              </p:cNvPr>
              <p:cNvSpPr/>
              <p:nvPr/>
            </p:nvSpPr>
            <p:spPr>
              <a:xfrm>
                <a:off x="0" y="0"/>
                <a:ext cx="99810" cy="66164"/>
              </a:xfrm>
              <a:custGeom>
                <a:avLst/>
                <a:gdLst/>
                <a:ahLst/>
                <a:cxnLst/>
                <a:rect l="l" t="t" r="r" b="b"/>
                <a:pathLst>
                  <a:path w="99810" h="66164">
                    <a:moveTo>
                      <a:pt x="33082" y="0"/>
                    </a:moveTo>
                    <a:lnTo>
                      <a:pt x="66728" y="0"/>
                    </a:lnTo>
                    <a:cubicBezTo>
                      <a:pt x="84999" y="0"/>
                      <a:pt x="99810" y="14811"/>
                      <a:pt x="99810" y="33082"/>
                    </a:cubicBezTo>
                    <a:lnTo>
                      <a:pt x="99810" y="33082"/>
                    </a:lnTo>
                    <a:cubicBezTo>
                      <a:pt x="99810" y="51353"/>
                      <a:pt x="84999" y="66164"/>
                      <a:pt x="66728" y="66164"/>
                    </a:cubicBezTo>
                    <a:lnTo>
                      <a:pt x="33082" y="66164"/>
                    </a:lnTo>
                    <a:cubicBezTo>
                      <a:pt x="14811" y="66164"/>
                      <a:pt x="0" y="51353"/>
                      <a:pt x="0" y="33082"/>
                    </a:cubicBezTo>
                    <a:lnTo>
                      <a:pt x="0" y="33082"/>
                    </a:lnTo>
                    <a:cubicBezTo>
                      <a:pt x="0" y="14811"/>
                      <a:pt x="14811" y="0"/>
                      <a:pt x="33082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Box 70">
                <a:extLst>
                  <a:ext uri="{FF2B5EF4-FFF2-40B4-BE49-F238E27FC236}">
                    <a16:creationId xmlns:a16="http://schemas.microsoft.com/office/drawing/2014/main" id="{A5D7595E-E6C7-8D4A-4156-34CB6AF72452}"/>
                  </a:ext>
                </a:extLst>
              </p:cNvPr>
              <p:cNvSpPr txBox="1"/>
              <p:nvPr/>
            </p:nvSpPr>
            <p:spPr>
              <a:xfrm>
                <a:off x="-1891" y="-46758"/>
                <a:ext cx="99810" cy="15188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GLK</a:t>
                </a:r>
              </a:p>
            </p:txBody>
          </p:sp>
        </p:grpSp>
        <p:grpSp>
          <p:nvGrpSpPr>
            <p:cNvPr id="30" name="Group 71">
              <a:extLst>
                <a:ext uri="{FF2B5EF4-FFF2-40B4-BE49-F238E27FC236}">
                  <a16:creationId xmlns:a16="http://schemas.microsoft.com/office/drawing/2014/main" id="{CEB3A2E5-52BD-C3AE-1CD9-73039DEC8D04}"/>
                </a:ext>
              </a:extLst>
            </p:cNvPr>
            <p:cNvGrpSpPr/>
            <p:nvPr/>
          </p:nvGrpSpPr>
          <p:grpSpPr>
            <a:xfrm>
              <a:off x="5241920" y="4223654"/>
              <a:ext cx="1059121" cy="1598423"/>
              <a:chOff x="-832" y="-44217"/>
              <a:chExt cx="100642" cy="151889"/>
            </a:xfrm>
          </p:grpSpPr>
          <p:sp>
            <p:nvSpPr>
              <p:cNvPr id="80" name="Freeform 72">
                <a:extLst>
                  <a:ext uri="{FF2B5EF4-FFF2-40B4-BE49-F238E27FC236}">
                    <a16:creationId xmlns:a16="http://schemas.microsoft.com/office/drawing/2014/main" id="{B2A8F4F7-2C52-B8A3-2E42-9D00E7D19F1C}"/>
                  </a:ext>
                </a:extLst>
              </p:cNvPr>
              <p:cNvSpPr/>
              <p:nvPr/>
            </p:nvSpPr>
            <p:spPr>
              <a:xfrm>
                <a:off x="0" y="0"/>
                <a:ext cx="99810" cy="66164"/>
              </a:xfrm>
              <a:custGeom>
                <a:avLst/>
                <a:gdLst/>
                <a:ahLst/>
                <a:cxnLst/>
                <a:rect l="l" t="t" r="r" b="b"/>
                <a:pathLst>
                  <a:path w="99810" h="66164">
                    <a:moveTo>
                      <a:pt x="33082" y="0"/>
                    </a:moveTo>
                    <a:lnTo>
                      <a:pt x="66728" y="0"/>
                    </a:lnTo>
                    <a:cubicBezTo>
                      <a:pt x="84999" y="0"/>
                      <a:pt x="99810" y="14811"/>
                      <a:pt x="99810" y="33082"/>
                    </a:cubicBezTo>
                    <a:lnTo>
                      <a:pt x="99810" y="33082"/>
                    </a:lnTo>
                    <a:cubicBezTo>
                      <a:pt x="99810" y="51353"/>
                      <a:pt x="84999" y="66164"/>
                      <a:pt x="66728" y="66164"/>
                    </a:cubicBezTo>
                    <a:lnTo>
                      <a:pt x="33082" y="66164"/>
                    </a:lnTo>
                    <a:cubicBezTo>
                      <a:pt x="14811" y="66164"/>
                      <a:pt x="0" y="51353"/>
                      <a:pt x="0" y="33082"/>
                    </a:cubicBezTo>
                    <a:lnTo>
                      <a:pt x="0" y="33082"/>
                    </a:lnTo>
                    <a:cubicBezTo>
                      <a:pt x="0" y="14811"/>
                      <a:pt x="14811" y="0"/>
                      <a:pt x="33082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Box 73">
                <a:extLst>
                  <a:ext uri="{FF2B5EF4-FFF2-40B4-BE49-F238E27FC236}">
                    <a16:creationId xmlns:a16="http://schemas.microsoft.com/office/drawing/2014/main" id="{663E6545-2F29-7058-8A3F-F1A618ACBA38}"/>
                  </a:ext>
                </a:extLst>
              </p:cNvPr>
              <p:cNvSpPr txBox="1"/>
              <p:nvPr/>
            </p:nvSpPr>
            <p:spPr>
              <a:xfrm>
                <a:off x="-832" y="-44217"/>
                <a:ext cx="99810" cy="15188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GNC</a:t>
                </a:r>
              </a:p>
            </p:txBody>
          </p:sp>
        </p:grpSp>
        <p:grpSp>
          <p:nvGrpSpPr>
            <p:cNvPr id="31" name="Group 74">
              <a:extLst>
                <a:ext uri="{FF2B5EF4-FFF2-40B4-BE49-F238E27FC236}">
                  <a16:creationId xmlns:a16="http://schemas.microsoft.com/office/drawing/2014/main" id="{AA45E758-3ED6-5729-0B8C-7B44FDFE8F56}"/>
                </a:ext>
              </a:extLst>
            </p:cNvPr>
            <p:cNvGrpSpPr/>
            <p:nvPr/>
          </p:nvGrpSpPr>
          <p:grpSpPr>
            <a:xfrm>
              <a:off x="6925978" y="7442980"/>
              <a:ext cx="1050365" cy="1598423"/>
              <a:chOff x="0" y="-44122"/>
              <a:chExt cx="99810" cy="151889"/>
            </a:xfrm>
          </p:grpSpPr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828A80D4-10BF-4B98-2DD8-00425996615A}"/>
                  </a:ext>
                </a:extLst>
              </p:cNvPr>
              <p:cNvSpPr/>
              <p:nvPr/>
            </p:nvSpPr>
            <p:spPr>
              <a:xfrm>
                <a:off x="0" y="0"/>
                <a:ext cx="99810" cy="66164"/>
              </a:xfrm>
              <a:custGeom>
                <a:avLst/>
                <a:gdLst/>
                <a:ahLst/>
                <a:cxnLst/>
                <a:rect l="l" t="t" r="r" b="b"/>
                <a:pathLst>
                  <a:path w="99810" h="66164">
                    <a:moveTo>
                      <a:pt x="33082" y="0"/>
                    </a:moveTo>
                    <a:lnTo>
                      <a:pt x="66728" y="0"/>
                    </a:lnTo>
                    <a:cubicBezTo>
                      <a:pt x="84999" y="0"/>
                      <a:pt x="99810" y="14811"/>
                      <a:pt x="99810" y="33082"/>
                    </a:cubicBezTo>
                    <a:lnTo>
                      <a:pt x="99810" y="33082"/>
                    </a:lnTo>
                    <a:cubicBezTo>
                      <a:pt x="99810" y="51353"/>
                      <a:pt x="84999" y="66164"/>
                      <a:pt x="66728" y="66164"/>
                    </a:cubicBezTo>
                    <a:lnTo>
                      <a:pt x="33082" y="66164"/>
                    </a:lnTo>
                    <a:cubicBezTo>
                      <a:pt x="14811" y="66164"/>
                      <a:pt x="0" y="51353"/>
                      <a:pt x="0" y="33082"/>
                    </a:cubicBezTo>
                    <a:lnTo>
                      <a:pt x="0" y="33082"/>
                    </a:lnTo>
                    <a:cubicBezTo>
                      <a:pt x="0" y="14811"/>
                      <a:pt x="14811" y="0"/>
                      <a:pt x="33082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Box 76">
                <a:extLst>
                  <a:ext uri="{FF2B5EF4-FFF2-40B4-BE49-F238E27FC236}">
                    <a16:creationId xmlns:a16="http://schemas.microsoft.com/office/drawing/2014/main" id="{3B3F5D87-6D11-7858-D00B-B8795D7356B3}"/>
                  </a:ext>
                </a:extLst>
              </p:cNvPr>
              <p:cNvSpPr txBox="1"/>
              <p:nvPr/>
            </p:nvSpPr>
            <p:spPr>
              <a:xfrm>
                <a:off x="0" y="-44122"/>
                <a:ext cx="99810" cy="15188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PHY</a:t>
                </a:r>
              </a:p>
            </p:txBody>
          </p:sp>
        </p:grpSp>
        <p:sp>
          <p:nvSpPr>
            <p:cNvPr id="32" name="AutoShape 77">
              <a:extLst>
                <a:ext uri="{FF2B5EF4-FFF2-40B4-BE49-F238E27FC236}">
                  <a16:creationId xmlns:a16="http://schemas.microsoft.com/office/drawing/2014/main" id="{CAFF6991-CDFD-9665-2265-4A7CCC449D76}"/>
                </a:ext>
              </a:extLst>
            </p:cNvPr>
            <p:cNvSpPr/>
            <p:nvPr/>
          </p:nvSpPr>
          <p:spPr>
            <a:xfrm flipH="1" flipV="1">
              <a:off x="4925127" y="4409577"/>
              <a:ext cx="850731" cy="279400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AutoShape 78">
              <a:extLst>
                <a:ext uri="{FF2B5EF4-FFF2-40B4-BE49-F238E27FC236}">
                  <a16:creationId xmlns:a16="http://schemas.microsoft.com/office/drawing/2014/main" id="{7D934A70-4392-7083-8BB2-7DD623E7C7C8}"/>
                </a:ext>
              </a:extLst>
            </p:cNvPr>
            <p:cNvSpPr/>
            <p:nvPr/>
          </p:nvSpPr>
          <p:spPr>
            <a:xfrm flipH="1">
              <a:off x="5775858" y="4347345"/>
              <a:ext cx="334408" cy="341632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79">
              <a:extLst>
                <a:ext uri="{FF2B5EF4-FFF2-40B4-BE49-F238E27FC236}">
                  <a16:creationId xmlns:a16="http://schemas.microsoft.com/office/drawing/2014/main" id="{0B36C1FF-5404-6178-92CD-AFD213242C1A}"/>
                </a:ext>
              </a:extLst>
            </p:cNvPr>
            <p:cNvSpPr/>
            <p:nvPr/>
          </p:nvSpPr>
          <p:spPr>
            <a:xfrm flipH="1">
              <a:off x="5415677" y="5385262"/>
              <a:ext cx="360181" cy="723900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80">
              <a:extLst>
                <a:ext uri="{FF2B5EF4-FFF2-40B4-BE49-F238E27FC236}">
                  <a16:creationId xmlns:a16="http://schemas.microsoft.com/office/drawing/2014/main" id="{FECA7F08-CCA8-A4F7-2BD1-FDA21E302130}"/>
                </a:ext>
              </a:extLst>
            </p:cNvPr>
            <p:cNvSpPr/>
            <p:nvPr/>
          </p:nvSpPr>
          <p:spPr>
            <a:xfrm flipH="1">
              <a:off x="5940859" y="6207565"/>
              <a:ext cx="682560" cy="249740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81">
              <a:extLst>
                <a:ext uri="{FF2B5EF4-FFF2-40B4-BE49-F238E27FC236}">
                  <a16:creationId xmlns:a16="http://schemas.microsoft.com/office/drawing/2014/main" id="{CCAD5FAE-839A-73FB-41E4-AEA76F675D34}"/>
                </a:ext>
              </a:extLst>
            </p:cNvPr>
            <p:cNvSpPr/>
            <p:nvPr/>
          </p:nvSpPr>
          <p:spPr>
            <a:xfrm>
              <a:off x="6623419" y="6207565"/>
              <a:ext cx="827741" cy="1699738"/>
            </a:xfrm>
            <a:prstGeom prst="line">
              <a:avLst/>
            </a:prstGeom>
            <a:ln w="50800" cap="flat">
              <a:solidFill>
                <a:srgbClr val="255073">
                  <a:alpha val="19608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AutoShape 82">
              <a:extLst>
                <a:ext uri="{FF2B5EF4-FFF2-40B4-BE49-F238E27FC236}">
                  <a16:creationId xmlns:a16="http://schemas.microsoft.com/office/drawing/2014/main" id="{0ED40EF5-E5B4-6070-DCC9-E456A7BE4792}"/>
                </a:ext>
              </a:extLst>
            </p:cNvPr>
            <p:cNvSpPr/>
            <p:nvPr/>
          </p:nvSpPr>
          <p:spPr>
            <a:xfrm flipH="1" flipV="1">
              <a:off x="5940859" y="6457305"/>
              <a:ext cx="1362598" cy="82732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83">
              <a:extLst>
                <a:ext uri="{FF2B5EF4-FFF2-40B4-BE49-F238E27FC236}">
                  <a16:creationId xmlns:a16="http://schemas.microsoft.com/office/drawing/2014/main" id="{B3491EE3-5EED-60F2-58A6-A1A06C99D928}"/>
                </a:ext>
              </a:extLst>
            </p:cNvPr>
            <p:cNvSpPr/>
            <p:nvPr/>
          </p:nvSpPr>
          <p:spPr>
            <a:xfrm flipH="1">
              <a:off x="5775858" y="4631641"/>
              <a:ext cx="822700" cy="57336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84">
              <a:extLst>
                <a:ext uri="{FF2B5EF4-FFF2-40B4-BE49-F238E27FC236}">
                  <a16:creationId xmlns:a16="http://schemas.microsoft.com/office/drawing/2014/main" id="{E4297F34-4E80-E5C6-1B61-F01554D524BA}"/>
                </a:ext>
              </a:extLst>
            </p:cNvPr>
            <p:cNvSpPr/>
            <p:nvPr/>
          </p:nvSpPr>
          <p:spPr>
            <a:xfrm flipH="1">
              <a:off x="7451160" y="6872508"/>
              <a:ext cx="468053" cy="1034795"/>
            </a:xfrm>
            <a:prstGeom prst="line">
              <a:avLst/>
            </a:prstGeom>
            <a:ln w="50800" cap="flat">
              <a:solidFill>
                <a:srgbClr val="255073">
                  <a:alpha val="19608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85">
              <a:extLst>
                <a:ext uri="{FF2B5EF4-FFF2-40B4-BE49-F238E27FC236}">
                  <a16:creationId xmlns:a16="http://schemas.microsoft.com/office/drawing/2014/main" id="{898EF889-0642-74A0-2B7E-775BE324D89E}"/>
                </a:ext>
              </a:extLst>
            </p:cNvPr>
            <p:cNvSpPr/>
            <p:nvPr/>
          </p:nvSpPr>
          <p:spPr>
            <a:xfrm>
              <a:off x="5415677" y="6805448"/>
              <a:ext cx="2035483" cy="1101855"/>
            </a:xfrm>
            <a:prstGeom prst="line">
              <a:avLst/>
            </a:prstGeom>
            <a:ln w="50800" cap="flat">
              <a:solidFill>
                <a:srgbClr val="255073">
                  <a:alpha val="19608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1" name="Group 86">
              <a:extLst>
                <a:ext uri="{FF2B5EF4-FFF2-40B4-BE49-F238E27FC236}">
                  <a16:creationId xmlns:a16="http://schemas.microsoft.com/office/drawing/2014/main" id="{D487066B-CC15-6B29-CB80-2A76E94D0C15}"/>
                </a:ext>
              </a:extLst>
            </p:cNvPr>
            <p:cNvGrpSpPr/>
            <p:nvPr/>
          </p:nvGrpSpPr>
          <p:grpSpPr>
            <a:xfrm>
              <a:off x="2894593" y="5633941"/>
              <a:ext cx="1014052" cy="1539456"/>
              <a:chOff x="-45" y="-44165"/>
              <a:chExt cx="96360" cy="146285"/>
            </a:xfrm>
          </p:grpSpPr>
          <p:sp>
            <p:nvSpPr>
              <p:cNvPr id="76" name="Freeform 87">
                <a:extLst>
                  <a:ext uri="{FF2B5EF4-FFF2-40B4-BE49-F238E27FC236}">
                    <a16:creationId xmlns:a16="http://schemas.microsoft.com/office/drawing/2014/main" id="{DBCA3901-F767-0E18-4C86-B107C5327CDD}"/>
                  </a:ext>
                </a:extLst>
              </p:cNvPr>
              <p:cNvSpPr/>
              <p:nvPr/>
            </p:nvSpPr>
            <p:spPr>
              <a:xfrm>
                <a:off x="0" y="0"/>
                <a:ext cx="96315" cy="60560"/>
              </a:xfrm>
              <a:custGeom>
                <a:avLst/>
                <a:gdLst/>
                <a:ahLst/>
                <a:cxnLst/>
                <a:rect l="l" t="t" r="r" b="b"/>
                <a:pathLst>
                  <a:path w="96315" h="60560">
                    <a:moveTo>
                      <a:pt x="30280" y="0"/>
                    </a:moveTo>
                    <a:lnTo>
                      <a:pt x="66034" y="0"/>
                    </a:lnTo>
                    <a:cubicBezTo>
                      <a:pt x="82758" y="0"/>
                      <a:pt x="96315" y="13557"/>
                      <a:pt x="96315" y="30280"/>
                    </a:cubicBezTo>
                    <a:lnTo>
                      <a:pt x="96315" y="30280"/>
                    </a:lnTo>
                    <a:cubicBezTo>
                      <a:pt x="96315" y="47003"/>
                      <a:pt x="82758" y="60560"/>
                      <a:pt x="66034" y="60560"/>
                    </a:cubicBezTo>
                    <a:lnTo>
                      <a:pt x="30280" y="60560"/>
                    </a:lnTo>
                    <a:cubicBezTo>
                      <a:pt x="13557" y="60560"/>
                      <a:pt x="0" y="47003"/>
                      <a:pt x="0" y="30280"/>
                    </a:cubicBezTo>
                    <a:lnTo>
                      <a:pt x="0" y="30280"/>
                    </a:lnTo>
                    <a:cubicBezTo>
                      <a:pt x="0" y="13557"/>
                      <a:pt x="13557" y="0"/>
                      <a:pt x="30280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Box 88">
                <a:extLst>
                  <a:ext uri="{FF2B5EF4-FFF2-40B4-BE49-F238E27FC236}">
                    <a16:creationId xmlns:a16="http://schemas.microsoft.com/office/drawing/2014/main" id="{4F5423FF-EA4A-3B6F-7E56-594BD25011A6}"/>
                  </a:ext>
                </a:extLst>
              </p:cNvPr>
              <p:cNvSpPr txBox="1"/>
              <p:nvPr/>
            </p:nvSpPr>
            <p:spPr>
              <a:xfrm>
                <a:off x="-45" y="-44165"/>
                <a:ext cx="96315" cy="1462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ETR</a:t>
                </a:r>
              </a:p>
            </p:txBody>
          </p:sp>
        </p:grpSp>
        <p:grpSp>
          <p:nvGrpSpPr>
            <p:cNvPr id="42" name="Group 89">
              <a:extLst>
                <a:ext uri="{FF2B5EF4-FFF2-40B4-BE49-F238E27FC236}">
                  <a16:creationId xmlns:a16="http://schemas.microsoft.com/office/drawing/2014/main" id="{47BADD17-E5C8-73B8-79B1-2BB3DBA1B50A}"/>
                </a:ext>
              </a:extLst>
            </p:cNvPr>
            <p:cNvGrpSpPr/>
            <p:nvPr/>
          </p:nvGrpSpPr>
          <p:grpSpPr>
            <a:xfrm>
              <a:off x="10910896" y="5756499"/>
              <a:ext cx="1013578" cy="1539456"/>
              <a:chOff x="0" y="-42862"/>
              <a:chExt cx="96315" cy="146285"/>
            </a:xfrm>
          </p:grpSpPr>
          <p:sp>
            <p:nvSpPr>
              <p:cNvPr id="74" name="Freeform 90">
                <a:extLst>
                  <a:ext uri="{FF2B5EF4-FFF2-40B4-BE49-F238E27FC236}">
                    <a16:creationId xmlns:a16="http://schemas.microsoft.com/office/drawing/2014/main" id="{FA1B0015-7553-11D1-8B9C-2366C857C104}"/>
                  </a:ext>
                </a:extLst>
              </p:cNvPr>
              <p:cNvSpPr/>
              <p:nvPr/>
            </p:nvSpPr>
            <p:spPr>
              <a:xfrm>
                <a:off x="0" y="0"/>
                <a:ext cx="96315" cy="60560"/>
              </a:xfrm>
              <a:custGeom>
                <a:avLst/>
                <a:gdLst/>
                <a:ahLst/>
                <a:cxnLst/>
                <a:rect l="l" t="t" r="r" b="b"/>
                <a:pathLst>
                  <a:path w="96315" h="60560">
                    <a:moveTo>
                      <a:pt x="30280" y="0"/>
                    </a:moveTo>
                    <a:lnTo>
                      <a:pt x="66034" y="0"/>
                    </a:lnTo>
                    <a:cubicBezTo>
                      <a:pt x="82758" y="0"/>
                      <a:pt x="96315" y="13557"/>
                      <a:pt x="96315" y="30280"/>
                    </a:cubicBezTo>
                    <a:lnTo>
                      <a:pt x="96315" y="30280"/>
                    </a:lnTo>
                    <a:cubicBezTo>
                      <a:pt x="96315" y="47003"/>
                      <a:pt x="82758" y="60560"/>
                      <a:pt x="66034" y="60560"/>
                    </a:cubicBezTo>
                    <a:lnTo>
                      <a:pt x="30280" y="60560"/>
                    </a:lnTo>
                    <a:cubicBezTo>
                      <a:pt x="13557" y="60560"/>
                      <a:pt x="0" y="47003"/>
                      <a:pt x="0" y="30280"/>
                    </a:cubicBezTo>
                    <a:lnTo>
                      <a:pt x="0" y="30280"/>
                    </a:lnTo>
                    <a:cubicBezTo>
                      <a:pt x="0" y="13557"/>
                      <a:pt x="13557" y="0"/>
                      <a:pt x="30280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Box 91">
                <a:extLst>
                  <a:ext uri="{FF2B5EF4-FFF2-40B4-BE49-F238E27FC236}">
                    <a16:creationId xmlns:a16="http://schemas.microsoft.com/office/drawing/2014/main" id="{8CEC00FB-4819-6A85-0B33-54DD2A74638D}"/>
                  </a:ext>
                </a:extLst>
              </p:cNvPr>
              <p:cNvSpPr txBox="1"/>
              <p:nvPr/>
            </p:nvSpPr>
            <p:spPr>
              <a:xfrm>
                <a:off x="0" y="-42862"/>
                <a:ext cx="96315" cy="1462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PG</a:t>
                </a:r>
              </a:p>
            </p:txBody>
          </p:sp>
        </p:grpSp>
        <p:grpSp>
          <p:nvGrpSpPr>
            <p:cNvPr id="43" name="Group 92">
              <a:extLst>
                <a:ext uri="{FF2B5EF4-FFF2-40B4-BE49-F238E27FC236}">
                  <a16:creationId xmlns:a16="http://schemas.microsoft.com/office/drawing/2014/main" id="{DDEFD396-ABDD-6302-B972-03266E2CD295}"/>
                </a:ext>
              </a:extLst>
            </p:cNvPr>
            <p:cNvGrpSpPr/>
            <p:nvPr/>
          </p:nvGrpSpPr>
          <p:grpSpPr>
            <a:xfrm>
              <a:off x="9909996" y="4510522"/>
              <a:ext cx="1026259" cy="1539456"/>
              <a:chOff x="-1205" y="-44591"/>
              <a:chExt cx="97520" cy="146285"/>
            </a:xfrm>
          </p:grpSpPr>
          <p:sp>
            <p:nvSpPr>
              <p:cNvPr id="72" name="Freeform 93">
                <a:extLst>
                  <a:ext uri="{FF2B5EF4-FFF2-40B4-BE49-F238E27FC236}">
                    <a16:creationId xmlns:a16="http://schemas.microsoft.com/office/drawing/2014/main" id="{2C7C2261-636B-14DE-7562-02CA8372A60F}"/>
                  </a:ext>
                </a:extLst>
              </p:cNvPr>
              <p:cNvSpPr/>
              <p:nvPr/>
            </p:nvSpPr>
            <p:spPr>
              <a:xfrm>
                <a:off x="0" y="0"/>
                <a:ext cx="96315" cy="60560"/>
              </a:xfrm>
              <a:custGeom>
                <a:avLst/>
                <a:gdLst/>
                <a:ahLst/>
                <a:cxnLst/>
                <a:rect l="l" t="t" r="r" b="b"/>
                <a:pathLst>
                  <a:path w="96315" h="60560">
                    <a:moveTo>
                      <a:pt x="30280" y="0"/>
                    </a:moveTo>
                    <a:lnTo>
                      <a:pt x="66034" y="0"/>
                    </a:lnTo>
                    <a:cubicBezTo>
                      <a:pt x="82758" y="0"/>
                      <a:pt x="96315" y="13557"/>
                      <a:pt x="96315" y="30280"/>
                    </a:cubicBezTo>
                    <a:lnTo>
                      <a:pt x="96315" y="30280"/>
                    </a:lnTo>
                    <a:cubicBezTo>
                      <a:pt x="96315" y="47003"/>
                      <a:pt x="82758" y="60560"/>
                      <a:pt x="66034" y="60560"/>
                    </a:cubicBezTo>
                    <a:lnTo>
                      <a:pt x="30280" y="60560"/>
                    </a:lnTo>
                    <a:cubicBezTo>
                      <a:pt x="13557" y="60560"/>
                      <a:pt x="0" y="47003"/>
                      <a:pt x="0" y="30280"/>
                    </a:cubicBezTo>
                    <a:lnTo>
                      <a:pt x="0" y="30280"/>
                    </a:lnTo>
                    <a:cubicBezTo>
                      <a:pt x="0" y="13557"/>
                      <a:pt x="13557" y="0"/>
                      <a:pt x="30280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TextBox 94">
                <a:extLst>
                  <a:ext uri="{FF2B5EF4-FFF2-40B4-BE49-F238E27FC236}">
                    <a16:creationId xmlns:a16="http://schemas.microsoft.com/office/drawing/2014/main" id="{C0BDAFEC-E5DA-3EC2-430B-2E4B331B9760}"/>
                  </a:ext>
                </a:extLst>
              </p:cNvPr>
              <p:cNvSpPr txBox="1"/>
              <p:nvPr/>
            </p:nvSpPr>
            <p:spPr>
              <a:xfrm>
                <a:off x="-1205" y="-44591"/>
                <a:ext cx="96315" cy="1462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PE</a:t>
                </a:r>
              </a:p>
            </p:txBody>
          </p:sp>
        </p:grpSp>
        <p:grpSp>
          <p:nvGrpSpPr>
            <p:cNvPr id="44" name="Group 95">
              <a:extLst>
                <a:ext uri="{FF2B5EF4-FFF2-40B4-BE49-F238E27FC236}">
                  <a16:creationId xmlns:a16="http://schemas.microsoft.com/office/drawing/2014/main" id="{FC2BCDEA-8317-9A14-7F32-EF8089C44810}"/>
                </a:ext>
              </a:extLst>
            </p:cNvPr>
            <p:cNvGrpSpPr/>
            <p:nvPr/>
          </p:nvGrpSpPr>
          <p:grpSpPr>
            <a:xfrm>
              <a:off x="9390050" y="5912738"/>
              <a:ext cx="1038940" cy="1539456"/>
              <a:chOff x="-2410" y="-42863"/>
              <a:chExt cx="98725" cy="146285"/>
            </a:xfrm>
          </p:grpSpPr>
          <p:sp>
            <p:nvSpPr>
              <p:cNvPr id="70" name="Freeform 96">
                <a:extLst>
                  <a:ext uri="{FF2B5EF4-FFF2-40B4-BE49-F238E27FC236}">
                    <a16:creationId xmlns:a16="http://schemas.microsoft.com/office/drawing/2014/main" id="{DA15D7EC-B138-1E91-6398-7A6DB0D931B2}"/>
                  </a:ext>
                </a:extLst>
              </p:cNvPr>
              <p:cNvSpPr/>
              <p:nvPr/>
            </p:nvSpPr>
            <p:spPr>
              <a:xfrm>
                <a:off x="0" y="0"/>
                <a:ext cx="96315" cy="60560"/>
              </a:xfrm>
              <a:custGeom>
                <a:avLst/>
                <a:gdLst/>
                <a:ahLst/>
                <a:cxnLst/>
                <a:rect l="l" t="t" r="r" b="b"/>
                <a:pathLst>
                  <a:path w="96315" h="60560">
                    <a:moveTo>
                      <a:pt x="30280" y="0"/>
                    </a:moveTo>
                    <a:lnTo>
                      <a:pt x="66034" y="0"/>
                    </a:lnTo>
                    <a:cubicBezTo>
                      <a:pt x="82758" y="0"/>
                      <a:pt x="96315" y="13557"/>
                      <a:pt x="96315" y="30280"/>
                    </a:cubicBezTo>
                    <a:lnTo>
                      <a:pt x="96315" y="30280"/>
                    </a:lnTo>
                    <a:cubicBezTo>
                      <a:pt x="96315" y="47003"/>
                      <a:pt x="82758" y="60560"/>
                      <a:pt x="66034" y="60560"/>
                    </a:cubicBezTo>
                    <a:lnTo>
                      <a:pt x="30280" y="60560"/>
                    </a:lnTo>
                    <a:cubicBezTo>
                      <a:pt x="13557" y="60560"/>
                      <a:pt x="0" y="47003"/>
                      <a:pt x="0" y="30280"/>
                    </a:cubicBezTo>
                    <a:lnTo>
                      <a:pt x="0" y="30280"/>
                    </a:lnTo>
                    <a:cubicBezTo>
                      <a:pt x="0" y="13557"/>
                      <a:pt x="13557" y="0"/>
                      <a:pt x="30280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Box 97">
                <a:extLst>
                  <a:ext uri="{FF2B5EF4-FFF2-40B4-BE49-F238E27FC236}">
                    <a16:creationId xmlns:a16="http://schemas.microsoft.com/office/drawing/2014/main" id="{4EFF8786-C0A2-0296-4C38-97255866AC11}"/>
                  </a:ext>
                </a:extLst>
              </p:cNvPr>
              <p:cNvSpPr txBox="1"/>
              <p:nvPr/>
            </p:nvSpPr>
            <p:spPr>
              <a:xfrm>
                <a:off x="-2410" y="-42863"/>
                <a:ext cx="96315" cy="1462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XET</a:t>
                </a:r>
              </a:p>
            </p:txBody>
          </p:sp>
        </p:grpSp>
        <p:grpSp>
          <p:nvGrpSpPr>
            <p:cNvPr id="45" name="Group 98">
              <a:extLst>
                <a:ext uri="{FF2B5EF4-FFF2-40B4-BE49-F238E27FC236}">
                  <a16:creationId xmlns:a16="http://schemas.microsoft.com/office/drawing/2014/main" id="{DE3134A2-CE1C-FCEE-118F-5DBF118F8AB8}"/>
                </a:ext>
              </a:extLst>
            </p:cNvPr>
            <p:cNvGrpSpPr/>
            <p:nvPr/>
          </p:nvGrpSpPr>
          <p:grpSpPr>
            <a:xfrm>
              <a:off x="3789330" y="6259449"/>
              <a:ext cx="1060931" cy="1598423"/>
              <a:chOff x="0" y="-45287"/>
              <a:chExt cx="100814" cy="151889"/>
            </a:xfrm>
          </p:grpSpPr>
          <p:sp>
            <p:nvSpPr>
              <p:cNvPr id="68" name="Freeform 99">
                <a:extLst>
                  <a:ext uri="{FF2B5EF4-FFF2-40B4-BE49-F238E27FC236}">
                    <a16:creationId xmlns:a16="http://schemas.microsoft.com/office/drawing/2014/main" id="{C4BA8828-461D-B298-3F9E-036A9D2D01C0}"/>
                  </a:ext>
                </a:extLst>
              </p:cNvPr>
              <p:cNvSpPr/>
              <p:nvPr/>
            </p:nvSpPr>
            <p:spPr>
              <a:xfrm>
                <a:off x="0" y="0"/>
                <a:ext cx="99810" cy="66164"/>
              </a:xfrm>
              <a:custGeom>
                <a:avLst/>
                <a:gdLst/>
                <a:ahLst/>
                <a:cxnLst/>
                <a:rect l="l" t="t" r="r" b="b"/>
                <a:pathLst>
                  <a:path w="99810" h="66164">
                    <a:moveTo>
                      <a:pt x="33082" y="0"/>
                    </a:moveTo>
                    <a:lnTo>
                      <a:pt x="66728" y="0"/>
                    </a:lnTo>
                    <a:cubicBezTo>
                      <a:pt x="84999" y="0"/>
                      <a:pt x="99810" y="14811"/>
                      <a:pt x="99810" y="33082"/>
                    </a:cubicBezTo>
                    <a:lnTo>
                      <a:pt x="99810" y="33082"/>
                    </a:lnTo>
                    <a:cubicBezTo>
                      <a:pt x="99810" y="51353"/>
                      <a:pt x="84999" y="66164"/>
                      <a:pt x="66728" y="66164"/>
                    </a:cubicBezTo>
                    <a:lnTo>
                      <a:pt x="33082" y="66164"/>
                    </a:lnTo>
                    <a:cubicBezTo>
                      <a:pt x="14811" y="66164"/>
                      <a:pt x="0" y="51353"/>
                      <a:pt x="0" y="33082"/>
                    </a:cubicBezTo>
                    <a:lnTo>
                      <a:pt x="0" y="33082"/>
                    </a:lnTo>
                    <a:cubicBezTo>
                      <a:pt x="0" y="14811"/>
                      <a:pt x="14811" y="0"/>
                      <a:pt x="33082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TextBox 100">
                <a:extLst>
                  <a:ext uri="{FF2B5EF4-FFF2-40B4-BE49-F238E27FC236}">
                    <a16:creationId xmlns:a16="http://schemas.microsoft.com/office/drawing/2014/main" id="{BCBA1D5E-9088-B535-5E09-EB976F6F4BA7}"/>
                  </a:ext>
                </a:extLst>
              </p:cNvPr>
              <p:cNvSpPr txBox="1"/>
              <p:nvPr/>
            </p:nvSpPr>
            <p:spPr>
              <a:xfrm>
                <a:off x="1004" y="-45287"/>
                <a:ext cx="99810" cy="15188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SGR</a:t>
                </a:r>
              </a:p>
            </p:txBody>
          </p:sp>
        </p:grpSp>
        <p:sp>
          <p:nvSpPr>
            <p:cNvPr id="46" name="AutoShape 101">
              <a:extLst>
                <a:ext uri="{FF2B5EF4-FFF2-40B4-BE49-F238E27FC236}">
                  <a16:creationId xmlns:a16="http://schemas.microsoft.com/office/drawing/2014/main" id="{289CB2F5-3FA4-0D01-1F71-8B3338FEA220}"/>
                </a:ext>
              </a:extLst>
            </p:cNvPr>
            <p:cNvSpPr/>
            <p:nvPr/>
          </p:nvSpPr>
          <p:spPr>
            <a:xfrm>
              <a:off x="4314512" y="7432318"/>
              <a:ext cx="2611465" cy="823128"/>
            </a:xfrm>
            <a:prstGeom prst="line">
              <a:avLst/>
            </a:prstGeom>
            <a:ln w="50800" cap="flat">
              <a:solidFill>
                <a:srgbClr val="255073">
                  <a:alpha val="19608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" name="Group 102">
              <a:extLst>
                <a:ext uri="{FF2B5EF4-FFF2-40B4-BE49-F238E27FC236}">
                  <a16:creationId xmlns:a16="http://schemas.microsoft.com/office/drawing/2014/main" id="{99F7EDAE-1B9E-3812-43CD-66594FFE359A}"/>
                </a:ext>
              </a:extLst>
            </p:cNvPr>
            <p:cNvGrpSpPr/>
            <p:nvPr/>
          </p:nvGrpSpPr>
          <p:grpSpPr>
            <a:xfrm>
              <a:off x="1970579" y="3597181"/>
              <a:ext cx="1013578" cy="1539456"/>
              <a:chOff x="0" y="-46917"/>
              <a:chExt cx="96315" cy="146285"/>
            </a:xfrm>
          </p:grpSpPr>
          <p:sp>
            <p:nvSpPr>
              <p:cNvPr id="66" name="Freeform 103">
                <a:extLst>
                  <a:ext uri="{FF2B5EF4-FFF2-40B4-BE49-F238E27FC236}">
                    <a16:creationId xmlns:a16="http://schemas.microsoft.com/office/drawing/2014/main" id="{CF2A66B9-C9D2-83AF-FA86-50F654179F9D}"/>
                  </a:ext>
                </a:extLst>
              </p:cNvPr>
              <p:cNvSpPr/>
              <p:nvPr/>
            </p:nvSpPr>
            <p:spPr>
              <a:xfrm>
                <a:off x="0" y="0"/>
                <a:ext cx="96315" cy="60560"/>
              </a:xfrm>
              <a:custGeom>
                <a:avLst/>
                <a:gdLst/>
                <a:ahLst/>
                <a:cxnLst/>
                <a:rect l="l" t="t" r="r" b="b"/>
                <a:pathLst>
                  <a:path w="96315" h="60560">
                    <a:moveTo>
                      <a:pt x="30280" y="0"/>
                    </a:moveTo>
                    <a:lnTo>
                      <a:pt x="66034" y="0"/>
                    </a:lnTo>
                    <a:cubicBezTo>
                      <a:pt x="82758" y="0"/>
                      <a:pt x="96315" y="13557"/>
                      <a:pt x="96315" y="30280"/>
                    </a:cubicBezTo>
                    <a:lnTo>
                      <a:pt x="96315" y="30280"/>
                    </a:lnTo>
                    <a:cubicBezTo>
                      <a:pt x="96315" y="47003"/>
                      <a:pt x="82758" y="60560"/>
                      <a:pt x="66034" y="60560"/>
                    </a:cubicBezTo>
                    <a:lnTo>
                      <a:pt x="30280" y="60560"/>
                    </a:lnTo>
                    <a:cubicBezTo>
                      <a:pt x="13557" y="60560"/>
                      <a:pt x="0" y="47003"/>
                      <a:pt x="0" y="30280"/>
                    </a:cubicBezTo>
                    <a:lnTo>
                      <a:pt x="0" y="30280"/>
                    </a:lnTo>
                    <a:cubicBezTo>
                      <a:pt x="0" y="13557"/>
                      <a:pt x="13557" y="0"/>
                      <a:pt x="30280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Box 104">
                <a:extLst>
                  <a:ext uri="{FF2B5EF4-FFF2-40B4-BE49-F238E27FC236}">
                    <a16:creationId xmlns:a16="http://schemas.microsoft.com/office/drawing/2014/main" id="{562F21E8-BF0D-DB8C-AA0F-6FA2D9223925}"/>
                  </a:ext>
                </a:extLst>
              </p:cNvPr>
              <p:cNvSpPr txBox="1"/>
              <p:nvPr/>
            </p:nvSpPr>
            <p:spPr>
              <a:xfrm>
                <a:off x="0" y="-46917"/>
                <a:ext cx="96315" cy="1462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CHS</a:t>
                </a:r>
              </a:p>
            </p:txBody>
          </p:sp>
        </p:grpSp>
        <p:grpSp>
          <p:nvGrpSpPr>
            <p:cNvPr id="48" name="Group 105">
              <a:extLst>
                <a:ext uri="{FF2B5EF4-FFF2-40B4-BE49-F238E27FC236}">
                  <a16:creationId xmlns:a16="http://schemas.microsoft.com/office/drawing/2014/main" id="{F4D68058-F2AD-536B-1994-75CA84F14C76}"/>
                </a:ext>
              </a:extLst>
            </p:cNvPr>
            <p:cNvGrpSpPr/>
            <p:nvPr/>
          </p:nvGrpSpPr>
          <p:grpSpPr>
            <a:xfrm>
              <a:off x="3128900" y="3748433"/>
              <a:ext cx="1013578" cy="1539456"/>
              <a:chOff x="0" y="-49384"/>
              <a:chExt cx="96315" cy="146285"/>
            </a:xfrm>
          </p:grpSpPr>
          <p:sp>
            <p:nvSpPr>
              <p:cNvPr id="64" name="Freeform 106">
                <a:extLst>
                  <a:ext uri="{FF2B5EF4-FFF2-40B4-BE49-F238E27FC236}">
                    <a16:creationId xmlns:a16="http://schemas.microsoft.com/office/drawing/2014/main" id="{8C5C6F75-8814-080F-AB4C-1E3FB9CF56A9}"/>
                  </a:ext>
                </a:extLst>
              </p:cNvPr>
              <p:cNvSpPr/>
              <p:nvPr/>
            </p:nvSpPr>
            <p:spPr>
              <a:xfrm>
                <a:off x="0" y="0"/>
                <a:ext cx="96315" cy="60560"/>
              </a:xfrm>
              <a:custGeom>
                <a:avLst/>
                <a:gdLst/>
                <a:ahLst/>
                <a:cxnLst/>
                <a:rect l="l" t="t" r="r" b="b"/>
                <a:pathLst>
                  <a:path w="96315" h="60560">
                    <a:moveTo>
                      <a:pt x="30280" y="0"/>
                    </a:moveTo>
                    <a:lnTo>
                      <a:pt x="66034" y="0"/>
                    </a:lnTo>
                    <a:cubicBezTo>
                      <a:pt x="82758" y="0"/>
                      <a:pt x="96315" y="13557"/>
                      <a:pt x="96315" y="30280"/>
                    </a:cubicBezTo>
                    <a:lnTo>
                      <a:pt x="96315" y="30280"/>
                    </a:lnTo>
                    <a:cubicBezTo>
                      <a:pt x="96315" y="47003"/>
                      <a:pt x="82758" y="60560"/>
                      <a:pt x="66034" y="60560"/>
                    </a:cubicBezTo>
                    <a:lnTo>
                      <a:pt x="30280" y="60560"/>
                    </a:lnTo>
                    <a:cubicBezTo>
                      <a:pt x="13557" y="60560"/>
                      <a:pt x="0" y="47003"/>
                      <a:pt x="0" y="30280"/>
                    </a:cubicBezTo>
                    <a:lnTo>
                      <a:pt x="0" y="30280"/>
                    </a:lnTo>
                    <a:cubicBezTo>
                      <a:pt x="0" y="13557"/>
                      <a:pt x="13557" y="0"/>
                      <a:pt x="30280" y="0"/>
                    </a:cubicBezTo>
                    <a:close/>
                  </a:path>
                </a:pathLst>
              </a:custGeom>
              <a:solidFill>
                <a:srgbClr val="C4E6B6"/>
              </a:solidFill>
              <a:ln w="9525" cap="rnd">
                <a:solidFill>
                  <a:srgbClr val="25507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Box 107">
                <a:extLst>
                  <a:ext uri="{FF2B5EF4-FFF2-40B4-BE49-F238E27FC236}">
                    <a16:creationId xmlns:a16="http://schemas.microsoft.com/office/drawing/2014/main" id="{643A48A8-6F60-C053-C219-D5492D2D5A54}"/>
                  </a:ext>
                </a:extLst>
              </p:cNvPr>
              <p:cNvSpPr txBox="1"/>
              <p:nvPr/>
            </p:nvSpPr>
            <p:spPr>
              <a:xfrm>
                <a:off x="0" y="-49384"/>
                <a:ext cx="96315" cy="1462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r>
                  <a:rPr lang="en-US" i="1" dirty="0">
                    <a:solidFill>
                      <a:srgbClr val="255073"/>
                    </a:solidFill>
                    <a:latin typeface="Arial Italics"/>
                    <a:ea typeface="Arial Italics"/>
                    <a:cs typeface="Arial Italics"/>
                    <a:sym typeface="Arial Italics"/>
                  </a:rPr>
                  <a:t>PSY</a:t>
                </a:r>
              </a:p>
            </p:txBody>
          </p:sp>
        </p:grpSp>
        <p:sp>
          <p:nvSpPr>
            <p:cNvPr id="49" name="AutoShape 108">
              <a:extLst>
                <a:ext uri="{FF2B5EF4-FFF2-40B4-BE49-F238E27FC236}">
                  <a16:creationId xmlns:a16="http://schemas.microsoft.com/office/drawing/2014/main" id="{9D5F9FDE-A500-2E27-895A-DB3049F2FBD7}"/>
                </a:ext>
              </a:extLst>
            </p:cNvPr>
            <p:cNvSpPr/>
            <p:nvPr/>
          </p:nvSpPr>
          <p:spPr>
            <a:xfrm flipH="1" flipV="1">
              <a:off x="3908646" y="6417376"/>
              <a:ext cx="405866" cy="318657"/>
            </a:xfrm>
            <a:prstGeom prst="line">
              <a:avLst/>
            </a:prstGeom>
            <a:ln w="50800" cap="flat">
              <a:solidFill>
                <a:srgbClr val="255073">
                  <a:alpha val="54902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109">
              <a:extLst>
                <a:ext uri="{FF2B5EF4-FFF2-40B4-BE49-F238E27FC236}">
                  <a16:creationId xmlns:a16="http://schemas.microsoft.com/office/drawing/2014/main" id="{67499921-8354-55EC-FBF8-2CF4EB116B43}"/>
                </a:ext>
              </a:extLst>
            </p:cNvPr>
            <p:cNvSpPr/>
            <p:nvPr/>
          </p:nvSpPr>
          <p:spPr>
            <a:xfrm flipH="1" flipV="1">
              <a:off x="2984158" y="7027274"/>
              <a:ext cx="805172" cy="56901"/>
            </a:xfrm>
            <a:prstGeom prst="line">
              <a:avLst/>
            </a:prstGeom>
            <a:ln w="50800" cap="flat">
              <a:solidFill>
                <a:srgbClr val="255073">
                  <a:alpha val="58824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AutoShape 110">
              <a:extLst>
                <a:ext uri="{FF2B5EF4-FFF2-40B4-BE49-F238E27FC236}">
                  <a16:creationId xmlns:a16="http://schemas.microsoft.com/office/drawing/2014/main" id="{D2953D8D-A85A-915D-7E27-EF985601660B}"/>
                </a:ext>
              </a:extLst>
            </p:cNvPr>
            <p:cNvSpPr/>
            <p:nvPr/>
          </p:nvSpPr>
          <p:spPr>
            <a:xfrm flipH="1">
              <a:off x="3401857" y="4905448"/>
              <a:ext cx="233832" cy="1193271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AutoShape 111">
              <a:extLst>
                <a:ext uri="{FF2B5EF4-FFF2-40B4-BE49-F238E27FC236}">
                  <a16:creationId xmlns:a16="http://schemas.microsoft.com/office/drawing/2014/main" id="{A6078727-D38B-472C-A3C5-17CACD7D91E9}"/>
                </a:ext>
              </a:extLst>
            </p:cNvPr>
            <p:cNvSpPr/>
            <p:nvPr/>
          </p:nvSpPr>
          <p:spPr>
            <a:xfrm flipH="1" flipV="1">
              <a:off x="2477369" y="4728234"/>
              <a:ext cx="924488" cy="1370485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112">
              <a:extLst>
                <a:ext uri="{FF2B5EF4-FFF2-40B4-BE49-F238E27FC236}">
                  <a16:creationId xmlns:a16="http://schemas.microsoft.com/office/drawing/2014/main" id="{0E7F4F91-BB69-12E6-6CE5-EB31185D187C}"/>
                </a:ext>
              </a:extLst>
            </p:cNvPr>
            <p:cNvSpPr/>
            <p:nvPr/>
          </p:nvSpPr>
          <p:spPr>
            <a:xfrm flipV="1">
              <a:off x="2477369" y="4728234"/>
              <a:ext cx="0" cy="1980384"/>
            </a:xfrm>
            <a:prstGeom prst="line">
              <a:avLst/>
            </a:prstGeom>
            <a:ln w="50800" cap="flat">
              <a:solidFill>
                <a:srgbClr val="255073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113">
              <a:extLst>
                <a:ext uri="{FF2B5EF4-FFF2-40B4-BE49-F238E27FC236}">
                  <a16:creationId xmlns:a16="http://schemas.microsoft.com/office/drawing/2014/main" id="{727B7A66-F3B7-220E-E6D1-231403B8DEDD}"/>
                </a:ext>
              </a:extLst>
            </p:cNvPr>
            <p:cNvSpPr/>
            <p:nvPr/>
          </p:nvSpPr>
          <p:spPr>
            <a:xfrm flipV="1">
              <a:off x="2477369" y="4905448"/>
              <a:ext cx="1158320" cy="1803170"/>
            </a:xfrm>
            <a:prstGeom prst="line">
              <a:avLst/>
            </a:prstGeom>
            <a:ln w="50800" cap="flat">
              <a:solidFill>
                <a:srgbClr val="255073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114">
              <a:extLst>
                <a:ext uri="{FF2B5EF4-FFF2-40B4-BE49-F238E27FC236}">
                  <a16:creationId xmlns:a16="http://schemas.microsoft.com/office/drawing/2014/main" id="{D08FE680-65F6-6D8E-094A-0E7664A695F1}"/>
                </a:ext>
              </a:extLst>
            </p:cNvPr>
            <p:cNvSpPr/>
            <p:nvPr/>
          </p:nvSpPr>
          <p:spPr>
            <a:xfrm flipV="1">
              <a:off x="7976342" y="6682471"/>
              <a:ext cx="1439070" cy="1572975"/>
            </a:xfrm>
            <a:prstGeom prst="line">
              <a:avLst/>
            </a:prstGeom>
            <a:ln w="50800" cap="flat">
              <a:solidFill>
                <a:srgbClr val="255073">
                  <a:alpha val="54902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AutoShape 115">
              <a:extLst>
                <a:ext uri="{FF2B5EF4-FFF2-40B4-BE49-F238E27FC236}">
                  <a16:creationId xmlns:a16="http://schemas.microsoft.com/office/drawing/2014/main" id="{BDE3131F-CC13-712D-A231-9BF5EABF40E1}"/>
                </a:ext>
              </a:extLst>
            </p:cNvPr>
            <p:cNvSpPr/>
            <p:nvPr/>
          </p:nvSpPr>
          <p:spPr>
            <a:xfrm flipV="1">
              <a:off x="7976342" y="6844879"/>
              <a:ext cx="3441343" cy="1410567"/>
            </a:xfrm>
            <a:prstGeom prst="line">
              <a:avLst/>
            </a:prstGeom>
            <a:ln w="50800" cap="flat">
              <a:solidFill>
                <a:srgbClr val="255073">
                  <a:alpha val="54902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AutoShape 116">
              <a:extLst>
                <a:ext uri="{FF2B5EF4-FFF2-40B4-BE49-F238E27FC236}">
                  <a16:creationId xmlns:a16="http://schemas.microsoft.com/office/drawing/2014/main" id="{FED5C746-8BDA-30D6-84BC-933BEA2A94A6}"/>
                </a:ext>
              </a:extLst>
            </p:cNvPr>
            <p:cNvSpPr/>
            <p:nvPr/>
          </p:nvSpPr>
          <p:spPr>
            <a:xfrm>
              <a:off x="1344178" y="3070405"/>
              <a:ext cx="1133191" cy="1020515"/>
            </a:xfrm>
            <a:prstGeom prst="line">
              <a:avLst/>
            </a:prstGeom>
            <a:ln w="50800" cap="flat">
              <a:solidFill>
                <a:srgbClr val="FF3131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AutoShape 117">
              <a:extLst>
                <a:ext uri="{FF2B5EF4-FFF2-40B4-BE49-F238E27FC236}">
                  <a16:creationId xmlns:a16="http://schemas.microsoft.com/office/drawing/2014/main" id="{59BDEE65-E1E4-EAF0-6182-26E05FFB6FC1}"/>
                </a:ext>
              </a:extLst>
            </p:cNvPr>
            <p:cNvSpPr/>
            <p:nvPr/>
          </p:nvSpPr>
          <p:spPr>
            <a:xfrm>
              <a:off x="1344178" y="3070405"/>
              <a:ext cx="2291511" cy="1197729"/>
            </a:xfrm>
            <a:prstGeom prst="line">
              <a:avLst/>
            </a:prstGeom>
            <a:ln w="50800" cap="flat">
              <a:solidFill>
                <a:srgbClr val="FF3131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AutoShape 118">
              <a:extLst>
                <a:ext uri="{FF2B5EF4-FFF2-40B4-BE49-F238E27FC236}">
                  <a16:creationId xmlns:a16="http://schemas.microsoft.com/office/drawing/2014/main" id="{434CF366-23BB-E01C-B355-5540FF410844}"/>
                </a:ext>
              </a:extLst>
            </p:cNvPr>
            <p:cNvSpPr/>
            <p:nvPr/>
          </p:nvSpPr>
          <p:spPr>
            <a:xfrm>
              <a:off x="4201941" y="3087071"/>
              <a:ext cx="723186" cy="636684"/>
            </a:xfrm>
            <a:prstGeom prst="line">
              <a:avLst/>
            </a:prstGeom>
            <a:ln w="50800" cap="flat">
              <a:solidFill>
                <a:srgbClr val="FF3131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AutoShape 119">
              <a:extLst>
                <a:ext uri="{FF2B5EF4-FFF2-40B4-BE49-F238E27FC236}">
                  <a16:creationId xmlns:a16="http://schemas.microsoft.com/office/drawing/2014/main" id="{2ADBA53A-37B4-A992-2164-4E16DE915B71}"/>
                </a:ext>
              </a:extLst>
            </p:cNvPr>
            <p:cNvSpPr/>
            <p:nvPr/>
          </p:nvSpPr>
          <p:spPr>
            <a:xfrm>
              <a:off x="4201941" y="3087071"/>
              <a:ext cx="1908325" cy="595331"/>
            </a:xfrm>
            <a:prstGeom prst="line">
              <a:avLst/>
            </a:prstGeom>
            <a:ln w="50800" cap="flat">
              <a:solidFill>
                <a:srgbClr val="FF3131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AutoShape 120">
              <a:extLst>
                <a:ext uri="{FF2B5EF4-FFF2-40B4-BE49-F238E27FC236}">
                  <a16:creationId xmlns:a16="http://schemas.microsoft.com/office/drawing/2014/main" id="{60063081-6005-6D74-C0E2-2ED979F923EB}"/>
                </a:ext>
              </a:extLst>
            </p:cNvPr>
            <p:cNvSpPr/>
            <p:nvPr/>
          </p:nvSpPr>
          <p:spPr>
            <a:xfrm>
              <a:off x="8421569" y="3123602"/>
              <a:ext cx="1500632" cy="3240211"/>
            </a:xfrm>
            <a:prstGeom prst="line">
              <a:avLst/>
            </a:prstGeom>
            <a:ln w="50800" cap="flat">
              <a:solidFill>
                <a:srgbClr val="FF3131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AutoShape 121">
              <a:extLst>
                <a:ext uri="{FF2B5EF4-FFF2-40B4-BE49-F238E27FC236}">
                  <a16:creationId xmlns:a16="http://schemas.microsoft.com/office/drawing/2014/main" id="{ECAEFE65-7EB5-A965-C9A2-A54FDD43BCDC}"/>
                </a:ext>
              </a:extLst>
            </p:cNvPr>
            <p:cNvSpPr/>
            <p:nvPr/>
          </p:nvSpPr>
          <p:spPr>
            <a:xfrm>
              <a:off x="8421569" y="3123602"/>
              <a:ext cx="2007897" cy="1856181"/>
            </a:xfrm>
            <a:prstGeom prst="line">
              <a:avLst/>
            </a:prstGeom>
            <a:ln w="50800" cap="flat">
              <a:solidFill>
                <a:srgbClr val="FF3131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utoShape 122">
              <a:extLst>
                <a:ext uri="{FF2B5EF4-FFF2-40B4-BE49-F238E27FC236}">
                  <a16:creationId xmlns:a16="http://schemas.microsoft.com/office/drawing/2014/main" id="{054594D8-651B-63DF-2055-2043A4011B53}"/>
                </a:ext>
              </a:extLst>
            </p:cNvPr>
            <p:cNvSpPr/>
            <p:nvPr/>
          </p:nvSpPr>
          <p:spPr>
            <a:xfrm flipH="1">
              <a:off x="11417685" y="3087071"/>
              <a:ext cx="63043" cy="3120494"/>
            </a:xfrm>
            <a:prstGeom prst="line">
              <a:avLst/>
            </a:prstGeom>
            <a:ln w="50800" cap="flat">
              <a:solidFill>
                <a:srgbClr val="FF3131">
                  <a:alpha val="57647"/>
                </a:srgbClr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" name="TextBox 253">
            <a:extLst>
              <a:ext uri="{FF2B5EF4-FFF2-40B4-BE49-F238E27FC236}">
                <a16:creationId xmlns:a16="http://schemas.microsoft.com/office/drawing/2014/main" id="{B13C0B00-593A-6A3E-9C1D-301819458D4E}"/>
              </a:ext>
            </a:extLst>
          </p:cNvPr>
          <p:cNvSpPr txBox="1"/>
          <p:nvPr/>
        </p:nvSpPr>
        <p:spPr>
          <a:xfrm>
            <a:off x="133541" y="935765"/>
            <a:ext cx="3010242" cy="1269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59077" lvl="1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1. Build a trait-to-trait network using ontologies (4)</a:t>
            </a:r>
          </a:p>
        </p:txBody>
      </p:sp>
      <p:sp>
        <p:nvSpPr>
          <p:cNvPr id="112" name="TextBox 245">
            <a:extLst>
              <a:ext uri="{FF2B5EF4-FFF2-40B4-BE49-F238E27FC236}">
                <a16:creationId xmlns:a16="http://schemas.microsoft.com/office/drawing/2014/main" id="{4FC38A78-7ACB-78EE-FF0B-F83E50657F9D}"/>
              </a:ext>
            </a:extLst>
          </p:cNvPr>
          <p:cNvSpPr txBox="1"/>
          <p:nvPr/>
        </p:nvSpPr>
        <p:spPr>
          <a:xfrm>
            <a:off x="413983" y="2436239"/>
            <a:ext cx="2579746" cy="1291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2.  Build a gene-to-gene network from existing knowledge </a:t>
            </a:r>
          </a:p>
        </p:txBody>
      </p:sp>
      <p:sp>
        <p:nvSpPr>
          <p:cNvPr id="113" name="TextBox 254">
            <a:extLst>
              <a:ext uri="{FF2B5EF4-FFF2-40B4-BE49-F238E27FC236}">
                <a16:creationId xmlns:a16="http://schemas.microsoft.com/office/drawing/2014/main" id="{862C7487-62CA-29C2-1ACC-6AE0CE1500D3}"/>
              </a:ext>
            </a:extLst>
          </p:cNvPr>
          <p:cNvSpPr txBox="1"/>
          <p:nvPr/>
        </p:nvSpPr>
        <p:spPr>
          <a:xfrm>
            <a:off x="404495" y="3853862"/>
            <a:ext cx="3010242" cy="1291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3. Link a trait-to-gene network with edges (relationships)</a:t>
            </a:r>
          </a:p>
        </p:txBody>
      </p:sp>
      <p:sp>
        <p:nvSpPr>
          <p:cNvPr id="114" name="TextBox 254">
            <a:extLst>
              <a:ext uri="{FF2B5EF4-FFF2-40B4-BE49-F238E27FC236}">
                <a16:creationId xmlns:a16="http://schemas.microsoft.com/office/drawing/2014/main" id="{7F785D22-A9F6-6901-425B-1EB30910CA64}"/>
              </a:ext>
            </a:extLst>
          </p:cNvPr>
          <p:cNvSpPr txBox="1"/>
          <p:nvPr/>
        </p:nvSpPr>
        <p:spPr>
          <a:xfrm>
            <a:off x="413983" y="5252501"/>
            <a:ext cx="3813432" cy="1257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4. Build graph complexity and incorporate a heterogenous graph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5079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9">
            <a:extLst>
              <a:ext uri="{FF2B5EF4-FFF2-40B4-BE49-F238E27FC236}">
                <a16:creationId xmlns:a16="http://schemas.microsoft.com/office/drawing/2014/main" id="{9FAB2631-A8EB-8EDA-B5F1-248FC7AEC4CA}"/>
              </a:ext>
            </a:extLst>
          </p:cNvPr>
          <p:cNvSpPr txBox="1"/>
          <p:nvPr/>
        </p:nvSpPr>
        <p:spPr>
          <a:xfrm>
            <a:off x="7915078" y="551899"/>
            <a:ext cx="3949544" cy="385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54" lvl="1" indent="-259077" algn="l">
              <a:lnSpc>
                <a:spcPts val="3359"/>
              </a:lnSpc>
              <a:spcBef>
                <a:spcPct val="0"/>
              </a:spcBef>
              <a:buAutoNum type="arabicPeriod"/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Start at a seed node (point 0)</a:t>
            </a:r>
          </a:p>
        </p:txBody>
      </p:sp>
      <p:sp>
        <p:nvSpPr>
          <p:cNvPr id="8" name="TextBox 123">
            <a:extLst>
              <a:ext uri="{FF2B5EF4-FFF2-40B4-BE49-F238E27FC236}">
                <a16:creationId xmlns:a16="http://schemas.microsoft.com/office/drawing/2014/main" id="{673DC55D-B465-3ACC-F697-C30F6F05856B}"/>
              </a:ext>
            </a:extLst>
          </p:cNvPr>
          <p:cNvSpPr txBox="1"/>
          <p:nvPr/>
        </p:nvSpPr>
        <p:spPr>
          <a:xfrm>
            <a:off x="8509753" y="2295964"/>
            <a:ext cx="3217333" cy="821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2. At each step, randomly select a direction.</a:t>
            </a:r>
          </a:p>
        </p:txBody>
      </p:sp>
      <p:sp>
        <p:nvSpPr>
          <p:cNvPr id="9" name="AutoShape 124">
            <a:extLst>
              <a:ext uri="{FF2B5EF4-FFF2-40B4-BE49-F238E27FC236}">
                <a16:creationId xmlns:a16="http://schemas.microsoft.com/office/drawing/2014/main" id="{5F776D50-361F-E585-AEA2-51582CDA5372}"/>
              </a:ext>
            </a:extLst>
          </p:cNvPr>
          <p:cNvSpPr/>
          <p:nvPr/>
        </p:nvSpPr>
        <p:spPr>
          <a:xfrm flipH="1">
            <a:off x="7110867" y="2771795"/>
            <a:ext cx="1231621" cy="216834"/>
          </a:xfrm>
          <a:prstGeom prst="line">
            <a:avLst/>
          </a:prstGeom>
          <a:ln w="38100" cap="flat">
            <a:solidFill>
              <a:srgbClr val="255073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25">
            <a:extLst>
              <a:ext uri="{FF2B5EF4-FFF2-40B4-BE49-F238E27FC236}">
                <a16:creationId xmlns:a16="http://schemas.microsoft.com/office/drawing/2014/main" id="{A8E60A15-998E-79E7-2089-BC297AF3359F}"/>
              </a:ext>
            </a:extLst>
          </p:cNvPr>
          <p:cNvSpPr/>
          <p:nvPr/>
        </p:nvSpPr>
        <p:spPr>
          <a:xfrm flipH="1">
            <a:off x="7081075" y="1055079"/>
            <a:ext cx="2056680" cy="550762"/>
          </a:xfrm>
          <a:prstGeom prst="line">
            <a:avLst/>
          </a:prstGeom>
          <a:ln w="38100" cap="flat">
            <a:solidFill>
              <a:srgbClr val="255073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26">
            <a:extLst>
              <a:ext uri="{FF2B5EF4-FFF2-40B4-BE49-F238E27FC236}">
                <a16:creationId xmlns:a16="http://schemas.microsoft.com/office/drawing/2014/main" id="{C3B3579F-F849-936B-BADC-BBB2FFC7E7C6}"/>
              </a:ext>
            </a:extLst>
          </p:cNvPr>
          <p:cNvGrpSpPr/>
          <p:nvPr/>
        </p:nvGrpSpPr>
        <p:grpSpPr>
          <a:xfrm>
            <a:off x="3443185" y="1355072"/>
            <a:ext cx="3896489" cy="4216639"/>
            <a:chOff x="520920" y="0"/>
            <a:chExt cx="5195319" cy="5622186"/>
          </a:xfrm>
        </p:grpSpPr>
        <p:sp>
          <p:nvSpPr>
            <p:cNvPr id="12" name="AutoShape 127">
              <a:extLst>
                <a:ext uri="{FF2B5EF4-FFF2-40B4-BE49-F238E27FC236}">
                  <a16:creationId xmlns:a16="http://schemas.microsoft.com/office/drawing/2014/main" id="{C2E37AB0-0B44-5781-285D-1614EF114F5D}"/>
                </a:ext>
              </a:extLst>
            </p:cNvPr>
            <p:cNvSpPr/>
            <p:nvPr/>
          </p:nvSpPr>
          <p:spPr>
            <a:xfrm flipV="1">
              <a:off x="876652" y="947755"/>
              <a:ext cx="1764193" cy="1567587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28">
              <a:extLst>
                <a:ext uri="{FF2B5EF4-FFF2-40B4-BE49-F238E27FC236}">
                  <a16:creationId xmlns:a16="http://schemas.microsoft.com/office/drawing/2014/main" id="{F41D8A1E-D135-07CC-A238-4494EF68296C}"/>
                </a:ext>
              </a:extLst>
            </p:cNvPr>
            <p:cNvGrpSpPr/>
            <p:nvPr/>
          </p:nvGrpSpPr>
          <p:grpSpPr>
            <a:xfrm>
              <a:off x="1929380" y="2871505"/>
              <a:ext cx="711465" cy="711465"/>
              <a:chOff x="0" y="0"/>
              <a:chExt cx="812800" cy="812800"/>
            </a:xfrm>
          </p:grpSpPr>
          <p:sp>
            <p:nvSpPr>
              <p:cNvPr id="55" name="Freeform 129">
                <a:extLst>
                  <a:ext uri="{FF2B5EF4-FFF2-40B4-BE49-F238E27FC236}">
                    <a16:creationId xmlns:a16="http://schemas.microsoft.com/office/drawing/2014/main" id="{710BEA0F-79CD-21B1-5643-AE5DFAED3DF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4E6B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Box 130">
                <a:extLst>
                  <a:ext uri="{FF2B5EF4-FFF2-40B4-BE49-F238E27FC236}">
                    <a16:creationId xmlns:a16="http://schemas.microsoft.com/office/drawing/2014/main" id="{40DA0981-8653-C3F7-91C8-E059CCE59DE8}"/>
                  </a:ext>
                </a:extLst>
              </p:cNvPr>
              <p:cNvSpPr txBox="1"/>
              <p:nvPr/>
            </p:nvSpPr>
            <p:spPr>
              <a:xfrm>
                <a:off x="76200" y="-104775"/>
                <a:ext cx="6604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439"/>
                  </a:lnSpc>
                </a:pPr>
                <a:endParaRPr/>
              </a:p>
            </p:txBody>
          </p:sp>
        </p:grpSp>
        <p:sp>
          <p:nvSpPr>
            <p:cNvPr id="14" name="AutoShape 131">
              <a:extLst>
                <a:ext uri="{FF2B5EF4-FFF2-40B4-BE49-F238E27FC236}">
                  <a16:creationId xmlns:a16="http://schemas.microsoft.com/office/drawing/2014/main" id="{503EC372-4366-5FFF-715D-541A0D423BF1}"/>
                </a:ext>
              </a:extLst>
            </p:cNvPr>
            <p:cNvSpPr/>
            <p:nvPr/>
          </p:nvSpPr>
          <p:spPr>
            <a:xfrm flipH="1" flipV="1">
              <a:off x="2944405" y="1065231"/>
              <a:ext cx="195526" cy="1837899"/>
            </a:xfrm>
            <a:prstGeom prst="line">
              <a:avLst/>
            </a:prstGeom>
            <a:ln w="50800" cap="flat">
              <a:solidFill>
                <a:srgbClr val="FF3131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32">
              <a:extLst>
                <a:ext uri="{FF2B5EF4-FFF2-40B4-BE49-F238E27FC236}">
                  <a16:creationId xmlns:a16="http://schemas.microsoft.com/office/drawing/2014/main" id="{DEE0EA8A-879F-F6F7-5414-DDD4B41AFEB4}"/>
                </a:ext>
              </a:extLst>
            </p:cNvPr>
            <p:cNvGrpSpPr/>
            <p:nvPr/>
          </p:nvGrpSpPr>
          <p:grpSpPr>
            <a:xfrm>
              <a:off x="520920" y="2161825"/>
              <a:ext cx="711465" cy="711465"/>
              <a:chOff x="0" y="0"/>
              <a:chExt cx="812800" cy="812800"/>
            </a:xfrm>
          </p:grpSpPr>
          <p:sp>
            <p:nvSpPr>
              <p:cNvPr id="53" name="Freeform 133">
                <a:extLst>
                  <a:ext uri="{FF2B5EF4-FFF2-40B4-BE49-F238E27FC236}">
                    <a16:creationId xmlns:a16="http://schemas.microsoft.com/office/drawing/2014/main" id="{C7B7581E-DF8A-A091-E41C-0CD0B52C0A4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4E6B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Box 134">
                <a:extLst>
                  <a:ext uri="{FF2B5EF4-FFF2-40B4-BE49-F238E27FC236}">
                    <a16:creationId xmlns:a16="http://schemas.microsoft.com/office/drawing/2014/main" id="{22B76483-FA04-2164-8A32-405C7ED4DC82}"/>
                  </a:ext>
                </a:extLst>
              </p:cNvPr>
              <p:cNvSpPr txBox="1"/>
              <p:nvPr/>
            </p:nvSpPr>
            <p:spPr>
              <a:xfrm>
                <a:off x="76200" y="-104775"/>
                <a:ext cx="6604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439"/>
                  </a:lnSpc>
                </a:pPr>
                <a:endParaRPr/>
              </a:p>
            </p:txBody>
          </p:sp>
        </p:grpSp>
        <p:grpSp>
          <p:nvGrpSpPr>
            <p:cNvPr id="16" name="Group 135">
              <a:extLst>
                <a:ext uri="{FF2B5EF4-FFF2-40B4-BE49-F238E27FC236}">
                  <a16:creationId xmlns:a16="http://schemas.microsoft.com/office/drawing/2014/main" id="{DF3BFAF7-E8BC-DA22-63B2-DBE46E582972}"/>
                </a:ext>
              </a:extLst>
            </p:cNvPr>
            <p:cNvGrpSpPr/>
            <p:nvPr/>
          </p:nvGrpSpPr>
          <p:grpSpPr>
            <a:xfrm>
              <a:off x="2550377" y="4598448"/>
              <a:ext cx="711465" cy="711465"/>
              <a:chOff x="0" y="0"/>
              <a:chExt cx="812800" cy="812800"/>
            </a:xfrm>
          </p:grpSpPr>
          <p:sp>
            <p:nvSpPr>
              <p:cNvPr id="51" name="Freeform 136">
                <a:extLst>
                  <a:ext uri="{FF2B5EF4-FFF2-40B4-BE49-F238E27FC236}">
                    <a16:creationId xmlns:a16="http://schemas.microsoft.com/office/drawing/2014/main" id="{3F25609F-13A4-4700-9D38-20CFB7A764D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4E6B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Box 137">
                <a:extLst>
                  <a:ext uri="{FF2B5EF4-FFF2-40B4-BE49-F238E27FC236}">
                    <a16:creationId xmlns:a16="http://schemas.microsoft.com/office/drawing/2014/main" id="{3CDB0539-33F1-F799-6183-E4703967DCB1}"/>
                  </a:ext>
                </a:extLst>
              </p:cNvPr>
              <p:cNvSpPr txBox="1"/>
              <p:nvPr/>
            </p:nvSpPr>
            <p:spPr>
              <a:xfrm>
                <a:off x="76200" y="-104775"/>
                <a:ext cx="6604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439"/>
                  </a:lnSpc>
                </a:pPr>
                <a:endParaRPr/>
              </a:p>
            </p:txBody>
          </p:sp>
        </p:grpSp>
        <p:grpSp>
          <p:nvGrpSpPr>
            <p:cNvPr id="17" name="Group 138">
              <a:extLst>
                <a:ext uri="{FF2B5EF4-FFF2-40B4-BE49-F238E27FC236}">
                  <a16:creationId xmlns:a16="http://schemas.microsoft.com/office/drawing/2014/main" id="{50442D97-E204-16D3-A232-ECB0561EC272}"/>
                </a:ext>
              </a:extLst>
            </p:cNvPr>
            <p:cNvGrpSpPr/>
            <p:nvPr/>
          </p:nvGrpSpPr>
          <p:grpSpPr>
            <a:xfrm>
              <a:off x="778889" y="4707476"/>
              <a:ext cx="711465" cy="711465"/>
              <a:chOff x="0" y="0"/>
              <a:chExt cx="812800" cy="812800"/>
            </a:xfrm>
          </p:grpSpPr>
          <p:sp>
            <p:nvSpPr>
              <p:cNvPr id="49" name="Freeform 139">
                <a:extLst>
                  <a:ext uri="{FF2B5EF4-FFF2-40B4-BE49-F238E27FC236}">
                    <a16:creationId xmlns:a16="http://schemas.microsoft.com/office/drawing/2014/main" id="{F7934277-AA44-4B97-4494-20DE722F2DC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4E6B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Box 140">
                <a:extLst>
                  <a:ext uri="{FF2B5EF4-FFF2-40B4-BE49-F238E27FC236}">
                    <a16:creationId xmlns:a16="http://schemas.microsoft.com/office/drawing/2014/main" id="{1D17C14D-35CC-E8FC-E2CD-40DF7C43EDC4}"/>
                  </a:ext>
                </a:extLst>
              </p:cNvPr>
              <p:cNvSpPr txBox="1"/>
              <p:nvPr/>
            </p:nvSpPr>
            <p:spPr>
              <a:xfrm>
                <a:off x="76200" y="-104775"/>
                <a:ext cx="6604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439"/>
                  </a:lnSpc>
                </a:pPr>
                <a:endParaRPr/>
              </a:p>
            </p:txBody>
          </p:sp>
        </p:grpSp>
        <p:sp>
          <p:nvSpPr>
            <p:cNvPr id="18" name="AutoShape 141">
              <a:extLst>
                <a:ext uri="{FF2B5EF4-FFF2-40B4-BE49-F238E27FC236}">
                  <a16:creationId xmlns:a16="http://schemas.microsoft.com/office/drawing/2014/main" id="{E7057426-1166-41FD-72A9-F8FB64CF2C2D}"/>
                </a:ext>
              </a:extLst>
            </p:cNvPr>
            <p:cNvSpPr/>
            <p:nvPr/>
          </p:nvSpPr>
          <p:spPr>
            <a:xfrm flipH="1" flipV="1">
              <a:off x="912520" y="2871505"/>
              <a:ext cx="186234" cy="1837757"/>
            </a:xfrm>
            <a:prstGeom prst="line">
              <a:avLst/>
            </a:prstGeom>
            <a:ln w="50800" cap="flat">
              <a:solidFill>
                <a:srgbClr val="C4E6B6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42">
              <a:extLst>
                <a:ext uri="{FF2B5EF4-FFF2-40B4-BE49-F238E27FC236}">
                  <a16:creationId xmlns:a16="http://schemas.microsoft.com/office/drawing/2014/main" id="{527C6D68-BFAD-3BC0-443A-761E7F015A6E}"/>
                </a:ext>
              </a:extLst>
            </p:cNvPr>
            <p:cNvSpPr/>
            <p:nvPr/>
          </p:nvSpPr>
          <p:spPr>
            <a:xfrm>
              <a:off x="1194405" y="2677664"/>
              <a:ext cx="772955" cy="389468"/>
            </a:xfrm>
            <a:prstGeom prst="line">
              <a:avLst/>
            </a:prstGeom>
            <a:ln w="50800" cap="flat">
              <a:solidFill>
                <a:srgbClr val="C4E6B6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utoShape 143">
              <a:extLst>
                <a:ext uri="{FF2B5EF4-FFF2-40B4-BE49-F238E27FC236}">
                  <a16:creationId xmlns:a16="http://schemas.microsoft.com/office/drawing/2014/main" id="{9A470ECB-CC64-2CE7-6536-C920DF006398}"/>
                </a:ext>
              </a:extLst>
            </p:cNvPr>
            <p:cNvSpPr/>
            <p:nvPr/>
          </p:nvSpPr>
          <p:spPr>
            <a:xfrm>
              <a:off x="1104322" y="2790905"/>
              <a:ext cx="1574117" cy="1889929"/>
            </a:xfrm>
            <a:prstGeom prst="line">
              <a:avLst/>
            </a:prstGeom>
            <a:ln w="50800" cap="flat">
              <a:solidFill>
                <a:srgbClr val="C4E6B6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44">
              <a:extLst>
                <a:ext uri="{FF2B5EF4-FFF2-40B4-BE49-F238E27FC236}">
                  <a16:creationId xmlns:a16="http://schemas.microsoft.com/office/drawing/2014/main" id="{983BB306-6BE6-3D03-83F3-84959D4A9BEC}"/>
                </a:ext>
              </a:extLst>
            </p:cNvPr>
            <p:cNvSpPr/>
            <p:nvPr/>
          </p:nvSpPr>
          <p:spPr>
            <a:xfrm flipV="1">
              <a:off x="1323540" y="3528716"/>
              <a:ext cx="772654" cy="1233014"/>
            </a:xfrm>
            <a:prstGeom prst="line">
              <a:avLst/>
            </a:prstGeom>
            <a:ln w="50800" cap="flat">
              <a:solidFill>
                <a:srgbClr val="C4E6B6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utoShape 145">
              <a:extLst>
                <a:ext uri="{FF2B5EF4-FFF2-40B4-BE49-F238E27FC236}">
                  <a16:creationId xmlns:a16="http://schemas.microsoft.com/office/drawing/2014/main" id="{01C297BD-FACC-0EBF-BB06-DEE4D4A77C8A}"/>
                </a:ext>
              </a:extLst>
            </p:cNvPr>
            <p:cNvSpPr/>
            <p:nvPr/>
          </p:nvSpPr>
          <p:spPr>
            <a:xfrm flipV="1">
              <a:off x="1489694" y="4976034"/>
              <a:ext cx="1061342" cy="65321"/>
            </a:xfrm>
            <a:prstGeom prst="line">
              <a:avLst/>
            </a:prstGeom>
            <a:ln w="50800" cap="flat">
              <a:solidFill>
                <a:srgbClr val="C4E6B6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146">
              <a:extLst>
                <a:ext uri="{FF2B5EF4-FFF2-40B4-BE49-F238E27FC236}">
                  <a16:creationId xmlns:a16="http://schemas.microsoft.com/office/drawing/2014/main" id="{01CA511A-93C7-EFCD-7C3A-152AF5795092}"/>
                </a:ext>
              </a:extLst>
            </p:cNvPr>
            <p:cNvGrpSpPr/>
            <p:nvPr/>
          </p:nvGrpSpPr>
          <p:grpSpPr>
            <a:xfrm>
              <a:off x="2551037" y="355733"/>
              <a:ext cx="711465" cy="711465"/>
              <a:chOff x="0" y="0"/>
              <a:chExt cx="812800" cy="812800"/>
            </a:xfrm>
          </p:grpSpPr>
          <p:sp>
            <p:nvSpPr>
              <p:cNvPr id="47" name="Freeform 147">
                <a:extLst>
                  <a:ext uri="{FF2B5EF4-FFF2-40B4-BE49-F238E27FC236}">
                    <a16:creationId xmlns:a16="http://schemas.microsoft.com/office/drawing/2014/main" id="{A846F8EE-E999-58F2-435C-4F33D01BDD2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8B8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148">
                <a:extLst>
                  <a:ext uri="{FF2B5EF4-FFF2-40B4-BE49-F238E27FC236}">
                    <a16:creationId xmlns:a16="http://schemas.microsoft.com/office/drawing/2014/main" id="{7B28CB4D-DACC-4EAC-CF0E-DCFB20EFD31E}"/>
                  </a:ext>
                </a:extLst>
              </p:cNvPr>
              <p:cNvSpPr txBox="1"/>
              <p:nvPr/>
            </p:nvSpPr>
            <p:spPr>
              <a:xfrm>
                <a:off x="76200" y="-104775"/>
                <a:ext cx="6604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439"/>
                  </a:lnSpc>
                </a:pPr>
                <a:endParaRPr/>
              </a:p>
            </p:txBody>
          </p:sp>
        </p:grpSp>
        <p:sp>
          <p:nvSpPr>
            <p:cNvPr id="24" name="AutoShape 149">
              <a:extLst>
                <a:ext uri="{FF2B5EF4-FFF2-40B4-BE49-F238E27FC236}">
                  <a16:creationId xmlns:a16="http://schemas.microsoft.com/office/drawing/2014/main" id="{05EAA91A-5A9C-B017-15BB-B80A510B8170}"/>
                </a:ext>
              </a:extLst>
            </p:cNvPr>
            <p:cNvSpPr/>
            <p:nvPr/>
          </p:nvSpPr>
          <p:spPr>
            <a:xfrm flipV="1">
              <a:off x="4075229" y="393644"/>
              <a:ext cx="715046" cy="1164257"/>
            </a:xfrm>
            <a:prstGeom prst="line">
              <a:avLst/>
            </a:prstGeom>
            <a:ln w="50800" cap="flat">
              <a:solidFill>
                <a:srgbClr val="FF3131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150">
              <a:extLst>
                <a:ext uri="{FF2B5EF4-FFF2-40B4-BE49-F238E27FC236}">
                  <a16:creationId xmlns:a16="http://schemas.microsoft.com/office/drawing/2014/main" id="{F6C44261-AF60-AC5C-8C20-17A84B0C9C0E}"/>
                </a:ext>
              </a:extLst>
            </p:cNvPr>
            <p:cNvGrpSpPr/>
            <p:nvPr/>
          </p:nvGrpSpPr>
          <p:grpSpPr>
            <a:xfrm>
              <a:off x="4424261" y="0"/>
              <a:ext cx="711465" cy="711465"/>
              <a:chOff x="0" y="0"/>
              <a:chExt cx="812800" cy="812800"/>
            </a:xfrm>
          </p:grpSpPr>
          <p:sp>
            <p:nvSpPr>
              <p:cNvPr id="45" name="Freeform 151">
                <a:extLst>
                  <a:ext uri="{FF2B5EF4-FFF2-40B4-BE49-F238E27FC236}">
                    <a16:creationId xmlns:a16="http://schemas.microsoft.com/office/drawing/2014/main" id="{64F28558-6A98-800D-314B-897A13AAAB0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8B8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152">
                <a:extLst>
                  <a:ext uri="{FF2B5EF4-FFF2-40B4-BE49-F238E27FC236}">
                    <a16:creationId xmlns:a16="http://schemas.microsoft.com/office/drawing/2014/main" id="{2DF3D480-D625-96EE-988C-8587A1F9881C}"/>
                  </a:ext>
                </a:extLst>
              </p:cNvPr>
              <p:cNvSpPr txBox="1"/>
              <p:nvPr/>
            </p:nvSpPr>
            <p:spPr>
              <a:xfrm>
                <a:off x="76200" y="-104775"/>
                <a:ext cx="6604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439"/>
                  </a:lnSpc>
                </a:pPr>
                <a:endParaRPr/>
              </a:p>
            </p:txBody>
          </p:sp>
        </p:grpSp>
        <p:grpSp>
          <p:nvGrpSpPr>
            <p:cNvPr id="26" name="Group 153">
              <a:extLst>
                <a:ext uri="{FF2B5EF4-FFF2-40B4-BE49-F238E27FC236}">
                  <a16:creationId xmlns:a16="http://schemas.microsoft.com/office/drawing/2014/main" id="{1B616BB3-424C-F52D-0AE1-DDBA7582A486}"/>
                </a:ext>
              </a:extLst>
            </p:cNvPr>
            <p:cNvGrpSpPr/>
            <p:nvPr/>
          </p:nvGrpSpPr>
          <p:grpSpPr>
            <a:xfrm>
              <a:off x="3533300" y="1505338"/>
              <a:ext cx="711465" cy="711465"/>
              <a:chOff x="0" y="0"/>
              <a:chExt cx="812800" cy="812800"/>
            </a:xfrm>
          </p:grpSpPr>
          <p:sp>
            <p:nvSpPr>
              <p:cNvPr id="43" name="Freeform 154">
                <a:extLst>
                  <a:ext uri="{FF2B5EF4-FFF2-40B4-BE49-F238E27FC236}">
                    <a16:creationId xmlns:a16="http://schemas.microsoft.com/office/drawing/2014/main" id="{A33F2C6C-874F-6F68-997F-1657A7AAADF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8B8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155">
                <a:extLst>
                  <a:ext uri="{FF2B5EF4-FFF2-40B4-BE49-F238E27FC236}">
                    <a16:creationId xmlns:a16="http://schemas.microsoft.com/office/drawing/2014/main" id="{49165F40-8173-6527-F3CB-F1E87A8A6A35}"/>
                  </a:ext>
                </a:extLst>
              </p:cNvPr>
              <p:cNvSpPr txBox="1"/>
              <p:nvPr/>
            </p:nvSpPr>
            <p:spPr>
              <a:xfrm>
                <a:off x="76200" y="-104775"/>
                <a:ext cx="6604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439"/>
                  </a:lnSpc>
                </a:pPr>
                <a:endParaRPr/>
              </a:p>
            </p:txBody>
          </p:sp>
        </p:grpSp>
        <p:grpSp>
          <p:nvGrpSpPr>
            <p:cNvPr id="27" name="Group 156">
              <a:extLst>
                <a:ext uri="{FF2B5EF4-FFF2-40B4-BE49-F238E27FC236}">
                  <a16:creationId xmlns:a16="http://schemas.microsoft.com/office/drawing/2014/main" id="{EF09E43E-32F1-7DDA-A098-3316AECE13A1}"/>
                </a:ext>
              </a:extLst>
            </p:cNvPr>
            <p:cNvGrpSpPr/>
            <p:nvPr/>
          </p:nvGrpSpPr>
          <p:grpSpPr>
            <a:xfrm>
              <a:off x="4593321" y="2792134"/>
              <a:ext cx="711465" cy="711465"/>
              <a:chOff x="0" y="0"/>
              <a:chExt cx="812800" cy="812800"/>
            </a:xfrm>
          </p:grpSpPr>
          <p:sp>
            <p:nvSpPr>
              <p:cNvPr id="41" name="Freeform 157">
                <a:extLst>
                  <a:ext uri="{FF2B5EF4-FFF2-40B4-BE49-F238E27FC236}">
                    <a16:creationId xmlns:a16="http://schemas.microsoft.com/office/drawing/2014/main" id="{55ADE2A1-7D03-D69F-58D5-74F41179506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8B8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Box 158">
                <a:extLst>
                  <a:ext uri="{FF2B5EF4-FFF2-40B4-BE49-F238E27FC236}">
                    <a16:creationId xmlns:a16="http://schemas.microsoft.com/office/drawing/2014/main" id="{EEB9E115-EB7D-C166-1919-D5A2F9971E97}"/>
                  </a:ext>
                </a:extLst>
              </p:cNvPr>
              <p:cNvSpPr txBox="1"/>
              <p:nvPr/>
            </p:nvSpPr>
            <p:spPr>
              <a:xfrm>
                <a:off x="76200" y="-104775"/>
                <a:ext cx="6604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439"/>
                  </a:lnSpc>
                </a:pPr>
                <a:endParaRPr/>
              </a:p>
            </p:txBody>
          </p:sp>
        </p:grpSp>
        <p:grpSp>
          <p:nvGrpSpPr>
            <p:cNvPr id="28" name="Group 159">
              <a:extLst>
                <a:ext uri="{FF2B5EF4-FFF2-40B4-BE49-F238E27FC236}">
                  <a16:creationId xmlns:a16="http://schemas.microsoft.com/office/drawing/2014/main" id="{5FB936E1-9629-6D46-D94F-CFEA3E40D59A}"/>
                </a:ext>
              </a:extLst>
            </p:cNvPr>
            <p:cNvGrpSpPr/>
            <p:nvPr/>
          </p:nvGrpSpPr>
          <p:grpSpPr>
            <a:xfrm>
              <a:off x="2821834" y="2901162"/>
              <a:ext cx="711465" cy="711465"/>
              <a:chOff x="0" y="0"/>
              <a:chExt cx="812800" cy="812800"/>
            </a:xfrm>
          </p:grpSpPr>
          <p:sp>
            <p:nvSpPr>
              <p:cNvPr id="39" name="Freeform 160">
                <a:extLst>
                  <a:ext uri="{FF2B5EF4-FFF2-40B4-BE49-F238E27FC236}">
                    <a16:creationId xmlns:a16="http://schemas.microsoft.com/office/drawing/2014/main" id="{E44B200F-CD0A-3BD5-4435-A1A47DE80EB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8B8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161">
                <a:extLst>
                  <a:ext uri="{FF2B5EF4-FFF2-40B4-BE49-F238E27FC236}">
                    <a16:creationId xmlns:a16="http://schemas.microsoft.com/office/drawing/2014/main" id="{EDCAE114-0D76-30C0-4213-8947106E1AC9}"/>
                  </a:ext>
                </a:extLst>
              </p:cNvPr>
              <p:cNvSpPr txBox="1"/>
              <p:nvPr/>
            </p:nvSpPr>
            <p:spPr>
              <a:xfrm>
                <a:off x="76200" y="-104775"/>
                <a:ext cx="6604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439"/>
                  </a:lnSpc>
                </a:pPr>
                <a:endParaRPr/>
              </a:p>
            </p:txBody>
          </p:sp>
        </p:grpSp>
        <p:sp>
          <p:nvSpPr>
            <p:cNvPr id="29" name="AutoShape 162">
              <a:extLst>
                <a:ext uri="{FF2B5EF4-FFF2-40B4-BE49-F238E27FC236}">
                  <a16:creationId xmlns:a16="http://schemas.microsoft.com/office/drawing/2014/main" id="{1B7F8362-2234-DCE9-C844-ACCFB11C36BF}"/>
                </a:ext>
              </a:extLst>
            </p:cNvPr>
            <p:cNvSpPr/>
            <p:nvPr/>
          </p:nvSpPr>
          <p:spPr>
            <a:xfrm flipV="1">
              <a:off x="3339147" y="2178075"/>
              <a:ext cx="388305" cy="761816"/>
            </a:xfrm>
            <a:prstGeom prst="line">
              <a:avLst/>
            </a:prstGeom>
            <a:ln w="50800" cap="flat">
              <a:solidFill>
                <a:srgbClr val="FF3131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163">
              <a:extLst>
                <a:ext uri="{FF2B5EF4-FFF2-40B4-BE49-F238E27FC236}">
                  <a16:creationId xmlns:a16="http://schemas.microsoft.com/office/drawing/2014/main" id="{A7A055C2-7DFB-644B-2823-8C1DA24A7AE4}"/>
                </a:ext>
              </a:extLst>
            </p:cNvPr>
            <p:cNvSpPr/>
            <p:nvPr/>
          </p:nvSpPr>
          <p:spPr>
            <a:xfrm flipH="1" flipV="1">
              <a:off x="3137859" y="981925"/>
              <a:ext cx="520084" cy="608688"/>
            </a:xfrm>
            <a:prstGeom prst="line">
              <a:avLst/>
            </a:prstGeom>
            <a:ln w="50800" cap="flat">
              <a:solidFill>
                <a:srgbClr val="FF313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164">
              <a:extLst>
                <a:ext uri="{FF2B5EF4-FFF2-40B4-BE49-F238E27FC236}">
                  <a16:creationId xmlns:a16="http://schemas.microsoft.com/office/drawing/2014/main" id="{9FE1B972-1BE9-DBD6-36F5-0E779042F5BB}"/>
                </a:ext>
              </a:extLst>
            </p:cNvPr>
            <p:cNvSpPr/>
            <p:nvPr/>
          </p:nvSpPr>
          <p:spPr>
            <a:xfrm>
              <a:off x="4115220" y="2135647"/>
              <a:ext cx="607647" cy="737643"/>
            </a:xfrm>
            <a:prstGeom prst="line">
              <a:avLst/>
            </a:prstGeom>
            <a:ln w="50800" cap="flat">
              <a:solidFill>
                <a:srgbClr val="FF3131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165">
              <a:extLst>
                <a:ext uri="{FF2B5EF4-FFF2-40B4-BE49-F238E27FC236}">
                  <a16:creationId xmlns:a16="http://schemas.microsoft.com/office/drawing/2014/main" id="{5BEAE014-CE77-5269-09A8-BBF8C44A368A}"/>
                </a:ext>
              </a:extLst>
            </p:cNvPr>
            <p:cNvSpPr/>
            <p:nvPr/>
          </p:nvSpPr>
          <p:spPr>
            <a:xfrm flipV="1">
              <a:off x="3532639" y="3169720"/>
              <a:ext cx="1061342" cy="65321"/>
            </a:xfrm>
            <a:prstGeom prst="line">
              <a:avLst/>
            </a:prstGeom>
            <a:ln w="50800" cap="flat">
              <a:solidFill>
                <a:srgbClr val="FF3131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166">
              <a:extLst>
                <a:ext uri="{FF2B5EF4-FFF2-40B4-BE49-F238E27FC236}">
                  <a16:creationId xmlns:a16="http://schemas.microsoft.com/office/drawing/2014/main" id="{C0EBBD7A-09A7-D151-509A-A1619D68F66E}"/>
                </a:ext>
              </a:extLst>
            </p:cNvPr>
            <p:cNvSpPr/>
            <p:nvPr/>
          </p:nvSpPr>
          <p:spPr>
            <a:xfrm flipH="1">
              <a:off x="2962298" y="3608215"/>
              <a:ext cx="159080" cy="994646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167">
              <a:extLst>
                <a:ext uri="{FF2B5EF4-FFF2-40B4-BE49-F238E27FC236}">
                  <a16:creationId xmlns:a16="http://schemas.microsoft.com/office/drawing/2014/main" id="{26EF94B7-D114-2D7E-E36C-65DA0FDB1B19}"/>
                </a:ext>
              </a:extLst>
            </p:cNvPr>
            <p:cNvSpPr/>
            <p:nvPr/>
          </p:nvSpPr>
          <p:spPr>
            <a:xfrm flipV="1">
              <a:off x="3172614" y="3383503"/>
              <a:ext cx="1509936" cy="1335043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168">
              <a:extLst>
                <a:ext uri="{FF2B5EF4-FFF2-40B4-BE49-F238E27FC236}">
                  <a16:creationId xmlns:a16="http://schemas.microsoft.com/office/drawing/2014/main" id="{83A456DD-E4BC-6F06-460B-0A30995A04F9}"/>
                </a:ext>
              </a:extLst>
            </p:cNvPr>
            <p:cNvSpPr/>
            <p:nvPr/>
          </p:nvSpPr>
          <p:spPr>
            <a:xfrm>
              <a:off x="4562935" y="1888964"/>
              <a:ext cx="642103" cy="763207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utoShape 169">
              <a:extLst>
                <a:ext uri="{FF2B5EF4-FFF2-40B4-BE49-F238E27FC236}">
                  <a16:creationId xmlns:a16="http://schemas.microsoft.com/office/drawing/2014/main" id="{B5A11D6A-CD78-5A60-617C-5D41DAC451ED}"/>
                </a:ext>
              </a:extLst>
            </p:cNvPr>
            <p:cNvSpPr/>
            <p:nvPr/>
          </p:nvSpPr>
          <p:spPr>
            <a:xfrm flipH="1">
              <a:off x="3734283" y="3883510"/>
              <a:ext cx="1137430" cy="1029488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171">
              <a:extLst>
                <a:ext uri="{FF2B5EF4-FFF2-40B4-BE49-F238E27FC236}">
                  <a16:creationId xmlns:a16="http://schemas.microsoft.com/office/drawing/2014/main" id="{0376D3E6-A9C9-FD9B-3261-38E7724BC72A}"/>
                </a:ext>
              </a:extLst>
            </p:cNvPr>
            <p:cNvSpPr/>
            <p:nvPr/>
          </p:nvSpPr>
          <p:spPr>
            <a:xfrm flipH="1" flipV="1">
              <a:off x="3620659" y="5309914"/>
              <a:ext cx="2095580" cy="312272"/>
            </a:xfrm>
            <a:prstGeom prst="line">
              <a:avLst/>
            </a:prstGeom>
            <a:ln w="50800" cap="flat">
              <a:solidFill>
                <a:srgbClr val="255073"/>
              </a:solidFill>
              <a:prstDash val="sysDot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7" name="Freeform 181">
            <a:extLst>
              <a:ext uri="{FF2B5EF4-FFF2-40B4-BE49-F238E27FC236}">
                <a16:creationId xmlns:a16="http://schemas.microsoft.com/office/drawing/2014/main" id="{68A01F5E-974A-5D6E-58D0-7186EF3ACE0C}"/>
              </a:ext>
            </a:extLst>
          </p:cNvPr>
          <p:cNvSpPr/>
          <p:nvPr/>
        </p:nvSpPr>
        <p:spPr>
          <a:xfrm flipH="1">
            <a:off x="9387600" y="1066148"/>
            <a:ext cx="1114118" cy="885724"/>
          </a:xfrm>
          <a:custGeom>
            <a:avLst/>
            <a:gdLst/>
            <a:ahLst/>
            <a:cxnLst/>
            <a:rect l="l" t="t" r="r" b="b"/>
            <a:pathLst>
              <a:path w="1786840" h="1420538">
                <a:moveTo>
                  <a:pt x="1786840" y="0"/>
                </a:moveTo>
                <a:lnTo>
                  <a:pt x="0" y="0"/>
                </a:lnTo>
                <a:lnTo>
                  <a:pt x="0" y="1420538"/>
                </a:lnTo>
                <a:lnTo>
                  <a:pt x="1786840" y="1420538"/>
                </a:lnTo>
                <a:lnTo>
                  <a:pt x="17868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9" name="TextBox 227">
            <a:extLst>
              <a:ext uri="{FF2B5EF4-FFF2-40B4-BE49-F238E27FC236}">
                <a16:creationId xmlns:a16="http://schemas.microsoft.com/office/drawing/2014/main" id="{EE2F2587-3371-BEB7-CDAF-63D73507FD2C}"/>
              </a:ext>
            </a:extLst>
          </p:cNvPr>
          <p:cNvSpPr txBox="1"/>
          <p:nvPr/>
        </p:nvSpPr>
        <p:spPr>
          <a:xfrm>
            <a:off x="7463792" y="4708777"/>
            <a:ext cx="3847615" cy="1257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3. Each step may randomly result in a restart. Returning to seed node to explore other paths.</a:t>
            </a:r>
          </a:p>
        </p:txBody>
      </p:sp>
      <p:sp>
        <p:nvSpPr>
          <p:cNvPr id="90" name="TextBox 242">
            <a:extLst>
              <a:ext uri="{FF2B5EF4-FFF2-40B4-BE49-F238E27FC236}">
                <a16:creationId xmlns:a16="http://schemas.microsoft.com/office/drawing/2014/main" id="{010481DA-6BE3-5FC6-779B-B30A82FA1A6D}"/>
              </a:ext>
            </a:extLst>
          </p:cNvPr>
          <p:cNvSpPr txBox="1"/>
          <p:nvPr/>
        </p:nvSpPr>
        <p:spPr>
          <a:xfrm>
            <a:off x="327378" y="160668"/>
            <a:ext cx="5517803" cy="505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255073"/>
                </a:solidFill>
                <a:latin typeface="Arial Bold"/>
                <a:ea typeface="Arial Bold"/>
                <a:cs typeface="Arial Bold"/>
                <a:sym typeface="Arial Bold"/>
              </a:rPr>
              <a:t>Network-guided SNP selection</a:t>
            </a:r>
          </a:p>
        </p:txBody>
      </p:sp>
      <p:sp>
        <p:nvSpPr>
          <p:cNvPr id="91" name="TextBox 246">
            <a:extLst>
              <a:ext uri="{FF2B5EF4-FFF2-40B4-BE49-F238E27FC236}">
                <a16:creationId xmlns:a16="http://schemas.microsoft.com/office/drawing/2014/main" id="{E8CD59C6-83AA-96A7-3FDB-CF7BAFB4C111}"/>
              </a:ext>
            </a:extLst>
          </p:cNvPr>
          <p:cNvSpPr txBox="1"/>
          <p:nvPr/>
        </p:nvSpPr>
        <p:spPr>
          <a:xfrm>
            <a:off x="233360" y="994193"/>
            <a:ext cx="4378193" cy="2129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Random walk with restart (RWR) explores graph connections by randomly travelling across edges.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These require parallelized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workflows.</a:t>
            </a:r>
          </a:p>
        </p:txBody>
      </p:sp>
      <p:sp>
        <p:nvSpPr>
          <p:cNvPr id="92" name="TextBox 247">
            <a:extLst>
              <a:ext uri="{FF2B5EF4-FFF2-40B4-BE49-F238E27FC236}">
                <a16:creationId xmlns:a16="http://schemas.microsoft.com/office/drawing/2014/main" id="{8EC5B450-93A7-530C-629B-645E12CE8B69}"/>
              </a:ext>
            </a:extLst>
          </p:cNvPr>
          <p:cNvSpPr txBox="1"/>
          <p:nvPr/>
        </p:nvSpPr>
        <p:spPr>
          <a:xfrm>
            <a:off x="250551" y="4267704"/>
            <a:ext cx="3228540" cy="2129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0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Random walkers may find indirect gene-trait relationships. We can then filter for SNPs within direct and indirect genes.</a:t>
            </a:r>
          </a:p>
        </p:txBody>
      </p:sp>
      <p:sp>
        <p:nvSpPr>
          <p:cNvPr id="93" name="AutoShape 168">
            <a:extLst>
              <a:ext uri="{FF2B5EF4-FFF2-40B4-BE49-F238E27FC236}">
                <a16:creationId xmlns:a16="http://schemas.microsoft.com/office/drawing/2014/main" id="{B7C55DDF-1A39-21DB-B0E6-CED582909B43}"/>
              </a:ext>
            </a:extLst>
          </p:cNvPr>
          <p:cNvSpPr/>
          <p:nvPr/>
        </p:nvSpPr>
        <p:spPr>
          <a:xfrm flipH="1" flipV="1">
            <a:off x="5566157" y="1744708"/>
            <a:ext cx="470371" cy="484935"/>
          </a:xfrm>
          <a:prstGeom prst="line">
            <a:avLst/>
          </a:prstGeom>
          <a:ln w="50800" cap="flat">
            <a:solidFill>
              <a:srgbClr val="2550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04" name="TextBox 227">
            <a:extLst>
              <a:ext uri="{FF2B5EF4-FFF2-40B4-BE49-F238E27FC236}">
                <a16:creationId xmlns:a16="http://schemas.microsoft.com/office/drawing/2014/main" id="{453FEE82-4250-B0BE-F02A-A7F6A0D5D544}"/>
              </a:ext>
            </a:extLst>
          </p:cNvPr>
          <p:cNvSpPr txBox="1"/>
          <p:nvPr/>
        </p:nvSpPr>
        <p:spPr>
          <a:xfrm>
            <a:off x="4836817" y="5276641"/>
            <a:ext cx="1132452" cy="379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1600" dirty="0">
                <a:solidFill>
                  <a:srgbClr val="255073"/>
                </a:solidFill>
                <a:latin typeface="Arial"/>
                <a:ea typeface="Arial"/>
                <a:cs typeface="Arial"/>
                <a:sym typeface="Arial"/>
              </a:rPr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397486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371</Words>
  <Application>Microsoft Macintosh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Arial Bold</vt:lpstr>
      <vt:lpstr>Arial Bold Italics</vt:lpstr>
      <vt:lpstr>Arial Italics</vt:lpstr>
      <vt:lpstr>Office Theme</vt:lpstr>
      <vt:lpstr>Applying Networks of Prior Knowledge to Improve SNP Selection for Genomic Prediction and Polygenic Risk Scores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Crow</dc:creator>
  <cp:lastModifiedBy>Thomas Crow</cp:lastModifiedBy>
  <cp:revision>19</cp:revision>
  <dcterms:created xsi:type="dcterms:W3CDTF">2025-06-28T09:00:24Z</dcterms:created>
  <dcterms:modified xsi:type="dcterms:W3CDTF">2025-06-29T08:02:30Z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2025-06-28T09:18:59Z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f71bde2f-b950-4fa1-962d-8b09c00515c8</vt:lpwstr>
  </property>
  <property fmtid="{D5CDD505-2E9C-101B-9397-08002B2CF9AE}" pid="8" name="MSIP_Label_0f488380-630a-4f55-a077-a19445e3f360_ContentBits">
    <vt:lpwstr>0</vt:lpwstr>
  </property>
  <property fmtid="{D5CDD505-2E9C-101B-9397-08002B2CF9AE}" pid="9" name="MSIP_Label_0f488380-630a-4f55-a077-a19445e3f360_Tag">
    <vt:lpwstr>50, 3, 0, 1</vt:lpwstr>
  </property>
</Properties>
</file>