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487" r:id="rId3"/>
    <p:sldId id="2496" r:id="rId4"/>
    <p:sldId id="2499" r:id="rId5"/>
    <p:sldId id="2489" r:id="rId6"/>
    <p:sldId id="2491" r:id="rId7"/>
    <p:sldId id="2494" r:id="rId8"/>
    <p:sldId id="2490" r:id="rId9"/>
    <p:sldId id="24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C6B"/>
    <a:srgbClr val="1CA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3964"/>
  </p:normalViewPr>
  <p:slideViewPr>
    <p:cSldViewPr snapToGrid="0">
      <p:cViewPr varScale="1">
        <p:scale>
          <a:sx n="90" d="100"/>
          <a:sy n="90" d="100"/>
        </p:scale>
        <p:origin x="24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75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0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31F538B-72AD-56BA-95D2-561E8715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47" r="10211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4B40D-766B-CF4F-03CF-B6ED699A6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2800" dirty="0"/>
              <a:t>Optimizing Data Processes for Global Product Development System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42097-9C1A-6F41-3456-3A0EE844B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 dirty="0"/>
              <a:t>Priya Sankar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22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F8705-DC34-39A3-63FD-15B6D226B6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6E0AD-FE88-7895-30B8-422C2F33A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19B6AC-F1E1-839A-CD54-93FD1BA88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491342"/>
            <a:ext cx="11124396" cy="3875315"/>
          </a:xfrm>
        </p:spPr>
        <p:txBody>
          <a:bodyPr/>
          <a:lstStyle/>
          <a:p>
            <a:pPr>
              <a:buNone/>
            </a:pPr>
            <a:r>
              <a:rPr lang="en-US" sz="1100" b="1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Title:</a:t>
            </a:r>
            <a:r>
              <a:rPr lang="en-US" sz="1100" dirty="0"/>
              <a:t> About Me &amp; My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Content:</a:t>
            </a:r>
            <a:r>
              <a:rPr lang="en-US" sz="11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Brief introduction (your background, experience in data analytics, and key skills).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50" dirty="0"/>
              <a:t>Overview of the project’s relevance to HealthEquity.</a:t>
            </a:r>
          </a:p>
        </p:txBody>
      </p:sp>
    </p:spTree>
    <p:extLst>
      <p:ext uri="{BB962C8B-B14F-4D97-AF65-F5344CB8AC3E}">
        <p14:creationId xmlns:p14="http://schemas.microsoft.com/office/powerpoint/2010/main" val="67930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AEEE5-144B-F31F-4C19-B80F6743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E4E9E-3944-8396-ABD8-C9C7EA9E65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Goal and Objective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A6F6F-976B-E46E-0F81-2E2904904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81E1D0-739D-DE60-6ABA-0711F2D4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491342"/>
            <a:ext cx="11124396" cy="3875315"/>
          </a:xfrm>
        </p:spPr>
        <p:txBody>
          <a:bodyPr/>
          <a:lstStyle/>
          <a:p>
            <a:pPr marL="0" marR="13462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"The goal was to </a:t>
            </a:r>
            <a:r>
              <a:rPr lang="en-US" sz="1400" b="1" dirty="0"/>
              <a:t>automate file processing, improve data accuracy, and reduce processing time</a:t>
            </a:r>
            <a:r>
              <a:rPr lang="en-US" sz="1400" dirty="0"/>
              <a:t> by implementing efficient </a:t>
            </a:r>
            <a:r>
              <a:rPr lang="en-US" sz="1400" b="1" dirty="0"/>
              <a:t>file parsing techniques and API integrations</a:t>
            </a:r>
            <a:r>
              <a:rPr lang="en-US" sz="1400" dirty="0"/>
              <a:t> to streamline data exchange across systems.</a:t>
            </a:r>
          </a:p>
          <a:p>
            <a:pPr marL="0" marR="13462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marR="13462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Manual File Processing and Data Handling</a:t>
            </a:r>
          </a:p>
          <a:p>
            <a:pPr>
              <a:buNone/>
            </a:pPr>
            <a:r>
              <a:rPr lang="en-US" sz="1400" b="1" dirty="0"/>
              <a:t>Previous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File processing involved multiple manual steps, including data extraction, validation, transformation, and loading.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Teams had to manually parse files from different formats (CSV, JSON, XML) and transform them to match system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Limited visibility into file processing status, leading to delays and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After Process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Pain points :</a:t>
            </a:r>
          </a:p>
          <a:p>
            <a:pPr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Complex Data Sources: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"The data came from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multiple global systems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each using different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structures, naming conventions, and schemas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Parsing these files correctly was critical for accurate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engineering change orders, part deliveries, and supply chain tracking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."</a:t>
            </a:r>
          </a:p>
          <a:p>
            <a:pPr>
              <a:buNone/>
            </a:pPr>
            <a:endParaRPr lang="en-US" sz="1400" b="1" dirty="0"/>
          </a:p>
          <a:p>
            <a:pPr marL="0" marR="13462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marR="13462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13462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13462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5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A05D1-9766-F242-BBF0-94F01FFC3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273E05-19C6-FE57-8D6E-D7EEFD0C71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7"/>
            <a:ext cx="11124396" cy="394802"/>
          </a:xfrm>
        </p:spPr>
        <p:txBody>
          <a:bodyPr/>
          <a:lstStyle/>
          <a:p>
            <a:r>
              <a:rPr lang="en-US" dirty="0"/>
              <a:t>STAKE 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18C48-41A6-200F-8DFD-8E4FA330F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CEA3D9-4E2F-0506-3828-50EE3E590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18691"/>
              </p:ext>
            </p:extLst>
          </p:nvPr>
        </p:nvGraphicFramePr>
        <p:xfrm>
          <a:off x="424871" y="1481666"/>
          <a:ext cx="11124395" cy="1752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99352">
                  <a:extLst>
                    <a:ext uri="{9D8B030D-6E8A-4147-A177-3AD203B41FA5}">
                      <a16:colId xmlns:a16="http://schemas.microsoft.com/office/drawing/2014/main" val="94441476"/>
                    </a:ext>
                  </a:extLst>
                </a:gridCol>
                <a:gridCol w="3825970">
                  <a:extLst>
                    <a:ext uri="{9D8B030D-6E8A-4147-A177-3AD203B41FA5}">
                      <a16:colId xmlns:a16="http://schemas.microsoft.com/office/drawing/2014/main" val="228255155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586602121"/>
                    </a:ext>
                  </a:extLst>
                </a:gridCol>
                <a:gridCol w="3147544">
                  <a:extLst>
                    <a:ext uri="{9D8B030D-6E8A-4147-A177-3AD203B41FA5}">
                      <a16:colId xmlns:a16="http://schemas.microsoft.com/office/drawing/2014/main" val="3101769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3899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Automating File Parsing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Ingestion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Completed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Engineering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634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Parsing and Validation using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/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Governance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0109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 Handling and Logging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dirty="0"/>
                        <a:t>Planned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38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DE43FC-01FB-76D8-74CD-6689FFEFF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23165"/>
              </p:ext>
            </p:extLst>
          </p:nvPr>
        </p:nvGraphicFramePr>
        <p:xfrm>
          <a:off x="424871" y="3478430"/>
          <a:ext cx="11124395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99352">
                  <a:extLst>
                    <a:ext uri="{9D8B030D-6E8A-4147-A177-3AD203B41FA5}">
                      <a16:colId xmlns:a16="http://schemas.microsoft.com/office/drawing/2014/main" val="3443254660"/>
                    </a:ext>
                  </a:extLst>
                </a:gridCol>
                <a:gridCol w="3825970">
                  <a:extLst>
                    <a:ext uri="{9D8B030D-6E8A-4147-A177-3AD203B41FA5}">
                      <a16:colId xmlns:a16="http://schemas.microsoft.com/office/drawing/2014/main" val="296860478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1104331354"/>
                    </a:ext>
                  </a:extLst>
                </a:gridCol>
                <a:gridCol w="3147544">
                  <a:extLst>
                    <a:ext uri="{9D8B030D-6E8A-4147-A177-3AD203B41FA5}">
                      <a16:colId xmlns:a16="http://schemas.microsoft.com/office/drawing/2014/main" val="11805382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API Integrations for Data Flow Automation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Integrating Systems with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✅ Completed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API Development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795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API Integrations for Data Flow 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API Integration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8618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1B0EB-2CB4-40A8-279A-5A1A24894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900889"/>
              </p:ext>
            </p:extLst>
          </p:nvPr>
        </p:nvGraphicFramePr>
        <p:xfrm>
          <a:off x="424871" y="4733514"/>
          <a:ext cx="11124395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99352">
                  <a:extLst>
                    <a:ext uri="{9D8B030D-6E8A-4147-A177-3AD203B41FA5}">
                      <a16:colId xmlns:a16="http://schemas.microsoft.com/office/drawing/2014/main" val="3837149076"/>
                    </a:ext>
                  </a:extLst>
                </a:gridCol>
                <a:gridCol w="3825970">
                  <a:extLst>
                    <a:ext uri="{9D8B030D-6E8A-4147-A177-3AD203B41FA5}">
                      <a16:colId xmlns:a16="http://schemas.microsoft.com/office/drawing/2014/main" val="2784809397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2560227904"/>
                    </a:ext>
                  </a:extLst>
                </a:gridCol>
                <a:gridCol w="3147544">
                  <a:extLst>
                    <a:ext uri="{9D8B030D-6E8A-4147-A177-3AD203B41FA5}">
                      <a16:colId xmlns:a16="http://schemas.microsoft.com/office/drawing/2014/main" val="103016571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SQL and Data Analysis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Optimizing SQL Queries for Data Extraction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⏳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 Progress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Data Architects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354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Automating Reports with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🚧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Planned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Business Intelligence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05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5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92322-C694-02F2-7C99-59B2E4CAC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65B34C-D83E-8AFF-C848-A3D98DF6C5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STAKE 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1CE1-039E-4502-EE2F-77BF488C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053CB9-4EDD-02D6-F498-5CB4CFACD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92" y="1201631"/>
            <a:ext cx="11124396" cy="5452666"/>
          </a:xfrm>
        </p:spPr>
        <p:txBody>
          <a:bodyPr/>
          <a:lstStyle/>
          <a:p>
            <a:pPr>
              <a:buNone/>
            </a:pPr>
            <a:r>
              <a:rPr lang="en-US" sz="1000" b="1" dirty="0"/>
              <a:t>Approach and Solution:</a:t>
            </a:r>
          </a:p>
          <a:p>
            <a:pPr>
              <a:buNone/>
            </a:pPr>
            <a:r>
              <a:rPr lang="en-US" sz="1000" b="1" dirty="0"/>
              <a:t>Automating File Parsing: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Implemented an automated file parsing solution using Python and 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Developed parsers to handle different file formats, automatically validating and transforming data before ingestion.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Introduced error handling and logging to track parsing failures and improve data accuracy.</a:t>
            </a:r>
          </a:p>
          <a:p>
            <a:pPr>
              <a:buNone/>
            </a:pPr>
            <a:r>
              <a:rPr lang="en-US" sz="1000" b="1" dirty="0"/>
              <a:t>API Integrations for Data Flow Automation: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Designed and implemented REST API integrations to automate data exchange between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Used API endpoints to pull and push data, reducing dependency on manual file transfers.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Ensured secure and efficient data flow, minimizing latency and improving reliability.</a:t>
            </a:r>
          </a:p>
          <a:p>
            <a:pPr>
              <a:buNone/>
            </a:pPr>
            <a:r>
              <a:rPr lang="en-US" sz="1000" b="1" dirty="0"/>
              <a:t>SQL &amp; Data Analysis Optimization: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Created optimized SQL queries to automate data extraction and transformation.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Built stored procedures and views to reduce query execution time and improve reporting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Developed Power BI dashboards for real-time visibility into file processing status and data insights.</a:t>
            </a:r>
          </a:p>
          <a:p>
            <a:pPr>
              <a:buNone/>
            </a:pPr>
            <a:r>
              <a:rPr lang="en-US" sz="1000" b="1" dirty="0"/>
              <a:t>Troubleshooting &amp; Process Improvement: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Identified bottlenecks in the file processing pipeline and optimized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Implemented proactive monitoring to detect and resolve issues before they impacted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Standardized file processing guidelines to ensure consistency and accuracy across systems.</a:t>
            </a:r>
          </a:p>
        </p:txBody>
      </p:sp>
    </p:spTree>
    <p:extLst>
      <p:ext uri="{BB962C8B-B14F-4D97-AF65-F5344CB8AC3E}">
        <p14:creationId xmlns:p14="http://schemas.microsoft.com/office/powerpoint/2010/main" val="62152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D8988-3CEF-AFB2-7D23-A64272DE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E8408A-2666-9604-77C9-376FEA1B3B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STAKE 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DACE3-6B50-E874-2E7D-16AF3E53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7BDFA4-B7C0-9242-8DE6-AE1D7801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898340"/>
            <a:ext cx="11124396" cy="5959660"/>
          </a:xfrm>
        </p:spPr>
        <p:txBody>
          <a:bodyPr/>
          <a:lstStyle/>
          <a:p>
            <a:pPr>
              <a:buNone/>
            </a:pPr>
            <a:r>
              <a:rPr lang="en-US" sz="1400" b="1" dirty="0"/>
              <a:t>Monitor &amp; Automate with Alerts</a:t>
            </a:r>
          </a:p>
          <a:p>
            <a:pPr>
              <a:buNone/>
            </a:pPr>
            <a:r>
              <a:rPr lang="en-US" sz="1400" b="1" dirty="0"/>
              <a:t>Goal:</a:t>
            </a:r>
            <a:r>
              <a:rPr lang="en-US" sz="1400" dirty="0"/>
              <a:t> Detect and resolve data inconsistencies in real-time.</a:t>
            </a:r>
          </a:p>
          <a:p>
            <a:pPr>
              <a:buNone/>
            </a:pPr>
            <a:r>
              <a:rPr lang="en-US" sz="1400" dirty="0"/>
              <a:t>✔ </a:t>
            </a:r>
            <a:r>
              <a:rPr lang="en-US" sz="1400" b="1" dirty="0"/>
              <a:t>Steps: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Set up </a:t>
            </a:r>
            <a:r>
              <a:rPr lang="en-US" sz="1400" b="1" dirty="0"/>
              <a:t>automated monitoring dashboards</a:t>
            </a:r>
            <a:r>
              <a:rPr lang="en-US" sz="1400" dirty="0"/>
              <a:t> (Power BI, Tableau).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Send alerts when data format errors occur.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Implement </a:t>
            </a:r>
            <a:r>
              <a:rPr lang="en-US" sz="1400" b="1" dirty="0"/>
              <a:t>self-healing mechanisms</a:t>
            </a:r>
            <a:r>
              <a:rPr lang="en-US" sz="1400" dirty="0"/>
              <a:t> to fix minor issues automatically.</a:t>
            </a:r>
          </a:p>
          <a:p>
            <a:pPr>
              <a:buNone/>
            </a:pPr>
            <a:r>
              <a:rPr lang="en-US" sz="1400" dirty="0"/>
              <a:t>✔ </a:t>
            </a:r>
            <a:r>
              <a:rPr lang="en-US" sz="1400" b="1" dirty="0"/>
              <a:t>Example Power BI Dashboard Metrics:</a:t>
            </a:r>
            <a:br>
              <a:rPr lang="en-US" sz="1400" dirty="0"/>
            </a:br>
            <a:r>
              <a:rPr lang="en-US" sz="1400" dirty="0"/>
              <a:t>📊 </a:t>
            </a:r>
            <a:r>
              <a:rPr lang="en-US" sz="1400" b="1" dirty="0"/>
              <a:t>Column Consistency Check</a:t>
            </a:r>
            <a:r>
              <a:rPr lang="en-US" sz="1400" dirty="0"/>
              <a:t> – % of datasets conforming to schema</a:t>
            </a:r>
            <a:br>
              <a:rPr lang="en-US" sz="1400" dirty="0"/>
            </a:br>
            <a:r>
              <a:rPr lang="en-US" sz="1400" dirty="0"/>
              <a:t>📊 </a:t>
            </a:r>
            <a:r>
              <a:rPr lang="en-US" sz="1400" b="1" dirty="0"/>
              <a:t>Data Type Mismatch Rate</a:t>
            </a:r>
            <a:r>
              <a:rPr lang="en-US" sz="1400" dirty="0"/>
              <a:t> – Number of incorrect data types detected</a:t>
            </a:r>
            <a:br>
              <a:rPr lang="en-US" sz="1400" dirty="0"/>
            </a:br>
            <a:r>
              <a:rPr lang="en-US" sz="1400" dirty="0"/>
              <a:t>📊 </a:t>
            </a:r>
            <a:r>
              <a:rPr lang="en-US" sz="1400" b="1" dirty="0"/>
              <a:t>API Error Rate</a:t>
            </a:r>
            <a:r>
              <a:rPr lang="en-US" sz="1400" dirty="0"/>
              <a:t> – Number of failed transformation requests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How to do it? Connect Power BI to SQL databases and schedule automatic refreshes.</a:t>
            </a:r>
          </a:p>
          <a:p>
            <a:pPr>
              <a:buNone/>
            </a:pPr>
            <a:r>
              <a:rPr lang="en-US" sz="1400" dirty="0"/>
              <a:t>Example dashboards: </a:t>
            </a:r>
          </a:p>
          <a:p>
            <a:pPr marL="228600" lvl="1">
              <a:spcBef>
                <a:spcPts val="1000"/>
              </a:spcBef>
              <a:buNone/>
            </a:pPr>
            <a:r>
              <a:rPr lang="en-US" sz="1400" dirty="0"/>
              <a:t>Product Launch Tracker 📈</a:t>
            </a:r>
          </a:p>
          <a:p>
            <a:pPr marL="228600" lvl="1">
              <a:spcBef>
                <a:spcPts val="1000"/>
              </a:spcBef>
              <a:buNone/>
            </a:pPr>
            <a:r>
              <a:rPr lang="en-US" sz="1400" dirty="0"/>
              <a:t>Engineering Test Status 🛠</a:t>
            </a:r>
          </a:p>
          <a:p>
            <a:pPr marL="228600" lvl="1">
              <a:spcBef>
                <a:spcPts val="1000"/>
              </a:spcBef>
              <a:buNone/>
            </a:pPr>
            <a:r>
              <a:rPr lang="en-US" sz="1400" dirty="0"/>
              <a:t>Supplier Risk Analysis 🚚</a:t>
            </a:r>
          </a:p>
          <a:p>
            <a:pPr marL="228600" lvl="1">
              <a:spcBef>
                <a:spcPts val="1000"/>
              </a:spcBef>
              <a:buNone/>
            </a:pPr>
            <a:r>
              <a:rPr lang="en-US" sz="1400" dirty="0"/>
              <a:t>Financial Cost vs. Budget 💰</a:t>
            </a:r>
          </a:p>
          <a:p>
            <a:pPr>
              <a:buNone/>
            </a:pP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491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C6E8-E1A8-8A40-A14E-DE8040B6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85FDCF-0D92-81DC-4D2D-BFF520654F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STAKE 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687B4-CC0D-CD7D-E649-4A23F6113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B7F5FE-4402-8CA6-271A-087625291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491342"/>
            <a:ext cx="11124396" cy="3875315"/>
          </a:xfrm>
        </p:spPr>
        <p:txBody>
          <a:bodyPr/>
          <a:lstStyle/>
          <a:p>
            <a:pPr>
              <a:buNone/>
            </a:pPr>
            <a:br>
              <a:rPr lang="en-US" sz="3200" dirty="0"/>
            </a:br>
            <a:r>
              <a:rPr lang="en-US" sz="1600" b="1" dirty="0"/>
              <a:t>🚀 Final Outcome</a:t>
            </a:r>
          </a:p>
          <a:p>
            <a:pPr marL="0" indent="0">
              <a:buNone/>
            </a:pPr>
            <a:r>
              <a:rPr lang="en-US" sz="1600" dirty="0"/>
              <a:t>✅ </a:t>
            </a:r>
            <a:r>
              <a:rPr lang="en-US" sz="1600" b="1" dirty="0"/>
              <a:t>Standardized datasets</a:t>
            </a:r>
            <a:r>
              <a:rPr lang="en-US" sz="1600" dirty="0"/>
              <a:t> across teams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Faster data processing</a:t>
            </a:r>
            <a:r>
              <a:rPr lang="en-US" sz="1600" dirty="0"/>
              <a:t> with automated ETL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Error-free analytics &amp; reporting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Seamless API integrations</a:t>
            </a:r>
            <a:r>
              <a:rPr lang="en-US" sz="1600" dirty="0"/>
              <a:t> for real-time data flow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Outcome of Automation Implementation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✔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Automated File Parsing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Eliminated manual file handling and reduced errors.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✔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Seamless API Integration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Enabled real-time data exchange with minimal latency.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✔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Optimized SQL Queries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Improved reporting efficiency and reduced processing time.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✔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Proactive Troubleshooting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Prevented operational issues with real-time monitoring.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820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5851-7523-B7AC-C2C7-6F14EA19B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1E2CF-7F7A-EE00-CBA4-2A15244021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B5BF9-77F4-56E8-6729-DA3A4CCF2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692A7-926D-3D5B-1FDE-483D3C2AA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916053"/>
            <a:ext cx="11124396" cy="6602129"/>
          </a:xfrm>
        </p:spPr>
        <p:txBody>
          <a:bodyPr/>
          <a:lstStyle/>
          <a:p>
            <a:pPr>
              <a:buNone/>
            </a:pPr>
            <a:r>
              <a:rPr lang="en-US" sz="1400" b="1" dirty="0"/>
              <a:t>Impact and Business Value: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Time Savings:</a:t>
            </a:r>
            <a:r>
              <a:rPr lang="en-US" sz="1400" dirty="0"/>
              <a:t> Reduced manual file processing time by over 60%, allowing teams to focus on strategic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Improved Accuracy:</a:t>
            </a:r>
            <a:r>
              <a:rPr lang="en-US" sz="1400" dirty="0"/>
              <a:t> Automated validation reduced errors and ensured data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Enhanced Visibility:</a:t>
            </a:r>
            <a:r>
              <a:rPr lang="en-US" sz="1400" dirty="0"/>
              <a:t> Real-time monitoring and reporting provided stakeholders with clear insights into file processing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Scalability:</a:t>
            </a:r>
            <a:r>
              <a:rPr lang="en-US" sz="1400" dirty="0"/>
              <a:t> The new system supports higher data volumes without additional manual effort.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4. Impact: Business Value Delivered</a:t>
            </a:r>
          </a:p>
          <a:p>
            <a:r>
              <a:rPr lang="en-US" sz="1400" dirty="0"/>
              <a:t>Time Savings: 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Automated file processing eliminated 20+ hours per week of manual work.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Data ingestion time reduced by 60%, enabling faster decision-making.</a:t>
            </a:r>
          </a:p>
          <a:p>
            <a:r>
              <a:rPr lang="en-US" sz="1400" dirty="0"/>
              <a:t>Improved Data Accuracy: 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Schema validation and transformation reduced data errors by 85%, ensuring more reliable insights for engineering and supply chain teams.</a:t>
            </a:r>
          </a:p>
          <a:p>
            <a:r>
              <a:rPr lang="en-US" sz="1400" dirty="0"/>
              <a:t>Enhanced System Integration: 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API-driven data exchange eliminated redundant file transfers and improved real-time visibility into product development milestones.</a:t>
            </a:r>
          </a:p>
          <a:p>
            <a:r>
              <a:rPr lang="en-US" sz="1400" dirty="0"/>
              <a:t>Scalability &amp; Future Readiness: 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The automated pipeline was scalable, enabling Ford to onboard new suppliers and design teams without additional manual effort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48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3008E-B5B1-C117-DD2B-3EDC140F4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78955F-1F94-1B16-2123-CADFD12F16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STAKE HOLDERS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AC7B6-F86B-420C-E39D-4308FA3A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CA5E8-8B67-0897-AD62-37B6394D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491342"/>
            <a:ext cx="11124396" cy="3875315"/>
          </a:xfrm>
        </p:spPr>
        <p:txBody>
          <a:bodyPr/>
          <a:lstStyle/>
          <a:p>
            <a:pPr marL="0" marR="13462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Share a report/query you have created in the past. What made it challenging? What value did it provide?</a:t>
            </a:r>
          </a:p>
          <a:p>
            <a:pPr marL="0" marR="13462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757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902</Words>
  <Application>Microsoft Macintosh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Calibri</vt:lpstr>
      <vt:lpstr>Segoe UI Symbol</vt:lpstr>
      <vt:lpstr>AccentBoxVTI</vt:lpstr>
      <vt:lpstr>Optimizing Data Processes for Global Product Development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Data Processes for Global Product Development System</dc:title>
  <dc:creator>Chandrakumar Venkatesan</dc:creator>
  <cp:lastModifiedBy>Chandrakumar Venkatesan</cp:lastModifiedBy>
  <cp:revision>20</cp:revision>
  <dcterms:created xsi:type="dcterms:W3CDTF">2025-03-16T21:36:06Z</dcterms:created>
  <dcterms:modified xsi:type="dcterms:W3CDTF">2025-03-18T00:29:16Z</dcterms:modified>
</cp:coreProperties>
</file>