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webextensions/webextension1.xml" ContentType="application/vnd.ms-office.webextension+xml"/>
  <Override PartName="/ppt/notesSlides/notesSlide6.xml" ContentType="application/vnd.openxmlformats-officedocument.presentationml.notesSlide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4"/>
  </p:notesMasterIdLst>
  <p:sldIdLst>
    <p:sldId id="2498" r:id="rId2"/>
    <p:sldId id="2503" r:id="rId3"/>
    <p:sldId id="256" r:id="rId4"/>
    <p:sldId id="302" r:id="rId5"/>
    <p:sldId id="2506" r:id="rId6"/>
    <p:sldId id="2508" r:id="rId7"/>
    <p:sldId id="2514" r:id="rId8"/>
    <p:sldId id="2513" r:id="rId9"/>
    <p:sldId id="2509" r:id="rId10"/>
    <p:sldId id="2490" r:id="rId11"/>
    <p:sldId id="2515" r:id="rId12"/>
    <p:sldId id="251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D2224-DBA0-4134-87DF-3BF3360C55ED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83C05C1-F12F-422D-A55E-53F092F35485}">
      <dgm:prSet phldrT="[Text]"/>
      <dgm:spPr/>
      <dgm:t>
        <a:bodyPr/>
        <a:lstStyle/>
        <a:p>
          <a:r>
            <a:rPr lang="en-US" b="1" dirty="0"/>
            <a:t>Data Sources</a:t>
          </a:r>
          <a:endParaRPr lang="en-US" dirty="0"/>
        </a:p>
      </dgm:t>
    </dgm:pt>
    <dgm:pt modelId="{4A5F14B7-F640-4A62-B7D5-CD3517D508C7}" type="parTrans" cxnId="{55A337FC-6731-4A8A-BC2A-FE02194C6E5F}">
      <dgm:prSet/>
      <dgm:spPr/>
      <dgm:t>
        <a:bodyPr/>
        <a:lstStyle/>
        <a:p>
          <a:endParaRPr lang="en-US"/>
        </a:p>
      </dgm:t>
    </dgm:pt>
    <dgm:pt modelId="{7BA6FD32-909C-4F76-8650-A0AAE9DF5CCB}" type="sibTrans" cxnId="{55A337FC-6731-4A8A-BC2A-FE02194C6E5F}">
      <dgm:prSet/>
      <dgm:spPr/>
      <dgm:t>
        <a:bodyPr/>
        <a:lstStyle/>
        <a:p>
          <a:endParaRPr lang="en-US"/>
        </a:p>
      </dgm:t>
    </dgm:pt>
    <dgm:pt modelId="{39C3D02F-1E37-4D81-AC54-F22F4152A64B}">
      <dgm:prSet phldrT="[Text]"/>
      <dgm:spPr/>
      <dgm:t>
        <a:bodyPr/>
        <a:lstStyle/>
        <a:p>
          <a:r>
            <a:rPr lang="en-US" b="1" dirty="0"/>
            <a:t>Data Ingestion</a:t>
          </a:r>
          <a:endParaRPr lang="en-US" dirty="0"/>
        </a:p>
      </dgm:t>
    </dgm:pt>
    <dgm:pt modelId="{4F304CDE-495E-406F-BFCE-979D41E28464}" type="parTrans" cxnId="{D5932835-FC46-4D0E-8567-5031A176E4D4}">
      <dgm:prSet/>
      <dgm:spPr/>
      <dgm:t>
        <a:bodyPr/>
        <a:lstStyle/>
        <a:p>
          <a:endParaRPr lang="en-US"/>
        </a:p>
      </dgm:t>
    </dgm:pt>
    <dgm:pt modelId="{7570ADF7-EE7A-41C3-8D09-525F6B5B9E62}" type="sibTrans" cxnId="{D5932835-FC46-4D0E-8567-5031A176E4D4}">
      <dgm:prSet/>
      <dgm:spPr/>
      <dgm:t>
        <a:bodyPr/>
        <a:lstStyle/>
        <a:p>
          <a:endParaRPr lang="en-US"/>
        </a:p>
      </dgm:t>
    </dgm:pt>
    <dgm:pt modelId="{9044E73A-9537-495D-94E0-03EE93189F72}">
      <dgm:prSet phldrT="[Text]"/>
      <dgm:spPr/>
      <dgm:t>
        <a:bodyPr/>
        <a:lstStyle/>
        <a:p>
          <a:r>
            <a:rPr lang="en-US" b="1" dirty="0"/>
            <a:t>Data Warehouse</a:t>
          </a:r>
          <a:endParaRPr lang="en-US" dirty="0"/>
        </a:p>
      </dgm:t>
    </dgm:pt>
    <dgm:pt modelId="{210824D5-A272-4405-B9E9-0A57E86755E8}" type="parTrans" cxnId="{CE45C28B-319D-4797-8A12-C04E0BAE87C4}">
      <dgm:prSet/>
      <dgm:spPr/>
      <dgm:t>
        <a:bodyPr/>
        <a:lstStyle/>
        <a:p>
          <a:endParaRPr lang="en-US"/>
        </a:p>
      </dgm:t>
    </dgm:pt>
    <dgm:pt modelId="{0D1D344C-515F-4B0D-B3E5-A0F950361672}" type="sibTrans" cxnId="{CE45C28B-319D-4797-8A12-C04E0BAE87C4}">
      <dgm:prSet/>
      <dgm:spPr/>
      <dgm:t>
        <a:bodyPr/>
        <a:lstStyle/>
        <a:p>
          <a:endParaRPr lang="en-US"/>
        </a:p>
      </dgm:t>
    </dgm:pt>
    <dgm:pt modelId="{456BD548-3407-4552-AD9A-FA13B6B252ED}">
      <dgm:prSet phldrT="[Text]"/>
      <dgm:spPr/>
      <dgm:t>
        <a:bodyPr/>
        <a:lstStyle/>
        <a:p>
          <a:r>
            <a:rPr lang="en-US" b="1" dirty="0"/>
            <a:t>Dashboards and Reports</a:t>
          </a:r>
          <a:endParaRPr lang="en-US" dirty="0"/>
        </a:p>
      </dgm:t>
    </dgm:pt>
    <dgm:pt modelId="{569085EF-5BB2-43E7-A55B-1D0F05726584}" type="parTrans" cxnId="{2E7C8A5F-CCA1-4725-815D-1E85865AD64B}">
      <dgm:prSet/>
      <dgm:spPr/>
      <dgm:t>
        <a:bodyPr/>
        <a:lstStyle/>
        <a:p>
          <a:endParaRPr lang="en-US"/>
        </a:p>
      </dgm:t>
    </dgm:pt>
    <dgm:pt modelId="{67DA6586-8ED9-4193-A7F3-A004806DD01A}" type="sibTrans" cxnId="{2E7C8A5F-CCA1-4725-815D-1E85865AD64B}">
      <dgm:prSet/>
      <dgm:spPr/>
      <dgm:t>
        <a:bodyPr/>
        <a:lstStyle/>
        <a:p>
          <a:endParaRPr lang="en-US"/>
        </a:p>
      </dgm:t>
    </dgm:pt>
    <dgm:pt modelId="{6573F5D5-EFA9-4474-AA97-B588CD77B7E3}" type="pres">
      <dgm:prSet presAssocID="{D98D2224-DBA0-4134-87DF-3BF3360C55ED}" presName="Name0" presStyleCnt="0">
        <dgm:presLayoutVars>
          <dgm:dir/>
          <dgm:resizeHandles val="exact"/>
        </dgm:presLayoutVars>
      </dgm:prSet>
      <dgm:spPr/>
    </dgm:pt>
    <dgm:pt modelId="{2EC28675-C94D-474E-9CA8-F3C0D344DADF}" type="pres">
      <dgm:prSet presAssocID="{283C05C1-F12F-422D-A55E-53F092F35485}" presName="node" presStyleLbl="node1" presStyleIdx="0" presStyleCnt="4">
        <dgm:presLayoutVars>
          <dgm:bulletEnabled val="1"/>
        </dgm:presLayoutVars>
      </dgm:prSet>
      <dgm:spPr/>
    </dgm:pt>
    <dgm:pt modelId="{70FDB28F-784A-4F32-A3FF-68DC311F2CCE}" type="pres">
      <dgm:prSet presAssocID="{7BA6FD32-909C-4F76-8650-A0AAE9DF5CCB}" presName="sibTrans" presStyleLbl="sibTrans2D1" presStyleIdx="0" presStyleCnt="3"/>
      <dgm:spPr/>
    </dgm:pt>
    <dgm:pt modelId="{615D3851-3C70-4666-A763-25D5E716EA14}" type="pres">
      <dgm:prSet presAssocID="{7BA6FD32-909C-4F76-8650-A0AAE9DF5CCB}" presName="connectorText" presStyleLbl="sibTrans2D1" presStyleIdx="0" presStyleCnt="3"/>
      <dgm:spPr/>
    </dgm:pt>
    <dgm:pt modelId="{D3EF4A50-DA7F-4C51-9FD5-78C2C917096A}" type="pres">
      <dgm:prSet presAssocID="{39C3D02F-1E37-4D81-AC54-F22F4152A64B}" presName="node" presStyleLbl="node1" presStyleIdx="1" presStyleCnt="4">
        <dgm:presLayoutVars>
          <dgm:bulletEnabled val="1"/>
        </dgm:presLayoutVars>
      </dgm:prSet>
      <dgm:spPr/>
    </dgm:pt>
    <dgm:pt modelId="{67734446-3200-472E-BFDF-F32C82FB5DB6}" type="pres">
      <dgm:prSet presAssocID="{7570ADF7-EE7A-41C3-8D09-525F6B5B9E62}" presName="sibTrans" presStyleLbl="sibTrans2D1" presStyleIdx="1" presStyleCnt="3"/>
      <dgm:spPr/>
    </dgm:pt>
    <dgm:pt modelId="{8843081D-665E-4A5D-9946-4E0AFDB3FDF9}" type="pres">
      <dgm:prSet presAssocID="{7570ADF7-EE7A-41C3-8D09-525F6B5B9E62}" presName="connectorText" presStyleLbl="sibTrans2D1" presStyleIdx="1" presStyleCnt="3"/>
      <dgm:spPr/>
    </dgm:pt>
    <dgm:pt modelId="{742F0485-230E-4D5D-81A9-18FBE2CF8C15}" type="pres">
      <dgm:prSet presAssocID="{9044E73A-9537-495D-94E0-03EE93189F72}" presName="node" presStyleLbl="node1" presStyleIdx="2" presStyleCnt="4">
        <dgm:presLayoutVars>
          <dgm:bulletEnabled val="1"/>
        </dgm:presLayoutVars>
      </dgm:prSet>
      <dgm:spPr/>
    </dgm:pt>
    <dgm:pt modelId="{9CC30440-094A-470E-AD1D-353C68CC0275}" type="pres">
      <dgm:prSet presAssocID="{0D1D344C-515F-4B0D-B3E5-A0F950361672}" presName="sibTrans" presStyleLbl="sibTrans2D1" presStyleIdx="2" presStyleCnt="3"/>
      <dgm:spPr/>
    </dgm:pt>
    <dgm:pt modelId="{4B134795-5C4A-4C5C-88B8-DCA1E5FB536A}" type="pres">
      <dgm:prSet presAssocID="{0D1D344C-515F-4B0D-B3E5-A0F950361672}" presName="connectorText" presStyleLbl="sibTrans2D1" presStyleIdx="2" presStyleCnt="3"/>
      <dgm:spPr/>
    </dgm:pt>
    <dgm:pt modelId="{F391622C-7BB4-46C3-8509-1FA194442445}" type="pres">
      <dgm:prSet presAssocID="{456BD548-3407-4552-AD9A-FA13B6B252ED}" presName="node" presStyleLbl="node1" presStyleIdx="3" presStyleCnt="4">
        <dgm:presLayoutVars>
          <dgm:bulletEnabled val="1"/>
        </dgm:presLayoutVars>
      </dgm:prSet>
      <dgm:spPr/>
    </dgm:pt>
  </dgm:ptLst>
  <dgm:cxnLst>
    <dgm:cxn modelId="{B2ADCB06-57C2-4B91-B70E-0DB67A465D43}" type="presOf" srcId="{D98D2224-DBA0-4134-87DF-3BF3360C55ED}" destId="{6573F5D5-EFA9-4474-AA97-B588CD77B7E3}" srcOrd="0" destOrd="0" presId="urn:microsoft.com/office/officeart/2005/8/layout/process1"/>
    <dgm:cxn modelId="{FE8D2621-5072-46CC-8F72-E184E6F08550}" type="presOf" srcId="{9044E73A-9537-495D-94E0-03EE93189F72}" destId="{742F0485-230E-4D5D-81A9-18FBE2CF8C15}" srcOrd="0" destOrd="0" presId="urn:microsoft.com/office/officeart/2005/8/layout/process1"/>
    <dgm:cxn modelId="{872DE321-91B8-4FC7-8BB4-B1F4DF28E435}" type="presOf" srcId="{39C3D02F-1E37-4D81-AC54-F22F4152A64B}" destId="{D3EF4A50-DA7F-4C51-9FD5-78C2C917096A}" srcOrd="0" destOrd="0" presId="urn:microsoft.com/office/officeart/2005/8/layout/process1"/>
    <dgm:cxn modelId="{40CE6324-4A7E-4A83-8554-85C80CB7506B}" type="presOf" srcId="{7570ADF7-EE7A-41C3-8D09-525F6B5B9E62}" destId="{8843081D-665E-4A5D-9946-4E0AFDB3FDF9}" srcOrd="1" destOrd="0" presId="urn:microsoft.com/office/officeart/2005/8/layout/process1"/>
    <dgm:cxn modelId="{D513DD2B-1D19-4DB1-8C95-171211D34507}" type="presOf" srcId="{456BD548-3407-4552-AD9A-FA13B6B252ED}" destId="{F391622C-7BB4-46C3-8509-1FA194442445}" srcOrd="0" destOrd="0" presId="urn:microsoft.com/office/officeart/2005/8/layout/process1"/>
    <dgm:cxn modelId="{5D201030-F650-4D77-8828-70C5838B44EA}" type="presOf" srcId="{0D1D344C-515F-4B0D-B3E5-A0F950361672}" destId="{9CC30440-094A-470E-AD1D-353C68CC0275}" srcOrd="0" destOrd="0" presId="urn:microsoft.com/office/officeart/2005/8/layout/process1"/>
    <dgm:cxn modelId="{D5932835-FC46-4D0E-8567-5031A176E4D4}" srcId="{D98D2224-DBA0-4134-87DF-3BF3360C55ED}" destId="{39C3D02F-1E37-4D81-AC54-F22F4152A64B}" srcOrd="1" destOrd="0" parTransId="{4F304CDE-495E-406F-BFCE-979D41E28464}" sibTransId="{7570ADF7-EE7A-41C3-8D09-525F6B5B9E62}"/>
    <dgm:cxn modelId="{2E7C8A5F-CCA1-4725-815D-1E85865AD64B}" srcId="{D98D2224-DBA0-4134-87DF-3BF3360C55ED}" destId="{456BD548-3407-4552-AD9A-FA13B6B252ED}" srcOrd="3" destOrd="0" parTransId="{569085EF-5BB2-43E7-A55B-1D0F05726584}" sibTransId="{67DA6586-8ED9-4193-A7F3-A004806DD01A}"/>
    <dgm:cxn modelId="{99381A4D-8DD6-4F55-944A-7D38A8159085}" type="presOf" srcId="{283C05C1-F12F-422D-A55E-53F092F35485}" destId="{2EC28675-C94D-474E-9CA8-F3C0D344DADF}" srcOrd="0" destOrd="0" presId="urn:microsoft.com/office/officeart/2005/8/layout/process1"/>
    <dgm:cxn modelId="{B566446D-EB9E-48CD-BB76-CB57BB50B4CF}" type="presOf" srcId="{7BA6FD32-909C-4F76-8650-A0AAE9DF5CCB}" destId="{615D3851-3C70-4666-A763-25D5E716EA14}" srcOrd="1" destOrd="0" presId="urn:microsoft.com/office/officeart/2005/8/layout/process1"/>
    <dgm:cxn modelId="{342B7670-740E-481B-BD10-5E20DAF26E4D}" type="presOf" srcId="{7BA6FD32-909C-4F76-8650-A0AAE9DF5CCB}" destId="{70FDB28F-784A-4F32-A3FF-68DC311F2CCE}" srcOrd="0" destOrd="0" presId="urn:microsoft.com/office/officeart/2005/8/layout/process1"/>
    <dgm:cxn modelId="{CE45C28B-319D-4797-8A12-C04E0BAE87C4}" srcId="{D98D2224-DBA0-4134-87DF-3BF3360C55ED}" destId="{9044E73A-9537-495D-94E0-03EE93189F72}" srcOrd="2" destOrd="0" parTransId="{210824D5-A272-4405-B9E9-0A57E86755E8}" sibTransId="{0D1D344C-515F-4B0D-B3E5-A0F950361672}"/>
    <dgm:cxn modelId="{CC8E859E-3221-4082-AEFE-0AB42A63EC47}" type="presOf" srcId="{7570ADF7-EE7A-41C3-8D09-525F6B5B9E62}" destId="{67734446-3200-472E-BFDF-F32C82FB5DB6}" srcOrd="0" destOrd="0" presId="urn:microsoft.com/office/officeart/2005/8/layout/process1"/>
    <dgm:cxn modelId="{6DE6F4A3-1478-4A21-A00E-BF74C61599C7}" type="presOf" srcId="{0D1D344C-515F-4B0D-B3E5-A0F950361672}" destId="{4B134795-5C4A-4C5C-88B8-DCA1E5FB536A}" srcOrd="1" destOrd="0" presId="urn:microsoft.com/office/officeart/2005/8/layout/process1"/>
    <dgm:cxn modelId="{55A337FC-6731-4A8A-BC2A-FE02194C6E5F}" srcId="{D98D2224-DBA0-4134-87DF-3BF3360C55ED}" destId="{283C05C1-F12F-422D-A55E-53F092F35485}" srcOrd="0" destOrd="0" parTransId="{4A5F14B7-F640-4A62-B7D5-CD3517D508C7}" sibTransId="{7BA6FD32-909C-4F76-8650-A0AAE9DF5CCB}"/>
    <dgm:cxn modelId="{80132A61-94DE-4FD8-9DE3-D00A94022740}" type="presParOf" srcId="{6573F5D5-EFA9-4474-AA97-B588CD77B7E3}" destId="{2EC28675-C94D-474E-9CA8-F3C0D344DADF}" srcOrd="0" destOrd="0" presId="urn:microsoft.com/office/officeart/2005/8/layout/process1"/>
    <dgm:cxn modelId="{92749989-6712-4276-A025-D4B2313B3965}" type="presParOf" srcId="{6573F5D5-EFA9-4474-AA97-B588CD77B7E3}" destId="{70FDB28F-784A-4F32-A3FF-68DC311F2CCE}" srcOrd="1" destOrd="0" presId="urn:microsoft.com/office/officeart/2005/8/layout/process1"/>
    <dgm:cxn modelId="{BD5DC9CB-3869-48BE-83C4-43770F40D091}" type="presParOf" srcId="{70FDB28F-784A-4F32-A3FF-68DC311F2CCE}" destId="{615D3851-3C70-4666-A763-25D5E716EA14}" srcOrd="0" destOrd="0" presId="urn:microsoft.com/office/officeart/2005/8/layout/process1"/>
    <dgm:cxn modelId="{B310C37B-867B-4021-B2DA-3B0E25731172}" type="presParOf" srcId="{6573F5D5-EFA9-4474-AA97-B588CD77B7E3}" destId="{D3EF4A50-DA7F-4C51-9FD5-78C2C917096A}" srcOrd="2" destOrd="0" presId="urn:microsoft.com/office/officeart/2005/8/layout/process1"/>
    <dgm:cxn modelId="{45E18979-D2D6-4DF3-BE23-522F1B958F99}" type="presParOf" srcId="{6573F5D5-EFA9-4474-AA97-B588CD77B7E3}" destId="{67734446-3200-472E-BFDF-F32C82FB5DB6}" srcOrd="3" destOrd="0" presId="urn:microsoft.com/office/officeart/2005/8/layout/process1"/>
    <dgm:cxn modelId="{7D1AA851-187F-4C41-A7FF-03BA0F9F8136}" type="presParOf" srcId="{67734446-3200-472E-BFDF-F32C82FB5DB6}" destId="{8843081D-665E-4A5D-9946-4E0AFDB3FDF9}" srcOrd="0" destOrd="0" presId="urn:microsoft.com/office/officeart/2005/8/layout/process1"/>
    <dgm:cxn modelId="{554F26EE-B5E2-42B0-83E1-A51C7F7363DF}" type="presParOf" srcId="{6573F5D5-EFA9-4474-AA97-B588CD77B7E3}" destId="{742F0485-230E-4D5D-81A9-18FBE2CF8C15}" srcOrd="4" destOrd="0" presId="urn:microsoft.com/office/officeart/2005/8/layout/process1"/>
    <dgm:cxn modelId="{E45AFB78-7151-47F2-B75E-943AB9C0D1E1}" type="presParOf" srcId="{6573F5D5-EFA9-4474-AA97-B588CD77B7E3}" destId="{9CC30440-094A-470E-AD1D-353C68CC0275}" srcOrd="5" destOrd="0" presId="urn:microsoft.com/office/officeart/2005/8/layout/process1"/>
    <dgm:cxn modelId="{29B493C9-D18C-4FFF-B57A-29905922BDD3}" type="presParOf" srcId="{9CC30440-094A-470E-AD1D-353C68CC0275}" destId="{4B134795-5C4A-4C5C-88B8-DCA1E5FB536A}" srcOrd="0" destOrd="0" presId="urn:microsoft.com/office/officeart/2005/8/layout/process1"/>
    <dgm:cxn modelId="{68A2B415-EFD7-4EF4-8AF8-83E4400C5BBE}" type="presParOf" srcId="{6573F5D5-EFA9-4474-AA97-B588CD77B7E3}" destId="{F391622C-7BB4-46C3-8509-1FA194442445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080D7-1DDF-40DB-990E-70706625072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4_1" csCatId="accent4" phldr="1"/>
      <dgm:spPr/>
    </dgm:pt>
    <dgm:pt modelId="{219DF9B6-4CB7-41F7-9E1F-0EAF54EC9495}">
      <dgm:prSet custT="1"/>
      <dgm:spPr/>
      <dgm:t>
        <a:bodyPr/>
        <a:lstStyle/>
        <a:p>
          <a:r>
            <a:rPr lang="en-US" sz="1200" b="1" dirty="0"/>
            <a:t>Customer Behavior &amp; Retention</a:t>
          </a:r>
        </a:p>
      </dgm:t>
    </dgm:pt>
    <dgm:pt modelId="{F06DBD6F-F7A3-46BC-85CA-C0F2B308C7CF}" type="parTrans" cxnId="{F88E4199-EFB6-412B-B15B-B435BC87BF5E}">
      <dgm:prSet/>
      <dgm:spPr/>
      <dgm:t>
        <a:bodyPr/>
        <a:lstStyle/>
        <a:p>
          <a:endParaRPr lang="en-US"/>
        </a:p>
      </dgm:t>
    </dgm:pt>
    <dgm:pt modelId="{0D0CCD61-4AF0-4866-9BA7-BDDE5D6D51F3}" type="sibTrans" cxnId="{F88E4199-EFB6-412B-B15B-B435BC87BF5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Alarm Ringing outline"/>
        </a:ext>
      </dgm:extLst>
    </dgm:pt>
    <dgm:pt modelId="{4D845092-27FB-431A-B4F3-93B9C0A9CFBA}">
      <dgm:prSet phldrT="[Text]" custT="1"/>
      <dgm:spPr/>
      <dgm:t>
        <a:bodyPr/>
        <a:lstStyle/>
        <a:p>
          <a:pPr algn="l"/>
          <a:r>
            <a:rPr lang="en-US" sz="1200" b="1" dirty="0"/>
            <a:t>Market Saturation or External Market Factors</a:t>
          </a:r>
        </a:p>
      </dgm:t>
    </dgm:pt>
    <dgm:pt modelId="{FBE9D6B1-D876-4D17-A2E6-539F699ACD55}" type="parTrans" cxnId="{6286600D-8677-4CD3-8512-7ADE1F835A69}">
      <dgm:prSet/>
      <dgm:spPr/>
      <dgm:t>
        <a:bodyPr/>
        <a:lstStyle/>
        <a:p>
          <a:endParaRPr lang="en-US"/>
        </a:p>
      </dgm:t>
    </dgm:pt>
    <dgm:pt modelId="{F7EB8B7B-4EEB-4A2D-B629-EF57A33EB40F}" type="sibTrans" cxnId="{6286600D-8677-4CD3-8512-7ADE1F835A69}">
      <dgm:prSet/>
      <dgm:spPr/>
      <dgm:t>
        <a:bodyPr/>
        <a:lstStyle/>
        <a:p>
          <a:endParaRPr lang="en-US"/>
        </a:p>
      </dgm:t>
    </dgm:pt>
    <dgm:pt modelId="{16C990BF-B0E9-4C46-AFC3-D0937C70FBDF}">
      <dgm:prSet phldrT="[Text]" custT="1"/>
      <dgm:spPr/>
      <dgm:t>
        <a:bodyPr/>
        <a:lstStyle/>
        <a:p>
          <a:r>
            <a:rPr lang="en-US" sz="1200" b="1" dirty="0"/>
            <a:t>Operational or Service Issues</a:t>
          </a:r>
        </a:p>
      </dgm:t>
    </dgm:pt>
    <dgm:pt modelId="{2EA3B2B1-A47A-46A8-B598-90240992E090}" type="parTrans" cxnId="{729C3D4B-BAE3-473E-9690-D172E0850B26}">
      <dgm:prSet/>
      <dgm:spPr/>
      <dgm:t>
        <a:bodyPr/>
        <a:lstStyle/>
        <a:p>
          <a:endParaRPr lang="en-US"/>
        </a:p>
      </dgm:t>
    </dgm:pt>
    <dgm:pt modelId="{25DA85FE-FB82-4DD4-A986-05105F9847CD}" type="sibTrans" cxnId="{729C3D4B-BAE3-473E-9690-D172E0850B26}">
      <dgm:prSet/>
      <dgm:spPr/>
      <dgm:t>
        <a:bodyPr/>
        <a:lstStyle/>
        <a:p>
          <a:endParaRPr lang="en-US"/>
        </a:p>
      </dgm:t>
    </dgm:pt>
    <dgm:pt modelId="{88DA9803-5F0F-448B-950A-F316D762E69B}" type="pres">
      <dgm:prSet presAssocID="{8A3080D7-1DDF-40DB-990E-707066250724}" presName="Name0" presStyleCnt="0">
        <dgm:presLayoutVars>
          <dgm:chMax val="7"/>
          <dgm:chPref val="5"/>
        </dgm:presLayoutVars>
      </dgm:prSet>
      <dgm:spPr/>
    </dgm:pt>
    <dgm:pt modelId="{8D6D78C6-1DEB-4813-B51B-9CD6A3389535}" type="pres">
      <dgm:prSet presAssocID="{8A3080D7-1DDF-40DB-990E-707066250724}" presName="arrowNode" presStyleLbl="node1" presStyleIdx="0" presStyleCnt="1"/>
      <dgm:spPr/>
    </dgm:pt>
    <dgm:pt modelId="{978A1075-2F98-4FB6-B73F-0E06C30F5B79}" type="pres">
      <dgm:prSet presAssocID="{4D845092-27FB-431A-B4F3-93B9C0A9CFBA}" presName="txNode1" presStyleLbl="revTx" presStyleIdx="0" presStyleCnt="3">
        <dgm:presLayoutVars>
          <dgm:bulletEnabled val="1"/>
        </dgm:presLayoutVars>
      </dgm:prSet>
      <dgm:spPr/>
    </dgm:pt>
    <dgm:pt modelId="{855E26B2-94EB-4A30-B2B8-5D7D2BC3D0A5}" type="pres">
      <dgm:prSet presAssocID="{219DF9B6-4CB7-41F7-9E1F-0EAF54EC9495}" presName="txNode2" presStyleLbl="revTx" presStyleIdx="1" presStyleCnt="3">
        <dgm:presLayoutVars>
          <dgm:bulletEnabled val="1"/>
        </dgm:presLayoutVars>
      </dgm:prSet>
      <dgm:spPr/>
    </dgm:pt>
    <dgm:pt modelId="{7035950C-3BC2-40E3-9637-97F37B933EE5}" type="pres">
      <dgm:prSet presAssocID="{0D0CCD61-4AF0-4866-9BA7-BDDE5D6D51F3}" presName="dotNode2" presStyleCnt="0"/>
      <dgm:spPr/>
    </dgm:pt>
    <dgm:pt modelId="{F0F2C3E9-7957-4B76-8A3D-AF645E611DE3}" type="pres">
      <dgm:prSet presAssocID="{0D0CCD61-4AF0-4866-9BA7-BDDE5D6D51F3}" presName="dotRepeatNode" presStyleLbl="fgShp" presStyleIdx="0" presStyleCnt="1"/>
      <dgm:spPr/>
    </dgm:pt>
    <dgm:pt modelId="{D464A2BC-7407-48CC-87FD-358EC2CA227F}" type="pres">
      <dgm:prSet presAssocID="{16C990BF-B0E9-4C46-AFC3-D0937C70FBDF}" presName="txNode3" presStyleLbl="revTx" presStyleIdx="2" presStyleCnt="3" custScaleX="100437" custScaleY="52028" custLinFactY="-2536" custLinFactNeighborX="-93215" custLinFactNeighborY="-100000">
        <dgm:presLayoutVars>
          <dgm:bulletEnabled val="1"/>
        </dgm:presLayoutVars>
      </dgm:prSet>
      <dgm:spPr/>
    </dgm:pt>
  </dgm:ptLst>
  <dgm:cxnLst>
    <dgm:cxn modelId="{6286600D-8677-4CD3-8512-7ADE1F835A69}" srcId="{8A3080D7-1DDF-40DB-990E-707066250724}" destId="{4D845092-27FB-431A-B4F3-93B9C0A9CFBA}" srcOrd="0" destOrd="0" parTransId="{FBE9D6B1-D876-4D17-A2E6-539F699ACD55}" sibTransId="{F7EB8B7B-4EEB-4A2D-B629-EF57A33EB40F}"/>
    <dgm:cxn modelId="{4AB5F938-527B-4980-BC7B-487713D33FB0}" type="presOf" srcId="{219DF9B6-4CB7-41F7-9E1F-0EAF54EC9495}" destId="{855E26B2-94EB-4A30-B2B8-5D7D2BC3D0A5}" srcOrd="0" destOrd="0" presId="urn:microsoft.com/office/officeart/2009/3/layout/DescendingProcess"/>
    <dgm:cxn modelId="{E65E6747-02EA-4EC2-B110-1DA60724076D}" type="presOf" srcId="{4D845092-27FB-431A-B4F3-93B9C0A9CFBA}" destId="{978A1075-2F98-4FB6-B73F-0E06C30F5B79}" srcOrd="0" destOrd="0" presId="urn:microsoft.com/office/officeart/2009/3/layout/DescendingProcess"/>
    <dgm:cxn modelId="{729C3D4B-BAE3-473E-9690-D172E0850B26}" srcId="{8A3080D7-1DDF-40DB-990E-707066250724}" destId="{16C990BF-B0E9-4C46-AFC3-D0937C70FBDF}" srcOrd="2" destOrd="0" parTransId="{2EA3B2B1-A47A-46A8-B598-90240992E090}" sibTransId="{25DA85FE-FB82-4DD4-A986-05105F9847CD}"/>
    <dgm:cxn modelId="{F88E4199-EFB6-412B-B15B-B435BC87BF5E}" srcId="{8A3080D7-1DDF-40DB-990E-707066250724}" destId="{219DF9B6-4CB7-41F7-9E1F-0EAF54EC9495}" srcOrd="1" destOrd="0" parTransId="{F06DBD6F-F7A3-46BC-85CA-C0F2B308C7CF}" sibTransId="{0D0CCD61-4AF0-4866-9BA7-BDDE5D6D51F3}"/>
    <dgm:cxn modelId="{094DAE9D-75F4-4CCD-A5F3-C836F78C0D9E}" type="presOf" srcId="{0D0CCD61-4AF0-4866-9BA7-BDDE5D6D51F3}" destId="{F0F2C3E9-7957-4B76-8A3D-AF645E611DE3}" srcOrd="0" destOrd="0" presId="urn:microsoft.com/office/officeart/2009/3/layout/DescendingProcess"/>
    <dgm:cxn modelId="{CA8352A8-E905-4403-9C4C-B1C428B3C77A}" type="presOf" srcId="{8A3080D7-1DDF-40DB-990E-707066250724}" destId="{88DA9803-5F0F-448B-950A-F316D762E69B}" srcOrd="0" destOrd="0" presId="urn:microsoft.com/office/officeart/2009/3/layout/DescendingProcess"/>
    <dgm:cxn modelId="{565BC0B4-27CF-4E78-B3F9-ACEF0A859846}" type="presOf" srcId="{16C990BF-B0E9-4C46-AFC3-D0937C70FBDF}" destId="{D464A2BC-7407-48CC-87FD-358EC2CA227F}" srcOrd="0" destOrd="0" presId="urn:microsoft.com/office/officeart/2009/3/layout/DescendingProcess"/>
    <dgm:cxn modelId="{886FCAB9-03BB-4EB4-8C98-C821D320B492}" type="presParOf" srcId="{88DA9803-5F0F-448B-950A-F316D762E69B}" destId="{8D6D78C6-1DEB-4813-B51B-9CD6A3389535}" srcOrd="0" destOrd="0" presId="urn:microsoft.com/office/officeart/2009/3/layout/DescendingProcess"/>
    <dgm:cxn modelId="{B47320EC-8EB4-40F7-9A02-2909B2FE2C2A}" type="presParOf" srcId="{88DA9803-5F0F-448B-950A-F316D762E69B}" destId="{978A1075-2F98-4FB6-B73F-0E06C30F5B79}" srcOrd="1" destOrd="0" presId="urn:microsoft.com/office/officeart/2009/3/layout/DescendingProcess"/>
    <dgm:cxn modelId="{7F98CC50-3976-4F9E-ABFD-089199D21420}" type="presParOf" srcId="{88DA9803-5F0F-448B-950A-F316D762E69B}" destId="{855E26B2-94EB-4A30-B2B8-5D7D2BC3D0A5}" srcOrd="2" destOrd="0" presId="urn:microsoft.com/office/officeart/2009/3/layout/DescendingProcess"/>
    <dgm:cxn modelId="{0B6AAE15-EE67-4C17-94C6-9F32BC5D366A}" type="presParOf" srcId="{88DA9803-5F0F-448B-950A-F316D762E69B}" destId="{7035950C-3BC2-40E3-9637-97F37B933EE5}" srcOrd="3" destOrd="0" presId="urn:microsoft.com/office/officeart/2009/3/layout/DescendingProcess"/>
    <dgm:cxn modelId="{2B09DCCC-DD26-40BB-81C6-DBC4895FE479}" type="presParOf" srcId="{7035950C-3BC2-40E3-9637-97F37B933EE5}" destId="{F0F2C3E9-7957-4B76-8A3D-AF645E611DE3}" srcOrd="0" destOrd="0" presId="urn:microsoft.com/office/officeart/2009/3/layout/DescendingProcess"/>
    <dgm:cxn modelId="{B700C3F4-777F-4E5E-A454-31E9744B3241}" type="presParOf" srcId="{88DA9803-5F0F-448B-950A-F316D762E69B}" destId="{D464A2BC-7407-48CC-87FD-358EC2CA227F}" srcOrd="4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BC7BF-E057-4A89-A344-E63EC95999D1}" type="doc">
      <dgm:prSet loTypeId="urn:microsoft.com/office/officeart/2005/8/layout/matrix3" loCatId="matrix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2EAFBC-F623-4B82-88AD-2FA9DC9CCCC7}">
      <dgm:prSet phldrT="[Text]"/>
      <dgm:spPr/>
      <dgm:t>
        <a:bodyPr/>
        <a:lstStyle/>
        <a:p>
          <a:r>
            <a:rPr lang="en-US" b="1" dirty="0"/>
            <a:t>Customer Retention</a:t>
          </a:r>
          <a:endParaRPr lang="en-US" dirty="0"/>
        </a:p>
      </dgm:t>
    </dgm:pt>
    <dgm:pt modelId="{C101F6AA-F5B6-4298-8F64-DC5CE4504A09}" type="parTrans" cxnId="{D98E6722-46FE-480A-84EF-5E25C85BDC9B}">
      <dgm:prSet/>
      <dgm:spPr/>
      <dgm:t>
        <a:bodyPr/>
        <a:lstStyle/>
        <a:p>
          <a:endParaRPr lang="en-US"/>
        </a:p>
      </dgm:t>
    </dgm:pt>
    <dgm:pt modelId="{20BD9A00-7AB0-4590-997F-00811B9B4DF6}" type="sibTrans" cxnId="{D98E6722-46FE-480A-84EF-5E25C85BDC9B}">
      <dgm:prSet/>
      <dgm:spPr/>
      <dgm:t>
        <a:bodyPr/>
        <a:lstStyle/>
        <a:p>
          <a:endParaRPr lang="en-US"/>
        </a:p>
      </dgm:t>
    </dgm:pt>
    <dgm:pt modelId="{CAE4A5A4-B264-4783-BFEF-582572F45961}">
      <dgm:prSet phldrT="[Text]"/>
      <dgm:spPr/>
      <dgm:t>
        <a:bodyPr/>
        <a:lstStyle/>
        <a:p>
          <a:r>
            <a:rPr lang="en-US" b="1" dirty="0"/>
            <a:t>Operational Efficiency Improvements</a:t>
          </a:r>
          <a:endParaRPr lang="en-US" dirty="0"/>
        </a:p>
      </dgm:t>
    </dgm:pt>
    <dgm:pt modelId="{D015749E-7CDA-4DED-A4E7-83E20C9EAAB5}" type="parTrans" cxnId="{68344619-782B-439F-8936-3DEA315F5755}">
      <dgm:prSet/>
      <dgm:spPr/>
      <dgm:t>
        <a:bodyPr/>
        <a:lstStyle/>
        <a:p>
          <a:endParaRPr lang="en-US"/>
        </a:p>
      </dgm:t>
    </dgm:pt>
    <dgm:pt modelId="{5B0090CE-E4A6-4F74-B394-5D7D936D8F49}" type="sibTrans" cxnId="{68344619-782B-439F-8936-3DEA315F5755}">
      <dgm:prSet/>
      <dgm:spPr/>
      <dgm:t>
        <a:bodyPr/>
        <a:lstStyle/>
        <a:p>
          <a:endParaRPr lang="en-US"/>
        </a:p>
      </dgm:t>
    </dgm:pt>
    <dgm:pt modelId="{F3EF056E-EED5-42BB-A346-68594966E7A0}">
      <dgm:prSet phldrT="[Text]"/>
      <dgm:spPr/>
      <dgm:t>
        <a:bodyPr/>
        <a:lstStyle/>
        <a:p>
          <a:r>
            <a:rPr lang="en-US" b="1" dirty="0"/>
            <a:t>Competitive Analysis</a:t>
          </a:r>
          <a:endParaRPr lang="en-US" dirty="0"/>
        </a:p>
      </dgm:t>
    </dgm:pt>
    <dgm:pt modelId="{07EE8711-C352-4532-B99C-6176157D1C4B}" type="parTrans" cxnId="{7166A542-863C-4A8D-A1F1-F8D35FA864E2}">
      <dgm:prSet/>
      <dgm:spPr/>
      <dgm:t>
        <a:bodyPr/>
        <a:lstStyle/>
        <a:p>
          <a:endParaRPr lang="en-US"/>
        </a:p>
      </dgm:t>
    </dgm:pt>
    <dgm:pt modelId="{D03CC360-ED98-4ECC-9E7F-566CC40FB17D}" type="sibTrans" cxnId="{7166A542-863C-4A8D-A1F1-F8D35FA864E2}">
      <dgm:prSet/>
      <dgm:spPr/>
      <dgm:t>
        <a:bodyPr/>
        <a:lstStyle/>
        <a:p>
          <a:endParaRPr lang="en-US"/>
        </a:p>
      </dgm:t>
    </dgm:pt>
    <dgm:pt modelId="{1FFDD6D2-9854-48A5-8AE0-C3C3B96905E5}">
      <dgm:prSet phldrT="[Text]"/>
      <dgm:spPr/>
    </dgm:pt>
    <dgm:pt modelId="{2B81C7AB-E713-4D99-AF23-62C80C0E142B}" type="parTrans" cxnId="{EF8A83BF-C8FB-4C3E-BC06-73198057D89B}">
      <dgm:prSet/>
      <dgm:spPr/>
      <dgm:t>
        <a:bodyPr/>
        <a:lstStyle/>
        <a:p>
          <a:endParaRPr lang="en-US"/>
        </a:p>
      </dgm:t>
    </dgm:pt>
    <dgm:pt modelId="{5B097922-E5A8-47DB-B3A8-1DF595A3CE73}" type="sibTrans" cxnId="{EF8A83BF-C8FB-4C3E-BC06-73198057D89B}">
      <dgm:prSet/>
      <dgm:spPr/>
      <dgm:t>
        <a:bodyPr/>
        <a:lstStyle/>
        <a:p>
          <a:endParaRPr lang="en-US"/>
        </a:p>
      </dgm:t>
    </dgm:pt>
    <dgm:pt modelId="{880040E1-3EE1-4FDF-8442-0A7DEC7A566C}">
      <dgm:prSet phldrT="[Text]"/>
      <dgm:spPr/>
      <dgm:t>
        <a:bodyPr/>
        <a:lstStyle/>
        <a:p>
          <a:r>
            <a:rPr lang="en-US" b="1"/>
            <a:t>Market Diversification &amp; Geographic Expansion</a:t>
          </a:r>
          <a:endParaRPr lang="en-US" dirty="0"/>
        </a:p>
      </dgm:t>
    </dgm:pt>
    <dgm:pt modelId="{91600435-4015-4E47-92A8-04EE63CF588E}" type="parTrans" cxnId="{A0A48CC0-2184-41E9-83FA-E605DAF2AA1A}">
      <dgm:prSet/>
      <dgm:spPr/>
      <dgm:t>
        <a:bodyPr/>
        <a:lstStyle/>
        <a:p>
          <a:endParaRPr lang="en-US"/>
        </a:p>
      </dgm:t>
    </dgm:pt>
    <dgm:pt modelId="{1D643C7F-852E-45D1-A703-6CCD756FAF7E}" type="sibTrans" cxnId="{A0A48CC0-2184-41E9-83FA-E605DAF2AA1A}">
      <dgm:prSet/>
      <dgm:spPr/>
      <dgm:t>
        <a:bodyPr/>
        <a:lstStyle/>
        <a:p>
          <a:endParaRPr lang="en-US"/>
        </a:p>
      </dgm:t>
    </dgm:pt>
    <dgm:pt modelId="{8C76BC6B-8FF3-46DD-B0AF-11FB6AD6E99D}" type="pres">
      <dgm:prSet presAssocID="{FDABC7BF-E057-4A89-A344-E63EC95999D1}" presName="matrix" presStyleCnt="0">
        <dgm:presLayoutVars>
          <dgm:chMax val="1"/>
          <dgm:dir/>
          <dgm:resizeHandles val="exact"/>
        </dgm:presLayoutVars>
      </dgm:prSet>
      <dgm:spPr/>
    </dgm:pt>
    <dgm:pt modelId="{A9740DC7-7F35-4D5B-9E15-EF18CCD744AD}" type="pres">
      <dgm:prSet presAssocID="{FDABC7BF-E057-4A89-A344-E63EC95999D1}" presName="diamond" presStyleLbl="bgShp" presStyleIdx="0" presStyleCnt="1"/>
      <dgm:spPr/>
    </dgm:pt>
    <dgm:pt modelId="{4D05F6B9-6C4D-48C8-9CB6-B33F0248057D}" type="pres">
      <dgm:prSet presAssocID="{FDABC7BF-E057-4A89-A344-E63EC95999D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66FB194-EB54-4C10-A8A5-3272E0B3972E}" type="pres">
      <dgm:prSet presAssocID="{FDABC7BF-E057-4A89-A344-E63EC95999D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D45B8EB-0107-400B-BFBC-17D84163556F}" type="pres">
      <dgm:prSet presAssocID="{FDABC7BF-E057-4A89-A344-E63EC95999D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8F146DB-0362-4E51-86F6-3CEA637A4B3B}" type="pres">
      <dgm:prSet presAssocID="{FDABC7BF-E057-4A89-A344-E63EC95999D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8344619-782B-439F-8936-3DEA315F5755}" srcId="{FDABC7BF-E057-4A89-A344-E63EC95999D1}" destId="{CAE4A5A4-B264-4783-BFEF-582572F45961}" srcOrd="2" destOrd="0" parTransId="{D015749E-7CDA-4DED-A4E7-83E20C9EAAB5}" sibTransId="{5B0090CE-E4A6-4F74-B394-5D7D936D8F49}"/>
    <dgm:cxn modelId="{D98E6722-46FE-480A-84EF-5E25C85BDC9B}" srcId="{FDABC7BF-E057-4A89-A344-E63EC95999D1}" destId="{802EAFBC-F623-4B82-88AD-2FA9DC9CCCC7}" srcOrd="0" destOrd="0" parTransId="{C101F6AA-F5B6-4298-8F64-DC5CE4504A09}" sibTransId="{20BD9A00-7AB0-4590-997F-00811B9B4DF6}"/>
    <dgm:cxn modelId="{58046E29-921D-4AF0-97D2-8E3194ECCBE5}" type="presOf" srcId="{802EAFBC-F623-4B82-88AD-2FA9DC9CCCC7}" destId="{4D05F6B9-6C4D-48C8-9CB6-B33F0248057D}" srcOrd="0" destOrd="0" presId="urn:microsoft.com/office/officeart/2005/8/layout/matrix3"/>
    <dgm:cxn modelId="{78178B42-B496-45A8-9668-D5B526ABAF6D}" type="presOf" srcId="{F3EF056E-EED5-42BB-A346-68594966E7A0}" destId="{E8F146DB-0362-4E51-86F6-3CEA637A4B3B}" srcOrd="0" destOrd="0" presId="urn:microsoft.com/office/officeart/2005/8/layout/matrix3"/>
    <dgm:cxn modelId="{7166A542-863C-4A8D-A1F1-F8D35FA864E2}" srcId="{FDABC7BF-E057-4A89-A344-E63EC95999D1}" destId="{F3EF056E-EED5-42BB-A346-68594966E7A0}" srcOrd="3" destOrd="0" parTransId="{07EE8711-C352-4532-B99C-6176157D1C4B}" sibTransId="{D03CC360-ED98-4ECC-9E7F-566CC40FB17D}"/>
    <dgm:cxn modelId="{DDD81453-6513-49C0-9DA2-BD331D04C575}" type="presOf" srcId="{880040E1-3EE1-4FDF-8442-0A7DEC7A566C}" destId="{166FB194-EB54-4C10-A8A5-3272E0B3972E}" srcOrd="0" destOrd="0" presId="urn:microsoft.com/office/officeart/2005/8/layout/matrix3"/>
    <dgm:cxn modelId="{EF8A83BF-C8FB-4C3E-BC06-73198057D89B}" srcId="{FDABC7BF-E057-4A89-A344-E63EC95999D1}" destId="{1FFDD6D2-9854-48A5-8AE0-C3C3B96905E5}" srcOrd="4" destOrd="0" parTransId="{2B81C7AB-E713-4D99-AF23-62C80C0E142B}" sibTransId="{5B097922-E5A8-47DB-B3A8-1DF595A3CE73}"/>
    <dgm:cxn modelId="{A0A48CC0-2184-41E9-83FA-E605DAF2AA1A}" srcId="{FDABC7BF-E057-4A89-A344-E63EC95999D1}" destId="{880040E1-3EE1-4FDF-8442-0A7DEC7A566C}" srcOrd="1" destOrd="0" parTransId="{91600435-4015-4E47-92A8-04EE63CF588E}" sibTransId="{1D643C7F-852E-45D1-A703-6CCD756FAF7E}"/>
    <dgm:cxn modelId="{59A6CECB-7725-40E7-8BC6-C8F012CA8295}" type="presOf" srcId="{CAE4A5A4-B264-4783-BFEF-582572F45961}" destId="{AD45B8EB-0107-400B-BFBC-17D84163556F}" srcOrd="0" destOrd="0" presId="urn:microsoft.com/office/officeart/2005/8/layout/matrix3"/>
    <dgm:cxn modelId="{7B077FD1-1E6F-44F4-A633-CC4F8E4468D3}" type="presOf" srcId="{FDABC7BF-E057-4A89-A344-E63EC95999D1}" destId="{8C76BC6B-8FF3-46DD-B0AF-11FB6AD6E99D}" srcOrd="0" destOrd="0" presId="urn:microsoft.com/office/officeart/2005/8/layout/matrix3"/>
    <dgm:cxn modelId="{FE362497-1E5C-44C6-9C34-4DD78D7B27D3}" type="presParOf" srcId="{8C76BC6B-8FF3-46DD-B0AF-11FB6AD6E99D}" destId="{A9740DC7-7F35-4D5B-9E15-EF18CCD744AD}" srcOrd="0" destOrd="0" presId="urn:microsoft.com/office/officeart/2005/8/layout/matrix3"/>
    <dgm:cxn modelId="{60B6510E-7357-4857-9E1A-588CB8FBA0B0}" type="presParOf" srcId="{8C76BC6B-8FF3-46DD-B0AF-11FB6AD6E99D}" destId="{4D05F6B9-6C4D-48C8-9CB6-B33F0248057D}" srcOrd="1" destOrd="0" presId="urn:microsoft.com/office/officeart/2005/8/layout/matrix3"/>
    <dgm:cxn modelId="{A9B8F859-5BC7-43EC-82B8-1606370D4BA0}" type="presParOf" srcId="{8C76BC6B-8FF3-46DD-B0AF-11FB6AD6E99D}" destId="{166FB194-EB54-4C10-A8A5-3272E0B3972E}" srcOrd="2" destOrd="0" presId="urn:microsoft.com/office/officeart/2005/8/layout/matrix3"/>
    <dgm:cxn modelId="{80781027-E4FE-4D59-AB8C-2F4C5A6559FF}" type="presParOf" srcId="{8C76BC6B-8FF3-46DD-B0AF-11FB6AD6E99D}" destId="{AD45B8EB-0107-400B-BFBC-17D84163556F}" srcOrd="3" destOrd="0" presId="urn:microsoft.com/office/officeart/2005/8/layout/matrix3"/>
    <dgm:cxn modelId="{2DA9077E-17F5-4FD6-B5E3-6D0C9E47F3FB}" type="presParOf" srcId="{8C76BC6B-8FF3-46DD-B0AF-11FB6AD6E99D}" destId="{E8F146DB-0362-4E51-86F6-3CEA637A4B3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ABC7BF-E057-4A89-A344-E63EC95999D1}" type="doc">
      <dgm:prSet loTypeId="urn:microsoft.com/office/officeart/2005/8/layout/pyramid2" loCatId="pyramid" qsTypeId="urn:microsoft.com/office/officeart/2005/8/quickstyle/simple1" qsCatId="simple" csTypeId="urn:microsoft.com/office/officeart/2005/8/colors/accent2_2" csCatId="accent2" phldr="1"/>
      <dgm:spPr/>
    </dgm:pt>
    <dgm:pt modelId="{802EAFBC-F623-4B82-88AD-2FA9DC9CCCC7}">
      <dgm:prSet phldrT="[Text]"/>
      <dgm:spPr/>
      <dgm:t>
        <a:bodyPr/>
        <a:lstStyle/>
        <a:p>
          <a:r>
            <a:rPr lang="en-US" b="1" dirty="0"/>
            <a:t>Deeper Data Exploration and Data Cleansing</a:t>
          </a:r>
          <a:endParaRPr lang="en-US" dirty="0"/>
        </a:p>
      </dgm:t>
    </dgm:pt>
    <dgm:pt modelId="{C101F6AA-F5B6-4298-8F64-DC5CE4504A09}" type="parTrans" cxnId="{D98E6722-46FE-480A-84EF-5E25C85BDC9B}">
      <dgm:prSet/>
      <dgm:spPr/>
      <dgm:t>
        <a:bodyPr/>
        <a:lstStyle/>
        <a:p>
          <a:endParaRPr lang="en-US"/>
        </a:p>
      </dgm:t>
    </dgm:pt>
    <dgm:pt modelId="{20BD9A00-7AB0-4590-997F-00811B9B4DF6}" type="sibTrans" cxnId="{D98E6722-46FE-480A-84EF-5E25C85BDC9B}">
      <dgm:prSet/>
      <dgm:spPr/>
      <dgm:t>
        <a:bodyPr/>
        <a:lstStyle/>
        <a:p>
          <a:endParaRPr lang="en-US"/>
        </a:p>
      </dgm:t>
    </dgm:pt>
    <dgm:pt modelId="{C1705BEA-4569-41BB-B2C8-27F16C1DA624}">
      <dgm:prSet phldrT="[Text]"/>
      <dgm:spPr/>
      <dgm:t>
        <a:bodyPr/>
        <a:lstStyle/>
        <a:p>
          <a:r>
            <a:rPr lang="en-US" b="1" dirty="0"/>
            <a:t>Customer Segmentation Analysis</a:t>
          </a:r>
          <a:endParaRPr lang="en-US" dirty="0"/>
        </a:p>
      </dgm:t>
    </dgm:pt>
    <dgm:pt modelId="{4EA5A0B4-634C-4DC7-9202-9CAF5CDD9FC9}" type="parTrans" cxnId="{E7CB4016-2F16-4635-B240-F0D57D6E5580}">
      <dgm:prSet/>
      <dgm:spPr/>
      <dgm:t>
        <a:bodyPr/>
        <a:lstStyle/>
        <a:p>
          <a:endParaRPr lang="en-US"/>
        </a:p>
      </dgm:t>
    </dgm:pt>
    <dgm:pt modelId="{4509F0D8-218E-4DBC-85E1-854DCFC56D86}" type="sibTrans" cxnId="{E7CB4016-2F16-4635-B240-F0D57D6E5580}">
      <dgm:prSet/>
      <dgm:spPr/>
      <dgm:t>
        <a:bodyPr/>
        <a:lstStyle/>
        <a:p>
          <a:endParaRPr lang="en-US"/>
        </a:p>
      </dgm:t>
    </dgm:pt>
    <dgm:pt modelId="{CAE4A5A4-B264-4783-BFEF-582572F45961}">
      <dgm:prSet phldrT="[Text]"/>
      <dgm:spPr/>
      <dgm:t>
        <a:bodyPr/>
        <a:lstStyle/>
        <a:p>
          <a:r>
            <a:rPr lang="en-US" b="1" dirty="0"/>
            <a:t>Predictive Modeling</a:t>
          </a:r>
          <a:endParaRPr lang="en-US" dirty="0"/>
        </a:p>
      </dgm:t>
    </dgm:pt>
    <dgm:pt modelId="{D015749E-7CDA-4DED-A4E7-83E20C9EAAB5}" type="parTrans" cxnId="{68344619-782B-439F-8936-3DEA315F5755}">
      <dgm:prSet/>
      <dgm:spPr/>
      <dgm:t>
        <a:bodyPr/>
        <a:lstStyle/>
        <a:p>
          <a:endParaRPr lang="en-US"/>
        </a:p>
      </dgm:t>
    </dgm:pt>
    <dgm:pt modelId="{5B0090CE-E4A6-4F74-B394-5D7D936D8F49}" type="sibTrans" cxnId="{68344619-782B-439F-8936-3DEA315F5755}">
      <dgm:prSet/>
      <dgm:spPr/>
      <dgm:t>
        <a:bodyPr/>
        <a:lstStyle/>
        <a:p>
          <a:endParaRPr lang="en-US"/>
        </a:p>
      </dgm:t>
    </dgm:pt>
    <dgm:pt modelId="{A76B3891-C97C-4A1E-A0CF-DB8B19C6B096}">
      <dgm:prSet/>
      <dgm:spPr/>
      <dgm:t>
        <a:bodyPr/>
        <a:lstStyle/>
        <a:p>
          <a:r>
            <a:rPr lang="en-US" b="1" dirty="0"/>
            <a:t>Integration of External Data</a:t>
          </a:r>
        </a:p>
      </dgm:t>
    </dgm:pt>
    <dgm:pt modelId="{B8C57809-C00B-47BB-B350-30E6D48D03FB}" type="parTrans" cxnId="{8D327234-C7F4-455A-B0E7-7C3BAA49DF2E}">
      <dgm:prSet/>
      <dgm:spPr/>
      <dgm:t>
        <a:bodyPr/>
        <a:lstStyle/>
        <a:p>
          <a:endParaRPr lang="en-US"/>
        </a:p>
      </dgm:t>
    </dgm:pt>
    <dgm:pt modelId="{DBEEC507-6595-4D9C-99D8-44DFE2607B44}" type="sibTrans" cxnId="{8D327234-C7F4-455A-B0E7-7C3BAA49DF2E}">
      <dgm:prSet/>
      <dgm:spPr/>
      <dgm:t>
        <a:bodyPr/>
        <a:lstStyle/>
        <a:p>
          <a:endParaRPr lang="en-US"/>
        </a:p>
      </dgm:t>
    </dgm:pt>
    <dgm:pt modelId="{C17F8B6E-3889-42E4-9D04-8801E115D5BF}" type="pres">
      <dgm:prSet presAssocID="{FDABC7BF-E057-4A89-A344-E63EC95999D1}" presName="compositeShape" presStyleCnt="0">
        <dgm:presLayoutVars>
          <dgm:dir/>
          <dgm:resizeHandles/>
        </dgm:presLayoutVars>
      </dgm:prSet>
      <dgm:spPr/>
    </dgm:pt>
    <dgm:pt modelId="{F9FDA258-0928-4707-BAD1-5CF65AEBF0A1}" type="pres">
      <dgm:prSet presAssocID="{FDABC7BF-E057-4A89-A344-E63EC95999D1}" presName="pyramid" presStyleLbl="node1" presStyleIdx="0" presStyleCnt="1"/>
      <dgm:spPr/>
    </dgm:pt>
    <dgm:pt modelId="{2FF1BBB1-18DD-4A70-89A6-12337EEAC224}" type="pres">
      <dgm:prSet presAssocID="{FDABC7BF-E057-4A89-A344-E63EC95999D1}" presName="theList" presStyleCnt="0"/>
      <dgm:spPr/>
    </dgm:pt>
    <dgm:pt modelId="{19998026-19CA-42EE-B178-737679D0D3D5}" type="pres">
      <dgm:prSet presAssocID="{802EAFBC-F623-4B82-88AD-2FA9DC9CCCC7}" presName="aNode" presStyleLbl="fgAcc1" presStyleIdx="0" presStyleCnt="4">
        <dgm:presLayoutVars>
          <dgm:bulletEnabled val="1"/>
        </dgm:presLayoutVars>
      </dgm:prSet>
      <dgm:spPr/>
    </dgm:pt>
    <dgm:pt modelId="{01CD9339-EC88-46BB-9992-829275F98251}" type="pres">
      <dgm:prSet presAssocID="{802EAFBC-F623-4B82-88AD-2FA9DC9CCCC7}" presName="aSpace" presStyleCnt="0"/>
      <dgm:spPr/>
    </dgm:pt>
    <dgm:pt modelId="{63B5A1E4-57CB-469C-95CC-1446838A0C46}" type="pres">
      <dgm:prSet presAssocID="{C1705BEA-4569-41BB-B2C8-27F16C1DA624}" presName="aNode" presStyleLbl="fgAcc1" presStyleIdx="1" presStyleCnt="4">
        <dgm:presLayoutVars>
          <dgm:bulletEnabled val="1"/>
        </dgm:presLayoutVars>
      </dgm:prSet>
      <dgm:spPr/>
    </dgm:pt>
    <dgm:pt modelId="{D8931EED-9FA8-4F78-B021-EA78F2B1BFE0}" type="pres">
      <dgm:prSet presAssocID="{C1705BEA-4569-41BB-B2C8-27F16C1DA624}" presName="aSpace" presStyleCnt="0"/>
      <dgm:spPr/>
    </dgm:pt>
    <dgm:pt modelId="{86FE2414-6072-4852-824F-F23F281374E9}" type="pres">
      <dgm:prSet presAssocID="{CAE4A5A4-B264-4783-BFEF-582572F45961}" presName="aNode" presStyleLbl="fgAcc1" presStyleIdx="2" presStyleCnt="4">
        <dgm:presLayoutVars>
          <dgm:bulletEnabled val="1"/>
        </dgm:presLayoutVars>
      </dgm:prSet>
      <dgm:spPr/>
    </dgm:pt>
    <dgm:pt modelId="{4CFE75AC-4397-4555-80CA-E767A5D074EC}" type="pres">
      <dgm:prSet presAssocID="{CAE4A5A4-B264-4783-BFEF-582572F45961}" presName="aSpace" presStyleCnt="0"/>
      <dgm:spPr/>
    </dgm:pt>
    <dgm:pt modelId="{9F512305-BC2B-46FC-BF07-075F4DE3199B}" type="pres">
      <dgm:prSet presAssocID="{A76B3891-C97C-4A1E-A0CF-DB8B19C6B096}" presName="aNode" presStyleLbl="fgAcc1" presStyleIdx="3" presStyleCnt="4">
        <dgm:presLayoutVars>
          <dgm:bulletEnabled val="1"/>
        </dgm:presLayoutVars>
      </dgm:prSet>
      <dgm:spPr/>
    </dgm:pt>
    <dgm:pt modelId="{92DE7935-5DB0-4A51-9306-803329183F33}" type="pres">
      <dgm:prSet presAssocID="{A76B3891-C97C-4A1E-A0CF-DB8B19C6B096}" presName="aSpace" presStyleCnt="0"/>
      <dgm:spPr/>
    </dgm:pt>
  </dgm:ptLst>
  <dgm:cxnLst>
    <dgm:cxn modelId="{E7CB4016-2F16-4635-B240-F0D57D6E5580}" srcId="{FDABC7BF-E057-4A89-A344-E63EC95999D1}" destId="{C1705BEA-4569-41BB-B2C8-27F16C1DA624}" srcOrd="1" destOrd="0" parTransId="{4EA5A0B4-634C-4DC7-9202-9CAF5CDD9FC9}" sibTransId="{4509F0D8-218E-4DBC-85E1-854DCFC56D86}"/>
    <dgm:cxn modelId="{68344619-782B-439F-8936-3DEA315F5755}" srcId="{FDABC7BF-E057-4A89-A344-E63EC95999D1}" destId="{CAE4A5A4-B264-4783-BFEF-582572F45961}" srcOrd="2" destOrd="0" parTransId="{D015749E-7CDA-4DED-A4E7-83E20C9EAAB5}" sibTransId="{5B0090CE-E4A6-4F74-B394-5D7D936D8F49}"/>
    <dgm:cxn modelId="{D98E6722-46FE-480A-84EF-5E25C85BDC9B}" srcId="{FDABC7BF-E057-4A89-A344-E63EC95999D1}" destId="{802EAFBC-F623-4B82-88AD-2FA9DC9CCCC7}" srcOrd="0" destOrd="0" parTransId="{C101F6AA-F5B6-4298-8F64-DC5CE4504A09}" sibTransId="{20BD9A00-7AB0-4590-997F-00811B9B4DF6}"/>
    <dgm:cxn modelId="{8D327234-C7F4-455A-B0E7-7C3BAA49DF2E}" srcId="{FDABC7BF-E057-4A89-A344-E63EC95999D1}" destId="{A76B3891-C97C-4A1E-A0CF-DB8B19C6B096}" srcOrd="3" destOrd="0" parTransId="{B8C57809-C00B-47BB-B350-30E6D48D03FB}" sibTransId="{DBEEC507-6595-4D9C-99D8-44DFE2607B44}"/>
    <dgm:cxn modelId="{3740253E-74B4-4B86-8DF3-766D6A7DACBD}" type="presOf" srcId="{802EAFBC-F623-4B82-88AD-2FA9DC9CCCC7}" destId="{19998026-19CA-42EE-B178-737679D0D3D5}" srcOrd="0" destOrd="0" presId="urn:microsoft.com/office/officeart/2005/8/layout/pyramid2"/>
    <dgm:cxn modelId="{9D4E4F62-409F-4D2A-91F8-8E4E48FE2DF7}" type="presOf" srcId="{A76B3891-C97C-4A1E-A0CF-DB8B19C6B096}" destId="{9F512305-BC2B-46FC-BF07-075F4DE3199B}" srcOrd="0" destOrd="0" presId="urn:microsoft.com/office/officeart/2005/8/layout/pyramid2"/>
    <dgm:cxn modelId="{C61DE3D3-0867-41C6-8126-8BB204CA4147}" type="presOf" srcId="{C1705BEA-4569-41BB-B2C8-27F16C1DA624}" destId="{63B5A1E4-57CB-469C-95CC-1446838A0C46}" srcOrd="0" destOrd="0" presId="urn:microsoft.com/office/officeart/2005/8/layout/pyramid2"/>
    <dgm:cxn modelId="{A6D00EE2-966B-4DCB-A9B3-72591462AD4B}" type="presOf" srcId="{FDABC7BF-E057-4A89-A344-E63EC95999D1}" destId="{C17F8B6E-3889-42E4-9D04-8801E115D5BF}" srcOrd="0" destOrd="0" presId="urn:microsoft.com/office/officeart/2005/8/layout/pyramid2"/>
    <dgm:cxn modelId="{E67369E4-48E1-4A7E-8A64-CA6FA8DFE235}" type="presOf" srcId="{CAE4A5A4-B264-4783-BFEF-582572F45961}" destId="{86FE2414-6072-4852-824F-F23F281374E9}" srcOrd="0" destOrd="0" presId="urn:microsoft.com/office/officeart/2005/8/layout/pyramid2"/>
    <dgm:cxn modelId="{3138E95A-A512-4390-97C8-19E6E771A27D}" type="presParOf" srcId="{C17F8B6E-3889-42E4-9D04-8801E115D5BF}" destId="{F9FDA258-0928-4707-BAD1-5CF65AEBF0A1}" srcOrd="0" destOrd="0" presId="urn:microsoft.com/office/officeart/2005/8/layout/pyramid2"/>
    <dgm:cxn modelId="{F42436AC-628C-4C2E-A690-0457D5DC59B3}" type="presParOf" srcId="{C17F8B6E-3889-42E4-9D04-8801E115D5BF}" destId="{2FF1BBB1-18DD-4A70-89A6-12337EEAC224}" srcOrd="1" destOrd="0" presId="urn:microsoft.com/office/officeart/2005/8/layout/pyramid2"/>
    <dgm:cxn modelId="{3BE8A9AF-2D8E-449E-BFE4-FBDB98B2F6A4}" type="presParOf" srcId="{2FF1BBB1-18DD-4A70-89A6-12337EEAC224}" destId="{19998026-19CA-42EE-B178-737679D0D3D5}" srcOrd="0" destOrd="0" presId="urn:microsoft.com/office/officeart/2005/8/layout/pyramid2"/>
    <dgm:cxn modelId="{C86EF685-70F4-4B66-AD6F-2BDBB3196FD2}" type="presParOf" srcId="{2FF1BBB1-18DD-4A70-89A6-12337EEAC224}" destId="{01CD9339-EC88-46BB-9992-829275F98251}" srcOrd="1" destOrd="0" presId="urn:microsoft.com/office/officeart/2005/8/layout/pyramid2"/>
    <dgm:cxn modelId="{6BDA253F-C240-42E7-B8BF-CF1EBABB91F9}" type="presParOf" srcId="{2FF1BBB1-18DD-4A70-89A6-12337EEAC224}" destId="{63B5A1E4-57CB-469C-95CC-1446838A0C46}" srcOrd="2" destOrd="0" presId="urn:microsoft.com/office/officeart/2005/8/layout/pyramid2"/>
    <dgm:cxn modelId="{DD83EDD2-AD97-497C-8515-711D401351E8}" type="presParOf" srcId="{2FF1BBB1-18DD-4A70-89A6-12337EEAC224}" destId="{D8931EED-9FA8-4F78-B021-EA78F2B1BFE0}" srcOrd="3" destOrd="0" presId="urn:microsoft.com/office/officeart/2005/8/layout/pyramid2"/>
    <dgm:cxn modelId="{34032116-F6A5-4AFE-B172-67F125EE0D28}" type="presParOf" srcId="{2FF1BBB1-18DD-4A70-89A6-12337EEAC224}" destId="{86FE2414-6072-4852-824F-F23F281374E9}" srcOrd="4" destOrd="0" presId="urn:microsoft.com/office/officeart/2005/8/layout/pyramid2"/>
    <dgm:cxn modelId="{DE532D1D-D4FC-4BAE-8DE1-52324D93D5E1}" type="presParOf" srcId="{2FF1BBB1-18DD-4A70-89A6-12337EEAC224}" destId="{4CFE75AC-4397-4555-80CA-E767A5D074EC}" srcOrd="5" destOrd="0" presId="urn:microsoft.com/office/officeart/2005/8/layout/pyramid2"/>
    <dgm:cxn modelId="{FB45D821-D027-4D58-BDBC-45A76B6A5D89}" type="presParOf" srcId="{2FF1BBB1-18DD-4A70-89A6-12337EEAC224}" destId="{9F512305-BC2B-46FC-BF07-075F4DE3199B}" srcOrd="6" destOrd="0" presId="urn:microsoft.com/office/officeart/2005/8/layout/pyramid2"/>
    <dgm:cxn modelId="{6749D648-48BC-4690-AF9E-48B64027291C}" type="presParOf" srcId="{2FF1BBB1-18DD-4A70-89A6-12337EEAC224}" destId="{92DE7935-5DB0-4A51-9306-803329183F33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ABC7BF-E057-4A89-A344-E63EC95999D1}" type="doc">
      <dgm:prSet loTypeId="urn:microsoft.com/office/officeart/2005/8/layout/pyramid2" loCatId="pyramid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647E78-7D8E-463F-BEE6-E3E05D0DD302}">
      <dgm:prSet/>
      <dgm:spPr/>
      <dgm:t>
        <a:bodyPr/>
        <a:lstStyle/>
        <a:p>
          <a:r>
            <a:rPr lang="en-US" b="1" dirty="0"/>
            <a:t>Geographic and Market Expansion</a:t>
          </a:r>
        </a:p>
      </dgm:t>
    </dgm:pt>
    <dgm:pt modelId="{3F59491C-DFC5-40E5-85B6-D056EFFF3A4A}" type="parTrans" cxnId="{C87543C5-D2C9-4491-95E9-EFC7DBE731E6}">
      <dgm:prSet/>
      <dgm:spPr/>
      <dgm:t>
        <a:bodyPr/>
        <a:lstStyle/>
        <a:p>
          <a:endParaRPr lang="en-US"/>
        </a:p>
      </dgm:t>
    </dgm:pt>
    <dgm:pt modelId="{DD0918A5-8CD7-413B-A9E2-0699E3C75B0C}" type="sibTrans" cxnId="{C87543C5-D2C9-4491-95E9-EFC7DBE731E6}">
      <dgm:prSet/>
      <dgm:spPr/>
      <dgm:t>
        <a:bodyPr/>
        <a:lstStyle/>
        <a:p>
          <a:endParaRPr lang="en-US"/>
        </a:p>
      </dgm:t>
    </dgm:pt>
    <dgm:pt modelId="{6322A8E1-AE05-4DE1-859D-ED89C70D931A}">
      <dgm:prSet/>
      <dgm:spPr/>
      <dgm:t>
        <a:bodyPr/>
        <a:lstStyle/>
        <a:p>
          <a:r>
            <a:rPr lang="en-US" b="1" dirty="0"/>
            <a:t>Financial and Revenue Strategy</a:t>
          </a:r>
        </a:p>
      </dgm:t>
    </dgm:pt>
    <dgm:pt modelId="{3E1CDAB3-A650-4070-B2C0-00652458CF9D}" type="parTrans" cxnId="{E81512F3-02A9-4E64-8162-33ACF9290EF6}">
      <dgm:prSet/>
      <dgm:spPr/>
      <dgm:t>
        <a:bodyPr/>
        <a:lstStyle/>
        <a:p>
          <a:endParaRPr lang="en-US"/>
        </a:p>
      </dgm:t>
    </dgm:pt>
    <dgm:pt modelId="{87B8727D-86F0-49C0-8971-0F1C10E8B8B1}" type="sibTrans" cxnId="{E81512F3-02A9-4E64-8162-33ACF9290EF6}">
      <dgm:prSet/>
      <dgm:spPr/>
      <dgm:t>
        <a:bodyPr/>
        <a:lstStyle/>
        <a:p>
          <a:endParaRPr lang="en-US"/>
        </a:p>
      </dgm:t>
    </dgm:pt>
    <dgm:pt modelId="{EAB26C32-2661-46A2-8EAA-4BC3B9FD8FA7}">
      <dgm:prSet/>
      <dgm:spPr/>
      <dgm:t>
        <a:bodyPr/>
        <a:lstStyle/>
        <a:p>
          <a:r>
            <a:rPr lang="en-US" b="1" dirty="0"/>
            <a:t>Customer Targeting</a:t>
          </a:r>
        </a:p>
      </dgm:t>
    </dgm:pt>
    <dgm:pt modelId="{2C3FB416-2D9C-47DD-8E64-2F88A568CD6D}" type="parTrans" cxnId="{3BD6A633-2785-466C-87CF-A8006595AF75}">
      <dgm:prSet/>
      <dgm:spPr/>
      <dgm:t>
        <a:bodyPr/>
        <a:lstStyle/>
        <a:p>
          <a:endParaRPr lang="en-US"/>
        </a:p>
      </dgm:t>
    </dgm:pt>
    <dgm:pt modelId="{4D56F3D3-9CE6-4BEF-94F3-6B4A91EB5307}" type="sibTrans" cxnId="{3BD6A633-2785-466C-87CF-A8006595AF75}">
      <dgm:prSet/>
      <dgm:spPr/>
      <dgm:t>
        <a:bodyPr/>
        <a:lstStyle/>
        <a:p>
          <a:endParaRPr lang="en-US"/>
        </a:p>
      </dgm:t>
    </dgm:pt>
    <dgm:pt modelId="{EF3A6352-452A-4EC9-B858-6B5903060611}">
      <dgm:prSet/>
      <dgm:spPr/>
      <dgm:t>
        <a:bodyPr/>
        <a:lstStyle/>
        <a:p>
          <a:r>
            <a:rPr lang="en-US" b="1" dirty="0"/>
            <a:t> Operational Improvements</a:t>
          </a:r>
        </a:p>
      </dgm:t>
    </dgm:pt>
    <dgm:pt modelId="{36C65DBC-4560-4FBC-B1CC-666CC78F6C66}" type="parTrans" cxnId="{E4067C2F-1CCF-481E-8B1C-9E6C87B0B3FB}">
      <dgm:prSet/>
      <dgm:spPr/>
      <dgm:t>
        <a:bodyPr/>
        <a:lstStyle/>
        <a:p>
          <a:endParaRPr lang="en-US"/>
        </a:p>
      </dgm:t>
    </dgm:pt>
    <dgm:pt modelId="{DCA3FCF6-BD3A-4A5E-8E76-F0D0B1F93F2D}" type="sibTrans" cxnId="{E4067C2F-1CCF-481E-8B1C-9E6C87B0B3FB}">
      <dgm:prSet/>
      <dgm:spPr/>
      <dgm:t>
        <a:bodyPr/>
        <a:lstStyle/>
        <a:p>
          <a:endParaRPr lang="en-US"/>
        </a:p>
      </dgm:t>
    </dgm:pt>
    <dgm:pt modelId="{C17F8B6E-3889-42E4-9D04-8801E115D5BF}" type="pres">
      <dgm:prSet presAssocID="{FDABC7BF-E057-4A89-A344-E63EC95999D1}" presName="compositeShape" presStyleCnt="0">
        <dgm:presLayoutVars>
          <dgm:dir/>
          <dgm:resizeHandles/>
        </dgm:presLayoutVars>
      </dgm:prSet>
      <dgm:spPr/>
    </dgm:pt>
    <dgm:pt modelId="{F9FDA258-0928-4707-BAD1-5CF65AEBF0A1}" type="pres">
      <dgm:prSet presAssocID="{FDABC7BF-E057-4A89-A344-E63EC95999D1}" presName="pyramid" presStyleLbl="node1" presStyleIdx="0" presStyleCnt="1"/>
      <dgm:spPr/>
    </dgm:pt>
    <dgm:pt modelId="{2FF1BBB1-18DD-4A70-89A6-12337EEAC224}" type="pres">
      <dgm:prSet presAssocID="{FDABC7BF-E057-4A89-A344-E63EC95999D1}" presName="theList" presStyleCnt="0"/>
      <dgm:spPr/>
    </dgm:pt>
    <dgm:pt modelId="{E65BD2FB-5CF1-47FA-8229-89148A6903C7}" type="pres">
      <dgm:prSet presAssocID="{EF3A6352-452A-4EC9-B858-6B5903060611}" presName="aNode" presStyleLbl="fgAcc1" presStyleIdx="0" presStyleCnt="4">
        <dgm:presLayoutVars>
          <dgm:bulletEnabled val="1"/>
        </dgm:presLayoutVars>
      </dgm:prSet>
      <dgm:spPr/>
    </dgm:pt>
    <dgm:pt modelId="{A248BD8E-B3C9-41BA-B29C-383639F6EB12}" type="pres">
      <dgm:prSet presAssocID="{EF3A6352-452A-4EC9-B858-6B5903060611}" presName="aSpace" presStyleCnt="0"/>
      <dgm:spPr/>
    </dgm:pt>
    <dgm:pt modelId="{12B87EA4-90B9-4716-8E36-36018C052231}" type="pres">
      <dgm:prSet presAssocID="{EAB26C32-2661-46A2-8EAA-4BC3B9FD8FA7}" presName="aNode" presStyleLbl="fgAcc1" presStyleIdx="1" presStyleCnt="4">
        <dgm:presLayoutVars>
          <dgm:bulletEnabled val="1"/>
        </dgm:presLayoutVars>
      </dgm:prSet>
      <dgm:spPr/>
    </dgm:pt>
    <dgm:pt modelId="{6A4C5559-92D1-4069-991F-2FACAE5BAA9F}" type="pres">
      <dgm:prSet presAssocID="{EAB26C32-2661-46A2-8EAA-4BC3B9FD8FA7}" presName="aSpace" presStyleCnt="0"/>
      <dgm:spPr/>
    </dgm:pt>
    <dgm:pt modelId="{89F74C05-06E7-4C1E-97A4-C3697E7BAEF9}" type="pres">
      <dgm:prSet presAssocID="{6322A8E1-AE05-4DE1-859D-ED89C70D931A}" presName="aNode" presStyleLbl="fgAcc1" presStyleIdx="2" presStyleCnt="4">
        <dgm:presLayoutVars>
          <dgm:bulletEnabled val="1"/>
        </dgm:presLayoutVars>
      </dgm:prSet>
      <dgm:spPr/>
    </dgm:pt>
    <dgm:pt modelId="{06F33F3E-5BAD-43CB-B7C3-148701FFE1D9}" type="pres">
      <dgm:prSet presAssocID="{6322A8E1-AE05-4DE1-859D-ED89C70D931A}" presName="aSpace" presStyleCnt="0"/>
      <dgm:spPr/>
    </dgm:pt>
    <dgm:pt modelId="{81E2DBC5-82ED-456D-AF33-6C171A794042}" type="pres">
      <dgm:prSet presAssocID="{D5647E78-7D8E-463F-BEE6-E3E05D0DD302}" presName="aNode" presStyleLbl="fgAcc1" presStyleIdx="3" presStyleCnt="4">
        <dgm:presLayoutVars>
          <dgm:bulletEnabled val="1"/>
        </dgm:presLayoutVars>
      </dgm:prSet>
      <dgm:spPr/>
    </dgm:pt>
    <dgm:pt modelId="{88E7A2BA-5D32-4100-B8E9-5276E7B9AE8B}" type="pres">
      <dgm:prSet presAssocID="{D5647E78-7D8E-463F-BEE6-E3E05D0DD302}" presName="aSpace" presStyleCnt="0"/>
      <dgm:spPr/>
    </dgm:pt>
  </dgm:ptLst>
  <dgm:cxnLst>
    <dgm:cxn modelId="{3C596E0E-B01F-46F1-A9C2-CA7A62D38941}" type="presOf" srcId="{EAB26C32-2661-46A2-8EAA-4BC3B9FD8FA7}" destId="{12B87EA4-90B9-4716-8E36-36018C052231}" srcOrd="0" destOrd="0" presId="urn:microsoft.com/office/officeart/2005/8/layout/pyramid2"/>
    <dgm:cxn modelId="{E4067C2F-1CCF-481E-8B1C-9E6C87B0B3FB}" srcId="{FDABC7BF-E057-4A89-A344-E63EC95999D1}" destId="{EF3A6352-452A-4EC9-B858-6B5903060611}" srcOrd="0" destOrd="0" parTransId="{36C65DBC-4560-4FBC-B1CC-666CC78F6C66}" sibTransId="{DCA3FCF6-BD3A-4A5E-8E76-F0D0B1F93F2D}"/>
    <dgm:cxn modelId="{3BD6A633-2785-466C-87CF-A8006595AF75}" srcId="{FDABC7BF-E057-4A89-A344-E63EC95999D1}" destId="{EAB26C32-2661-46A2-8EAA-4BC3B9FD8FA7}" srcOrd="1" destOrd="0" parTransId="{2C3FB416-2D9C-47DD-8E64-2F88A568CD6D}" sibTransId="{4D56F3D3-9CE6-4BEF-94F3-6B4A91EB5307}"/>
    <dgm:cxn modelId="{C87543C5-D2C9-4491-95E9-EFC7DBE731E6}" srcId="{FDABC7BF-E057-4A89-A344-E63EC95999D1}" destId="{D5647E78-7D8E-463F-BEE6-E3E05D0DD302}" srcOrd="3" destOrd="0" parTransId="{3F59491C-DFC5-40E5-85B6-D056EFFF3A4A}" sibTransId="{DD0918A5-8CD7-413B-A9E2-0699E3C75B0C}"/>
    <dgm:cxn modelId="{FD732AD6-2E7A-45F6-AF48-92B4E2F36C76}" type="presOf" srcId="{EF3A6352-452A-4EC9-B858-6B5903060611}" destId="{E65BD2FB-5CF1-47FA-8229-89148A6903C7}" srcOrd="0" destOrd="0" presId="urn:microsoft.com/office/officeart/2005/8/layout/pyramid2"/>
    <dgm:cxn modelId="{C339ACD7-8E68-45D1-8DF7-C94D49F98F1A}" type="presOf" srcId="{D5647E78-7D8E-463F-BEE6-E3E05D0DD302}" destId="{81E2DBC5-82ED-456D-AF33-6C171A794042}" srcOrd="0" destOrd="0" presId="urn:microsoft.com/office/officeart/2005/8/layout/pyramid2"/>
    <dgm:cxn modelId="{3A096DDA-6D85-4F1D-8F26-384664404A31}" type="presOf" srcId="{6322A8E1-AE05-4DE1-859D-ED89C70D931A}" destId="{89F74C05-06E7-4C1E-97A4-C3697E7BAEF9}" srcOrd="0" destOrd="0" presId="urn:microsoft.com/office/officeart/2005/8/layout/pyramid2"/>
    <dgm:cxn modelId="{A6D00EE2-966B-4DCB-A9B3-72591462AD4B}" type="presOf" srcId="{FDABC7BF-E057-4A89-A344-E63EC95999D1}" destId="{C17F8B6E-3889-42E4-9D04-8801E115D5BF}" srcOrd="0" destOrd="0" presId="urn:microsoft.com/office/officeart/2005/8/layout/pyramid2"/>
    <dgm:cxn modelId="{E81512F3-02A9-4E64-8162-33ACF9290EF6}" srcId="{FDABC7BF-E057-4A89-A344-E63EC95999D1}" destId="{6322A8E1-AE05-4DE1-859D-ED89C70D931A}" srcOrd="2" destOrd="0" parTransId="{3E1CDAB3-A650-4070-B2C0-00652458CF9D}" sibTransId="{87B8727D-86F0-49C0-8971-0F1C10E8B8B1}"/>
    <dgm:cxn modelId="{3138E95A-A512-4390-97C8-19E6E771A27D}" type="presParOf" srcId="{C17F8B6E-3889-42E4-9D04-8801E115D5BF}" destId="{F9FDA258-0928-4707-BAD1-5CF65AEBF0A1}" srcOrd="0" destOrd="0" presId="urn:microsoft.com/office/officeart/2005/8/layout/pyramid2"/>
    <dgm:cxn modelId="{F42436AC-628C-4C2E-A690-0457D5DC59B3}" type="presParOf" srcId="{C17F8B6E-3889-42E4-9D04-8801E115D5BF}" destId="{2FF1BBB1-18DD-4A70-89A6-12337EEAC224}" srcOrd="1" destOrd="0" presId="urn:microsoft.com/office/officeart/2005/8/layout/pyramid2"/>
    <dgm:cxn modelId="{C7E84B7A-EF9C-4B8B-ADD1-F3C68698CAEC}" type="presParOf" srcId="{2FF1BBB1-18DD-4A70-89A6-12337EEAC224}" destId="{E65BD2FB-5CF1-47FA-8229-89148A6903C7}" srcOrd="0" destOrd="0" presId="urn:microsoft.com/office/officeart/2005/8/layout/pyramid2"/>
    <dgm:cxn modelId="{0E7DBC2A-B348-4B30-8509-5085E81BB088}" type="presParOf" srcId="{2FF1BBB1-18DD-4A70-89A6-12337EEAC224}" destId="{A248BD8E-B3C9-41BA-B29C-383639F6EB12}" srcOrd="1" destOrd="0" presId="urn:microsoft.com/office/officeart/2005/8/layout/pyramid2"/>
    <dgm:cxn modelId="{C0AC37CC-9DD5-43CE-B240-2DFE414E6E36}" type="presParOf" srcId="{2FF1BBB1-18DD-4A70-89A6-12337EEAC224}" destId="{12B87EA4-90B9-4716-8E36-36018C052231}" srcOrd="2" destOrd="0" presId="urn:microsoft.com/office/officeart/2005/8/layout/pyramid2"/>
    <dgm:cxn modelId="{6D2149F3-9655-4C16-9235-BBA8622502B5}" type="presParOf" srcId="{2FF1BBB1-18DD-4A70-89A6-12337EEAC224}" destId="{6A4C5559-92D1-4069-991F-2FACAE5BAA9F}" srcOrd="3" destOrd="0" presId="urn:microsoft.com/office/officeart/2005/8/layout/pyramid2"/>
    <dgm:cxn modelId="{71560A6D-C51C-4381-AA0F-3418F13C3401}" type="presParOf" srcId="{2FF1BBB1-18DD-4A70-89A6-12337EEAC224}" destId="{89F74C05-06E7-4C1E-97A4-C3697E7BAEF9}" srcOrd="4" destOrd="0" presId="urn:microsoft.com/office/officeart/2005/8/layout/pyramid2"/>
    <dgm:cxn modelId="{56420546-1B04-4D54-B46A-E73FC9771051}" type="presParOf" srcId="{2FF1BBB1-18DD-4A70-89A6-12337EEAC224}" destId="{06F33F3E-5BAD-43CB-B7C3-148701FFE1D9}" srcOrd="5" destOrd="0" presId="urn:microsoft.com/office/officeart/2005/8/layout/pyramid2"/>
    <dgm:cxn modelId="{64EC08EB-0A30-4F04-B60A-761E8FF45403}" type="presParOf" srcId="{2FF1BBB1-18DD-4A70-89A6-12337EEAC224}" destId="{81E2DBC5-82ED-456D-AF33-6C171A794042}" srcOrd="6" destOrd="0" presId="urn:microsoft.com/office/officeart/2005/8/layout/pyramid2"/>
    <dgm:cxn modelId="{C0BDD202-079A-4239-9974-C0B19A07ED63}" type="presParOf" srcId="{2FF1BBB1-18DD-4A70-89A6-12337EEAC224}" destId="{88E7A2BA-5D32-4100-B8E9-5276E7B9AE8B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28675-C94D-474E-9CA8-F3C0D344DADF}">
      <dsp:nvSpPr>
        <dsp:cNvPr id="0" name=""/>
        <dsp:cNvSpPr/>
      </dsp:nvSpPr>
      <dsp:spPr>
        <a:xfrm>
          <a:off x="4299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Sources</a:t>
          </a:r>
          <a:endParaRPr lang="en-US" sz="2200" kern="1200" dirty="0"/>
        </a:p>
      </dsp:txBody>
      <dsp:txXfrm>
        <a:off x="37335" y="1197112"/>
        <a:ext cx="1813828" cy="1061868"/>
      </dsp:txXfrm>
    </dsp:sp>
    <dsp:sp modelId="{70FDB28F-784A-4F32-A3FF-68DC311F2CCE}">
      <dsp:nvSpPr>
        <dsp:cNvPr id="0" name=""/>
        <dsp:cNvSpPr/>
      </dsp:nvSpPr>
      <dsp:spPr>
        <a:xfrm>
          <a:off x="2072189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072189" y="1588182"/>
        <a:ext cx="278977" cy="279729"/>
      </dsp:txXfrm>
    </dsp:sp>
    <dsp:sp modelId="{D3EF4A50-DA7F-4C51-9FD5-78C2C917096A}">
      <dsp:nvSpPr>
        <dsp:cNvPr id="0" name=""/>
        <dsp:cNvSpPr/>
      </dsp:nvSpPr>
      <dsp:spPr>
        <a:xfrm>
          <a:off x="2636159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Ingestion</a:t>
          </a:r>
          <a:endParaRPr lang="en-US" sz="2200" kern="1200" dirty="0"/>
        </a:p>
      </dsp:txBody>
      <dsp:txXfrm>
        <a:off x="2669195" y="1197112"/>
        <a:ext cx="1813828" cy="1061868"/>
      </dsp:txXfrm>
    </dsp:sp>
    <dsp:sp modelId="{67734446-3200-472E-BFDF-F32C82FB5DB6}">
      <dsp:nvSpPr>
        <dsp:cNvPr id="0" name=""/>
        <dsp:cNvSpPr/>
      </dsp:nvSpPr>
      <dsp:spPr>
        <a:xfrm>
          <a:off x="4704049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704049" y="1588182"/>
        <a:ext cx="278977" cy="279729"/>
      </dsp:txXfrm>
    </dsp:sp>
    <dsp:sp modelId="{742F0485-230E-4D5D-81A9-18FBE2CF8C15}">
      <dsp:nvSpPr>
        <dsp:cNvPr id="0" name=""/>
        <dsp:cNvSpPr/>
      </dsp:nvSpPr>
      <dsp:spPr>
        <a:xfrm>
          <a:off x="5268020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Data Warehouse</a:t>
          </a:r>
          <a:endParaRPr lang="en-US" sz="2200" kern="1200" dirty="0"/>
        </a:p>
      </dsp:txBody>
      <dsp:txXfrm>
        <a:off x="5301056" y="1197112"/>
        <a:ext cx="1813828" cy="1061868"/>
      </dsp:txXfrm>
    </dsp:sp>
    <dsp:sp modelId="{9CC30440-094A-470E-AD1D-353C68CC0275}">
      <dsp:nvSpPr>
        <dsp:cNvPr id="0" name=""/>
        <dsp:cNvSpPr/>
      </dsp:nvSpPr>
      <dsp:spPr>
        <a:xfrm>
          <a:off x="7335910" y="1494939"/>
          <a:ext cx="398538" cy="4662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35910" y="1588182"/>
        <a:ext cx="278977" cy="279729"/>
      </dsp:txXfrm>
    </dsp:sp>
    <dsp:sp modelId="{F391622C-7BB4-46C3-8509-1FA194442445}">
      <dsp:nvSpPr>
        <dsp:cNvPr id="0" name=""/>
        <dsp:cNvSpPr/>
      </dsp:nvSpPr>
      <dsp:spPr>
        <a:xfrm>
          <a:off x="7899880" y="1164076"/>
          <a:ext cx="1879900" cy="11279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Dashboards and Reports</a:t>
          </a:r>
          <a:endParaRPr lang="en-US" sz="2200" kern="1200" dirty="0"/>
        </a:p>
      </dsp:txBody>
      <dsp:txXfrm>
        <a:off x="7932916" y="1197112"/>
        <a:ext cx="1813828" cy="1061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6D78C6-1DEB-4813-B51B-9CD6A3389535}">
      <dsp:nvSpPr>
        <dsp:cNvPr id="0" name=""/>
        <dsp:cNvSpPr/>
      </dsp:nvSpPr>
      <dsp:spPr>
        <a:xfrm rot="4396374">
          <a:off x="1428364" y="869889"/>
          <a:ext cx="3773716" cy="2631696"/>
        </a:xfrm>
        <a:prstGeom prst="swooshArrow">
          <a:avLst>
            <a:gd name="adj1" fmla="val 16310"/>
            <a:gd name="adj2" fmla="val 313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F2C3E9-7957-4B76-8A3D-AF645E611DE3}">
      <dsp:nvSpPr>
        <dsp:cNvPr id="0" name=""/>
        <dsp:cNvSpPr/>
      </dsp:nvSpPr>
      <dsp:spPr>
        <a:xfrm>
          <a:off x="3427219" y="1697443"/>
          <a:ext cx="95298" cy="9529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A1075-2F98-4FB6-B73F-0E06C30F5B79}">
      <dsp:nvSpPr>
        <dsp:cNvPr id="0" name=""/>
        <dsp:cNvSpPr/>
      </dsp:nvSpPr>
      <dsp:spPr>
        <a:xfrm>
          <a:off x="1175385" y="0"/>
          <a:ext cx="1779190" cy="6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Market Saturation or External Market Factors</a:t>
          </a:r>
        </a:p>
      </dsp:txBody>
      <dsp:txXfrm>
        <a:off x="1175385" y="0"/>
        <a:ext cx="1779190" cy="699436"/>
      </dsp:txXfrm>
    </dsp:sp>
    <dsp:sp modelId="{855E26B2-94EB-4A30-B2B8-5D7D2BC3D0A5}">
      <dsp:nvSpPr>
        <dsp:cNvPr id="0" name=""/>
        <dsp:cNvSpPr/>
      </dsp:nvSpPr>
      <dsp:spPr>
        <a:xfrm>
          <a:off x="3868214" y="1395374"/>
          <a:ext cx="2115793" cy="699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Customer Behavior &amp; Retention</a:t>
          </a:r>
        </a:p>
      </dsp:txBody>
      <dsp:txXfrm>
        <a:off x="3868214" y="1395374"/>
        <a:ext cx="2115793" cy="699436"/>
      </dsp:txXfrm>
    </dsp:sp>
    <dsp:sp modelId="{D464A2BC-7407-48CC-87FD-358EC2CA227F}">
      <dsp:nvSpPr>
        <dsp:cNvPr id="0" name=""/>
        <dsp:cNvSpPr/>
      </dsp:nvSpPr>
      <dsp:spPr>
        <a:xfrm>
          <a:off x="1333264" y="3122632"/>
          <a:ext cx="2414818" cy="363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Operational or Service Issues</a:t>
          </a:r>
        </a:p>
      </dsp:txBody>
      <dsp:txXfrm>
        <a:off x="1333264" y="3122632"/>
        <a:ext cx="2414818" cy="3639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40DC7-7F35-4D5B-9E15-EF18CCD744AD}">
      <dsp:nvSpPr>
        <dsp:cNvPr id="0" name=""/>
        <dsp:cNvSpPr/>
      </dsp:nvSpPr>
      <dsp:spPr>
        <a:xfrm>
          <a:off x="1335193" y="0"/>
          <a:ext cx="3496733" cy="3496733"/>
        </a:xfrm>
        <a:prstGeom prst="diamond">
          <a:avLst/>
        </a:prstGeom>
        <a:gradFill rotWithShape="0">
          <a:gsLst>
            <a:gs pos="0">
              <a:schemeClr val="accent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D05F6B9-6C4D-48C8-9CB6-B33F0248057D}">
      <dsp:nvSpPr>
        <dsp:cNvPr id="0" name=""/>
        <dsp:cNvSpPr/>
      </dsp:nvSpPr>
      <dsp:spPr>
        <a:xfrm>
          <a:off x="1667383" y="332189"/>
          <a:ext cx="1363725" cy="13637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Customer Retention</a:t>
          </a:r>
          <a:endParaRPr lang="en-US" sz="1200" kern="1200" dirty="0"/>
        </a:p>
      </dsp:txBody>
      <dsp:txXfrm>
        <a:off x="1733955" y="398761"/>
        <a:ext cx="1230581" cy="1230581"/>
      </dsp:txXfrm>
    </dsp:sp>
    <dsp:sp modelId="{166FB194-EB54-4C10-A8A5-3272E0B3972E}">
      <dsp:nvSpPr>
        <dsp:cNvPr id="0" name=""/>
        <dsp:cNvSpPr/>
      </dsp:nvSpPr>
      <dsp:spPr>
        <a:xfrm>
          <a:off x="3136010" y="332189"/>
          <a:ext cx="1363725" cy="1363725"/>
        </a:xfrm>
        <a:prstGeom prst="roundRect">
          <a:avLst/>
        </a:prstGeom>
        <a:gradFill rotWithShape="0">
          <a:gsLst>
            <a:gs pos="0">
              <a:schemeClr val="accent2">
                <a:hueOff val="-816517"/>
                <a:satOff val="-3771"/>
                <a:lumOff val="-7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16517"/>
                <a:satOff val="-3771"/>
                <a:lumOff val="-7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16517"/>
                <a:satOff val="-3771"/>
                <a:lumOff val="-7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Market Diversification &amp; Geographic Expansion</a:t>
          </a:r>
          <a:endParaRPr lang="en-US" sz="1200" kern="1200" dirty="0"/>
        </a:p>
      </dsp:txBody>
      <dsp:txXfrm>
        <a:off x="3202582" y="398761"/>
        <a:ext cx="1230581" cy="1230581"/>
      </dsp:txXfrm>
    </dsp:sp>
    <dsp:sp modelId="{AD45B8EB-0107-400B-BFBC-17D84163556F}">
      <dsp:nvSpPr>
        <dsp:cNvPr id="0" name=""/>
        <dsp:cNvSpPr/>
      </dsp:nvSpPr>
      <dsp:spPr>
        <a:xfrm>
          <a:off x="1667383" y="1800817"/>
          <a:ext cx="1363725" cy="1363725"/>
        </a:xfrm>
        <a:prstGeom prst="roundRect">
          <a:avLst/>
        </a:prstGeom>
        <a:gradFill rotWithShape="0">
          <a:gsLst>
            <a:gs pos="0">
              <a:schemeClr val="accent2">
                <a:hueOff val="-1633033"/>
                <a:satOff val="-7543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33033"/>
                <a:satOff val="-7543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33033"/>
                <a:satOff val="-7543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Operational Efficiency Improvements</a:t>
          </a:r>
          <a:endParaRPr lang="en-US" sz="1200" kern="1200" dirty="0"/>
        </a:p>
      </dsp:txBody>
      <dsp:txXfrm>
        <a:off x="1733955" y="1867389"/>
        <a:ext cx="1230581" cy="1230581"/>
      </dsp:txXfrm>
    </dsp:sp>
    <dsp:sp modelId="{E8F146DB-0362-4E51-86F6-3CEA637A4B3B}">
      <dsp:nvSpPr>
        <dsp:cNvPr id="0" name=""/>
        <dsp:cNvSpPr/>
      </dsp:nvSpPr>
      <dsp:spPr>
        <a:xfrm>
          <a:off x="3136010" y="1800817"/>
          <a:ext cx="1363725" cy="1363725"/>
        </a:xfrm>
        <a:prstGeom prst="roundRect">
          <a:avLst/>
        </a:prstGeom>
        <a:gradFill rotWithShape="0">
          <a:gsLst>
            <a:gs pos="0">
              <a:schemeClr val="accent2">
                <a:hueOff val="-2449550"/>
                <a:satOff val="-11314"/>
                <a:lumOff val="-23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49550"/>
                <a:satOff val="-11314"/>
                <a:lumOff val="-23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49550"/>
                <a:satOff val="-11314"/>
                <a:lumOff val="-23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Competitive Analysis</a:t>
          </a:r>
          <a:endParaRPr lang="en-US" sz="1200" kern="1200" dirty="0"/>
        </a:p>
      </dsp:txBody>
      <dsp:txXfrm>
        <a:off x="3202582" y="1867389"/>
        <a:ext cx="1230581" cy="12305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DA258-0928-4707-BAD1-5CF65AEBF0A1}">
      <dsp:nvSpPr>
        <dsp:cNvPr id="0" name=""/>
        <dsp:cNvSpPr/>
      </dsp:nvSpPr>
      <dsp:spPr>
        <a:xfrm>
          <a:off x="1072938" y="0"/>
          <a:ext cx="3496733" cy="349673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98026-19CA-42EE-B178-737679D0D3D5}">
      <dsp:nvSpPr>
        <dsp:cNvPr id="0" name=""/>
        <dsp:cNvSpPr/>
      </dsp:nvSpPr>
      <dsp:spPr>
        <a:xfrm>
          <a:off x="2821305" y="350014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Deeper Data Exploration and Data Cleansing</a:t>
          </a:r>
          <a:endParaRPr lang="en-US" sz="1300" kern="1200" dirty="0"/>
        </a:p>
      </dsp:txBody>
      <dsp:txXfrm>
        <a:off x="2851644" y="380353"/>
        <a:ext cx="2212198" cy="560811"/>
      </dsp:txXfrm>
    </dsp:sp>
    <dsp:sp modelId="{63B5A1E4-57CB-469C-95CC-1446838A0C46}">
      <dsp:nvSpPr>
        <dsp:cNvPr id="0" name=""/>
        <dsp:cNvSpPr/>
      </dsp:nvSpPr>
      <dsp:spPr>
        <a:xfrm>
          <a:off x="2821305" y="1049190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Customer Segmentation Analysis</a:t>
          </a:r>
          <a:endParaRPr lang="en-US" sz="1300" kern="1200" dirty="0"/>
        </a:p>
      </dsp:txBody>
      <dsp:txXfrm>
        <a:off x="2851644" y="1079529"/>
        <a:ext cx="2212198" cy="560811"/>
      </dsp:txXfrm>
    </dsp:sp>
    <dsp:sp modelId="{86FE2414-6072-4852-824F-F23F281374E9}">
      <dsp:nvSpPr>
        <dsp:cNvPr id="0" name=""/>
        <dsp:cNvSpPr/>
      </dsp:nvSpPr>
      <dsp:spPr>
        <a:xfrm>
          <a:off x="2821305" y="1748366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Predictive Modeling</a:t>
          </a:r>
          <a:endParaRPr lang="en-US" sz="1300" kern="1200" dirty="0"/>
        </a:p>
      </dsp:txBody>
      <dsp:txXfrm>
        <a:off x="2851644" y="1778705"/>
        <a:ext cx="2212198" cy="560811"/>
      </dsp:txXfrm>
    </dsp:sp>
    <dsp:sp modelId="{9F512305-BC2B-46FC-BF07-075F4DE3199B}">
      <dsp:nvSpPr>
        <dsp:cNvPr id="0" name=""/>
        <dsp:cNvSpPr/>
      </dsp:nvSpPr>
      <dsp:spPr>
        <a:xfrm>
          <a:off x="2821305" y="2447542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Integration of External Data</a:t>
          </a:r>
        </a:p>
      </dsp:txBody>
      <dsp:txXfrm>
        <a:off x="2851644" y="2477881"/>
        <a:ext cx="2212198" cy="5608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DA258-0928-4707-BAD1-5CF65AEBF0A1}">
      <dsp:nvSpPr>
        <dsp:cNvPr id="0" name=""/>
        <dsp:cNvSpPr/>
      </dsp:nvSpPr>
      <dsp:spPr>
        <a:xfrm>
          <a:off x="1072938" y="0"/>
          <a:ext cx="3496733" cy="3496733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BD2FB-5CF1-47FA-8229-89148A6903C7}">
      <dsp:nvSpPr>
        <dsp:cNvPr id="0" name=""/>
        <dsp:cNvSpPr/>
      </dsp:nvSpPr>
      <dsp:spPr>
        <a:xfrm>
          <a:off x="2821305" y="350014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 Operational Improvements</a:t>
          </a:r>
        </a:p>
      </dsp:txBody>
      <dsp:txXfrm>
        <a:off x="2851644" y="380353"/>
        <a:ext cx="2212198" cy="560811"/>
      </dsp:txXfrm>
    </dsp:sp>
    <dsp:sp modelId="{12B87EA4-90B9-4716-8E36-36018C052231}">
      <dsp:nvSpPr>
        <dsp:cNvPr id="0" name=""/>
        <dsp:cNvSpPr/>
      </dsp:nvSpPr>
      <dsp:spPr>
        <a:xfrm>
          <a:off x="2821305" y="1049190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Customer Targeting</a:t>
          </a:r>
        </a:p>
      </dsp:txBody>
      <dsp:txXfrm>
        <a:off x="2851644" y="1079529"/>
        <a:ext cx="2212198" cy="560811"/>
      </dsp:txXfrm>
    </dsp:sp>
    <dsp:sp modelId="{89F74C05-06E7-4C1E-97A4-C3697E7BAEF9}">
      <dsp:nvSpPr>
        <dsp:cNvPr id="0" name=""/>
        <dsp:cNvSpPr/>
      </dsp:nvSpPr>
      <dsp:spPr>
        <a:xfrm>
          <a:off x="2821305" y="1748366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Financial and Revenue Strategy</a:t>
          </a:r>
        </a:p>
      </dsp:txBody>
      <dsp:txXfrm>
        <a:off x="2851644" y="1778705"/>
        <a:ext cx="2212198" cy="560811"/>
      </dsp:txXfrm>
    </dsp:sp>
    <dsp:sp modelId="{81E2DBC5-82ED-456D-AF33-6C171A794042}">
      <dsp:nvSpPr>
        <dsp:cNvPr id="0" name=""/>
        <dsp:cNvSpPr/>
      </dsp:nvSpPr>
      <dsp:spPr>
        <a:xfrm>
          <a:off x="2821305" y="2447542"/>
          <a:ext cx="2272876" cy="62148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Geographic and Market Expansion</a:t>
          </a:r>
        </a:p>
      </dsp:txBody>
      <dsp:txXfrm>
        <a:off x="2851644" y="2477881"/>
        <a:ext cx="2212198" cy="560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57586-9885-40B0-ADF2-5A970C791A0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3963-BF91-4CB2-B676-D46F52009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6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2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72AB-7B35-9719-0573-FF2B341E6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1B6EAF-31C1-EED0-5CC7-473A1EB55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048F4-49CF-BD86-C62D-2E00395E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72224-6063-AB3D-FE62-B517BFB72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96CF2-0E96-5EC7-3364-3D1BD740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5D737-382F-EE60-C98B-019FBC4BC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183EE-F79C-846E-50F0-CC7291D40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53FB-D196-C060-472A-5C89C8DA6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6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E018-1E48-F8F7-0EA8-6DAEF2C87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C9AEB7-9B74-7FD3-3D93-3203EDCBC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B4639-D791-1423-78CE-B488729AF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FF7A-0ABA-96F0-9C0C-C46BA4746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17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BB26D-5846-1BEF-30D1-EEE7060A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8F0A4-6F29-01F2-4CCF-3D900F858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D8FC8-AB8D-AE95-EF17-A02D83E1C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4E6E2-9DD2-9C9F-89E1-BAA1F3A84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3963-BF91-4CB2-B676-D46F52009B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75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7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36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08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897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5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2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8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9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6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4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  <p:sldLayoutId id="2147483752" r:id="rId12"/>
    <p:sldLayoutId id="214748375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4E1B-73A4-F38F-63E7-CE05759F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096B20-E618-6B40-A934-DE642DFA35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17774-7F46-81F1-1DB8-BE393872D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E9D2C9-9278-08D4-E9ED-F5FBAA8A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73" y="1491342"/>
            <a:ext cx="11124396" cy="3875315"/>
          </a:xfrm>
        </p:spPr>
        <p:txBody>
          <a:bodyPr/>
          <a:lstStyle/>
          <a:p>
            <a:pPr>
              <a:buNone/>
            </a:pPr>
            <a:r>
              <a:rPr lang="en-US" sz="105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1F6F7E0-B368-3F09-4F8D-69BF9683B0AA}"/>
              </a:ext>
            </a:extLst>
          </p:cNvPr>
          <p:cNvSpPr/>
          <p:nvPr/>
        </p:nvSpPr>
        <p:spPr>
          <a:xfrm>
            <a:off x="9884045" y="5031044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1BCCC7-A080-FD19-E9D3-3011355CAABA}"/>
              </a:ext>
            </a:extLst>
          </p:cNvPr>
          <p:cNvSpPr/>
          <p:nvPr/>
        </p:nvSpPr>
        <p:spPr>
          <a:xfrm>
            <a:off x="6247696" y="5031043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5CD0B3-4C6C-5793-74EC-969F78A8EF37}"/>
              </a:ext>
            </a:extLst>
          </p:cNvPr>
          <p:cNvSpPr/>
          <p:nvPr/>
        </p:nvSpPr>
        <p:spPr>
          <a:xfrm>
            <a:off x="2631668" y="5011420"/>
            <a:ext cx="397163" cy="37869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EACC03-0E9F-9E57-861C-27CB0B7DF4B0}"/>
              </a:ext>
            </a:extLst>
          </p:cNvPr>
          <p:cNvSpPr/>
          <p:nvPr/>
        </p:nvSpPr>
        <p:spPr>
          <a:xfrm>
            <a:off x="8059174" y="1894148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9092EF-29B1-1FCE-D137-9C882AD4637D}"/>
              </a:ext>
            </a:extLst>
          </p:cNvPr>
          <p:cNvSpPr/>
          <p:nvPr/>
        </p:nvSpPr>
        <p:spPr>
          <a:xfrm>
            <a:off x="4425135" y="1936403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C29AD23F-5E5D-370D-6A16-ABCE4FA61D4E}"/>
              </a:ext>
            </a:extLst>
          </p:cNvPr>
          <p:cNvSpPr/>
          <p:nvPr/>
        </p:nvSpPr>
        <p:spPr>
          <a:xfrm>
            <a:off x="838200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2015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C262D664-6D40-68EA-612A-CBFBA28C0680}"/>
              </a:ext>
            </a:extLst>
          </p:cNvPr>
          <p:cNvSpPr/>
          <p:nvPr/>
        </p:nvSpPr>
        <p:spPr>
          <a:xfrm>
            <a:off x="2647369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876BAE38-00B3-B432-6E4D-842F625CE904}"/>
              </a:ext>
            </a:extLst>
          </p:cNvPr>
          <p:cNvSpPr/>
          <p:nvPr/>
        </p:nvSpPr>
        <p:spPr>
          <a:xfrm>
            <a:off x="4456538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219DBA9D-4C21-914A-6A13-AD44FA1716EB}"/>
              </a:ext>
            </a:extLst>
          </p:cNvPr>
          <p:cNvSpPr/>
          <p:nvPr/>
        </p:nvSpPr>
        <p:spPr>
          <a:xfrm>
            <a:off x="6265707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2021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18FB1C2-97E0-3DAF-3DAC-3A45545EA13B}"/>
              </a:ext>
            </a:extLst>
          </p:cNvPr>
          <p:cNvSpPr/>
          <p:nvPr/>
        </p:nvSpPr>
        <p:spPr>
          <a:xfrm>
            <a:off x="8074876" y="3429000"/>
            <a:ext cx="1097280" cy="457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2022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B01489E0-8F6B-2F96-7CB3-40B6C1896FA2}"/>
              </a:ext>
            </a:extLst>
          </p:cNvPr>
          <p:cNvSpPr/>
          <p:nvPr/>
        </p:nvSpPr>
        <p:spPr>
          <a:xfrm>
            <a:off x="9884045" y="3429000"/>
            <a:ext cx="1097280" cy="457200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ADED61-1020-A7AE-E1CA-70B57C0AD134}"/>
              </a:ext>
            </a:extLst>
          </p:cNvPr>
          <p:cNvSpPr/>
          <p:nvPr/>
        </p:nvSpPr>
        <p:spPr>
          <a:xfrm>
            <a:off x="838200" y="1917123"/>
            <a:ext cx="397163" cy="3786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Graduation cap with solid fill">
            <a:extLst>
              <a:ext uri="{FF2B5EF4-FFF2-40B4-BE49-F238E27FC236}">
                <a16:creationId xmlns:a16="http://schemas.microsoft.com/office/drawing/2014/main" id="{2A4A9117-D374-542B-6CA3-073473E7E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138" y="1936403"/>
            <a:ext cx="365760" cy="36576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72398E-52E3-7A4A-A438-FE9492DC4BB0}"/>
              </a:ext>
            </a:extLst>
          </p:cNvPr>
          <p:cNvCxnSpPr>
            <a:stCxn id="17" idx="2"/>
          </p:cNvCxnSpPr>
          <p:nvPr/>
        </p:nvCxnSpPr>
        <p:spPr>
          <a:xfrm>
            <a:off x="1046018" y="2302163"/>
            <a:ext cx="0" cy="112799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lassroom with solid fill">
            <a:extLst>
              <a:ext uri="{FF2B5EF4-FFF2-40B4-BE49-F238E27FC236}">
                <a16:creationId xmlns:a16="http://schemas.microsoft.com/office/drawing/2014/main" id="{AA444A36-7B54-4E1F-A13D-3F50061643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55118" y="5036025"/>
            <a:ext cx="320040" cy="320040"/>
          </a:xfrm>
          <a:prstGeom prst="rect">
            <a:avLst/>
          </a:prstGeom>
        </p:spPr>
      </p:pic>
      <p:pic>
        <p:nvPicPr>
          <p:cNvPr id="20" name="Graphic 19" descr="Office worker male with solid fill">
            <a:extLst>
              <a:ext uri="{FF2B5EF4-FFF2-40B4-BE49-F238E27FC236}">
                <a16:creationId xmlns:a16="http://schemas.microsoft.com/office/drawing/2014/main" id="{4B82D7F2-39D7-A4B4-4F22-279343AA6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0836" y="1921164"/>
            <a:ext cx="365760" cy="365760"/>
          </a:xfrm>
          <a:prstGeom prst="rect">
            <a:avLst/>
          </a:prstGeom>
        </p:spPr>
      </p:pic>
      <p:pic>
        <p:nvPicPr>
          <p:cNvPr id="21" name="Graphic 20" descr="Graduation cap with solid fill">
            <a:extLst>
              <a:ext uri="{FF2B5EF4-FFF2-40B4-BE49-F238E27FC236}">
                <a16:creationId xmlns:a16="http://schemas.microsoft.com/office/drawing/2014/main" id="{A2B9DC9C-67F8-148D-53CA-E70034D54B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5707" y="5033125"/>
            <a:ext cx="365760" cy="365760"/>
          </a:xfrm>
          <a:prstGeom prst="rect">
            <a:avLst/>
          </a:prstGeom>
        </p:spPr>
      </p:pic>
      <p:pic>
        <p:nvPicPr>
          <p:cNvPr id="22" name="Graphic 21" descr="Office worker male with solid fill">
            <a:extLst>
              <a:ext uri="{FF2B5EF4-FFF2-40B4-BE49-F238E27FC236}">
                <a16:creationId xmlns:a16="http://schemas.microsoft.com/office/drawing/2014/main" id="{58DF1094-2A61-8812-8802-272D683DE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90577" y="1878100"/>
            <a:ext cx="365760" cy="365760"/>
          </a:xfrm>
          <a:prstGeom prst="rect">
            <a:avLst/>
          </a:prstGeom>
        </p:spPr>
      </p:pic>
      <p:pic>
        <p:nvPicPr>
          <p:cNvPr id="23" name="Graphic 22" descr="Thought bubble with solid fill">
            <a:extLst>
              <a:ext uri="{FF2B5EF4-FFF2-40B4-BE49-F238E27FC236}">
                <a16:creationId xmlns:a16="http://schemas.microsoft.com/office/drawing/2014/main" id="{989A05A0-0444-A1A2-38FD-96E8793F13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930742" y="5063096"/>
            <a:ext cx="320040" cy="3200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CA2B7B2-118B-B87C-CFD5-82D1395ED403}"/>
              </a:ext>
            </a:extLst>
          </p:cNvPr>
          <p:cNvSpPr txBox="1"/>
          <p:nvPr/>
        </p:nvSpPr>
        <p:spPr>
          <a:xfrm>
            <a:off x="1235363" y="1878100"/>
            <a:ext cx="2785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Graduated Bachelors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Joined AstraZeneca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A5B927-2035-5D4A-376B-4850A79B8C97}"/>
              </a:ext>
            </a:extLst>
          </p:cNvPr>
          <p:cNvSpPr txBox="1"/>
          <p:nvPr/>
        </p:nvSpPr>
        <p:spPr>
          <a:xfrm>
            <a:off x="3028829" y="5020779"/>
            <a:ext cx="2785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Team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pipelines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Optimizations  </a:t>
            </a:r>
          </a:p>
          <a:p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EC7F57-007A-CEC8-B013-83AD17267A16}"/>
              </a:ext>
            </a:extLst>
          </p:cNvPr>
          <p:cNvSpPr txBox="1"/>
          <p:nvPr/>
        </p:nvSpPr>
        <p:spPr>
          <a:xfrm>
            <a:off x="4806596" y="1899541"/>
            <a:ext cx="2785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Stakeholder collaboration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Insights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KPI description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2A807A-C5C3-8EC4-4EDE-96EF18294E0D}"/>
              </a:ext>
            </a:extLst>
          </p:cNvPr>
          <p:cNvSpPr txBox="1"/>
          <p:nvPr/>
        </p:nvSpPr>
        <p:spPr>
          <a:xfrm>
            <a:off x="6666667" y="5042361"/>
            <a:ext cx="27850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Enrolled Masters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Data Visualizations and ML techniques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2FDE3B-0DD2-C0A6-E935-3AA77A52A0DC}"/>
              </a:ext>
            </a:extLst>
          </p:cNvPr>
          <p:cNvSpPr txBox="1"/>
          <p:nvPr/>
        </p:nvSpPr>
        <p:spPr>
          <a:xfrm>
            <a:off x="8440634" y="1894148"/>
            <a:ext cx="2387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Ford Motors 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Product Development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738107-ADD2-4ECF-10E4-2878E6E96196}"/>
              </a:ext>
            </a:extLst>
          </p:cNvPr>
          <p:cNvCxnSpPr>
            <a:cxnSpLocks/>
          </p:cNvCxnSpPr>
          <p:nvPr/>
        </p:nvCxnSpPr>
        <p:spPr>
          <a:xfrm flipV="1">
            <a:off x="2830249" y="3886200"/>
            <a:ext cx="0" cy="11236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CC02C7-1027-BA2F-13B1-FFF3CB6B711A}"/>
              </a:ext>
            </a:extLst>
          </p:cNvPr>
          <p:cNvCxnSpPr>
            <a:cxnSpLocks/>
          </p:cNvCxnSpPr>
          <p:nvPr/>
        </p:nvCxnSpPr>
        <p:spPr>
          <a:xfrm>
            <a:off x="4623716" y="2315094"/>
            <a:ext cx="0" cy="11139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F2E528-F524-E005-EC90-A01799A66BDE}"/>
              </a:ext>
            </a:extLst>
          </p:cNvPr>
          <p:cNvCxnSpPr>
            <a:stCxn id="21" idx="0"/>
          </p:cNvCxnSpPr>
          <p:nvPr/>
        </p:nvCxnSpPr>
        <p:spPr>
          <a:xfrm flipH="1" flipV="1">
            <a:off x="6446277" y="3886200"/>
            <a:ext cx="2310" cy="11469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77EAB9-F0A7-C72E-191E-BE2269D7BD7B}"/>
              </a:ext>
            </a:extLst>
          </p:cNvPr>
          <p:cNvCxnSpPr>
            <a:stCxn id="8" idx="4"/>
          </p:cNvCxnSpPr>
          <p:nvPr/>
        </p:nvCxnSpPr>
        <p:spPr>
          <a:xfrm flipH="1">
            <a:off x="8257755" y="2272839"/>
            <a:ext cx="1" cy="1142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F57365A-1954-6D5E-84D7-D076EEBB7E8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10048913" y="3901674"/>
            <a:ext cx="33714" cy="112937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7AE812-F9D5-C609-A092-8AD663F075EB}"/>
              </a:ext>
            </a:extLst>
          </p:cNvPr>
          <p:cNvSpPr txBox="1"/>
          <p:nvPr/>
        </p:nvSpPr>
        <p:spPr>
          <a:xfrm>
            <a:off x="10296908" y="5042361"/>
            <a:ext cx="1691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buFont typeface="Arial" panose="020B0604020202020204" pitchFamily="34" charset="0"/>
              <a:buChar char="•"/>
            </a:pPr>
            <a:r>
              <a:rPr lang="en-US" sz="1400" dirty="0"/>
              <a:t>Looking out for challenging opportunities</a:t>
            </a:r>
          </a:p>
        </p:txBody>
      </p:sp>
    </p:spTree>
    <p:extLst>
      <p:ext uri="{BB962C8B-B14F-4D97-AF65-F5344CB8AC3E}">
        <p14:creationId xmlns:p14="http://schemas.microsoft.com/office/powerpoint/2010/main" val="72375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/>
      <p:bldP spid="25" grpId="0"/>
      <p:bldP spid="26" grpId="0"/>
      <p:bldP spid="27" grpId="0"/>
      <p:bldP spid="28" grpId="0"/>
      <p:bldP spid="10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05851-7523-B7AC-C2C7-6F14EA19B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81E2CF-7F7A-EE00-CBA4-2A15244021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STRATERGIC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B5BF9-77F4-56E8-6729-DA3A4CCF2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3E6DC7B-128C-8410-4740-4F0857D61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451096"/>
              </p:ext>
            </p:extLst>
          </p:nvPr>
        </p:nvGraphicFramePr>
        <p:xfrm>
          <a:off x="0" y="1497753"/>
          <a:ext cx="6167120" cy="349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5F83F7B-2A56-3C63-F071-F77DE5E39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2184400"/>
            <a:ext cx="5168790" cy="2288988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Explore upselling or cross-selling additional services 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Diversifying services (e.g., offering new types of freight or transportation) might help reduce dependency on core services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Differentiate your services by focusing on superior customer service and offering value-added services</a:t>
            </a:r>
          </a:p>
        </p:txBody>
      </p:sp>
    </p:spTree>
    <p:extLst>
      <p:ext uri="{BB962C8B-B14F-4D97-AF65-F5344CB8AC3E}">
        <p14:creationId xmlns:p14="http://schemas.microsoft.com/office/powerpoint/2010/main" val="233487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09F61-BB37-7D47-D8AF-0A7CE5CF8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43A814-B1D6-47CD-0196-4D69EDEDD8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FUTURE DATA PLANS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C6ED3-32F0-5D53-9F62-0BEAC22BE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87DB5E8-31E9-32F3-4728-4DB7AE74C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239262"/>
              </p:ext>
            </p:extLst>
          </p:nvPr>
        </p:nvGraphicFramePr>
        <p:xfrm>
          <a:off x="0" y="1497753"/>
          <a:ext cx="6167120" cy="349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C95E4A6-B2EE-D9FE-3E82-6DDC8102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120" y="2184400"/>
            <a:ext cx="4843670" cy="2346960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Implement data imputation techniques for further review.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Web scraping or APIs to pull in external data on shipping costs, economic conditions, or global trade flows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Build a predictive model to identify customers at risk of churn by examining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6641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E25CC-CCCF-7458-3283-5A7E933B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921729-6FD6-4066-F8EC-AAFAC20136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FUTURE BUSINESS PLANS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99D05-CD92-C75F-3DCF-6EA0E0F48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5791BA-9A08-0CB4-ACC6-0A5FE2D8CF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68515"/>
              </p:ext>
            </p:extLst>
          </p:nvPr>
        </p:nvGraphicFramePr>
        <p:xfrm>
          <a:off x="0" y="1497753"/>
          <a:ext cx="6167120" cy="349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9A4DBAE-B43B-1DFC-87B3-2694CC10B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2184400"/>
            <a:ext cx="5168790" cy="2346960"/>
          </a:xfrm>
        </p:spPr>
        <p:txBody>
          <a:bodyPr/>
          <a:lstStyle/>
          <a:p>
            <a:pPr marL="0" indent="0">
              <a:buNone/>
            </a:pPr>
            <a:endParaRPr lang="en-US" sz="1400" dirty="0"/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Based on the data insights (e.g., low revenue per customer, high churn rates), create recommendations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Identify high-growth regions or industries (e.g., e-commerce, pharmaceuticals) and propose targeted marketing</a:t>
            </a:r>
          </a:p>
          <a:p>
            <a:pPr marL="228600" lvl="1">
              <a:spcBef>
                <a:spcPts val="1000"/>
              </a:spcBef>
            </a:pPr>
            <a:r>
              <a:rPr lang="en-US" sz="1400" dirty="0"/>
              <a:t>Propose a customer loyalty or rewards program for long-term customers</a:t>
            </a:r>
          </a:p>
        </p:txBody>
      </p:sp>
    </p:spTree>
    <p:extLst>
      <p:ext uri="{BB962C8B-B14F-4D97-AF65-F5344CB8AC3E}">
        <p14:creationId xmlns:p14="http://schemas.microsoft.com/office/powerpoint/2010/main" val="145219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E8DC7-F7D4-F8D5-9A91-18C9FE4DE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CF7DE0-F42B-0792-0272-17ACFEB908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Further Myself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C0F8B-67B9-27E7-3FDB-A444D6735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2" descr="Ping pong player table tennis action cartoon Vector Image">
            <a:extLst>
              <a:ext uri="{FF2B5EF4-FFF2-40B4-BE49-F238E27FC236}">
                <a16:creationId xmlns:a16="http://schemas.microsoft.com/office/drawing/2014/main" id="{A7525011-F81B-C4D7-0D85-27883ECCA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88"/>
          <a:stretch/>
        </p:blipFill>
        <p:spPr bwMode="auto">
          <a:xfrm>
            <a:off x="424873" y="1680208"/>
            <a:ext cx="1693638" cy="183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33D9EB-DBD8-C2DC-B6E2-CFABEF28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665" y="4189491"/>
            <a:ext cx="1693638" cy="1614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892CAF-C5AB-4F82-4492-7D93CC629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556" y="4162313"/>
            <a:ext cx="1984790" cy="1668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0B2A66-1FDA-6CE9-4AF5-0D6F98696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8826" y="1680208"/>
            <a:ext cx="2767003" cy="16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5" name="Freeform: Shape 64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4B40D-766B-CF4F-03CF-B6ED699A6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r>
              <a:rPr lang="en-US" sz="4000" dirty="0"/>
              <a:t>Product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42097-9C1A-6F41-3456-3A0EE844B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r>
              <a:rPr lang="en-US" dirty="0"/>
              <a:t>Priya Sankar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F31F538B-72AD-56BA-95D2-561E87155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47" r="10211" b="-1"/>
          <a:stretch/>
        </p:blipFill>
        <p:spPr>
          <a:xfrm>
            <a:off x="7732099" y="625683"/>
            <a:ext cx="3232774" cy="27432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white text on a green background&#10;&#10;AI-generated content may be incorrect.">
            <a:extLst>
              <a:ext uri="{FF2B5EF4-FFF2-40B4-BE49-F238E27FC236}">
                <a16:creationId xmlns:a16="http://schemas.microsoft.com/office/drawing/2014/main" id="{17FE7A54-6996-2912-B3D4-96C5E9C23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071" y="4333305"/>
            <a:ext cx="4708833" cy="11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2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3911600" cy="3253441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Approach</a:t>
            </a:r>
          </a:p>
          <a:p>
            <a:r>
              <a:rPr lang="en-US" dirty="0"/>
              <a:t>Data Pipeline</a:t>
            </a:r>
          </a:p>
          <a:p>
            <a:r>
              <a:rPr lang="en-US" dirty="0"/>
              <a:t>Dashboards</a:t>
            </a:r>
          </a:p>
          <a:p>
            <a:r>
              <a:rPr lang="en-US" dirty="0"/>
              <a:t>What's Next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E2965-3300-10CA-FD08-9E06E7F10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519B3-807C-AD32-623C-D0B696DD27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Approach with the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C71D0-FC8C-DCD6-56FB-5B9B7A737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0D5C85-0273-F980-D76F-231A09494ADE}"/>
              </a:ext>
            </a:extLst>
          </p:cNvPr>
          <p:cNvGrpSpPr/>
          <p:nvPr/>
        </p:nvGrpSpPr>
        <p:grpSpPr>
          <a:xfrm>
            <a:off x="5195647" y="2947317"/>
            <a:ext cx="1828800" cy="1371600"/>
            <a:chOff x="4299" y="1164076"/>
            <a:chExt cx="1879900" cy="11279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D3B5F8-A0DC-2507-C565-BE1ED7789691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F6835377-1755-1947-732B-7A25FA966DE8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/>
                <a:t>Data Pipeline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Cleaning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Transformation</a:t>
              </a:r>
              <a:endParaRPr lang="en-US" sz="12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BF20C4-23BF-13E8-64B4-0046E54707D9}"/>
              </a:ext>
            </a:extLst>
          </p:cNvPr>
          <p:cNvGrpSpPr/>
          <p:nvPr/>
        </p:nvGrpSpPr>
        <p:grpSpPr>
          <a:xfrm>
            <a:off x="3056368" y="2937648"/>
            <a:ext cx="1828800" cy="1371600"/>
            <a:chOff x="4299" y="1164076"/>
            <a:chExt cx="1879900" cy="11279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2356A5-F8EE-1B6C-FAE1-7E3F64D07E03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B346C9CC-3E2F-A14D-82F2-B92E98368DEB}"/>
                </a:ext>
              </a:extLst>
            </p:cNvPr>
            <p:cNvSpPr txBox="1"/>
            <p:nvPr/>
          </p:nvSpPr>
          <p:spPr>
            <a:xfrm>
              <a:off x="37334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/>
                <a:t>Data Familiarization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Schema data type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Missing incomplete data</a:t>
              </a:r>
              <a:endParaRPr lang="en-US" sz="12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7A544E-3BC6-53E0-85F5-0CB3ABADBCCF}"/>
              </a:ext>
            </a:extLst>
          </p:cNvPr>
          <p:cNvGrpSpPr/>
          <p:nvPr/>
        </p:nvGrpSpPr>
        <p:grpSpPr>
          <a:xfrm>
            <a:off x="917089" y="2916477"/>
            <a:ext cx="1828800" cy="1371600"/>
            <a:chOff x="4299" y="1164076"/>
            <a:chExt cx="1879900" cy="11279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3C472B9-0C12-1F94-78B1-E8531A6A7D47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1426636-F41C-FE28-40B3-A7BE33D3C991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Business Understanding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Goal?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Stage?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BE312C-3E2B-E6EF-DD4C-9030D9150FF6}"/>
              </a:ext>
            </a:extLst>
          </p:cNvPr>
          <p:cNvGrpSpPr/>
          <p:nvPr/>
        </p:nvGrpSpPr>
        <p:grpSpPr>
          <a:xfrm>
            <a:off x="7334926" y="2976411"/>
            <a:ext cx="1828800" cy="1371600"/>
            <a:chOff x="4299" y="1164076"/>
            <a:chExt cx="1879900" cy="112794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A7AD7B4-483C-9BAE-152D-36D8E6F4CC56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BA18C73A-CED4-DE1C-9D8C-F75E25039F1E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dirty="0"/>
                <a:t>Insight generation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Patterns &amp; Trends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Strategic recommendation</a:t>
              </a:r>
              <a:endParaRPr lang="en-US" sz="12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535244-F358-29B4-02E6-7B07519916CD}"/>
              </a:ext>
            </a:extLst>
          </p:cNvPr>
          <p:cNvGrpSpPr/>
          <p:nvPr/>
        </p:nvGrpSpPr>
        <p:grpSpPr>
          <a:xfrm>
            <a:off x="9474205" y="2970350"/>
            <a:ext cx="1828800" cy="1371600"/>
            <a:chOff x="4299" y="1164076"/>
            <a:chExt cx="1879900" cy="112794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5046DA5-59AD-BA11-A0FB-CC565BFC7CD4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EE2191F-ADB0-9033-EBAF-AE8178E4C218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Communication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Articulate</a:t>
              </a:r>
            </a:p>
            <a:p>
              <a:pPr marL="0" lvl="0" indent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Technical Choices</a:t>
              </a:r>
            </a:p>
          </p:txBody>
        </p:sp>
      </p:grpSp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B9747817-2DA0-A1C5-9FC2-712C51D65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1059" y="2073719"/>
            <a:ext cx="575230" cy="575230"/>
          </a:xfrm>
          <a:prstGeom prst="rect">
            <a:avLst/>
          </a:prstGeom>
        </p:spPr>
      </p:pic>
      <p:pic>
        <p:nvPicPr>
          <p:cNvPr id="23" name="Graphic 22" descr="Lights On with solid fill">
            <a:extLst>
              <a:ext uri="{FF2B5EF4-FFF2-40B4-BE49-F238E27FC236}">
                <a16:creationId xmlns:a16="http://schemas.microsoft.com/office/drawing/2014/main" id="{572F84FF-FEE7-EE5E-29C6-4D8FE362A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18896" y="2131453"/>
            <a:ext cx="575230" cy="575230"/>
          </a:xfrm>
          <a:prstGeom prst="rect">
            <a:avLst/>
          </a:prstGeom>
        </p:spPr>
      </p:pic>
      <p:pic>
        <p:nvPicPr>
          <p:cNvPr id="25" name="Graphic 24" descr="Server with solid fill">
            <a:extLst>
              <a:ext uri="{FF2B5EF4-FFF2-40B4-BE49-F238E27FC236}">
                <a16:creationId xmlns:a16="http://schemas.microsoft.com/office/drawing/2014/main" id="{9389FE76-9AA7-EE43-6863-46C97AEA73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8129" y="2131453"/>
            <a:ext cx="575230" cy="575230"/>
          </a:xfrm>
          <a:prstGeom prst="rect">
            <a:avLst/>
          </a:prstGeom>
        </p:spPr>
      </p:pic>
      <p:pic>
        <p:nvPicPr>
          <p:cNvPr id="27" name="Graphic 26" descr="Marketing with solid fill">
            <a:extLst>
              <a:ext uri="{FF2B5EF4-FFF2-40B4-BE49-F238E27FC236}">
                <a16:creationId xmlns:a16="http://schemas.microsoft.com/office/drawing/2014/main" id="{47FC49CF-2CA2-5940-E097-6E96C5A9DB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00990" y="2131453"/>
            <a:ext cx="575230" cy="575230"/>
          </a:xfrm>
          <a:prstGeom prst="rect">
            <a:avLst/>
          </a:prstGeom>
        </p:spPr>
      </p:pic>
      <p:pic>
        <p:nvPicPr>
          <p:cNvPr id="29" name="Graphic 28" descr="Exclamation mark with solid fill">
            <a:extLst>
              <a:ext uri="{FF2B5EF4-FFF2-40B4-BE49-F238E27FC236}">
                <a16:creationId xmlns:a16="http://schemas.microsoft.com/office/drawing/2014/main" id="{09CCB6B6-C5D0-705A-66CF-7437F2F6BB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9594" y="2131453"/>
            <a:ext cx="575230" cy="57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4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31F17-4E50-746B-1127-DCFFD6E1A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49BB12-098C-549D-F683-B027B3E6AE3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b="1" dirty="0"/>
              <a:t>DATA PIPELINE PROCESS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C33A-C32D-229C-1E21-47789DA7F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21C5C24-1AA8-9F32-A6BC-506B2C8D4B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485226"/>
              </p:ext>
            </p:extLst>
          </p:nvPr>
        </p:nvGraphicFramePr>
        <p:xfrm>
          <a:off x="1203960" y="1095587"/>
          <a:ext cx="9784080" cy="3456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EC43DEDA-7667-7D1F-6659-B16A6A486E5A}"/>
              </a:ext>
            </a:extLst>
          </p:cNvPr>
          <p:cNvGrpSpPr/>
          <p:nvPr/>
        </p:nvGrpSpPr>
        <p:grpSpPr>
          <a:xfrm>
            <a:off x="6405882" y="3938735"/>
            <a:ext cx="1933224" cy="779165"/>
            <a:chOff x="4299" y="1164076"/>
            <a:chExt cx="1879900" cy="112794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0B59CE5-C051-7182-CF3D-D5705965DE5A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A9668EBE-5621-367A-5959-3D259B849B8A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Snowflake, Big Query, Red Shift</a:t>
              </a:r>
              <a:endParaRPr lang="en-US" sz="12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686A0B-1B9B-79CB-393A-E5F89DAB73A7}"/>
              </a:ext>
            </a:extLst>
          </p:cNvPr>
          <p:cNvGrpSpPr/>
          <p:nvPr/>
        </p:nvGrpSpPr>
        <p:grpSpPr>
          <a:xfrm>
            <a:off x="3751718" y="3952049"/>
            <a:ext cx="1933224" cy="779165"/>
            <a:chOff x="4299" y="1164076"/>
            <a:chExt cx="1879900" cy="112794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F221EB0-9EB2-A872-2715-E8863A66AA68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FC4ED48-87B2-254D-BC82-81FD9D24D129}"/>
                </a:ext>
              </a:extLst>
            </p:cNvPr>
            <p:cNvSpPr txBox="1"/>
            <p:nvPr/>
          </p:nvSpPr>
          <p:spPr>
            <a:xfrm>
              <a:off x="37334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Layer (ETL/Streaming)</a:t>
              </a:r>
              <a:endParaRPr lang="en-US" sz="12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FDB285-5609-06A2-BC53-84475C3188E9}"/>
              </a:ext>
            </a:extLst>
          </p:cNvPr>
          <p:cNvGrpSpPr/>
          <p:nvPr/>
        </p:nvGrpSpPr>
        <p:grpSpPr>
          <a:xfrm>
            <a:off x="1203960" y="3938736"/>
            <a:ext cx="1933224" cy="779165"/>
            <a:chOff x="4299" y="1164076"/>
            <a:chExt cx="1879900" cy="112794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FAA2351-F627-3717-3603-A643A8D26817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: Rounded Corners 4">
              <a:extLst>
                <a:ext uri="{FF2B5EF4-FFF2-40B4-BE49-F238E27FC236}">
                  <a16:creationId xmlns:a16="http://schemas.microsoft.com/office/drawing/2014/main" id="{6A561067-3DFF-23DD-603B-9CE54A599D9B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Customers, Shipments, Containers, External APIs</a:t>
              </a:r>
              <a:endParaRPr lang="en-US" sz="12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08115-E5D2-86B7-D76F-15A9440431DB}"/>
              </a:ext>
            </a:extLst>
          </p:cNvPr>
          <p:cNvGrpSpPr/>
          <p:nvPr/>
        </p:nvGrpSpPr>
        <p:grpSpPr>
          <a:xfrm>
            <a:off x="9060046" y="3952050"/>
            <a:ext cx="1933224" cy="779165"/>
            <a:chOff x="4299" y="1164076"/>
            <a:chExt cx="1879900" cy="112794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24BD85E-0389-8D8D-D40B-4B927F373D58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AA220983-0092-91E7-704A-1E3639BCF37B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Tableau</a:t>
              </a:r>
              <a:endParaRPr lang="en-US" sz="1200" kern="12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3A2531-E1BA-8A39-F128-9B1E021421FE}"/>
              </a:ext>
            </a:extLst>
          </p:cNvPr>
          <p:cNvGrpSpPr/>
          <p:nvPr/>
        </p:nvGrpSpPr>
        <p:grpSpPr>
          <a:xfrm>
            <a:off x="6405882" y="4880029"/>
            <a:ext cx="1933224" cy="779165"/>
            <a:chOff x="4299" y="1164076"/>
            <a:chExt cx="1879900" cy="112794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10BC011-805A-C1E7-B15B-524A07505AE0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C5DC2A03-4BB3-0325-500A-EE0E24DCF78F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Visualized Insights (KPI Monitoring)</a:t>
              </a:r>
              <a:endParaRPr lang="en-US" sz="12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918696-6AE6-EBF3-2BA8-69D5A5686FA3}"/>
              </a:ext>
            </a:extLst>
          </p:cNvPr>
          <p:cNvGrpSpPr/>
          <p:nvPr/>
        </p:nvGrpSpPr>
        <p:grpSpPr>
          <a:xfrm>
            <a:off x="3751718" y="4893343"/>
            <a:ext cx="1933224" cy="779165"/>
            <a:chOff x="4299" y="1164076"/>
            <a:chExt cx="1879900" cy="11279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5F0A75D-B93D-17AC-AF85-EBF89C26CBCD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906A7487-EA72-95D7-DFED-9BB2128AC1EE}"/>
                </a:ext>
              </a:extLst>
            </p:cNvPr>
            <p:cNvSpPr txBox="1"/>
            <p:nvPr/>
          </p:nvSpPr>
          <p:spPr>
            <a:xfrm>
              <a:off x="37334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Transformed Data (Aggregated, Cleaned)</a:t>
              </a:r>
              <a:endParaRPr lang="en-US" sz="12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F7FFBE-DD52-A04B-6C76-312F5E697C28}"/>
              </a:ext>
            </a:extLst>
          </p:cNvPr>
          <p:cNvGrpSpPr/>
          <p:nvPr/>
        </p:nvGrpSpPr>
        <p:grpSpPr>
          <a:xfrm>
            <a:off x="1203960" y="4880030"/>
            <a:ext cx="1933224" cy="779165"/>
            <a:chOff x="4299" y="1164076"/>
            <a:chExt cx="1879900" cy="11279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BD50DEE-B761-4416-28F9-A7943E5098E6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0F7260EE-5529-A2F6-23F7-AEF851E94359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Raw Data (CSV, JSON, XML)</a:t>
              </a:r>
              <a:endParaRPr lang="en-US" sz="12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1DD120-DA7E-3E72-EAB0-A3497367285F}"/>
              </a:ext>
            </a:extLst>
          </p:cNvPr>
          <p:cNvGrpSpPr/>
          <p:nvPr/>
        </p:nvGrpSpPr>
        <p:grpSpPr>
          <a:xfrm>
            <a:off x="9060046" y="4893344"/>
            <a:ext cx="1933224" cy="779165"/>
            <a:chOff x="4299" y="1164076"/>
            <a:chExt cx="1879900" cy="112794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93C793E-FBA7-88D9-5D05-426140D8FCF3}"/>
                </a:ext>
              </a:extLst>
            </p:cNvPr>
            <p:cNvSpPr/>
            <p:nvPr/>
          </p:nvSpPr>
          <p:spPr>
            <a:xfrm>
              <a:off x="4299" y="1164076"/>
              <a:ext cx="1879900" cy="112794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0B377006-666E-09F9-FC53-85FF77A2272A}"/>
                </a:ext>
              </a:extLst>
            </p:cNvPr>
            <p:cNvSpPr txBox="1"/>
            <p:nvPr/>
          </p:nvSpPr>
          <p:spPr>
            <a:xfrm>
              <a:off x="37335" y="1197112"/>
              <a:ext cx="1813828" cy="106186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200" dirty="0"/>
                <a:t>Power BI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61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EE70C-7ECA-08AA-8966-CB81BD15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77AB9-AB34-23FE-8CD7-A2BA84A1F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D18C6604-0F94-B16C-7A21-F830BB12CC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8367135"/>
                  </p:ext>
                </p:extLst>
              </p:nvPr>
            </p:nvGraphicFramePr>
            <p:xfrm>
              <a:off x="-286871" y="24572"/>
              <a:ext cx="12371296" cy="680885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D18C6604-0F94-B16C-7A21-F830BB12CC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86871" y="24572"/>
                <a:ext cx="12371296" cy="68088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68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1F1B1-C950-AFD1-96AB-D8568640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6B62B-D42B-632D-6D6E-0FD7D4AB3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Add-in 7">
                <a:extLst>
                  <a:ext uri="{FF2B5EF4-FFF2-40B4-BE49-F238E27FC236}">
                    <a16:creationId xmlns:a16="http://schemas.microsoft.com/office/drawing/2014/main" id="{5AB341BD-92C9-FEC2-1306-60C307E9E6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4389178"/>
                  </p:ext>
                </p:extLst>
              </p:nvPr>
            </p:nvGraphicFramePr>
            <p:xfrm>
              <a:off x="0" y="12286"/>
              <a:ext cx="12380259" cy="683342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8" name="Add-in 7">
                <a:extLst>
                  <a:ext uri="{FF2B5EF4-FFF2-40B4-BE49-F238E27FC236}">
                    <a16:creationId xmlns:a16="http://schemas.microsoft.com/office/drawing/2014/main" id="{5AB341BD-92C9-FEC2-1306-60C307E9E6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2286"/>
                <a:ext cx="12380259" cy="683342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00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41911-9D62-00E0-BBBD-F092C4715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A971F7-B234-96FB-CBE3-0527C9F827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873" y="410956"/>
            <a:ext cx="11124396" cy="505097"/>
          </a:xfrm>
        </p:spPr>
        <p:txBody>
          <a:bodyPr/>
          <a:lstStyle/>
          <a:p>
            <a:r>
              <a:rPr lang="en-US" dirty="0"/>
              <a:t>AREAS OF CONCERN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2E90C-5939-86E5-BD28-6723BA81B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3EE096D-7CC2-D4CF-7957-924045711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606386"/>
              </p:ext>
            </p:extLst>
          </p:nvPr>
        </p:nvGraphicFramePr>
        <p:xfrm>
          <a:off x="104110" y="1524739"/>
          <a:ext cx="7164647" cy="4371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60090B-EE6C-5E2F-7785-172FEFE54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12532"/>
              </p:ext>
            </p:extLst>
          </p:nvPr>
        </p:nvGraphicFramePr>
        <p:xfrm>
          <a:off x="7747298" y="1994710"/>
          <a:ext cx="3564171" cy="2088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8057">
                  <a:extLst>
                    <a:ext uri="{9D8B030D-6E8A-4147-A177-3AD203B41FA5}">
                      <a16:colId xmlns:a16="http://schemas.microsoft.com/office/drawing/2014/main" val="3068064654"/>
                    </a:ext>
                  </a:extLst>
                </a:gridCol>
                <a:gridCol w="1188057">
                  <a:extLst>
                    <a:ext uri="{9D8B030D-6E8A-4147-A177-3AD203B41FA5}">
                      <a16:colId xmlns:a16="http://schemas.microsoft.com/office/drawing/2014/main" val="3741832200"/>
                    </a:ext>
                  </a:extLst>
                </a:gridCol>
                <a:gridCol w="1188057">
                  <a:extLst>
                    <a:ext uri="{9D8B030D-6E8A-4147-A177-3AD203B41FA5}">
                      <a16:colId xmlns:a16="http://schemas.microsoft.com/office/drawing/2014/main" val="3454916958"/>
                    </a:ext>
                  </a:extLst>
                </a:gridCol>
              </a:tblGrid>
              <a:tr h="324851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Further Analysis &amp; Recommendations</a:t>
                      </a:r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9525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57872"/>
                  </a:ext>
                </a:extLst>
              </a:tr>
              <a:tr h="7249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Revenue by Customer Segments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Identify Key Customers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Customer Acquisition vs. Retention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0791609"/>
                  </a:ext>
                </a:extLst>
              </a:tr>
              <a:tr h="488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Shipment Volume &amp; On-Time Delivery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On-Time Delivery Rate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Shipment Volume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50815230"/>
                  </a:ext>
                </a:extLst>
              </a:tr>
              <a:tr h="4885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Cost Analysis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Cost per Shipment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effectLst/>
                        </a:rPr>
                        <a:t>Container Utilization Rate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785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8205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9C882C9B-D838-4BE5-8BB3-B16E0A5F1D4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76A0CEB-84D5-410F-BD58-F07F7F5F06DC&quot;"/>
    <we:property name="reportUrl" value="&quot;/groups/me/reports/b09a913b-7a68-4faf-b7b7-be3e8f729259/2425106442007b3a7521?bookmarkGuid=6b191aa3-399d-4d86-8058-bb93fe49e824&amp;bookmarkUsage=1&amp;ctid=e51cdec9-811d-471d-bbe6-dd3d8d54c28b&amp;fromEntryPoint=export&quot;"/>
    <we:property name="reportName" value="&quot;Crane-Logistics&quot;"/>
    <we:property name="reportState" value="&quot;CONNECTED&quot;"/>
    <we:property name="embedUrl" value="&quot;/reportEmbed?reportId=b09a913b-7a68-4faf-b7b7-be3e8f729259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pageName" value="&quot;2425106442007b3a7521&quot;"/>
    <we:property name="pageDisplayName" value="&quot;Welcome&quot;"/>
    <we:property name="datasetId" value="&quot;504c4f23-8528-4d90-9514-a29a3709cb81&quot;"/>
    <we:property name="backgroundColor" value="&quot;#ABD4A0&quot;"/>
    <we:property name="bookmark" value="&quot;H4sIAAAAAAAAA+1bbXPaOBD+Kzf+0rsZ5saWLb/0GyHODXMEUkxyH66ZjCytiBtjc7ZJm+vw30+yMQnhzVCgTq/fohdLu49Wu88uyleFBek4JE9dMgLlvXIWxw8jkjz8oikNJSr6VNtByMcEgWobKgJkqXI0HmdBHKXK+69KRpIhZDdBOiGhXEh0/n3bUEgYXpGhbHESptBQxpCkcUTC4F8oJouhLJnAtKHAl3EYJ0Qu6WUkA7nso5gu2kIE7Xdd7EhoFjyCBzQrepGBsKaahoFU1fJ1YmEkBUuLCblkK6fIpfPtW3GUkSAS28g+THWEfc5sm2JsIJNzasp+HoTZbIr/5H4ZJ0I7ofPTWILTZI8kosCUXIUE0kLir0ozCbL7EWQBla0O8CzvHQ4TGJJsNsld+KQVh5PRin4vniQU+sDzoSgLsiexc+vaG/Qu3b6nTAV+V0ks0C0GOm23O7jrNi/dfOhiEs0Qw7LZD4b3uSweFZ8w95GEy1vWQM5cPGlIstETH5EsFtDrsnkff24lIMyEKe+1aaPCaRxQn1530Gx3VylUjty1z1dp9FJq9cRSX7Q77pLAf3R6Z83OnRx7KyK3mv1+2+2vMBr0veVdbxg3rue5nbcjb6fXPL8buP1Lr3Yy7+lMamfHV/3e+XVrsB3fW9GTBtEwnIXM5+g1KFSgJGGzIRGU/U8i+slYJT6LEwbJ2VMers6DpIybqFE3Zz/NfbxqWthSfQfrWAPKdRsxvjX+tgROwzgJaK4+HPOYamdDJdjLvnsfO2JxNMla9yTJamBHu+s7vS0Jovji0wsKOLOQQvyDmoSwWjGkIQsDtxGWNNmwVJOAv9VsB/G4K2Au5sgpNyXXFaheJPEonzwj5enE/2cCQoPXgHvlgPj7Q/nHppWoXGKF/28ohRGoEkUPQgFfdbiKRr76mrjXKPfnAYRMkZv0TmZT68XbwNdmBiWOqXBQJUBI3vtdwPzrHhKYYRmxoNSj/Urq9JBw55ITP4T1385NajrN3e+3uc5KzKeeVGcXzl4t0zh63re3LifP/PaWtGrul18x/6m4b+ICzSoWF7lb5cwwGDewb2OkYt20iWOJ45odoPuFhhMGlZ3wt9z2bpwtY3Z0F3BDwkleihHLdgKhYnHcebeYGk3CUE68nbuAl8gaJS7PYlxCRhjJiFwE9hF7F38h5KeE3gPLxW1nMCo2ChjIVQIomqk0lDYrbHM0JkmQlpZatv4MImkpjfldPIJvm9+s9TgXAeVRdl6SsZygisFfz0ISPfxWkImtFO0zkWZNwvDbaNpPD3VMD3UMIlrlwhRklJhEYwxsU/g77GDVdmpLRvlLj1pQ7cPwUP4apHPXG7S7zUG7160LGV2ScWtys5GLbsPyiDR0M9on56Irc7ZFkd58Kr+e82hM05FlgqlrlqEyQnQL78959rSqo9Gd7aZWX85TwS5rw3kq3aETcR4iTudnVWpXS8rDhI1NTbAASpCmGcTWHepbdSUDi+nVvIr87G6qx7rD1a8WitY15Q1998btXrt3195r81N3rmGtgP3EJazFnwlOXseq+utF7fjDRiuoYxVrHy1OnR3uI+MOlautP+yFk1T4YGBnJKl3wv//O8yjJPnVvM8s0ae27RuOZXGKfeRo1EC4rrH9dIn+wuuQmgbsHyfRX3yLU4tE//XzoNoF6kMl+jroumEbyFI5II40wA79gRP9JVPbkui/63782HxXp1R/SYMap/qvb9GmVH+O9OpkX45WzPTDIIKfmf6uhpTHCd9i2NawLp8uq5xoFDkbnk4tOBKHIM5UrCKN6z6ijm8a6NmRfK9qgFa9HHDkNy3aGygKHPxly1b4j1wW2Az6G6oLLFw1AKqCzimxMNW5ypClvXiQ8HbewSxrZvgap4zrOjN0n/uWSEz0umi26yP3SnHKywh9AFbIKIKxH9clcu0PxHfPaU1b5+JS2LphmTqAD5aV/wPOxtMIRmQIi7jLtQyNmcwyHe4wRGwbbOLA1vz4cI+J1+p94/YH7VZz1ZO4DWyf+o6jmxRxrnNsI51Q0A71lGkn737Kl0xzoKr/rtfYMxvYfunTMKAC2Zd2powgGeZGVaQNYu9xIX9O38V4zKDMJtax5zOSBrSkzxKClTdwrv4x7LDAZLpatXiSpWNhblckghUqCtVIxIBtUTP//7+5ktPpf+yPCK13OAAA&quot;"/>
    <we:property name="initialStateBookmark" value="&quot;H4sIAAAAAAAAA+1bW3PaOBT+Kzt+6e4Ms2NLvvaNEGeHKYEskOzDNpORpSPixtisbdJmO/z3lXwhIdwMBep0+4bu53w6Ouc7sviqMD+ZBOSpS8agvFfOouhhTOKHXzSloYRFXa/34bLZ/3DXbV66ojqapH4UJsr7r0pK4hGkN34yJYGcQVT+fdtQSBBckZEscRIk0FAmECdRSAL/X8g7i6Y0nsKsocCXSRDFRE45SEkKctpH0V2Uxdra71isSGjqP8IAaJrXIh0ZmmrqOlJVy8PEMpCUN8k7ZJKt7CKnzpZvRWFK/FAsI+sMipHhcWbb1DB0ZHJOTVnP/SAtunhP7pdJLLQTOj9NJCpN9khCCkzJVIghySX+qjRjP70fQ+pTWeoAT7Pa0SiGEUmLTu7CkFYUTMcr6gfRNKbQB541hamfPomVW9eDYe/S7Q+UmcDvKo4EunlDp+12h/k2yaaLaVggZshi3x/dZ7IMqBjC3EcSLC9ZAzkz8aQhyUJPDCJpJKDHsngffW7FIMyEKe+1WaPCbhxQn1532Gx3VylUtty1z1dp9FJq9cRSX7Q77pLAf3R6Z83OnWx7KyK3mv1+2+2vMBr0veVdbxg37mDgdt6OvJ1e8/xu6PYvB7WTeU9nUjs7vur3zq9bw+343oqaxA9HQREyn6PXMFeBkpgVTSIoe59E9JOxSgyLYgbx2VMWrs79uIybqFE3Zz/LfLxqWoaleo6BDQ0oxzZifGv8bQmcRlHs00x9OOY21c6GSrCXffc+dsSicJq27kmc1sCOdtd3dlsSRDHi0wsKWFhILv5BTUJYrWjSkGUAt5FhOwjplmoS8Laa7TCadAXMeR/Z5abkugLVizgaZ50LNp5MvX+mIDR4DfigbBC//yx/bJqJyilW+P+GkhuBKlEcQCDgqw5XXshmXxP3GuX63IeAKXKR3slsar14G/haYVBim3IHVQKE5LnfBcy/7iGGAsuQ+aUe7VdSJ4eEO5OceAGsHzs3qdksc7/f5jorMZ96Up1dOHu1TOPoed/eupw889tb0qq5X3bEvKf8vIkDVFxVXGRulTNdZ1w3PNtAqoFNmziW2K5iA90vNJgyqOyEv+W0d6N0GbOju4AbEkyzqxgxbccXKubbnVWLruE0CGTH27kLeImsXuLyLMYlpISRlMhJYB+xd/EXQn5K6D2wTNx2CuN8IZ+BnMWHvJhIQ2mz3DbHExL7SWmpZemDH0pLaczP4hF82/xkrcc5DyiPsvKSTGQHVTT+ehaQ8OG3nExspWifiTRrEgTfRtN+eqhjeqhjENEqByYno8QkGmNgm8LfGY6h2k5tySh/6VFzqn0YHspfg3TuDobtbnPY7nXrQkaXZNya3GzkotuwPCIN3Yz2ybnoypxtUaQ3n8qv5zwa0zCyTDCxZukqIwRbxv6cZ0+rOhrd2W5q9eU8FeyyNpyn0hk6EechYnd+3krtaklZmLANUxMsgBKkaTqxsUM9q65kYDG9mt8iP7ub6rHucPdXC5fWNeUNfffG7V67d9eD1+an7nyHtQL2E19hLX4mOPk9VtWvF7XjDxutoI63WPtocerscB8Zd7i52vphL5gmwgcDOyNxvRP+/99mHiXJr+Z9ikSf2ranO5bFqeEhR6M6Muoa20+X6C+8DqlpwP5xEv3Ftzi1SPRfPw+qXaA+VKKPAWPd1pGlckAcaWA49AdO9JdMbUui/6778WPzXZ1S/SUNapzqvz5Fm1L9OdKrk33ZWjHTD/wQfmb6uxpSFic8ixm2ZmD5dFnlRKPI2fB0asGROARxphoq0jj2EHU8U0fPjuR73QZo1a8DjvymRXsDlwIHf9myFf4jXwtsBv0N3QssHDUAqgLmlFgGxVxlyNJePEh4O+9gljXTPY1TxjFmOva4Z4nEBNdFs10fuVeKU4OU0AdguYwiGHtRXSLX/kB895zWtDEXh8LGumViAA8sK/sDzsbd8MdkBIu4y7l0jZnMMh3uMERsG2ziwNb8+HCPidfqfeP2h+1Wc9WTuA1sn3qOg02KOMfcsBEmFLRDPWXaybuf8iXTHKjq3/Uae2YD2w99EvhUIPvSzpQxxKPMqPK0Qaw9yeXP6LtojxiU2cQ69nxGEp+W9FlCsPIEztU/hh3mmMxWqxZN02QizO2KhLBCRaEaCRmwLWpm//9TskUEqn4RujcMkP8KnIMym/0HsWDxQ6A4AAA=&quot;"/>
    <we:property name="isFiltersActionButtonVisible" value="true"/>
    <we:property name="isVisualContainerHeaderHidden" value="false"/>
    <we:property name="reportEmbeddedTime" value="&quot;2025-04-09T14:03:13.976Z&quot;"/>
    <we:property name="creatorTenantId" value="&quot;e51cdec9-811d-471d-bbe6-dd3d8d54c28b&quot;"/>
    <we:property name="creatorUserId" value="&quot;1003000097689101&quot;"/>
    <we:property name="creatorSessionId" value="&quot;e0089a72-1888-4d03-a270-d3eecad3bc6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66A2772-CF10-491B-AD59-0E0D5B80D893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576A0CEB-84D5-410F-BD58-F07F7F5F06DC&quot;"/>
    <we:property name="reportUrl" value="&quot;/groups/me/reports/b09a913b-7a68-4faf-b7b7-be3e8f729259/ReportSection868e88f36a302208bd0b?bookmarkGuid=a7d3ab1e-f8ae-4838-bcea-0191b2716471&amp;bookmarkUsage=1&amp;ctid=e51cdec9-811d-471d-bbe6-dd3d8d54c28b&amp;fromEntryPoint=export&quot;"/>
    <we:property name="reportName" value="&quot;Crane-Logistics&quot;"/>
    <we:property name="reportState" value="&quot;CONNECTED&quot;"/>
    <we:property name="embedUrl" value="&quot;/reportEmbed?reportId=b09a913b-7a68-4faf-b7b7-be3e8f729259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pageName" value="&quot;ReportSection868e88f36a302208bd0b&quot;"/>
    <we:property name="pageDisplayName" value="&quot;Insights&quot;"/>
    <we:property name="datasetId" value="&quot;504c4f23-8528-4d90-9514-a29a3709cb81&quot;"/>
    <we:property name="backgroundColor" value="&quot;#ABD4A0&quot;"/>
    <we:property name="bookmark" value="&quot;H4sIAAAAAAAAA+1abW+iWhD+KxuSm/1ibuBAEfebVbY1sdoAumluGjLAoOwimMOxW7fxv99zANtrS1fXl5Ym9xvn/ZmZ58zMGX2Qgiibx7AcwAylL9J5mv6YAf3xSZEaUlL0yXqLIAAaBCBs+go0ic9H0zmL0iSTvjxIDOgE2TjKFhCLjXjnP7cNCeL4GiaiFUKcYUOaI83SBOLoFxaT+RCjC1w1JLyfxykFsaXNgKHY9o5P520OQflb5SeCz6I7tNFnRa+F85Sysm3oBhpGqOqgyoTIhhfIHl+TFaM5zO3zxaE5sE6aMIgSDkD0eS3iq03fl9VQ8xXUIdSJ6A+jmK2nLM37OeVyc20s50Jt7eAOEh8DKReOYlbI8iC1JxOKE2Bl09wY7KTxYlbRb6cL6qOFYT6UsIgtcw3cYbJAd0LTn2wqrbgir2nK1ZyPOkOn3Xctc2wORqY7srv5hK+LpFSgLJrT9GeHItd4IDoa2+EfE+HVcOBcSi9h3PKeLEomccmTJ8M4BbqMgf8DgzZf0pkCZYKP3nduWWEMvjilAdLzZW6PbkTXlCGNZ6DrZIvV7ZrifN33//C2w9UySWkhzSnUf7sSA4anBWEQnumtUIOmKoeB2tyf5X+Gc5kun4O7MdtWBTV2YOgRjVqBqzO0HffatFz7snd9ZQ6co9yq02K+5sTrDUe2K5Tq7iHB1gvpAa3LRdzPZqe4fa+zurhxgdFSPaJjqKme3FIJohrWIq4M+ccMuxhzddAXMgwHrtO7Mt2u2e+NTevGtdqOuY1DyvFjywdyGnupbIdrN4+wxtduR6nf5eo1W55moNaEUPGCMDQMPOTq0YhNZ8giX7T6GLLTK/dmeONeWMNvzqXwbB3u1NoXlZSyosk0x2P7fHFg3hU8eksi7Iw1hyheD6Ix5MuBpdwE6vt4k82wWSZv+7mXw0PYyLK43uoA5XVr/qH3YuDFaN7v6LyU587rVDpd5ewjQWjo6PkENN/TCAa+ZvzvId4d61E9xMmt0rGsF6SzrJqZYy+Q7+ipK/A+e+CMbGd4ZVr2WzjICjSW6bR7A7P7BIS/uUblq+M9M9O9LH0Mpy720QNZ9rQzBbAVkjODKHCm7u9QT/VU2F56iiMf6YZ40gzpJC9ZTjDhNyHOJZgXZ0WYPUm5+TVeFzh5Xv6VprN8WVmJXfITNuA3pAKALNLlb1OkWKbFSRCtudF7ppBs98y5aOQHv5I3N6QxxIu8uMs37UeskPSh6OYTiUzUvph5W8TQfE0ADCrUMUuDXGGY27tyu8/nkEX+ZxGQy5Bc+Uh4BHXsJ4IRAn8UeJ4GXguJogI08YAEoB7hs2bvYoG7k2bsg0DlzTBin/76IHAff8WoG157Gs1nmDB3LJZhJfbL9uDCrDGb3yKW+kCDcqiWBZ4d3U75oFLPmgRUTVY8TW8RRQYZxAG/1UA0Ax5ZX+QSYUCUpqYqAWm1VCSo6ESvhW/ewux1/dkdD/ujq9pxegv6zSz7AFnKwl7k58Q+JLHbgrhr2k5v0HZ6w0GRgls3++R8fo6pLpXWQzl2inrrXnbIc0QxsyqVThcsm4OP15BgRQLJSQNJIOz32yQy/+fBYwq5Wv0LzS9v/fEgAAA=&quot;"/>
    <we:property name="initialStateBookmark" value="&quot;H4sIAAAAAAAAA+1aW2/aSBT+K5WlVV/QyreA6ZsDboIaMLINVbSKrLF9DNMYG42HNDTiv+/M2CRL4hTKJXGkfWPu3znnm3MZ/CBFOJ8naDlAM5C+SOdZdjtD5PaTIjWktOyz7W990/nmD8y+xbqzOcVZmktfHiSKyAToGOcLlPAdWOc/Nw0JJckQTXgrRkkODWkOJM9SlOBfUExmQ5QsYNWQ4H6eZATxLV2KKPBt79h01mZnK39r7EQUUnwHLoS06HVgnhFato2mAYYRa02kyaoqG0EkB2xNXowKmNvn80MFsE6WUoRTBoD3BW011FphKGuxHirQRHFT5f0xTuh6ytK6nxMmN9PGcs71ZUZ3KA0hkoRwBPJClgfJnEwITBAtm9bGYCdLFrOKfjdbkBAciMVQSjFdCg3cQboAf0Kyn3QqrZgihyRjahajnu2ZV75jja3ByPJHbldM+LpISwXKvDnNfnYIMI1HvKOxHf4xEfbtgXcpvYRxw3pynE6SkidPhvEKdDlF4S1EJlvSmSJCOR+DH8yy3BhscUYiIOdLYY8uJmvKqI1noOtki9XNmuJs3Y//8LbD1DLJSCHNKdR/s+IDRqBHcRSfNduxjlqaHEdaa3+W/xnOZbZ8Du7aMp0KauzA0CMatQJXx3Y9f2g5vnvZG/atgXeUW3VazENGvJ49cn2uVH8PCbZeyACRulzE/Wx2itv3OquLGxcZbS1QmxDrWiC3NRVAi2sRV2z2YwZdSJg6yAsZ7IHv9fqW37WuemPLufYd07O2cUg5fmz5QE5jL5XtcO3mGGp87XaU+l2uXqsd6AboLRQrQRTHhgGHXD2C6XQGFIe8dQUxPb1yr+1r/8Kxv3uX3LN1mFMzLyop5eDJVOBxQ7Y4su4KHr0lEXbGKiDy6oE3bLYc0YyZQHsfb7IZNsvkbT/3cngIGzkO01sdoLxuzT/0XhQFCVj3Ozov5bnzOpVOV4J9ahQbTQhCFelhoKsQhbrxv4d4d6xH9RAnt0rHcV6QznFqZo69QL6jp67A+6zAGbme3bcc9y0cZAUax/LM3sDqPgFhNdeorDreMzPdy9LHcOp8n2Yky4F+piBox+qZoSroTNvfoZ6qVNj+9JTgEMiGeNIMyEQ8WU4gZTchERLMi7Mw5E9Sbv4arx84WV7+lWQzsax8gl2yEzbgN6QCgMzT5e9TIFCmxWmE19zoPVNIvnvmXDTEwa/kzQ1pjJKFeNxlm15hWkj6UHSziaqsqld85k0RQ8WaCFFUoY5ZFgmFgbB35Xafz1GOw888IJchubJIeAR17BLBiBErCoJAR0EbVEVDqAUHJAD1CJ81q4s57k6W0w8ClTVjTD/99UHgPv6LUTe87hTPZ5BSf8yXQSX2S3NwYdWYzW8RS0NEonKolg88O7qdsqDSzloq0nRZCfRmW1VkJCN+wG81gGeIRdYXuUQcqUpL15RIbbc1UEFpqs1a+OYtzF6/P/tj+2rUrx2nt6DfzLIPkKV82MOhIPYhid0WxF3L9XoD0+vZgyIFd673yflCgakuL62HcuwU76172UHkiHxmVSqdLWg+RyEMUQoVCSQjDUojbr/fJpHiywNJHMIsillpsmUB/x7hMeVcrf4FNGGisRohAAA=&quot;"/>
    <we:property name="isFiltersActionButtonVisible" value="true"/>
    <we:property name="isVisualContainerHeaderHidden" value="false"/>
    <we:property name="reportEmbeddedTime" value="&quot;2025-04-09T14:05:08.098Z&quot;"/>
    <we:property name="creatorTenantId" value="&quot;e51cdec9-811d-471d-bbe6-dd3d8d54c28b&quot;"/>
    <we:property name="creatorUserId" value="&quot;1003000097689101&quot;"/>
    <we:property name="creatorSessionId" value="&quot;3dba8361-0d02-4e0c-a079-b3cb17e1a136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396</Words>
  <Application>Microsoft Office PowerPoint</Application>
  <PresentationFormat>Widescreen</PresentationFormat>
  <Paragraphs>119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Avenir Next LT Pro</vt:lpstr>
      <vt:lpstr>Biome Light</vt:lpstr>
      <vt:lpstr>Calibri</vt:lpstr>
      <vt:lpstr>Wingdings</vt:lpstr>
      <vt:lpstr>AccentBoxVTI</vt:lpstr>
      <vt:lpstr>PowerPoint Presentation</vt:lpstr>
      <vt:lpstr>PowerPoint Presentation</vt:lpstr>
      <vt:lpstr>Product Development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Chandrakumar Venkatesan</dc:creator>
  <cp:lastModifiedBy>Chandrakumar Venkatesan</cp:lastModifiedBy>
  <cp:revision>95</cp:revision>
  <dcterms:created xsi:type="dcterms:W3CDTF">2025-03-16T21:36:06Z</dcterms:created>
  <dcterms:modified xsi:type="dcterms:W3CDTF">2025-04-09T15:48:56Z</dcterms:modified>
</cp:coreProperties>
</file>