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60" r:id="rId4"/>
    <p:sldId id="261" r:id="rId5"/>
    <p:sldId id="264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logo with orange letters&#10;&#10;Description automatically generated">
            <a:extLst>
              <a:ext uri="{FF2B5EF4-FFF2-40B4-BE49-F238E27FC236}">
                <a16:creationId xmlns:a16="http://schemas.microsoft.com/office/drawing/2014/main" id="{24F38889-7DFB-2AC2-67B1-5A1D16B7A9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77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9ECC79D-12AA-4AB2-AA58-D0472E094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377E8-DD7D-5DDE-9286-0AAAEA401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19492"/>
            <a:ext cx="4994410" cy="1511927"/>
          </a:xfrm>
        </p:spPr>
        <p:txBody>
          <a:bodyPr>
            <a:normAutofit/>
          </a:bodyPr>
          <a:lstStyle/>
          <a:p>
            <a:pPr algn="l"/>
            <a:r>
              <a:rPr lang="en-US" sz="22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Apiture - Data Analyst Case Study</a:t>
            </a:r>
            <a:r>
              <a:rPr lang="en-US" sz="2200" b="1" dirty="0">
                <a:solidFill>
                  <a:srgbClr val="FFFFFF"/>
                </a:solidFill>
              </a:rPr>
              <a:t> </a:t>
            </a:r>
            <a:br>
              <a:rPr lang="en-US" sz="5600" dirty="0">
                <a:solidFill>
                  <a:srgbClr val="FFFFFF"/>
                </a:solidFill>
              </a:rPr>
            </a:br>
            <a:endParaRPr lang="en-US" sz="5600" dirty="0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F6F869-F143-4607-BEE5-AA6FEB71E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77400" y="254882"/>
            <a:ext cx="1942299" cy="2505141"/>
            <a:chOff x="559425" y="344186"/>
            <a:chExt cx="1942299" cy="2505141"/>
          </a:xfrm>
        </p:grpSpPr>
        <p:sp useBgFill="1">
          <p:nvSpPr>
            <p:cNvPr id="15" name="Graphic 10">
              <a:extLst>
                <a:ext uri="{FF2B5EF4-FFF2-40B4-BE49-F238E27FC236}">
                  <a16:creationId xmlns:a16="http://schemas.microsoft.com/office/drawing/2014/main" id="{C75470B2-BBA7-4280-A6F6-FAE9E9F1C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59425" y="99503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9A54C6CC-DDAA-4A39-ADF6-3C8475C59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286000" y="1378534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7" name="Oval 16">
              <a:extLst>
                <a:ext uri="{FF2B5EF4-FFF2-40B4-BE49-F238E27FC236}">
                  <a16:creationId xmlns:a16="http://schemas.microsoft.com/office/drawing/2014/main" id="{714358CC-CF77-4F38-89E2-D6A3ABD0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10155" y="3441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8" name="Oval 17">
              <a:extLst>
                <a:ext uri="{FF2B5EF4-FFF2-40B4-BE49-F238E27FC236}">
                  <a16:creationId xmlns:a16="http://schemas.microsoft.com/office/drawing/2014/main" id="{0CB44DA0-4772-4F1E-982F-12BAC7C58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838200" y="2514942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054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62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3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4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65" name="Oval 64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6" name="Oval 65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7" name="Oval 66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61EA5BB-A258-4E22-94F4-C79A441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10000"/>
            </a:srgbClr>
          </a:solidFill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B2AA386-9E4E-4243-9193-E2015E4B8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7697" y="189413"/>
            <a:ext cx="1979197" cy="1670711"/>
            <a:chOff x="207697" y="189413"/>
            <a:chExt cx="1979197" cy="1670711"/>
          </a:xfrm>
        </p:grpSpPr>
        <p:sp useBgFill="1">
          <p:nvSpPr>
            <p:cNvPr id="71" name="Graphic 10">
              <a:extLst>
                <a:ext uri="{FF2B5EF4-FFF2-40B4-BE49-F238E27FC236}">
                  <a16:creationId xmlns:a16="http://schemas.microsoft.com/office/drawing/2014/main" id="{F9CEC0D6-4B8A-4618-B809-AE659622E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07697" y="189413"/>
              <a:ext cx="1261009" cy="126100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72" name="Oval 71">
              <a:extLst>
                <a:ext uri="{FF2B5EF4-FFF2-40B4-BE49-F238E27FC236}">
                  <a16:creationId xmlns:a16="http://schemas.microsoft.com/office/drawing/2014/main" id="{8098C8CD-2328-4324-BF0C-29B7FD63D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889817" y="1563047"/>
              <a:ext cx="297077" cy="297077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59" name="Oval 58">
              <a:extLst>
                <a:ext uri="{FF2B5EF4-FFF2-40B4-BE49-F238E27FC236}">
                  <a16:creationId xmlns:a16="http://schemas.microsoft.com/office/drawing/2014/main" id="{9BC97436-8355-43E2-8673-B48D8447D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624714" y="714761"/>
              <a:ext cx="210312" cy="21031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A250DE-7335-260C-6581-4F973517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463" y="756735"/>
            <a:ext cx="2465500" cy="33438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B8820BB-94BF-48D8-8A9C-4BF4233A5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7865" y="872326"/>
            <a:ext cx="5113348" cy="5113348"/>
          </a:xfrm>
          <a:prstGeom prst="rect">
            <a:avLst/>
          </a:prstGeom>
          <a:solidFill>
            <a:schemeClr val="bg1"/>
          </a:solidFill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304381-B7BD-BC7F-E3F3-39AC906A5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046171"/>
              </p:ext>
            </p:extLst>
          </p:nvPr>
        </p:nvGraphicFramePr>
        <p:xfrm>
          <a:off x="6706222" y="1449001"/>
          <a:ext cx="4700018" cy="396000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549693">
                  <a:extLst>
                    <a:ext uri="{9D8B030D-6E8A-4147-A177-3AD203B41FA5}">
                      <a16:colId xmlns:a16="http://schemas.microsoft.com/office/drawing/2014/main" val="4011417740"/>
                    </a:ext>
                  </a:extLst>
                </a:gridCol>
                <a:gridCol w="910651">
                  <a:extLst>
                    <a:ext uri="{9D8B030D-6E8A-4147-A177-3AD203B41FA5}">
                      <a16:colId xmlns:a16="http://schemas.microsoft.com/office/drawing/2014/main" val="3844863534"/>
                    </a:ext>
                  </a:extLst>
                </a:gridCol>
                <a:gridCol w="2239674">
                  <a:extLst>
                    <a:ext uri="{9D8B030D-6E8A-4147-A177-3AD203B41FA5}">
                      <a16:colId xmlns:a16="http://schemas.microsoft.com/office/drawing/2014/main" val="35127855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      Transaction Data</a:t>
                      </a:r>
                      <a:endParaRPr lang="en-US" sz="11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Range</a:t>
                      </a:r>
                      <a:endParaRPr lang="en-US" sz="11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8768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200000 x 9 columns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9317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Institution ID 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Variable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Tiburon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844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Customer_ID 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Foreign Key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7311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Account_ID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NOT NULL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5832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Account_Type 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Categorical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CD, Savings, Checking , Loan , IRA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4810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Transaction_ID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Primary Key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Unique NOT NULL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2361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Transcation_Amount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Decimal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Neg 250000 to 44.9 million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0147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External_Category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Varchar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94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Merchant_ID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Varchar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Blanks included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9634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Posted_Date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  <a:endParaRPr lang="en-US" sz="11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2021 July – 2024 October</a:t>
                      </a:r>
                      <a:endParaRPr lang="en-US" sz="11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47480" marT="18993" marB="14244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24419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063196B-3A30-257F-8453-ACB74592C9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363557"/>
              </p:ext>
            </p:extLst>
          </p:nvPr>
        </p:nvGraphicFramePr>
        <p:xfrm>
          <a:off x="1053200" y="1499299"/>
          <a:ext cx="4723357" cy="448637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585896">
                  <a:extLst>
                    <a:ext uri="{9D8B030D-6E8A-4147-A177-3AD203B41FA5}">
                      <a16:colId xmlns:a16="http://schemas.microsoft.com/office/drawing/2014/main" val="1483799961"/>
                    </a:ext>
                  </a:extLst>
                </a:gridCol>
                <a:gridCol w="1169830">
                  <a:extLst>
                    <a:ext uri="{9D8B030D-6E8A-4147-A177-3AD203B41FA5}">
                      <a16:colId xmlns:a16="http://schemas.microsoft.com/office/drawing/2014/main" val="3174246321"/>
                    </a:ext>
                  </a:extLst>
                </a:gridCol>
                <a:gridCol w="1967631">
                  <a:extLst>
                    <a:ext uri="{9D8B030D-6E8A-4147-A177-3AD203B41FA5}">
                      <a16:colId xmlns:a16="http://schemas.microsoft.com/office/drawing/2014/main" val="4026958335"/>
                    </a:ext>
                  </a:extLst>
                </a:gridCol>
              </a:tblGrid>
              <a:tr h="493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Customer Data</a:t>
                      </a:r>
                      <a:endParaRPr lang="en-US" sz="11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Range</a:t>
                      </a:r>
                      <a:endParaRPr lang="en-US" sz="11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560680"/>
                  </a:ext>
                </a:extLst>
              </a:tr>
              <a:tr h="272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162363 x 12 columns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751927"/>
                  </a:ext>
                </a:extLst>
              </a:tr>
              <a:tr h="272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Institution ID 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Variable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Tiburon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477724"/>
                  </a:ext>
                </a:extLst>
              </a:tr>
              <a:tr h="272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Customer_ID 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Primary Key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 Unique NOT NULL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415087"/>
                  </a:ext>
                </a:extLst>
              </a:tr>
              <a:tr h="272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Customer_Join_date 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2021 July – 2024 October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889926"/>
                  </a:ext>
                </a:extLst>
              </a:tr>
              <a:tr h="272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en-US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Aptos Narrow" panose="020B0004020202020204" pitchFamily="34" charset="0"/>
                        <a:buNone/>
                      </a:pPr>
                      <a:r>
                        <a:rPr lang="en-US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Blanks and few  Inaccurate Data</a:t>
                      </a:r>
                    </a:p>
                  </a:txBody>
                  <a:tcPr marL="54049" marR="8043" marT="15443" marB="1158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309454"/>
                  </a:ext>
                </a:extLst>
              </a:tr>
              <a:tr h="272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Customer_type 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Categorical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Retail/Commercial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30186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Customer_Status 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Categorical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Deleted /Active / Removed/ Unverified/Pending DAO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049947"/>
                  </a:ext>
                </a:extLst>
              </a:tr>
              <a:tr h="272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Last_login_date 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Dec /2022 to Oct /2024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37966"/>
                  </a:ext>
                </a:extLst>
              </a:tr>
              <a:tr h="272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State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Variable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50 codes &amp; Blanks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035091"/>
                  </a:ext>
                </a:extLst>
              </a:tr>
              <a:tr h="406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Electronic statement_status 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VarChar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 electronic statement 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323967"/>
                  </a:ext>
                </a:extLst>
              </a:tr>
              <a:tr h="272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Total_Account 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0-1274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860122"/>
                  </a:ext>
                </a:extLst>
              </a:tr>
              <a:tr h="272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Total_Loan 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0-863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71923"/>
                  </a:ext>
                </a:extLst>
              </a:tr>
              <a:tr h="272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Year_To_Date_Income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Decimal</a:t>
                      </a:r>
                      <a:endParaRPr lang="en-US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55.01 - 190879445.46</a:t>
                      </a:r>
                      <a:endParaRPr lang="en-US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4049" marR="8043" marT="15443" marB="11581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454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26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4E6F-948D-7FA7-0917-CFEFC7F2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9094" y="537141"/>
            <a:ext cx="3679479" cy="961208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      Data Assumptions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708C891-4A5C-CBD2-DC3E-C9E7F3578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9913" y="2296406"/>
            <a:ext cx="10411485" cy="2746375"/>
          </a:xfrm>
        </p:spPr>
        <p:txBody>
          <a:bodyPr>
            <a:normAutofit/>
          </a:bodyPr>
          <a:lstStyle/>
          <a:p>
            <a:pPr marL="342900" marR="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400" dirty="0"/>
              <a:t>Unique Customer IDs: Ensure all customer IDs are distinct.</a:t>
            </a:r>
          </a:p>
          <a:p>
            <a:pPr marL="342900" marR="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400" dirty="0"/>
              <a:t>Age Validation: Remove unrealistic age values, keeping only those between 18 and 80.</a:t>
            </a:r>
          </a:p>
          <a:p>
            <a:pPr marL="342900" marR="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400" dirty="0"/>
              <a:t> State Code Handling: Address any blank state codes appropriately.</a:t>
            </a:r>
          </a:p>
          <a:p>
            <a:pPr marL="342900" marR="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400" dirty="0"/>
              <a:t>Account Limits: Filter total accounts to a maximum of 50.</a:t>
            </a:r>
          </a:p>
          <a:p>
            <a:pPr marL="342900" marR="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400" dirty="0"/>
              <a:t>Duplicate Transactions: Eliminate duplicate Transaction IDs.</a:t>
            </a:r>
          </a:p>
          <a:p>
            <a:pPr marL="342900" marR="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400" dirty="0"/>
              <a:t>Blank Values: Manage blank values across all columns, excluding primary keys, as they account for 50% of the dataset.</a:t>
            </a:r>
          </a:p>
          <a:p>
            <a:pPr marL="342900" marR="0" lvl="0" indent="-342900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3684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688B-B968-7143-91ED-769E440C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7201" y="904529"/>
            <a:ext cx="4123099" cy="576435"/>
          </a:xfrm>
        </p:spPr>
        <p:txBody>
          <a:bodyPr>
            <a:normAutofit/>
          </a:bodyPr>
          <a:lstStyle/>
          <a:p>
            <a:r>
              <a:rPr lang="en-US" sz="1800" dirty="0"/>
              <a:t>Recommendations : Customer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AF73-DFC6-3CF7-688F-5F356C950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059" y="2355009"/>
            <a:ext cx="9542351" cy="21479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1600" dirty="0"/>
          </a:p>
          <a:p>
            <a:pPr marL="342900" indent="-342900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dirty="0"/>
              <a:t>Demographic Insights: Utilize demographics to tailor strategies that enhance customer experience and satisfaction</a:t>
            </a:r>
          </a:p>
          <a:p>
            <a:pPr marL="342900" indent="-342900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dirty="0"/>
              <a:t>Customized Engagement: Provide high-ranking customers with personalized service plans or loyalty programs</a:t>
            </a:r>
          </a:p>
          <a:p>
            <a:pPr marL="342900" indent="-342900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dirty="0"/>
              <a:t>Retail Engagement: Strengthen engagement strategies for the retail segment to leverage the active customer base</a:t>
            </a:r>
          </a:p>
          <a:p>
            <a:pPr marL="342900" indent="-342900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dirty="0"/>
              <a:t>Targeted Marketing: Focus on converting pending and unverified customers into active users through targeted campaigns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1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13A8E-4DD1-5335-C228-5AB6EA987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501D-285F-B371-C77A-0B50DABF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651" y="826035"/>
            <a:ext cx="4258901" cy="576435"/>
          </a:xfrm>
        </p:spPr>
        <p:txBody>
          <a:bodyPr>
            <a:normAutofit/>
          </a:bodyPr>
          <a:lstStyle/>
          <a:p>
            <a:r>
              <a:rPr lang="en-US" sz="1800" dirty="0"/>
              <a:t>Recommendations : Transaction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290DD-7F8C-29F4-B45B-FED5DB811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25" y="2400276"/>
            <a:ext cx="10248523" cy="20574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342900" indent="-342900">
              <a:spcAft>
                <a:spcPts val="800"/>
              </a:spcAft>
              <a:buFont typeface="+mj-lt"/>
              <a:buAutoNum type="arabicPeriod"/>
            </a:pPr>
            <a:r>
              <a:rPr lang="en-US" sz="1200" dirty="0"/>
              <a:t>Tiered Loyalty Program: Introduce rewards system based on engagement scores to encourage occasional users to increase transaction</a:t>
            </a:r>
          </a:p>
          <a:p>
            <a:pPr marL="342900" marR="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/>
              <a:t>Enhanced Onboarding: Improve the onboarding process with follow-up communications and tutorials </a:t>
            </a:r>
          </a:p>
          <a:p>
            <a:pPr marL="342900" marR="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/>
              <a:t>Focus on Checking Accounts</a:t>
            </a:r>
          </a:p>
          <a:p>
            <a:pPr marL="342900" marR="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/>
              <a:t>Compliance and Fraud Risk: Monitor high-value transactions closely for compliance and fraud detection, especially when they deviate from typical behavior.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76358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010DD-15E9-A385-2BB7-A9FF59C8F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7523-5755-CD9C-7471-2D3E36FC0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828" y="841155"/>
            <a:ext cx="4258901" cy="576435"/>
          </a:xfrm>
        </p:spPr>
        <p:txBody>
          <a:bodyPr>
            <a:normAutofit/>
          </a:bodyPr>
          <a:lstStyle/>
          <a:p>
            <a:r>
              <a:rPr lang="en-US" sz="1800" dirty="0"/>
              <a:t>         Future Analysis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07B42-8AA1-FEB3-3B15-F584A9204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9885" y="2154003"/>
            <a:ext cx="9352229" cy="28790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342900" marR="0" indent="-34290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300" dirty="0"/>
              <a:t>Build Prediction Model for customer inactivity and churn</a:t>
            </a:r>
          </a:p>
          <a:p>
            <a:pPr marL="342900" marR="0" indent="-34290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300" dirty="0"/>
              <a:t>Data Completeness Check, especially in the External category field</a:t>
            </a:r>
          </a:p>
          <a:p>
            <a:pPr marL="342900" marR="0" indent="-34290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300" dirty="0"/>
              <a:t>Geospatial Analysis: Combine transaction data with demographic and geographic information to study spending patterns</a:t>
            </a:r>
          </a:p>
          <a:p>
            <a:pPr marL="342900" indent="-34290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300" dirty="0"/>
              <a:t>A/B Testing: Implement experiments to evaluate the impact of different marketing strategies on customer spending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25428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</Template>
  <TotalTime>145</TotalTime>
  <Words>469</Words>
  <Application>Microsoft Office PowerPoint</Application>
  <PresentationFormat>Widescreen</PresentationFormat>
  <Paragraphs>103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 Narrow</vt:lpstr>
      <vt:lpstr>Arial</vt:lpstr>
      <vt:lpstr>Calibri</vt:lpstr>
      <vt:lpstr>Courier New</vt:lpstr>
      <vt:lpstr>Open sans</vt:lpstr>
      <vt:lpstr>Segoe UI</vt:lpstr>
      <vt:lpstr>MinimalXOVTI</vt:lpstr>
      <vt:lpstr>Apiture - Data Analyst Case Study  </vt:lpstr>
      <vt:lpstr>Data Exploration</vt:lpstr>
      <vt:lpstr>      Data Assumptions</vt:lpstr>
      <vt:lpstr>Recommendations : Customer Data</vt:lpstr>
      <vt:lpstr>Recommendations : Transaction Data</vt:lpstr>
      <vt:lpstr>         Future Analysis on the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Chandrakumar Venkatesan</dc:creator>
  <cp:lastModifiedBy>Chandrakumar Venkatesan</cp:lastModifiedBy>
  <cp:revision>9</cp:revision>
  <dcterms:created xsi:type="dcterms:W3CDTF">2024-10-26T02:38:19Z</dcterms:created>
  <dcterms:modified xsi:type="dcterms:W3CDTF">2024-10-26T05:14:47Z</dcterms:modified>
</cp:coreProperties>
</file>