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9600175" cx="32399275"/>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2">
          <p15:clr>
            <a:srgbClr val="000000"/>
          </p15:clr>
        </p15:guide>
        <p15:guide id="2" pos="10204">
          <p15:clr>
            <a:srgbClr val="000000"/>
          </p15:clr>
        </p15:guide>
      </p15:sldGuideLst>
    </p:ext>
    <p:ext uri="GoogleSlidesCustomDataVersion2">
      <go:slidesCustomData xmlns:go="http://customooxmlschemas.google.com/" r:id="rId8" roundtripDataSignature="AMtx7mjoq8RnwKu+38rwvCYee6J/Zvw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72"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29947" y="6480867"/>
            <a:ext cx="27539395" cy="137867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3"/>
          <p:cNvSpPr txBox="1"/>
          <p:nvPr>
            <p:ph idx="1" type="subTitle"/>
          </p:nvPr>
        </p:nvSpPr>
        <p:spPr>
          <a:xfrm>
            <a:off x="4049911" y="20799268"/>
            <a:ext cx="24299466" cy="9560876"/>
          </a:xfrm>
          <a:prstGeom prst="rect">
            <a:avLst/>
          </a:prstGeom>
          <a:noFill/>
          <a:ln>
            <a:noFill/>
          </a:ln>
        </p:spPr>
        <p:txBody>
          <a:bodyPr anchorCtr="0" anchor="t" bIns="45700" lIns="91425" spcFirstLastPara="1" rIns="91425" wrap="square" tIns="45700">
            <a:noAutofit/>
          </a:bodyPr>
          <a:lstStyle>
            <a:lvl1pPr lvl="0" algn="ctr">
              <a:lnSpc>
                <a:spcPct val="90000"/>
              </a:lnSpc>
              <a:spcBef>
                <a:spcPts val="3538"/>
              </a:spcBef>
              <a:spcAft>
                <a:spcPts val="0"/>
              </a:spcAft>
              <a:buClr>
                <a:schemeClr val="dk1"/>
              </a:buClr>
              <a:buSzPts val="8504"/>
              <a:buNone/>
              <a:defRPr sz="8504"/>
            </a:lvl1pPr>
            <a:lvl2pPr lvl="1" algn="ctr">
              <a:lnSpc>
                <a:spcPct val="90000"/>
              </a:lnSpc>
              <a:spcBef>
                <a:spcPts val="1775"/>
              </a:spcBef>
              <a:spcAft>
                <a:spcPts val="0"/>
              </a:spcAft>
              <a:buClr>
                <a:schemeClr val="dk1"/>
              </a:buClr>
              <a:buSzPts val="7086"/>
              <a:buNone/>
              <a:defRPr sz="7086"/>
            </a:lvl2pPr>
            <a:lvl3pPr lvl="2" algn="ctr">
              <a:lnSpc>
                <a:spcPct val="90000"/>
              </a:lnSpc>
              <a:spcBef>
                <a:spcPts val="1775"/>
              </a:spcBef>
              <a:spcAft>
                <a:spcPts val="0"/>
              </a:spcAft>
              <a:buClr>
                <a:schemeClr val="dk1"/>
              </a:buClr>
              <a:buSzPts val="6378"/>
              <a:buNone/>
              <a:defRPr sz="6378"/>
            </a:lvl3pPr>
            <a:lvl4pPr lvl="3" algn="ctr">
              <a:lnSpc>
                <a:spcPct val="90000"/>
              </a:lnSpc>
              <a:spcBef>
                <a:spcPts val="1775"/>
              </a:spcBef>
              <a:spcAft>
                <a:spcPts val="0"/>
              </a:spcAft>
              <a:buClr>
                <a:schemeClr val="dk1"/>
              </a:buClr>
              <a:buSzPts val="5669"/>
              <a:buNone/>
              <a:defRPr sz="5669"/>
            </a:lvl4pPr>
            <a:lvl5pPr lvl="4" algn="ctr">
              <a:lnSpc>
                <a:spcPct val="90000"/>
              </a:lnSpc>
              <a:spcBef>
                <a:spcPts val="1775"/>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4" name="Google Shape;14;p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2210578" y="9872559"/>
            <a:ext cx="27944386" cy="164725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2"/>
          <p:cNvSpPr txBox="1"/>
          <p:nvPr>
            <p:ph idx="1" type="body"/>
          </p:nvPr>
        </p:nvSpPr>
        <p:spPr>
          <a:xfrm>
            <a:off x="2210578" y="26500971"/>
            <a:ext cx="27944386" cy="86625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sz="8504">
                <a:solidFill>
                  <a:schemeClr val="dk1"/>
                </a:solidFill>
              </a:defRPr>
            </a:lvl1pPr>
            <a:lvl2pPr indent="-228600" lvl="1" marL="914400" algn="l">
              <a:lnSpc>
                <a:spcPct val="90000"/>
              </a:lnSpc>
              <a:spcBef>
                <a:spcPts val="1775"/>
              </a:spcBef>
              <a:spcAft>
                <a:spcPts val="0"/>
              </a:spcAft>
              <a:buClr>
                <a:srgbClr val="888888"/>
              </a:buClr>
              <a:buSzPts val="7086"/>
              <a:buNone/>
              <a:defRPr sz="7086">
                <a:solidFill>
                  <a:srgbClr val="888888"/>
                </a:solidFill>
              </a:defRPr>
            </a:lvl2pPr>
            <a:lvl3pPr indent="-228600" lvl="2" marL="1371600" algn="l">
              <a:lnSpc>
                <a:spcPct val="90000"/>
              </a:lnSpc>
              <a:spcBef>
                <a:spcPts val="1775"/>
              </a:spcBef>
              <a:spcAft>
                <a:spcPts val="0"/>
              </a:spcAft>
              <a:buClr>
                <a:srgbClr val="888888"/>
              </a:buClr>
              <a:buSzPts val="6378"/>
              <a:buNone/>
              <a:defRPr sz="6378">
                <a:solidFill>
                  <a:srgbClr val="888888"/>
                </a:solidFill>
              </a:defRPr>
            </a:lvl3pPr>
            <a:lvl4pPr indent="-228600" lvl="3" marL="1828800" algn="l">
              <a:lnSpc>
                <a:spcPct val="90000"/>
              </a:lnSpc>
              <a:spcBef>
                <a:spcPts val="1775"/>
              </a:spcBef>
              <a:spcAft>
                <a:spcPts val="0"/>
              </a:spcAft>
              <a:buClr>
                <a:srgbClr val="888888"/>
              </a:buClr>
              <a:buSzPts val="5669"/>
              <a:buNone/>
              <a:defRPr sz="5669">
                <a:solidFill>
                  <a:srgbClr val="888888"/>
                </a:solidFill>
              </a:defRPr>
            </a:lvl4pPr>
            <a:lvl5pPr indent="-228600" lvl="4" marL="2286000" algn="l">
              <a:lnSpc>
                <a:spcPct val="90000"/>
              </a:lnSpc>
              <a:spcBef>
                <a:spcPts val="1775"/>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71" name="Google Shape;71;p1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4" name="Shape 74"/>
        <p:cNvGrpSpPr/>
        <p:nvPr/>
      </p:nvGrpSpPr>
      <p:grpSpPr>
        <a:xfrm>
          <a:off x="0" y="0"/>
          <a:ext cx="0" cy="0"/>
          <a:chOff x="0" y="0"/>
          <a:chExt cx="0" cy="0"/>
        </a:xfrm>
      </p:grpSpPr>
      <p:sp>
        <p:nvSpPr>
          <p:cNvPr id="75" name="Google Shape;75;p13"/>
          <p:cNvSpPr txBox="1"/>
          <p:nvPr>
            <p:ph type="title"/>
          </p:nvPr>
        </p:nvSpPr>
        <p:spPr>
          <a:xfrm>
            <a:off x="2227262" y="2108200"/>
            <a:ext cx="27944762"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3"/>
          <p:cNvSpPr txBox="1"/>
          <p:nvPr>
            <p:ph idx="1" type="body"/>
          </p:nvPr>
        </p:nvSpPr>
        <p:spPr>
          <a:xfrm>
            <a:off x="2227262" y="10541000"/>
            <a:ext cx="27944762" cy="2512695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7" name="Google Shape;77;p1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 name="Shape 17"/>
        <p:cNvGrpSpPr/>
        <p:nvPr/>
      </p:nvGrpSpPr>
      <p:grpSpPr>
        <a:xfrm>
          <a:off x="0" y="0"/>
          <a:ext cx="0" cy="0"/>
          <a:chOff x="0" y="0"/>
          <a:chExt cx="0" cy="0"/>
        </a:xfrm>
      </p:grpSpPr>
      <p:sp>
        <p:nvSpPr>
          <p:cNvPr id="18" name="Google Shape;18;p4"/>
          <p:cNvSpPr txBox="1"/>
          <p:nvPr>
            <p:ph type="title"/>
          </p:nvPr>
        </p:nvSpPr>
        <p:spPr>
          <a:xfrm rot="5400000">
            <a:off x="9899126" y="15394959"/>
            <a:ext cx="33559329" cy="69860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4"/>
          <p:cNvSpPr txBox="1"/>
          <p:nvPr>
            <p:ph idx="1" type="body"/>
          </p:nvPr>
        </p:nvSpPr>
        <p:spPr>
          <a:xfrm rot="5400000">
            <a:off x="-4275562" y="8611358"/>
            <a:ext cx="33559329" cy="2055329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0" name="Google Shape;20;p4"/>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 name="Shape 23"/>
        <p:cNvGrpSpPr/>
        <p:nvPr/>
      </p:nvGrpSpPr>
      <p:grpSpPr>
        <a:xfrm>
          <a:off x="0" y="0"/>
          <a:ext cx="0" cy="0"/>
          <a:chOff x="0" y="0"/>
          <a:chExt cx="0" cy="0"/>
        </a:xfrm>
      </p:grpSpPr>
      <p:sp>
        <p:nvSpPr>
          <p:cNvPr id="24" name="Google Shape;24;p5"/>
          <p:cNvSpPr txBox="1"/>
          <p:nvPr>
            <p:ph type="title"/>
          </p:nvPr>
        </p:nvSpPr>
        <p:spPr>
          <a:xfrm>
            <a:off x="2227262" y="2108200"/>
            <a:ext cx="27944762"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5"/>
          <p:cNvSpPr txBox="1"/>
          <p:nvPr>
            <p:ph idx="1" type="body"/>
          </p:nvPr>
        </p:nvSpPr>
        <p:spPr>
          <a:xfrm rot="5400000">
            <a:off x="3636168" y="9132094"/>
            <a:ext cx="25126950" cy="279447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6" name="Google Shape;26;p5"/>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9" name="Shape 29"/>
        <p:cNvGrpSpPr/>
        <p:nvPr/>
      </p:nvGrpSpPr>
      <p:grpSpPr>
        <a:xfrm>
          <a:off x="0" y="0"/>
          <a:ext cx="0" cy="0"/>
          <a:chOff x="0" y="0"/>
          <a:chExt cx="0" cy="0"/>
        </a:xfrm>
      </p:grpSpPr>
      <p:sp>
        <p:nvSpPr>
          <p:cNvPr id="30" name="Google Shape;30;p6"/>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6"/>
          <p:cNvSpPr/>
          <p:nvPr>
            <p:ph idx="2" type="pic"/>
          </p:nvPr>
        </p:nvSpPr>
        <p:spPr>
          <a:xfrm>
            <a:off x="13773917" y="5701703"/>
            <a:ext cx="16402140" cy="28141800"/>
          </a:xfrm>
          <a:prstGeom prst="rect">
            <a:avLst/>
          </a:prstGeom>
          <a:noFill/>
          <a:ln>
            <a:noFill/>
          </a:ln>
        </p:spPr>
      </p:sp>
      <p:sp>
        <p:nvSpPr>
          <p:cNvPr id="32" name="Google Shape;32;p6"/>
          <p:cNvSpPr txBox="1"/>
          <p:nvPr>
            <p:ph idx="1"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33" name="Google Shape;33;p6"/>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6" name="Shape 36"/>
        <p:cNvGrpSpPr/>
        <p:nvPr/>
      </p:nvGrpSpPr>
      <p:grpSpPr>
        <a:xfrm>
          <a:off x="0" y="0"/>
          <a:ext cx="0" cy="0"/>
          <a:chOff x="0" y="0"/>
          <a:chExt cx="0" cy="0"/>
        </a:xfrm>
      </p:grpSpPr>
      <p:sp>
        <p:nvSpPr>
          <p:cNvPr id="37" name="Google Shape;37;p7"/>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7"/>
          <p:cNvSpPr txBox="1"/>
          <p:nvPr>
            <p:ph idx="1" type="body"/>
          </p:nvPr>
        </p:nvSpPr>
        <p:spPr>
          <a:xfrm>
            <a:off x="13773917" y="5701703"/>
            <a:ext cx="16402140" cy="28141800"/>
          </a:xfrm>
          <a:prstGeom prst="rect">
            <a:avLst/>
          </a:prstGeom>
          <a:noFill/>
          <a:ln>
            <a:noFill/>
          </a:ln>
        </p:spPr>
        <p:txBody>
          <a:bodyPr anchorCtr="0" anchor="t" bIns="45700" lIns="91425" spcFirstLastPara="1" rIns="91425" wrap="square" tIns="45700">
            <a:noAutofit/>
          </a:bodyPr>
          <a:lstStyle>
            <a:lvl1pPr indent="-948563" lvl="0" marL="457200" algn="l">
              <a:lnSpc>
                <a:spcPct val="90000"/>
              </a:lnSpc>
              <a:spcBef>
                <a:spcPts val="3538"/>
              </a:spcBef>
              <a:spcAft>
                <a:spcPts val="0"/>
              </a:spcAft>
              <a:buClr>
                <a:schemeClr val="dk1"/>
              </a:buClr>
              <a:buSzPts val="11338"/>
              <a:buChar char="•"/>
              <a:defRPr sz="11338"/>
            </a:lvl1pPr>
            <a:lvl2pPr indent="-858583" lvl="1" marL="914400" algn="l">
              <a:lnSpc>
                <a:spcPct val="90000"/>
              </a:lnSpc>
              <a:spcBef>
                <a:spcPts val="1775"/>
              </a:spcBef>
              <a:spcAft>
                <a:spcPts val="0"/>
              </a:spcAft>
              <a:buClr>
                <a:schemeClr val="dk1"/>
              </a:buClr>
              <a:buSzPts val="9921"/>
              <a:buChar char="•"/>
              <a:defRPr sz="9921"/>
            </a:lvl2pPr>
            <a:lvl3pPr indent="-768604" lvl="2" marL="1371600" algn="l">
              <a:lnSpc>
                <a:spcPct val="90000"/>
              </a:lnSpc>
              <a:spcBef>
                <a:spcPts val="1775"/>
              </a:spcBef>
              <a:spcAft>
                <a:spcPts val="0"/>
              </a:spcAft>
              <a:buClr>
                <a:schemeClr val="dk1"/>
              </a:buClr>
              <a:buSzPts val="8504"/>
              <a:buChar char="•"/>
              <a:defRPr sz="8504"/>
            </a:lvl3pPr>
            <a:lvl4pPr indent="-678561" lvl="3" marL="1828800" algn="l">
              <a:lnSpc>
                <a:spcPct val="90000"/>
              </a:lnSpc>
              <a:spcBef>
                <a:spcPts val="1775"/>
              </a:spcBef>
              <a:spcAft>
                <a:spcPts val="0"/>
              </a:spcAft>
              <a:buClr>
                <a:schemeClr val="dk1"/>
              </a:buClr>
              <a:buSzPts val="7086"/>
              <a:buChar char="•"/>
              <a:defRPr sz="7086"/>
            </a:lvl4pPr>
            <a:lvl5pPr indent="-678561" lvl="4" marL="2286000" algn="l">
              <a:lnSpc>
                <a:spcPct val="90000"/>
              </a:lnSpc>
              <a:spcBef>
                <a:spcPts val="1775"/>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39" name="Google Shape;39;p7"/>
          <p:cNvSpPr txBox="1"/>
          <p:nvPr>
            <p:ph idx="2"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40" name="Google Shape;40;p7"/>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3" name="Shape 43"/>
        <p:cNvGrpSpPr/>
        <p:nvPr/>
      </p:nvGrpSpPr>
      <p:grpSpPr>
        <a:xfrm>
          <a:off x="0" y="0"/>
          <a:ext cx="0" cy="0"/>
          <a:chOff x="0" y="0"/>
          <a:chExt cx="0" cy="0"/>
        </a:xfrm>
      </p:grpSpPr>
      <p:sp>
        <p:nvSpPr>
          <p:cNvPr id="44" name="Google Shape;44;p8"/>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2227262" y="2108200"/>
            <a:ext cx="27944762"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9"/>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2231671" y="2108352"/>
            <a:ext cx="27944386" cy="76542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10"/>
          <p:cNvSpPr txBox="1"/>
          <p:nvPr>
            <p:ph idx="1" type="body"/>
          </p:nvPr>
        </p:nvSpPr>
        <p:spPr>
          <a:xfrm>
            <a:off x="2231675" y="9707549"/>
            <a:ext cx="13706415"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5" name="Google Shape;55;p10"/>
          <p:cNvSpPr txBox="1"/>
          <p:nvPr>
            <p:ph idx="2" type="body"/>
          </p:nvPr>
        </p:nvSpPr>
        <p:spPr>
          <a:xfrm>
            <a:off x="2231675" y="14465069"/>
            <a:ext cx="13706415"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6" name="Google Shape;56;p10"/>
          <p:cNvSpPr txBox="1"/>
          <p:nvPr>
            <p:ph idx="3" type="body"/>
          </p:nvPr>
        </p:nvSpPr>
        <p:spPr>
          <a:xfrm>
            <a:off x="16402142" y="9707549"/>
            <a:ext cx="13773917"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7" name="Google Shape;57;p10"/>
          <p:cNvSpPr txBox="1"/>
          <p:nvPr>
            <p:ph idx="4" type="body"/>
          </p:nvPr>
        </p:nvSpPr>
        <p:spPr>
          <a:xfrm>
            <a:off x="16402142" y="14465069"/>
            <a:ext cx="13773917"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8" name="Google Shape;58;p10"/>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1" name="Shape 61"/>
        <p:cNvGrpSpPr/>
        <p:nvPr/>
      </p:nvGrpSpPr>
      <p:grpSpPr>
        <a:xfrm>
          <a:off x="0" y="0"/>
          <a:ext cx="0" cy="0"/>
          <a:chOff x="0" y="0"/>
          <a:chExt cx="0" cy="0"/>
        </a:xfrm>
      </p:grpSpPr>
      <p:sp>
        <p:nvSpPr>
          <p:cNvPr id="62" name="Google Shape;62;p11"/>
          <p:cNvSpPr txBox="1"/>
          <p:nvPr>
            <p:ph type="title"/>
          </p:nvPr>
        </p:nvSpPr>
        <p:spPr>
          <a:xfrm>
            <a:off x="2227262" y="2108200"/>
            <a:ext cx="27944762"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1"/>
          <p:cNvSpPr txBox="1"/>
          <p:nvPr>
            <p:ph idx="1" type="body"/>
          </p:nvPr>
        </p:nvSpPr>
        <p:spPr>
          <a:xfrm>
            <a:off x="2227451"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4" name="Google Shape;64;p11"/>
          <p:cNvSpPr txBox="1"/>
          <p:nvPr>
            <p:ph idx="2" type="body"/>
          </p:nvPr>
        </p:nvSpPr>
        <p:spPr>
          <a:xfrm>
            <a:off x="16402140"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5" name="Google Shape;65;p11"/>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27262" y="2108200"/>
            <a:ext cx="27944762"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15500" u="none" cap="none" strike="noStrike">
                <a:solidFill>
                  <a:schemeClr val="dk1"/>
                </a:solidFill>
                <a:latin typeface="Calibri"/>
                <a:ea typeface="Calibri"/>
                <a:cs typeface="Calibri"/>
                <a:sym typeface="Calibri"/>
              </a:defRPr>
            </a:lvl9pPr>
          </a:lstStyle>
          <a:p/>
        </p:txBody>
      </p:sp>
      <p:sp>
        <p:nvSpPr>
          <p:cNvPr id="7" name="Google Shape;7;p2"/>
          <p:cNvSpPr txBox="1"/>
          <p:nvPr>
            <p:ph idx="1" type="body"/>
          </p:nvPr>
        </p:nvSpPr>
        <p:spPr>
          <a:xfrm>
            <a:off x="2227262" y="10541000"/>
            <a:ext cx="27944762" cy="25126950"/>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6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301537" y="7573962"/>
            <a:ext cx="7688262" cy="17891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B2C43"/>
              </a:buClr>
              <a:buSzPts val="6000"/>
              <a:buFont typeface="Arial Black"/>
              <a:buNone/>
            </a:pPr>
            <a:r>
              <a:rPr b="1" lang="en-US" sz="6000">
                <a:solidFill>
                  <a:srgbClr val="1B2C43"/>
                </a:solidFill>
                <a:latin typeface="Arial Black"/>
                <a:ea typeface="Arial Black"/>
                <a:cs typeface="Arial Black"/>
                <a:sym typeface="Arial Black"/>
              </a:rPr>
              <a:t>SCIENCE</a:t>
            </a:r>
            <a:endParaRPr/>
          </a:p>
        </p:txBody>
      </p:sp>
      <p:sp>
        <p:nvSpPr>
          <p:cNvPr id="85" name="Google Shape;85;p1"/>
          <p:cNvSpPr txBox="1"/>
          <p:nvPr/>
        </p:nvSpPr>
        <p:spPr>
          <a:xfrm>
            <a:off x="20050125" y="6429375"/>
            <a:ext cx="7488237" cy="4502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Duque Soto Juan Pablo</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Higuita Zapata Tomas</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Motta Melguizo Maria José</a:t>
            </a:r>
            <a:endParaRPr sz="4000">
              <a:solidFill>
                <a:srgbClr val="45BBCA"/>
              </a:solidFill>
              <a:latin typeface="Calibri"/>
              <a:ea typeface="Calibri"/>
              <a:cs typeface="Calibri"/>
              <a:sym typeface="Calibri"/>
            </a:endParaRPr>
          </a:p>
          <a:p>
            <a:pPr indent="0" lvl="0" marL="0" marR="0" rtl="0" algn="l">
              <a:lnSpc>
                <a:spcPct val="100000"/>
              </a:lnSpc>
              <a:spcBef>
                <a:spcPts val="2000"/>
              </a:spcBef>
              <a:spcAft>
                <a:spcPts val="0"/>
              </a:spcAft>
              <a:buClr>
                <a:srgbClr val="45BBCA"/>
              </a:buClr>
              <a:buSzPts val="4000"/>
              <a:buFont typeface="Calibri"/>
              <a:buNone/>
            </a:pPr>
            <a:r>
              <a:rPr lang="en-US" sz="4000">
                <a:solidFill>
                  <a:srgbClr val="45BBCA"/>
                </a:solidFill>
                <a:latin typeface="Calibri"/>
                <a:ea typeface="Calibri"/>
                <a:cs typeface="Calibri"/>
                <a:sym typeface="Calibri"/>
              </a:rPr>
              <a:t>Sánchez Ríos Ana Carolina</a:t>
            </a:r>
            <a:endParaRPr sz="4000">
              <a:solidFill>
                <a:srgbClr val="45BBCA"/>
              </a:solidFill>
              <a:latin typeface="Calibri"/>
              <a:ea typeface="Calibri"/>
              <a:cs typeface="Calibri"/>
              <a:sym typeface="Calibri"/>
            </a:endParaRPr>
          </a:p>
        </p:txBody>
      </p:sp>
      <p:sp>
        <p:nvSpPr>
          <p:cNvPr id="86" name="Google Shape;86;p1"/>
          <p:cNvSpPr txBox="1"/>
          <p:nvPr/>
        </p:nvSpPr>
        <p:spPr>
          <a:xfrm>
            <a:off x="1333500" y="11644312"/>
            <a:ext cx="1440021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Problema o necesidad</a:t>
            </a:r>
            <a:r>
              <a:rPr b="1" i="1" lang="en-US" sz="5400" u="none" cap="none" strike="noStrike">
                <a:solidFill>
                  <a:srgbClr val="45BBCA"/>
                </a:solidFill>
                <a:latin typeface="Calibri"/>
                <a:ea typeface="Calibri"/>
                <a:cs typeface="Calibri"/>
                <a:sym typeface="Calibri"/>
              </a:rPr>
              <a:t> </a:t>
            </a:r>
            <a:endParaRPr/>
          </a:p>
        </p:txBody>
      </p:sp>
      <p:sp>
        <p:nvSpPr>
          <p:cNvPr id="87" name="Google Shape;87;p1"/>
          <p:cNvSpPr txBox="1"/>
          <p:nvPr/>
        </p:nvSpPr>
        <p:spPr>
          <a:xfrm>
            <a:off x="16421100" y="11650662"/>
            <a:ext cx="1547971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Metodología</a:t>
            </a:r>
            <a:r>
              <a:rPr b="1" i="1" lang="en-US" sz="5400" u="none" cap="none" strike="noStrike">
                <a:solidFill>
                  <a:srgbClr val="7F7F7F"/>
                </a:solidFill>
                <a:latin typeface="Calibri"/>
                <a:ea typeface="Calibri"/>
                <a:cs typeface="Calibri"/>
                <a:sym typeface="Calibri"/>
              </a:rPr>
              <a:t> </a:t>
            </a:r>
            <a:endParaRPr/>
          </a:p>
        </p:txBody>
      </p:sp>
      <p:sp>
        <p:nvSpPr>
          <p:cNvPr id="88" name="Google Shape;88;p1"/>
          <p:cNvSpPr txBox="1"/>
          <p:nvPr/>
        </p:nvSpPr>
        <p:spPr>
          <a:xfrm>
            <a:off x="1409750" y="19916887"/>
            <a:ext cx="144003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Marco teórico y Estado del arte</a:t>
            </a:r>
            <a:endParaRPr/>
          </a:p>
        </p:txBody>
      </p:sp>
      <p:sp>
        <p:nvSpPr>
          <p:cNvPr id="89" name="Google Shape;89;p1"/>
          <p:cNvSpPr txBox="1"/>
          <p:nvPr/>
        </p:nvSpPr>
        <p:spPr>
          <a:xfrm>
            <a:off x="16610800" y="18462625"/>
            <a:ext cx="154797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Resultados y Conclusiones </a:t>
            </a:r>
            <a:endParaRPr/>
          </a:p>
        </p:txBody>
      </p:sp>
      <p:sp>
        <p:nvSpPr>
          <p:cNvPr id="90" name="Google Shape;90;p1"/>
          <p:cNvSpPr txBox="1"/>
          <p:nvPr/>
        </p:nvSpPr>
        <p:spPr>
          <a:xfrm>
            <a:off x="1409750" y="24116813"/>
            <a:ext cx="144003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Objetivos</a:t>
            </a:r>
            <a:endParaRPr/>
          </a:p>
        </p:txBody>
      </p:sp>
      <p:sp>
        <p:nvSpPr>
          <p:cNvPr id="91" name="Google Shape;91;p1"/>
          <p:cNvSpPr txBox="1"/>
          <p:nvPr/>
        </p:nvSpPr>
        <p:spPr>
          <a:xfrm>
            <a:off x="16610012" y="34634487"/>
            <a:ext cx="154813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Referencias</a:t>
            </a:r>
            <a:endParaRPr/>
          </a:p>
        </p:txBody>
      </p:sp>
      <p:sp>
        <p:nvSpPr>
          <p:cNvPr id="92" name="Google Shape;92;p1"/>
          <p:cNvSpPr txBox="1"/>
          <p:nvPr/>
        </p:nvSpPr>
        <p:spPr>
          <a:xfrm>
            <a:off x="1333500" y="12825412"/>
            <a:ext cx="10079100" cy="683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lang="en-US" sz="3800">
                <a:solidFill>
                  <a:schemeClr val="dk1"/>
                </a:solidFill>
              </a:rPr>
              <a:t>El problema o necesidad es que algunos estudiantes puedan tener dificultades en los temas de esta materia, con este curso pueden practicar y tener mayor aprendizaje ya que es un curso más didáctico. Para los estudiantes va a ser más llamativo; van a querer saber más sobre estos temas y les va a ir mucho mejor en sus actividades académicas.</a:t>
            </a:r>
            <a:endParaRPr sz="2400">
              <a:solidFill>
                <a:schemeClr val="dk1"/>
              </a:solidFill>
            </a:endParaRPr>
          </a:p>
          <a:p>
            <a:pPr indent="0" lvl="0" marL="0" marR="0" rtl="0" algn="l">
              <a:lnSpc>
                <a:spcPct val="100000"/>
              </a:lnSpc>
              <a:spcBef>
                <a:spcPts val="0"/>
              </a:spcBef>
              <a:spcAft>
                <a:spcPts val="0"/>
              </a:spcAft>
              <a:buClr>
                <a:schemeClr val="dk1"/>
              </a:buClr>
              <a:buSzPts val="2800"/>
              <a:buFont typeface="Calibri"/>
              <a:buNone/>
            </a:pPr>
            <a:r>
              <a:t/>
            </a:r>
            <a:endParaRPr b="0" i="0" sz="3400" u="none" cap="none" strike="noStrike">
              <a:solidFill>
                <a:srgbClr val="1B2C43"/>
              </a:solidFill>
              <a:latin typeface="Arial"/>
              <a:ea typeface="Arial"/>
              <a:cs typeface="Arial"/>
              <a:sym typeface="Arial"/>
            </a:endParaRPr>
          </a:p>
          <a:p>
            <a:pPr indent="0" lvl="0" marL="0" marR="0" rtl="0" algn="l">
              <a:lnSpc>
                <a:spcPct val="100000"/>
              </a:lnSpc>
              <a:spcBef>
                <a:spcPts val="0"/>
              </a:spcBef>
              <a:spcAft>
                <a:spcPts val="0"/>
              </a:spcAft>
              <a:buClr>
                <a:srgbClr val="1B2C43"/>
              </a:buClr>
              <a:buSzPts val="2800"/>
              <a:buFont typeface="Arial"/>
              <a:buNone/>
            </a:pPr>
            <a:r>
              <a:rPr b="1" i="1" lang="en-US" sz="3400" u="none" cap="none" strike="noStrike">
                <a:solidFill>
                  <a:srgbClr val="1B2C43"/>
                </a:solidFill>
                <a:latin typeface="Arial"/>
                <a:ea typeface="Arial"/>
                <a:cs typeface="Arial"/>
                <a:sym typeface="Arial"/>
              </a:rPr>
              <a:t>Palabras clave: </a:t>
            </a:r>
            <a:r>
              <a:rPr i="1" lang="en-US" sz="3400">
                <a:solidFill>
                  <a:srgbClr val="1B2C43"/>
                </a:solidFill>
              </a:rPr>
              <a:t>Cursos</a:t>
            </a:r>
            <a:r>
              <a:rPr b="0" i="1" lang="en-US" sz="3400" u="none" cap="none" strike="noStrike">
                <a:solidFill>
                  <a:srgbClr val="1B2C43"/>
                </a:solidFill>
                <a:latin typeface="Arial"/>
                <a:ea typeface="Arial"/>
                <a:cs typeface="Arial"/>
                <a:sym typeface="Arial"/>
              </a:rPr>
              <a:t>,</a:t>
            </a:r>
            <a:r>
              <a:rPr i="1" lang="en-US" sz="3400">
                <a:solidFill>
                  <a:srgbClr val="1B2C43"/>
                </a:solidFill>
              </a:rPr>
              <a:t> ciencias </a:t>
            </a:r>
            <a:r>
              <a:rPr b="0" i="1" lang="en-US" sz="3400" u="none" cap="none" strike="noStrike">
                <a:solidFill>
                  <a:srgbClr val="1B2C43"/>
                </a:solidFill>
                <a:latin typeface="Arial"/>
                <a:ea typeface="Arial"/>
                <a:cs typeface="Arial"/>
                <a:sym typeface="Arial"/>
              </a:rPr>
              <a:t>,</a:t>
            </a:r>
            <a:r>
              <a:rPr i="1" lang="en-US" sz="3400">
                <a:solidFill>
                  <a:srgbClr val="1B2C43"/>
                </a:solidFill>
              </a:rPr>
              <a:t>temas, test</a:t>
            </a:r>
            <a:r>
              <a:rPr b="0" i="1" lang="en-US" sz="3400" u="none" cap="none" strike="noStrike">
                <a:solidFill>
                  <a:srgbClr val="1B2C43"/>
                </a:solidFill>
                <a:latin typeface="Arial"/>
                <a:ea typeface="Arial"/>
                <a:cs typeface="Arial"/>
                <a:sym typeface="Arial"/>
              </a:rPr>
              <a:t>.</a:t>
            </a:r>
            <a:endParaRPr b="1" i="1" sz="3400" u="none" cap="none" strike="noStrike">
              <a:solidFill>
                <a:srgbClr val="1B2C43"/>
              </a:solidFill>
              <a:latin typeface="Arial"/>
              <a:ea typeface="Arial"/>
              <a:cs typeface="Arial"/>
              <a:sym typeface="Arial"/>
            </a:endParaRPr>
          </a:p>
          <a:p>
            <a:pPr indent="0" lvl="0" marL="0" marR="0" rtl="0" algn="l">
              <a:lnSpc>
                <a:spcPct val="100000"/>
              </a:lnSpc>
              <a:spcBef>
                <a:spcPts val="0"/>
              </a:spcBef>
              <a:spcAft>
                <a:spcPts val="0"/>
              </a:spcAft>
              <a:buNone/>
            </a:pPr>
            <a:r>
              <a:t/>
            </a:r>
            <a:endParaRPr b="1" i="1" sz="2800" u="none">
              <a:solidFill>
                <a:srgbClr val="1B2C43"/>
              </a:solidFill>
              <a:latin typeface="Arial"/>
              <a:ea typeface="Arial"/>
              <a:cs typeface="Arial"/>
              <a:sym typeface="Arial"/>
            </a:endParaRPr>
          </a:p>
        </p:txBody>
      </p:sp>
      <p:sp>
        <p:nvSpPr>
          <p:cNvPr id="93" name="Google Shape;93;p1"/>
          <p:cNvSpPr txBox="1"/>
          <p:nvPr/>
        </p:nvSpPr>
        <p:spPr>
          <a:xfrm>
            <a:off x="1505675" y="20862450"/>
            <a:ext cx="13192200" cy="301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lang="en-US" sz="3800">
                <a:solidFill>
                  <a:schemeClr val="dk1"/>
                </a:solidFill>
              </a:rPr>
              <a:t>Este proyecto se hace con el fin de que le pueda servir a los estudiantes del grado 1° hasta el grado 5° en los temas que abarca el área de ciencias naturales en estos años y para que estos estudiantes tengan más conocimientos en los temas que les causa dificultad.</a:t>
            </a:r>
            <a:endParaRPr sz="2400">
              <a:solidFill>
                <a:schemeClr val="dk1"/>
              </a:solidFill>
            </a:endParaRPr>
          </a:p>
        </p:txBody>
      </p:sp>
      <p:sp>
        <p:nvSpPr>
          <p:cNvPr id="94" name="Google Shape;94;p1"/>
          <p:cNvSpPr txBox="1"/>
          <p:nvPr/>
        </p:nvSpPr>
        <p:spPr>
          <a:xfrm>
            <a:off x="16811625" y="35486975"/>
            <a:ext cx="14009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b="0" i="0" lang="en-US" sz="3000" u="none">
                <a:solidFill>
                  <a:schemeClr val="dk1"/>
                </a:solidFill>
                <a:latin typeface="Arial"/>
                <a:ea typeface="Arial"/>
                <a:cs typeface="Arial"/>
                <a:sym typeface="Arial"/>
              </a:rPr>
              <a:t>[1]</a:t>
            </a:r>
            <a:r>
              <a:rPr lang="en-US" sz="3000">
                <a:solidFill>
                  <a:schemeClr val="dk1"/>
                </a:solidFill>
              </a:rPr>
              <a:t> Rojas I.</a:t>
            </a:r>
            <a:r>
              <a:rPr b="0" i="0" lang="en-US" sz="3000" u="none">
                <a:solidFill>
                  <a:schemeClr val="dk1"/>
                </a:solidFill>
                <a:latin typeface="Arial"/>
                <a:ea typeface="Arial"/>
                <a:cs typeface="Arial"/>
                <a:sym typeface="Arial"/>
              </a:rPr>
              <a:t> (</a:t>
            </a:r>
            <a:r>
              <a:rPr lang="en-US" sz="3000">
                <a:solidFill>
                  <a:schemeClr val="dk1"/>
                </a:solidFill>
              </a:rPr>
              <a:t>2019</a:t>
            </a:r>
            <a:r>
              <a:rPr b="0" i="0" lang="en-US" sz="3000" u="none">
                <a:solidFill>
                  <a:schemeClr val="dk1"/>
                </a:solidFill>
                <a:latin typeface="Arial"/>
                <a:ea typeface="Arial"/>
                <a:cs typeface="Arial"/>
                <a:sym typeface="Arial"/>
              </a:rPr>
              <a:t>). </a:t>
            </a:r>
            <a:r>
              <a:rPr lang="en-US" sz="2450">
                <a:solidFill>
                  <a:schemeClr val="dk1"/>
                </a:solidFill>
                <a:highlight>
                  <a:srgbClr val="FFFFFF"/>
                </a:highlight>
              </a:rPr>
              <a:t>Programación didáctica anual para el curso de 3º de Primaria en el área de Ciencias Naturales. Descubriendo las Ciencias Naturales</a:t>
            </a:r>
            <a:r>
              <a:rPr lang="en-US" sz="3000">
                <a:solidFill>
                  <a:schemeClr val="dk1"/>
                </a:solidFill>
              </a:rPr>
              <a:t>.</a:t>
            </a:r>
            <a:endParaRPr sz="1600">
              <a:solidFill>
                <a:schemeClr val="dk1"/>
              </a:solidFill>
            </a:endParaRPr>
          </a:p>
        </p:txBody>
      </p:sp>
      <p:sp>
        <p:nvSpPr>
          <p:cNvPr id="95" name="Google Shape;95;p1"/>
          <p:cNvSpPr txBox="1"/>
          <p:nvPr/>
        </p:nvSpPr>
        <p:spPr>
          <a:xfrm>
            <a:off x="16421100" y="12800012"/>
            <a:ext cx="14400300" cy="4941000"/>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chemeClr val="dk1"/>
              </a:buClr>
              <a:buSzPts val="3500"/>
              <a:buAutoNum type="arabicPeriod"/>
            </a:pPr>
            <a:r>
              <a:rPr b="1" lang="en-US" sz="3500">
                <a:solidFill>
                  <a:schemeClr val="dk1"/>
                </a:solidFill>
              </a:rPr>
              <a:t> </a:t>
            </a:r>
            <a:r>
              <a:rPr lang="en-US" sz="3500">
                <a:solidFill>
                  <a:schemeClr val="dk1"/>
                </a:solidFill>
              </a:rPr>
              <a:t>Buscar entre los grados 1° y 5° de primaria los tema del área de ciencias naturales que mayor dificultad les genera estudiar. </a:t>
            </a:r>
            <a:endParaRPr sz="3500">
              <a:solidFill>
                <a:schemeClr val="dk1"/>
              </a:solidFill>
            </a:endParaRPr>
          </a:p>
          <a:p>
            <a:pPr indent="-450850" lvl="0" marL="457200" marR="0" rtl="0" algn="l">
              <a:lnSpc>
                <a:spcPct val="100000"/>
              </a:lnSpc>
              <a:spcBef>
                <a:spcPts val="0"/>
              </a:spcBef>
              <a:spcAft>
                <a:spcPts val="0"/>
              </a:spcAft>
              <a:buClr>
                <a:schemeClr val="dk1"/>
              </a:buClr>
              <a:buSzPts val="3500"/>
              <a:buAutoNum type="arabicPeriod"/>
            </a:pPr>
            <a:r>
              <a:rPr lang="en-US" sz="3500">
                <a:solidFill>
                  <a:schemeClr val="dk1"/>
                </a:solidFill>
              </a:rPr>
              <a:t> Ir a una fuente confiable para allí Indagar sobre el tema que les cause dificultad. </a:t>
            </a:r>
            <a:endParaRPr sz="3500">
              <a:solidFill>
                <a:schemeClr val="dk1"/>
              </a:solidFill>
            </a:endParaRPr>
          </a:p>
          <a:p>
            <a:pPr indent="-450850" lvl="0" marL="457200" marR="0" rtl="0" algn="l">
              <a:lnSpc>
                <a:spcPct val="100000"/>
              </a:lnSpc>
              <a:spcBef>
                <a:spcPts val="0"/>
              </a:spcBef>
              <a:spcAft>
                <a:spcPts val="0"/>
              </a:spcAft>
              <a:buClr>
                <a:schemeClr val="dk1"/>
              </a:buClr>
              <a:buSzPts val="3500"/>
              <a:buAutoNum type="arabicPeriod"/>
            </a:pPr>
            <a:r>
              <a:rPr lang="en-US" sz="3500">
                <a:solidFill>
                  <a:schemeClr val="dk1"/>
                </a:solidFill>
              </a:rPr>
              <a:t> Publicar información exacta del tema antes buscado en nuestra página. </a:t>
            </a:r>
            <a:endParaRPr sz="3500">
              <a:solidFill>
                <a:schemeClr val="dk1"/>
              </a:solidFill>
            </a:endParaRPr>
          </a:p>
          <a:p>
            <a:pPr indent="-450850" lvl="0" marL="457200" marR="0" rtl="0" algn="l">
              <a:lnSpc>
                <a:spcPct val="100000"/>
              </a:lnSpc>
              <a:spcBef>
                <a:spcPts val="0"/>
              </a:spcBef>
              <a:spcAft>
                <a:spcPts val="0"/>
              </a:spcAft>
              <a:buClr>
                <a:schemeClr val="dk1"/>
              </a:buClr>
              <a:buSzPts val="3500"/>
              <a:buAutoNum type="arabicPeriod"/>
            </a:pPr>
            <a:r>
              <a:rPr lang="en-US" sz="3500">
                <a:solidFill>
                  <a:schemeClr val="dk1"/>
                </a:solidFill>
              </a:rPr>
              <a:t> Por medio de un link o código QR promocionar la página para que los estudiantes tenga un acceso más fácil, tras de que pueden ver esta información, luego, pueden hacer los test para que practiquen. </a:t>
            </a:r>
            <a:endParaRPr sz="2100">
              <a:solidFill>
                <a:schemeClr val="dk1"/>
              </a:solidFill>
            </a:endParaRPr>
          </a:p>
        </p:txBody>
      </p:sp>
      <p:sp>
        <p:nvSpPr>
          <p:cNvPr id="96" name="Google Shape;96;p1"/>
          <p:cNvSpPr txBox="1"/>
          <p:nvPr/>
        </p:nvSpPr>
        <p:spPr>
          <a:xfrm>
            <a:off x="16616313" y="19569525"/>
            <a:ext cx="144003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lang="en-US" sz="3000">
                <a:solidFill>
                  <a:schemeClr val="dk1"/>
                </a:solidFill>
              </a:rPr>
              <a:t>Los resultados esperados de la plataforma del área de ciencias naturales es tener un contenido educativo, completo y actualizado sobre diversas ramas de las ciencias naturales para los grados 1° hasta 5° de primaria, tener materiales complementarios, como lo pueden ser guías de estudio. También tener herramientas de colaboración y comunicación para fomentar la interacción entre estudiantes y profesores; ya que para el estudiante la clase del docente sea un poco “Aburrida” y esta página le ayude gracias a que es un poco más didáctica. Esta plataforma NO solo es para los estudiantes que se les dificultan los temas sino que también está disponible para todos los estudiantes de este rango de grado para que refuerzan sus conocimientos. </a:t>
            </a:r>
            <a:endParaRPr sz="1600">
              <a:solidFill>
                <a:schemeClr val="dk1"/>
              </a:solidFill>
            </a:endParaRPr>
          </a:p>
        </p:txBody>
      </p:sp>
      <p:sp>
        <p:nvSpPr>
          <p:cNvPr id="97" name="Google Shape;97;p1"/>
          <p:cNvSpPr txBox="1"/>
          <p:nvPr/>
        </p:nvSpPr>
        <p:spPr>
          <a:xfrm>
            <a:off x="11409362" y="16730662"/>
            <a:ext cx="387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sp>
        <p:nvSpPr>
          <p:cNvPr id="98" name="Google Shape;98;p1"/>
          <p:cNvSpPr txBox="1"/>
          <p:nvPr/>
        </p:nvSpPr>
        <p:spPr>
          <a:xfrm>
            <a:off x="16660812" y="32178625"/>
            <a:ext cx="144003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lang="en-US" sz="3000">
                <a:solidFill>
                  <a:schemeClr val="dk1"/>
                </a:solidFill>
              </a:rPr>
              <a:t>El proyecto de la página de Ciencias Naturales logró su objetivo, mejorando la compresión y acceso a información de calidad para los estudiantes, mediante investigación en fuentes confiables, publicación de contenido y evaluación del mismo. Gracias a este proyecto los estudiantes pueden aprender de manera más divertida y efectiva.</a:t>
            </a:r>
            <a:endParaRPr sz="1600">
              <a:solidFill>
                <a:schemeClr val="dk1"/>
              </a:solidFill>
            </a:endParaRPr>
          </a:p>
        </p:txBody>
      </p:sp>
      <p:sp>
        <p:nvSpPr>
          <p:cNvPr id="99" name="Google Shape;99;p1"/>
          <p:cNvSpPr txBox="1"/>
          <p:nvPr/>
        </p:nvSpPr>
        <p:spPr>
          <a:xfrm>
            <a:off x="1333500" y="6784975"/>
            <a:ext cx="98901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6800"/>
              <a:buFont typeface="Arial Black"/>
              <a:buNone/>
            </a:pPr>
            <a:r>
              <a:rPr b="1" i="0" lang="en-US" sz="6800" u="none">
                <a:solidFill>
                  <a:srgbClr val="1B2C43"/>
                </a:solidFill>
                <a:latin typeface="Arial Black"/>
                <a:ea typeface="Arial Black"/>
                <a:cs typeface="Arial Black"/>
                <a:sym typeface="Arial Black"/>
              </a:rPr>
              <a:t>PROGRAMA MEDIA TÉCNICA MEDELLÍN</a:t>
            </a:r>
            <a:endParaRPr/>
          </a:p>
        </p:txBody>
      </p:sp>
      <p:sp>
        <p:nvSpPr>
          <p:cNvPr id="100" name="Google Shape;100;p1"/>
          <p:cNvSpPr txBox="1"/>
          <p:nvPr/>
        </p:nvSpPr>
        <p:spPr>
          <a:xfrm>
            <a:off x="1360350" y="25082012"/>
            <a:ext cx="12706500" cy="1059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800"/>
              <a:buFont typeface="Arial"/>
              <a:buNone/>
            </a:pPr>
            <a:r>
              <a:rPr b="1" i="0" lang="en-US" sz="3100" u="none">
                <a:solidFill>
                  <a:srgbClr val="7F7F7F"/>
                </a:solidFill>
                <a:latin typeface="Arial"/>
                <a:ea typeface="Arial"/>
                <a:cs typeface="Arial"/>
                <a:sym typeface="Arial"/>
              </a:rPr>
              <a:t>Objetivo general: </a:t>
            </a:r>
            <a:endParaRPr sz="3100">
              <a:solidFill>
                <a:srgbClr val="7F7F7F"/>
              </a:solidFill>
            </a:endParaRPr>
          </a:p>
          <a:p>
            <a:pPr indent="0" lvl="0" marL="0" marR="0" rtl="0" algn="l">
              <a:lnSpc>
                <a:spcPct val="100000"/>
              </a:lnSpc>
              <a:spcBef>
                <a:spcPts val="0"/>
              </a:spcBef>
              <a:spcAft>
                <a:spcPts val="0"/>
              </a:spcAft>
              <a:buClr>
                <a:srgbClr val="7F7F7F"/>
              </a:buClr>
              <a:buSzPts val="2800"/>
              <a:buFont typeface="Arial"/>
              <a:buNone/>
            </a:pPr>
            <a:r>
              <a:rPr lang="en-US" sz="3100">
                <a:solidFill>
                  <a:schemeClr val="dk1"/>
                </a:solidFill>
              </a:rPr>
              <a:t>-Fortalecer el aprendizaje en Ciencias Naturales mediante el desarrollo de un página web en la institución educativa Carlos Vieco Ortiz, ubicada en la ciudad de Medellín. </a:t>
            </a:r>
            <a:endParaRPr sz="1700">
              <a:solidFill>
                <a:schemeClr val="dk1"/>
              </a:solidFill>
            </a:endParaRPr>
          </a:p>
          <a:p>
            <a:pPr indent="0" lvl="0" marL="0" marR="0" rtl="0" algn="l">
              <a:lnSpc>
                <a:spcPct val="100000"/>
              </a:lnSpc>
              <a:spcBef>
                <a:spcPts val="0"/>
              </a:spcBef>
              <a:spcAft>
                <a:spcPts val="0"/>
              </a:spcAft>
              <a:buClr>
                <a:schemeClr val="dk1"/>
              </a:buClr>
              <a:buSzPts val="2800"/>
              <a:buFont typeface="Calibri"/>
              <a:buNone/>
            </a:pPr>
            <a:r>
              <a:t/>
            </a:r>
            <a:endParaRPr b="1" i="0" sz="3100" u="non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2800"/>
              <a:buFont typeface="Arial"/>
              <a:buNone/>
            </a:pPr>
            <a:r>
              <a:rPr b="1" i="0" lang="en-US" sz="3100" u="none">
                <a:solidFill>
                  <a:srgbClr val="7F7F7F"/>
                </a:solidFill>
                <a:latin typeface="Arial"/>
                <a:ea typeface="Arial"/>
                <a:cs typeface="Arial"/>
                <a:sym typeface="Arial"/>
              </a:rPr>
              <a:t>Objetivos específicos: </a:t>
            </a:r>
            <a:endParaRPr sz="1700"/>
          </a:p>
          <a:p>
            <a:pPr indent="-533400" lvl="1" marL="2241550" marR="0" rtl="0" algn="l">
              <a:lnSpc>
                <a:spcPct val="100000"/>
              </a:lnSpc>
              <a:spcBef>
                <a:spcPts val="0"/>
              </a:spcBef>
              <a:spcAft>
                <a:spcPts val="0"/>
              </a:spcAft>
              <a:buClr>
                <a:schemeClr val="dk1"/>
              </a:buClr>
              <a:buSzPts val="3100"/>
              <a:buAutoNum type="arabicPeriod"/>
            </a:pPr>
            <a:r>
              <a:rPr lang="en-US" sz="3100">
                <a:solidFill>
                  <a:schemeClr val="dk1"/>
                </a:solidFill>
              </a:rPr>
              <a:t> Identificar los temas del área de Ciencias Naturales que causan dificultad en los estudiantes por medio de encuestas para poder saber los temas que se les dificultan.</a:t>
            </a:r>
            <a:endParaRPr sz="3100">
              <a:solidFill>
                <a:schemeClr val="dk1"/>
              </a:solidFill>
            </a:endParaRPr>
          </a:p>
          <a:p>
            <a:pPr indent="-533400" lvl="1" marL="2241550" marR="0" rtl="0" algn="l">
              <a:lnSpc>
                <a:spcPct val="100000"/>
              </a:lnSpc>
              <a:spcBef>
                <a:spcPts val="0"/>
              </a:spcBef>
              <a:spcAft>
                <a:spcPts val="0"/>
              </a:spcAft>
              <a:buClr>
                <a:schemeClr val="dk1"/>
              </a:buClr>
              <a:buSzPts val="3100"/>
              <a:buAutoNum type="arabicPeriod"/>
            </a:pPr>
            <a:r>
              <a:rPr lang="en-US" sz="3100">
                <a:solidFill>
                  <a:schemeClr val="dk1"/>
                </a:solidFill>
              </a:rPr>
              <a:t>Indagar sobre los temas de ciencias naturales en una fuente confiable y oficial para extraer información exacta y clara por medio de página (Google Scholar) para dar una profundización en los temas de ciencias naturales que vamos a investigar</a:t>
            </a:r>
            <a:endParaRPr sz="1700">
              <a:solidFill>
                <a:schemeClr val="dk1"/>
              </a:solidFill>
            </a:endParaRPr>
          </a:p>
          <a:p>
            <a:pPr indent="-533400" lvl="1" marL="2241550" marR="0" rtl="0" algn="l">
              <a:lnSpc>
                <a:spcPct val="100000"/>
              </a:lnSpc>
              <a:spcBef>
                <a:spcPts val="0"/>
              </a:spcBef>
              <a:spcAft>
                <a:spcPts val="0"/>
              </a:spcAft>
              <a:buClr>
                <a:schemeClr val="dk1"/>
              </a:buClr>
              <a:buSzPts val="3100"/>
              <a:buAutoNum type="arabicPeriod"/>
            </a:pPr>
            <a:r>
              <a:rPr lang="en-US" sz="3100">
                <a:solidFill>
                  <a:schemeClr val="dk1"/>
                </a:solidFill>
              </a:rPr>
              <a:t>Publicar la información de ciencias naturales en la página por medio de los programas para crear nuestra página para que los estudiantes puedan mejorar en sus actividades académicas.</a:t>
            </a:r>
            <a:endParaRPr sz="3100">
              <a:solidFill>
                <a:schemeClr val="dk1"/>
              </a:solidFill>
            </a:endParaRPr>
          </a:p>
          <a:p>
            <a:pPr indent="-533400" lvl="1" marL="2241550" marR="0" rtl="0" algn="l">
              <a:lnSpc>
                <a:spcPct val="100000"/>
              </a:lnSpc>
              <a:spcBef>
                <a:spcPts val="0"/>
              </a:spcBef>
              <a:spcAft>
                <a:spcPts val="0"/>
              </a:spcAft>
              <a:buClr>
                <a:schemeClr val="dk1"/>
              </a:buClr>
              <a:buSzPts val="3100"/>
              <a:buAutoNum type="arabicPeriod"/>
            </a:pPr>
            <a:r>
              <a:rPr lang="en-US" sz="3100">
                <a:solidFill>
                  <a:schemeClr val="dk1"/>
                </a:solidFill>
              </a:rPr>
              <a:t>Hacer test de ciencias naturales por medio de preguntas cortas para que los estudiantes puedan ver sus avances en estos temas que eran difíciles al principio.</a:t>
            </a:r>
            <a:endParaRPr sz="3100">
              <a:solidFill>
                <a:schemeClr val="dk1"/>
              </a:solidFill>
            </a:endParaRPr>
          </a:p>
        </p:txBody>
      </p:sp>
      <p:sp>
        <p:nvSpPr>
          <p:cNvPr id="101" name="Google Shape;101;p1"/>
          <p:cNvSpPr txBox="1"/>
          <p:nvPr/>
        </p:nvSpPr>
        <p:spPr>
          <a:xfrm>
            <a:off x="1505663" y="8970962"/>
            <a:ext cx="97347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3200"/>
              <a:buFont typeface="Arial"/>
              <a:buNone/>
            </a:pPr>
            <a:r>
              <a:rPr b="0" i="1" lang="en-US" sz="3200" u="none">
                <a:solidFill>
                  <a:srgbClr val="1B2C43"/>
                </a:solidFill>
                <a:latin typeface="Arial"/>
                <a:ea typeface="Arial"/>
                <a:cs typeface="Arial"/>
                <a:sym typeface="Arial"/>
              </a:rPr>
              <a:t>Institución Educativa: </a:t>
            </a:r>
            <a:r>
              <a:rPr i="1" lang="en-US" sz="3200">
                <a:solidFill>
                  <a:srgbClr val="1B2C43"/>
                </a:solidFill>
              </a:rPr>
              <a:t>Carlos Vieco Ortiz</a:t>
            </a:r>
            <a:endParaRPr/>
          </a:p>
          <a:p>
            <a:pPr indent="0" lvl="0" marL="0" marR="0" rtl="0" algn="l">
              <a:lnSpc>
                <a:spcPct val="100000"/>
              </a:lnSpc>
              <a:spcBef>
                <a:spcPts val="0"/>
              </a:spcBef>
              <a:spcAft>
                <a:spcPts val="0"/>
              </a:spcAft>
              <a:buClr>
                <a:schemeClr val="dk1"/>
              </a:buClr>
              <a:buSzPts val="3200"/>
              <a:buFont typeface="Calibri"/>
              <a:buNone/>
            </a:pPr>
            <a:r>
              <a:t/>
            </a:r>
            <a:endParaRPr b="0" i="1" sz="3200" u="none">
              <a:solidFill>
                <a:srgbClr val="1B2C43"/>
              </a:solidFill>
              <a:latin typeface="Arial"/>
              <a:ea typeface="Arial"/>
              <a:cs typeface="Arial"/>
              <a:sym typeface="Arial"/>
            </a:endParaRPr>
          </a:p>
          <a:p>
            <a:pPr indent="0" lvl="0" marL="0" marR="0" rtl="0" algn="l">
              <a:lnSpc>
                <a:spcPct val="100000"/>
              </a:lnSpc>
              <a:spcBef>
                <a:spcPts val="0"/>
              </a:spcBef>
              <a:spcAft>
                <a:spcPts val="0"/>
              </a:spcAft>
              <a:buClr>
                <a:srgbClr val="1B2C43"/>
              </a:buClr>
              <a:buSzPts val="3200"/>
              <a:buFont typeface="Arial"/>
              <a:buNone/>
            </a:pPr>
            <a:r>
              <a:rPr b="0" i="1" lang="en-US" sz="3200" u="none">
                <a:solidFill>
                  <a:srgbClr val="1B2C43"/>
                </a:solidFill>
                <a:latin typeface="Arial"/>
                <a:ea typeface="Arial"/>
                <a:cs typeface="Arial"/>
                <a:sym typeface="Arial"/>
              </a:rPr>
              <a:t>Grado: 11</a:t>
            </a:r>
            <a:endParaRPr/>
          </a:p>
          <a:p>
            <a:pPr indent="0" lvl="0" marL="0" marR="0" rtl="0" algn="l">
              <a:lnSpc>
                <a:spcPct val="100000"/>
              </a:lnSpc>
              <a:spcBef>
                <a:spcPts val="0"/>
              </a:spcBef>
              <a:spcAft>
                <a:spcPts val="0"/>
              </a:spcAft>
              <a:buClr>
                <a:schemeClr val="dk1"/>
              </a:buClr>
              <a:buSzPts val="3200"/>
              <a:buFont typeface="Calibri"/>
              <a:buNone/>
            </a:pPr>
            <a:r>
              <a:t/>
            </a:r>
            <a:endParaRPr b="0" i="1" sz="3200" u="none">
              <a:solidFill>
                <a:srgbClr val="1B2C43"/>
              </a:solidFill>
              <a:latin typeface="Arial"/>
              <a:ea typeface="Arial"/>
              <a:cs typeface="Arial"/>
              <a:sym typeface="Arial"/>
            </a:endParaRPr>
          </a:p>
          <a:p>
            <a:pPr indent="0" lvl="0" marL="0" marR="0" rtl="0" algn="l">
              <a:lnSpc>
                <a:spcPct val="100000"/>
              </a:lnSpc>
              <a:spcBef>
                <a:spcPts val="0"/>
              </a:spcBef>
              <a:spcAft>
                <a:spcPts val="0"/>
              </a:spcAft>
              <a:buClr>
                <a:srgbClr val="1B2C43"/>
              </a:buClr>
              <a:buSzPts val="3200"/>
              <a:buFont typeface="Arial"/>
              <a:buNone/>
            </a:pPr>
            <a:r>
              <a:rPr b="0" i="1" lang="en-US" sz="3200" u="none">
                <a:solidFill>
                  <a:srgbClr val="1B2C43"/>
                </a:solidFill>
                <a:latin typeface="Arial"/>
                <a:ea typeface="Arial"/>
                <a:cs typeface="Arial"/>
                <a:sym typeface="Arial"/>
              </a:rPr>
              <a:t>Programa de  Formación: Diseño y Programación de Software</a:t>
            </a:r>
            <a:endParaRPr/>
          </a:p>
        </p:txBody>
      </p:sp>
      <p:cxnSp>
        <p:nvCxnSpPr>
          <p:cNvPr id="102" name="Google Shape;102;p1"/>
          <p:cNvCxnSpPr/>
          <p:nvPr/>
        </p:nvCxnSpPr>
        <p:spPr>
          <a:xfrm>
            <a:off x="11657012" y="6988175"/>
            <a:ext cx="0" cy="3490912"/>
          </a:xfrm>
          <a:prstGeom prst="straightConnector1">
            <a:avLst/>
          </a:prstGeom>
          <a:noFill/>
          <a:ln cap="flat" cmpd="sng" w="9525">
            <a:solidFill>
              <a:srgbClr val="1B2C43"/>
            </a:solidFill>
            <a:prstDash val="solid"/>
            <a:miter lim="800000"/>
            <a:headEnd len="med" w="med" type="none"/>
            <a:tailEnd len="med" w="med" type="none"/>
          </a:ln>
        </p:spPr>
      </p:cxnSp>
      <p:cxnSp>
        <p:nvCxnSpPr>
          <p:cNvPr id="103" name="Google Shape;103;p1"/>
          <p:cNvCxnSpPr/>
          <p:nvPr/>
        </p:nvCxnSpPr>
        <p:spPr>
          <a:xfrm>
            <a:off x="19597687" y="6988175"/>
            <a:ext cx="0" cy="3490912"/>
          </a:xfrm>
          <a:prstGeom prst="straightConnector1">
            <a:avLst/>
          </a:prstGeom>
          <a:noFill/>
          <a:ln cap="flat" cmpd="sng" w="9525">
            <a:solidFill>
              <a:srgbClr val="1B2C43"/>
            </a:solidFill>
            <a:prstDash val="solid"/>
            <a:miter lim="800000"/>
            <a:headEnd len="med" w="med" type="none"/>
            <a:tailEnd len="med" w="med" type="none"/>
          </a:ln>
        </p:spPr>
      </p:cxnSp>
      <p:cxnSp>
        <p:nvCxnSpPr>
          <p:cNvPr id="104" name="Google Shape;104;p1"/>
          <p:cNvCxnSpPr/>
          <p:nvPr/>
        </p:nvCxnSpPr>
        <p:spPr>
          <a:xfrm>
            <a:off x="15338425" y="11814175"/>
            <a:ext cx="0" cy="26349325"/>
          </a:xfrm>
          <a:prstGeom prst="straightConnector1">
            <a:avLst/>
          </a:prstGeom>
          <a:noFill/>
          <a:ln cap="flat" cmpd="sng" w="9525">
            <a:solidFill>
              <a:srgbClr val="45BBCA"/>
            </a:solidFill>
            <a:prstDash val="solid"/>
            <a:miter lim="800000"/>
            <a:headEnd len="med" w="med" type="none"/>
            <a:tailEnd len="med" w="med" type="none"/>
          </a:ln>
        </p:spPr>
      </p:cxnSp>
      <p:pic>
        <p:nvPicPr>
          <p:cNvPr id="105" name="Google Shape;105;p1"/>
          <p:cNvPicPr preferRelativeResize="0"/>
          <p:nvPr/>
        </p:nvPicPr>
        <p:blipFill rotWithShape="1">
          <a:blip r:embed="rId3">
            <a:alphaModFix/>
          </a:blip>
          <a:srcRect b="0" l="0" r="0" t="0"/>
          <a:stretch/>
        </p:blipFill>
        <p:spPr>
          <a:xfrm>
            <a:off x="4762" y="3175"/>
            <a:ext cx="32086550" cy="5449887"/>
          </a:xfrm>
          <a:prstGeom prst="rect">
            <a:avLst/>
          </a:prstGeom>
          <a:noFill/>
          <a:ln>
            <a:noFill/>
          </a:ln>
        </p:spPr>
      </p:pic>
      <p:pic>
        <p:nvPicPr>
          <p:cNvPr id="106" name="Google Shape;106;p1"/>
          <p:cNvPicPr preferRelativeResize="0"/>
          <p:nvPr/>
        </p:nvPicPr>
        <p:blipFill>
          <a:blip r:embed="rId4">
            <a:alphaModFix/>
          </a:blip>
          <a:stretch>
            <a:fillRect/>
          </a:stretch>
        </p:blipFill>
        <p:spPr>
          <a:xfrm>
            <a:off x="16610000" y="25058674"/>
            <a:ext cx="7276760" cy="3490900"/>
          </a:xfrm>
          <a:prstGeom prst="rect">
            <a:avLst/>
          </a:prstGeom>
          <a:noFill/>
          <a:ln>
            <a:noFill/>
          </a:ln>
        </p:spPr>
      </p:pic>
      <p:pic>
        <p:nvPicPr>
          <p:cNvPr id="107" name="Google Shape;107;p1"/>
          <p:cNvPicPr preferRelativeResize="0"/>
          <p:nvPr/>
        </p:nvPicPr>
        <p:blipFill>
          <a:blip r:embed="rId5">
            <a:alphaModFix/>
          </a:blip>
          <a:stretch>
            <a:fillRect/>
          </a:stretch>
        </p:blipFill>
        <p:spPr>
          <a:xfrm>
            <a:off x="20977600" y="28638390"/>
            <a:ext cx="6746092" cy="3016801"/>
          </a:xfrm>
          <a:prstGeom prst="rect">
            <a:avLst/>
          </a:prstGeom>
          <a:noFill/>
          <a:ln>
            <a:noFill/>
          </a:ln>
        </p:spPr>
      </p:pic>
      <p:sp>
        <p:nvSpPr>
          <p:cNvPr id="108" name="Google Shape;108;p1"/>
          <p:cNvSpPr txBox="1"/>
          <p:nvPr/>
        </p:nvSpPr>
        <p:spPr>
          <a:xfrm>
            <a:off x="24200550" y="25987638"/>
            <a:ext cx="5185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imagen 1. </a:t>
            </a:r>
            <a:r>
              <a:rPr lang="en-US" sz="3000">
                <a:solidFill>
                  <a:schemeClr val="dk1"/>
                </a:solidFill>
                <a:latin typeface="Calibri"/>
                <a:ea typeface="Calibri"/>
                <a:cs typeface="Calibri"/>
                <a:sym typeface="Calibri"/>
              </a:rPr>
              <a:t>página</a:t>
            </a:r>
            <a:r>
              <a:rPr lang="en-US" sz="3000">
                <a:solidFill>
                  <a:schemeClr val="dk1"/>
                </a:solidFill>
                <a:latin typeface="Calibri"/>
                <a:ea typeface="Calibri"/>
                <a:cs typeface="Calibri"/>
                <a:sym typeface="Calibri"/>
              </a:rPr>
              <a:t> de inicio de la </a:t>
            </a:r>
            <a:r>
              <a:rPr lang="en-US" sz="3000">
                <a:solidFill>
                  <a:schemeClr val="dk1"/>
                </a:solidFill>
                <a:latin typeface="Calibri"/>
                <a:ea typeface="Calibri"/>
                <a:cs typeface="Calibri"/>
                <a:sym typeface="Calibri"/>
              </a:rPr>
              <a:t>página</a:t>
            </a:r>
            <a:r>
              <a:rPr lang="en-US" sz="3000">
                <a:solidFill>
                  <a:schemeClr val="dk1"/>
                </a:solidFill>
                <a:latin typeface="Calibri"/>
                <a:ea typeface="Calibri"/>
                <a:cs typeface="Calibri"/>
                <a:sym typeface="Calibri"/>
              </a:rPr>
              <a:t> del proyecto.</a:t>
            </a:r>
            <a:endParaRPr sz="3000">
              <a:solidFill>
                <a:schemeClr val="dk1"/>
              </a:solidFill>
              <a:latin typeface="Calibri"/>
              <a:ea typeface="Calibri"/>
              <a:cs typeface="Calibri"/>
              <a:sym typeface="Calibri"/>
            </a:endParaRPr>
          </a:p>
        </p:txBody>
      </p:sp>
      <p:sp>
        <p:nvSpPr>
          <p:cNvPr id="109" name="Google Shape;109;p1"/>
          <p:cNvSpPr txBox="1"/>
          <p:nvPr/>
        </p:nvSpPr>
        <p:spPr>
          <a:xfrm>
            <a:off x="17257888" y="29256900"/>
            <a:ext cx="3870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imagen 2. base de datos del proyecto</a:t>
            </a:r>
            <a:endParaRPr sz="3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2017-10-18T22:35:27Z</dcterms:created>
  <dc:creator>Usuario</dc:creator>
</cp:coreProperties>
</file>