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6"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3E2C1CA-E551-4E00-AC7C-031E09A60ADA}" type="datetimeFigureOut">
              <a:rPr lang="en-US" smtClean="0"/>
              <a:t>12/2/2022</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CA698A6-80E0-4B72-A31E-3B15075F54CE}" type="slidenum">
              <a:rPr lang="en-US" smtClean="0"/>
              <a:t>‹#›</a:t>
            </a:fld>
            <a:endParaRPr lang="en-US"/>
          </a:p>
        </p:txBody>
      </p:sp>
    </p:spTree>
    <p:extLst>
      <p:ext uri="{BB962C8B-B14F-4D97-AF65-F5344CB8AC3E}">
        <p14:creationId xmlns:p14="http://schemas.microsoft.com/office/powerpoint/2010/main" val="170385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2C1CA-E551-4E00-AC7C-031E09A60ADA}"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344228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E2C1CA-E551-4E00-AC7C-031E09A60AD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168408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E2C1CA-E551-4E00-AC7C-031E09A60AD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364720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2C1CA-E551-4E00-AC7C-031E09A60AD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18853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E2C1CA-E551-4E00-AC7C-031E09A60ADA}"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2869522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E2C1CA-E551-4E00-AC7C-031E09A60ADA}"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140079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2C1CA-E551-4E00-AC7C-031E09A60AD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2283466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2C1CA-E551-4E00-AC7C-031E09A60AD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48949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2C1CA-E551-4E00-AC7C-031E09A60ADA}" type="datetimeFigureOut">
              <a:rPr lang="en-US" smtClean="0"/>
              <a:t>12/2/2022</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191926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2C1CA-E551-4E00-AC7C-031E09A60ADA}" type="datetimeFigureOut">
              <a:rPr lang="en-US" smtClean="0"/>
              <a:t>12/2/2022</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74680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E2C1CA-E551-4E00-AC7C-031E09A60ADA}"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352822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E2C1CA-E551-4E00-AC7C-031E09A60ADA}"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215351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E2C1CA-E551-4E00-AC7C-031E09A60ADA}"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37871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2C1CA-E551-4E00-AC7C-031E09A60ADA}"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136485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2C1CA-E551-4E00-AC7C-031E09A60ADA}"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935352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2C1CA-E551-4E00-AC7C-031E09A60ADA}"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698A6-80E0-4B72-A31E-3B15075F54CE}" type="slidenum">
              <a:rPr lang="en-US" smtClean="0"/>
              <a:t>‹#›</a:t>
            </a:fld>
            <a:endParaRPr lang="en-US"/>
          </a:p>
        </p:txBody>
      </p:sp>
    </p:spTree>
    <p:extLst>
      <p:ext uri="{BB962C8B-B14F-4D97-AF65-F5344CB8AC3E}">
        <p14:creationId xmlns:p14="http://schemas.microsoft.com/office/powerpoint/2010/main" val="267993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3E2C1CA-E551-4E00-AC7C-031E09A60ADA}" type="datetimeFigureOut">
              <a:rPr lang="en-US" smtClean="0"/>
              <a:t>12/2/2022</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A698A6-80E0-4B72-A31E-3B15075F54CE}" type="slidenum">
              <a:rPr lang="en-US" smtClean="0"/>
              <a:t>‹#›</a:t>
            </a:fld>
            <a:endParaRPr lang="en-US"/>
          </a:p>
        </p:txBody>
      </p:sp>
    </p:spTree>
    <p:extLst>
      <p:ext uri="{BB962C8B-B14F-4D97-AF65-F5344CB8AC3E}">
        <p14:creationId xmlns:p14="http://schemas.microsoft.com/office/powerpoint/2010/main" val="24777180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C18A-9135-9D73-7DFB-11E93EF7C0D1}"/>
              </a:ext>
            </a:extLst>
          </p:cNvPr>
          <p:cNvSpPr>
            <a:spLocks noGrp="1"/>
          </p:cNvSpPr>
          <p:nvPr>
            <p:ph type="ctrTitle"/>
          </p:nvPr>
        </p:nvSpPr>
        <p:spPr>
          <a:xfrm>
            <a:off x="1450230" y="499533"/>
            <a:ext cx="8825658" cy="2677648"/>
          </a:xfrm>
        </p:spPr>
        <p:txBody>
          <a:bodyPr/>
          <a:lstStyle/>
          <a:p>
            <a:r>
              <a:rPr lang="en-US" dirty="0"/>
              <a:t>Stock value prediction using LTSM</a:t>
            </a:r>
          </a:p>
        </p:txBody>
      </p:sp>
      <p:sp>
        <p:nvSpPr>
          <p:cNvPr id="3" name="Subtitle 2">
            <a:extLst>
              <a:ext uri="{FF2B5EF4-FFF2-40B4-BE49-F238E27FC236}">
                <a16:creationId xmlns:a16="http://schemas.microsoft.com/office/drawing/2014/main" id="{24BF7576-BF51-BA3E-E6F7-30D04F30E07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48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3" name="Rectangle 12">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 name="Content Placeholder 8">
            <a:extLst>
              <a:ext uri="{FF2B5EF4-FFF2-40B4-BE49-F238E27FC236}">
                <a16:creationId xmlns:a16="http://schemas.microsoft.com/office/drawing/2014/main" id="{E724B46C-A1FD-B8C1-54BE-7E1B79F1AA75}"/>
              </a:ext>
            </a:extLst>
          </p:cNvPr>
          <p:cNvSpPr>
            <a:spLocks noGrp="1"/>
          </p:cNvSpPr>
          <p:nvPr>
            <p:ph idx="1"/>
          </p:nvPr>
        </p:nvSpPr>
        <p:spPr>
          <a:xfrm>
            <a:off x="1154955" y="2120900"/>
            <a:ext cx="3133726" cy="3898900"/>
          </a:xfrm>
        </p:spPr>
        <p:txBody>
          <a:bodyPr>
            <a:normAutofit/>
          </a:bodyPr>
          <a:lstStyle/>
          <a:p>
            <a:r>
              <a:rPr lang="en-US" dirty="0">
                <a:solidFill>
                  <a:schemeClr val="bg1"/>
                </a:solidFill>
              </a:rPr>
              <a:t>Graph real vs predicted values.</a:t>
            </a:r>
          </a:p>
          <a:p>
            <a:endParaRPr lang="en-US" dirty="0">
              <a:solidFill>
                <a:schemeClr val="bg1"/>
              </a:solidFill>
            </a:endParaRPr>
          </a:p>
          <a:p>
            <a:endParaRPr lang="en-US" dirty="0">
              <a:solidFill>
                <a:schemeClr val="bg1"/>
              </a:solidFill>
            </a:endParaRPr>
          </a:p>
          <a:p>
            <a:r>
              <a:rPr lang="en-US" dirty="0">
                <a:solidFill>
                  <a:schemeClr val="bg1"/>
                </a:solidFill>
              </a:rPr>
              <a:t>Trained data count.</a:t>
            </a:r>
          </a:p>
          <a:p>
            <a:endParaRPr lang="en-US" dirty="0">
              <a:solidFill>
                <a:schemeClr val="bg1"/>
              </a:solidFill>
            </a:endParaRPr>
          </a:p>
          <a:p>
            <a:endParaRPr lang="en-US" dirty="0">
              <a:solidFill>
                <a:schemeClr val="bg1"/>
              </a:solidFill>
            </a:endParaRPr>
          </a:p>
        </p:txBody>
      </p:sp>
      <p:pic>
        <p:nvPicPr>
          <p:cNvPr id="5" name="Content Placeholder 4" descr="Chart, line chart&#10;&#10;Description automatically generated">
            <a:extLst>
              <a:ext uri="{FF2B5EF4-FFF2-40B4-BE49-F238E27FC236}">
                <a16:creationId xmlns:a16="http://schemas.microsoft.com/office/drawing/2014/main" id="{06DA9F34-09EC-EFE3-7B58-D4328615E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476" y="1623832"/>
            <a:ext cx="6251664" cy="3610335"/>
          </a:xfrm>
          <a:prstGeom prst="rect">
            <a:avLst/>
          </a:prstGeom>
        </p:spPr>
      </p:pic>
      <p:sp>
        <p:nvSpPr>
          <p:cNvPr id="22" name="Rectangle 21">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Table&#10;&#10;Description automatically generated with medium confidence">
            <a:extLst>
              <a:ext uri="{FF2B5EF4-FFF2-40B4-BE49-F238E27FC236}">
                <a16:creationId xmlns:a16="http://schemas.microsoft.com/office/drawing/2014/main" id="{E48E2211-8539-96ED-2C61-38E65C910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562" y="594560"/>
            <a:ext cx="2727960" cy="777240"/>
          </a:xfrm>
          <a:prstGeom prst="rect">
            <a:avLst/>
          </a:prstGeom>
        </p:spPr>
      </p:pic>
    </p:spTree>
    <p:extLst>
      <p:ext uri="{BB962C8B-B14F-4D97-AF65-F5344CB8AC3E}">
        <p14:creationId xmlns:p14="http://schemas.microsoft.com/office/powerpoint/2010/main" val="20635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6BDF-39DB-EDAD-6569-08E3F16A24D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3D5C334-E0E4-E54B-011B-55995DE38C03}"/>
              </a:ext>
            </a:extLst>
          </p:cNvPr>
          <p:cNvSpPr>
            <a:spLocks noGrp="1"/>
          </p:cNvSpPr>
          <p:nvPr>
            <p:ph idx="1"/>
          </p:nvPr>
        </p:nvSpPr>
        <p:spPr/>
        <p:txBody>
          <a:bodyPr>
            <a:normAutofit fontScale="92500" lnSpcReduction="20000"/>
          </a:bodyPr>
          <a:lstStyle/>
          <a:p>
            <a:pPr marL="0" marR="0" algn="just">
              <a:lnSpc>
                <a:spcPct val="115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Eapen</a:t>
            </a:r>
            <a:r>
              <a:rPr lang="en-US" sz="1800" dirty="0">
                <a:effectLst/>
                <a:latin typeface="Calibri" panose="020F0502020204030204" pitchFamily="34" charset="0"/>
                <a:ea typeface="Calibri" panose="020F0502020204030204" pitchFamily="34" charset="0"/>
                <a:cs typeface="Times New Roman" panose="02020603050405020304" pitchFamily="18" charset="0"/>
              </a:rPr>
              <a:t> J,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Bein</a:t>
            </a:r>
            <a:r>
              <a:rPr lang="en-US" sz="1800" dirty="0">
                <a:effectLst/>
                <a:latin typeface="Calibri" panose="020F0502020204030204" pitchFamily="34" charset="0"/>
                <a:ea typeface="Calibri" panose="020F0502020204030204" pitchFamily="34" charset="0"/>
                <a:cs typeface="Times New Roman" panose="02020603050405020304" pitchFamily="18" charset="0"/>
              </a:rPr>
              <a:t> D, Verma A. Novel deep learning model with CNN and bi-directional LSTM for improved stock market index prediction. In: 2019 IEEE 9th annual computing and communication workshop and conference (CCWC). 2019. pp. 264–70.</a:t>
            </a:r>
          </a:p>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Brownlee J. Deep learning for time series forecasting: predict the future with MLPs, CNNs and LSTMs in Python. Machine Learning Mastery. 2018.</a:t>
            </a:r>
          </a:p>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Idrees SM,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Alam</a:t>
            </a:r>
            <a:r>
              <a:rPr lang="en-US" sz="1800" dirty="0">
                <a:effectLst/>
                <a:latin typeface="Calibri" panose="020F0502020204030204" pitchFamily="34" charset="0"/>
                <a:ea typeface="Calibri" panose="020F0502020204030204" pitchFamily="34" charset="0"/>
                <a:cs typeface="Times New Roman" panose="02020603050405020304" pitchFamily="18" charset="0"/>
              </a:rPr>
              <a:t> MA, Agarwal P. A prediction approach for stock market volatility based on time series data. IEEE Access. 2019;7:17287–98.</a:t>
            </a:r>
          </a:p>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Jeon S, Hong B, Chang V. Pattern graph tracking-based stock price prediction using big data. Future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Comput</a:t>
            </a:r>
            <a:r>
              <a:rPr lang="en-US" sz="1800" dirty="0">
                <a:effectLst/>
                <a:latin typeface="Calibri" panose="020F0502020204030204" pitchFamily="34" charset="0"/>
                <a:ea typeface="Calibri" panose="020F0502020204030204" pitchFamily="34" charset="0"/>
                <a:cs typeface="Times New Roman" panose="02020603050405020304" pitchFamily="18" charset="0"/>
              </a:rPr>
              <a:t> Syst. 2018;80:171–87.</a:t>
            </a:r>
          </a:p>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Liu G, Wang X. A new metric for individual stock trend prediction.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Appl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Artif</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Intell</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2019;82(March):1–12.</a:t>
            </a:r>
          </a:p>
          <a:p>
            <a:endParaRPr lang="en-US" dirty="0"/>
          </a:p>
        </p:txBody>
      </p:sp>
    </p:spTree>
    <p:extLst>
      <p:ext uri="{BB962C8B-B14F-4D97-AF65-F5344CB8AC3E}">
        <p14:creationId xmlns:p14="http://schemas.microsoft.com/office/powerpoint/2010/main" val="408334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76BF-F484-C5FE-1EE4-5B924638820C}"/>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C55199C0-B6CA-299B-43D4-68F0B7AC77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2793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5B27-3BA9-5ABD-E759-26048125C511}"/>
              </a:ext>
            </a:extLst>
          </p:cNvPr>
          <p:cNvSpPr>
            <a:spLocks noGrp="1"/>
          </p:cNvSpPr>
          <p:nvPr>
            <p:ph type="title"/>
          </p:nvPr>
        </p:nvSpPr>
        <p:spPr/>
        <p:txBody>
          <a:bodyPr/>
          <a:lstStyle/>
          <a:p>
            <a:r>
              <a:rPr lang="en-US" dirty="0"/>
              <a:t>Roles and contributions</a:t>
            </a:r>
          </a:p>
        </p:txBody>
      </p:sp>
      <p:sp>
        <p:nvSpPr>
          <p:cNvPr id="3" name="Content Placeholder 2">
            <a:extLst>
              <a:ext uri="{FF2B5EF4-FFF2-40B4-BE49-F238E27FC236}">
                <a16:creationId xmlns:a16="http://schemas.microsoft.com/office/drawing/2014/main" id="{E09D7D39-D375-86EA-071D-DD5859CD50B2}"/>
              </a:ext>
            </a:extLst>
          </p:cNvPr>
          <p:cNvSpPr>
            <a:spLocks noGrp="1"/>
          </p:cNvSpPr>
          <p:nvPr>
            <p:ph idx="1"/>
          </p:nvPr>
        </p:nvSpPr>
        <p:spPr/>
        <p:txBody>
          <a:bodyPr/>
          <a:lstStyle/>
          <a:p>
            <a:r>
              <a:rPr lang="en-US" dirty="0"/>
              <a:t>Team member 1 worked on collection of references.</a:t>
            </a:r>
          </a:p>
          <a:p>
            <a:endParaRPr lang="en-US" dirty="0"/>
          </a:p>
          <a:p>
            <a:r>
              <a:rPr lang="en-US" dirty="0"/>
              <a:t>Team member 2 worked on documentation like report, ppt.</a:t>
            </a:r>
          </a:p>
          <a:p>
            <a:pPr marL="0" indent="0">
              <a:buNone/>
            </a:pPr>
            <a:endParaRPr lang="en-US" dirty="0"/>
          </a:p>
          <a:p>
            <a:r>
              <a:rPr lang="en-US" dirty="0"/>
              <a:t>Team member 3 made out conclusion and dataset collection to move on.</a:t>
            </a:r>
          </a:p>
          <a:p>
            <a:endParaRPr lang="en-US" dirty="0"/>
          </a:p>
          <a:p>
            <a:r>
              <a:rPr lang="en-US" dirty="0"/>
              <a:t>Team member 4 has done coding for </a:t>
            </a:r>
            <a:r>
              <a:rPr lang="en-US"/>
              <a:t>the project. </a:t>
            </a:r>
            <a:endParaRPr lang="en-US" dirty="0"/>
          </a:p>
        </p:txBody>
      </p:sp>
    </p:spTree>
    <p:extLst>
      <p:ext uri="{BB962C8B-B14F-4D97-AF65-F5344CB8AC3E}">
        <p14:creationId xmlns:p14="http://schemas.microsoft.com/office/powerpoint/2010/main" val="340328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94B9-C888-1A0A-298B-141CC482DEB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79D2D57-EE1A-0350-8796-7CEE1979319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Financial gain is indeed the main driver behind attempts to forecast the value of stocks.</a:t>
            </a:r>
          </a:p>
          <a:p>
            <a:endParaRPr lang="en-US"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discovery of such a mathematical formula that could also accurately forecast that trend.</a:t>
            </a:r>
          </a:p>
          <a:p>
            <a:endParaRPr lang="en-US"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outperform its competitors, investors, analysts, including investing experts were constantly.</a:t>
            </a:r>
          </a:p>
          <a:p>
            <a:pPr marL="0" indent="0">
              <a:buNone/>
            </a:pPr>
            <a:endParaRPr lang="en-US" dirty="0"/>
          </a:p>
        </p:txBody>
      </p:sp>
    </p:spTree>
    <p:extLst>
      <p:ext uri="{BB962C8B-B14F-4D97-AF65-F5344CB8AC3E}">
        <p14:creationId xmlns:p14="http://schemas.microsoft.com/office/powerpoint/2010/main" val="143953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C5BE-6F55-34EC-C7E5-D062624297F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EC3E548-2704-A7F4-9222-DBC443562078}"/>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Market makers, researchers, politicians, and economists have all recently shown a renewed interest in method solves</a:t>
            </a:r>
          </a:p>
          <a:p>
            <a:endParaRPr lang="en-US"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suggested work aims to investigate and enhance supervised learning systems for prediction of stock prices.</a:t>
            </a:r>
          </a:p>
          <a:p>
            <a:endParaRPr lang="en-US"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connectivity a enumerate of  historical price levels.</a:t>
            </a:r>
            <a:endParaRPr lang="en-US" dirty="0"/>
          </a:p>
        </p:txBody>
      </p:sp>
    </p:spTree>
    <p:extLst>
      <p:ext uri="{BB962C8B-B14F-4D97-AF65-F5344CB8AC3E}">
        <p14:creationId xmlns:p14="http://schemas.microsoft.com/office/powerpoint/2010/main" val="202606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3265-8352-D49F-DEA6-D86575240E1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A617BC7E-F082-CE97-2587-4BC742D04B9F}"/>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LSTM and stock exchange forecasting have a large body.</a:t>
            </a: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Fundamental analysis, technical analysis, and time series analysis are indeed the three basic types of financial sector forecasting and assessment. </a:t>
            </a: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Researchers then used LSTM, feeding it previous price information. </a:t>
            </a:r>
          </a:p>
        </p:txBody>
      </p:sp>
    </p:spTree>
    <p:extLst>
      <p:ext uri="{BB962C8B-B14F-4D97-AF65-F5344CB8AC3E}">
        <p14:creationId xmlns:p14="http://schemas.microsoft.com/office/powerpoint/2010/main" val="8597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F65A-1732-F5A7-0640-D94C9C9C4BB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73EC5F4-0F86-C98E-6354-DFDCFDD17968}"/>
              </a:ext>
            </a:extLst>
          </p:cNvPr>
          <p:cNvSpPr>
            <a:spLocks noGrp="1"/>
          </p:cNvSpPr>
          <p:nvPr>
            <p:ph idx="1"/>
          </p:nvPr>
        </p:nvSpPr>
        <p:spPr/>
        <p:txBody>
          <a:bodyPr/>
          <a:lstStyle/>
          <a:p>
            <a:r>
              <a:rPr lang="en-US" dirty="0"/>
              <a:t>Time Series forecasting &amp; modelling plays an important role in data analysis. Time series analysis is a specialized branch of statistics used extensively in fields such as Econometrics &amp; Operation Research. </a:t>
            </a:r>
          </a:p>
          <a:p>
            <a:endParaRPr lang="en-US" dirty="0"/>
          </a:p>
          <a:p>
            <a:r>
              <a:rPr lang="en-US" dirty="0"/>
              <a:t>Time Series is being widely used in analytics &amp; data science. Stock prices are volatile in nature and price depends on various factors. The main aim of this project is to predict stock prices using Long short term memory (LSTM).</a:t>
            </a:r>
          </a:p>
        </p:txBody>
      </p:sp>
    </p:spTree>
    <p:extLst>
      <p:ext uri="{BB962C8B-B14F-4D97-AF65-F5344CB8AC3E}">
        <p14:creationId xmlns:p14="http://schemas.microsoft.com/office/powerpoint/2010/main" val="63410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E8CF7C5-117C-459C-9B4C-82B31795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10" name="Rectangle 9">
              <a:extLst>
                <a:ext uri="{FF2B5EF4-FFF2-40B4-BE49-F238E27FC236}">
                  <a16:creationId xmlns:a16="http://schemas.microsoft.com/office/drawing/2014/main" id="{D4B3FB86-7EC1-4073-8317-D932BC571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46F02C3-73C4-4B91-B422-EAB2FACE6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3E54839-92D5-4E97-B38E-24927FD44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18959A4D-BD4D-4664-AA21-132D65AF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 name="Freeform 5">
              <a:extLst>
                <a:ext uri="{FF2B5EF4-FFF2-40B4-BE49-F238E27FC236}">
                  <a16:creationId xmlns:a16="http://schemas.microsoft.com/office/drawing/2014/main" id="{ECB0910B-74A9-4D39-9741-5AD6A5A54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703AEDDF-85E0-4F20-B92E-3C244FB6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ED23053-72E3-FF8A-0324-602098B07E8B}"/>
              </a:ext>
            </a:extLst>
          </p:cNvPr>
          <p:cNvSpPr>
            <a:spLocks noGrp="1"/>
          </p:cNvSpPr>
          <p:nvPr>
            <p:ph type="title"/>
          </p:nvPr>
        </p:nvSpPr>
        <p:spPr>
          <a:xfrm>
            <a:off x="639098" y="629265"/>
            <a:ext cx="4886461" cy="1622322"/>
          </a:xfrm>
        </p:spPr>
        <p:txBody>
          <a:bodyPr>
            <a:normAutofit/>
          </a:bodyPr>
          <a:lstStyle/>
          <a:p>
            <a:r>
              <a:rPr lang="en-US" dirty="0"/>
              <a:t>Proposed solution:</a:t>
            </a:r>
          </a:p>
        </p:txBody>
      </p:sp>
      <p:sp>
        <p:nvSpPr>
          <p:cNvPr id="3" name="Content Placeholder 2">
            <a:extLst>
              <a:ext uri="{FF2B5EF4-FFF2-40B4-BE49-F238E27FC236}">
                <a16:creationId xmlns:a16="http://schemas.microsoft.com/office/drawing/2014/main" id="{8132144D-EDD0-BB8E-25EE-3C1D60DD6085}"/>
              </a:ext>
            </a:extLst>
          </p:cNvPr>
          <p:cNvSpPr>
            <a:spLocks noGrp="1"/>
          </p:cNvSpPr>
          <p:nvPr>
            <p:ph idx="1"/>
          </p:nvPr>
        </p:nvSpPr>
        <p:spPr>
          <a:xfrm>
            <a:off x="639098" y="2418735"/>
            <a:ext cx="4886461" cy="3811742"/>
          </a:xfrm>
        </p:spPr>
        <p:txBody>
          <a:bodyPr anchor="ctr">
            <a:normAutofit/>
          </a:bodyPr>
          <a:lstStyle/>
          <a:p>
            <a:pPr>
              <a:lnSpc>
                <a:spcPct val="90000"/>
              </a:lnSpc>
            </a:pPr>
            <a:r>
              <a:rPr lang="en-US"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characteristic expansion. is the primary crucial technique.</a:t>
            </a:r>
          </a:p>
          <a:p>
            <a:pPr>
              <a:lnSpc>
                <a:spcPct val="90000"/>
              </a:lnSpc>
            </a:pPr>
            <a:endParaRPr lang="en-US" sz="1700">
              <a:solidFill>
                <a:schemeClr val="bg1"/>
              </a:solidFill>
              <a:latin typeface="Calibri" panose="020F0502020204030204" pitchFamily="34" charset="0"/>
              <a:cs typeface="Times New Roman" panose="02020603050405020304" pitchFamily="18" charset="0"/>
            </a:endParaRPr>
          </a:p>
          <a:p>
            <a:pPr>
              <a:lnSpc>
                <a:spcPct val="90000"/>
              </a:lnSpc>
            </a:pPr>
            <a:r>
              <a:rPr lang="en-US"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classification expansion techniques are maximum-minimum scalability, polarization, and variation.</a:t>
            </a:r>
          </a:p>
          <a:p>
            <a:pPr>
              <a:lnSpc>
                <a:spcPct val="90000"/>
              </a:lnSpc>
            </a:pPr>
            <a:endParaRPr lang="en-US" sz="1700">
              <a:solidFill>
                <a:schemeClr val="bg1"/>
              </a:solidFill>
              <a:latin typeface="Calibri" panose="020F0502020204030204" pitchFamily="34" charset="0"/>
              <a:cs typeface="Times New Roman" panose="02020603050405020304" pitchFamily="18" charset="0"/>
            </a:endParaRPr>
          </a:p>
          <a:p>
            <a:pPr>
              <a:lnSpc>
                <a:spcPct val="90000"/>
              </a:lnSpc>
            </a:pPr>
            <a:r>
              <a:rPr lang="en-US"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split the commonly known of forecasting an actual figure into two consecutive challenges.</a:t>
            </a:r>
          </a:p>
          <a:p>
            <a:pPr>
              <a:lnSpc>
                <a:spcPct val="90000"/>
              </a:lnSpc>
            </a:pPr>
            <a:endParaRPr lang="en-US" sz="170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are transmitted to the PCA algorithm, which reduces the feature matrix scaling into j elements</a:t>
            </a:r>
          </a:p>
          <a:p>
            <a:pPr>
              <a:lnSpc>
                <a:spcPct val="90000"/>
              </a:lnSpc>
            </a:pPr>
            <a:endParaRPr lang="en-US" sz="1700">
              <a:solidFill>
                <a:schemeClr val="bg1"/>
              </a:solidFill>
              <a:latin typeface="Calibri" panose="020F0502020204030204" pitchFamily="34"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88282C68-0CFD-5AB4-3D97-3E72F9FD119A}"/>
              </a:ext>
            </a:extLst>
          </p:cNvPr>
          <p:cNvPicPr>
            <a:picLocks noChangeAspect="1"/>
          </p:cNvPicPr>
          <p:nvPr/>
        </p:nvPicPr>
        <p:blipFill rotWithShape="1">
          <a:blip r:embed="rId3">
            <a:extLst>
              <a:ext uri="{28A0092B-C50C-407E-A947-70E740481C1C}">
                <a14:useLocalDpi xmlns:a14="http://schemas.microsoft.com/office/drawing/2010/main" val="0"/>
              </a:ext>
            </a:extLst>
          </a:blip>
          <a:srcRect l="6923" t="3883" r="23077"/>
          <a:stretch/>
        </p:blipFill>
        <p:spPr bwMode="auto">
          <a:xfrm>
            <a:off x="6392595" y="645106"/>
            <a:ext cx="4930552" cy="5585369"/>
          </a:xfrm>
          <a:prstGeom prst="rect">
            <a:avLst/>
          </a:prstGeom>
          <a:extLst>
            <a:ext uri="{53640926-AAD7-44D8-BBD7-CCE9431645EC}">
              <a14:shadowObscured xmlns:a14="http://schemas.microsoft.com/office/drawing/2010/main"/>
            </a:ext>
          </a:extLst>
        </p:spPr>
      </p:pic>
      <p:sp>
        <p:nvSpPr>
          <p:cNvPr id="17" name="Rectangle 16">
            <a:extLst>
              <a:ext uri="{FF2B5EF4-FFF2-40B4-BE49-F238E27FC236}">
                <a16:creationId xmlns:a16="http://schemas.microsoft.com/office/drawing/2014/main" id="{6C9E16AD-C39A-45E0-9155-60C082A8D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691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BAEBD5D-E377-46BB-B8D2-C86BFE553C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67075E82-2005-4399-8586-0EECBFE78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Freeform 5">
              <a:extLst>
                <a:ext uri="{FF2B5EF4-FFF2-40B4-BE49-F238E27FC236}">
                  <a16:creationId xmlns:a16="http://schemas.microsoft.com/office/drawing/2014/main" id="{79897425-EB5B-4F29-B5A9-2F3E872089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4D17079-FEA0-D968-63E2-107943450E74}"/>
              </a:ext>
            </a:extLst>
          </p:cNvPr>
          <p:cNvSpPr>
            <a:spLocks noGrp="1"/>
          </p:cNvSpPr>
          <p:nvPr>
            <p:ph type="title"/>
          </p:nvPr>
        </p:nvSpPr>
        <p:spPr>
          <a:xfrm>
            <a:off x="639098" y="629265"/>
            <a:ext cx="5373877" cy="1622322"/>
          </a:xfrm>
        </p:spPr>
        <p:txBody>
          <a:bodyPr>
            <a:normAutofit/>
          </a:bodyPr>
          <a:lstStyle/>
          <a:p>
            <a:r>
              <a:rPr lang="en-US" dirty="0"/>
              <a:t>Preliminary Results:</a:t>
            </a:r>
          </a:p>
        </p:txBody>
      </p:sp>
      <p:sp>
        <p:nvSpPr>
          <p:cNvPr id="38" name="Content Placeholder 37">
            <a:extLst>
              <a:ext uri="{FF2B5EF4-FFF2-40B4-BE49-F238E27FC236}">
                <a16:creationId xmlns:a16="http://schemas.microsoft.com/office/drawing/2014/main" id="{8886858B-84B9-CCB6-0FA8-67815BD075F5}"/>
              </a:ext>
            </a:extLst>
          </p:cNvPr>
          <p:cNvSpPr>
            <a:spLocks noGrp="1"/>
          </p:cNvSpPr>
          <p:nvPr>
            <p:ph idx="1"/>
          </p:nvPr>
        </p:nvSpPr>
        <p:spPr>
          <a:xfrm>
            <a:off x="639098" y="2418735"/>
            <a:ext cx="5373877" cy="3811740"/>
          </a:xfrm>
        </p:spPr>
        <p:txBody>
          <a:bodyPr anchor="ctr">
            <a:normAutofit/>
          </a:bodyPr>
          <a:lstStyle/>
          <a:p>
            <a:r>
              <a:rPr lang="en-US" dirty="0">
                <a:solidFill>
                  <a:schemeClr val="bg1"/>
                </a:solidFill>
              </a:rPr>
              <a:t>Raw data for the project.</a:t>
            </a:r>
          </a:p>
          <a:p>
            <a:endParaRPr lang="en-US" dirty="0">
              <a:solidFill>
                <a:schemeClr val="bg1"/>
              </a:solidFill>
            </a:endParaRPr>
          </a:p>
          <a:p>
            <a:r>
              <a:rPr lang="en-US" dirty="0">
                <a:solidFill>
                  <a:schemeClr val="bg1"/>
                </a:solidFill>
              </a:rPr>
              <a:t>Fitting the model. </a:t>
            </a:r>
          </a:p>
        </p:txBody>
      </p:sp>
      <p:pic>
        <p:nvPicPr>
          <p:cNvPr id="17" name="Picture 16" descr="Table&#10;&#10;Description automatically generated">
            <a:extLst>
              <a:ext uri="{FF2B5EF4-FFF2-40B4-BE49-F238E27FC236}">
                <a16:creationId xmlns:a16="http://schemas.microsoft.com/office/drawing/2014/main" id="{0F799FEA-E1DF-92EA-95BB-B78DC134AA6D}"/>
              </a:ext>
            </a:extLst>
          </p:cNvPr>
          <p:cNvPicPr>
            <a:picLocks noChangeAspect="1"/>
          </p:cNvPicPr>
          <p:nvPr/>
        </p:nvPicPr>
        <p:blipFill rotWithShape="1">
          <a:blip r:embed="rId3">
            <a:extLst>
              <a:ext uri="{28A0092B-C50C-407E-A947-70E740481C1C}">
                <a14:useLocalDpi xmlns:a14="http://schemas.microsoft.com/office/drawing/2010/main" val="0"/>
              </a:ext>
            </a:extLst>
          </a:blip>
          <a:srcRect t="4801" r="3" b="14119"/>
          <a:stretch/>
        </p:blipFill>
        <p:spPr>
          <a:xfrm>
            <a:off x="6398006" y="2946127"/>
            <a:ext cx="4909867" cy="3284348"/>
          </a:xfrm>
          <a:prstGeom prst="rect">
            <a:avLst/>
          </a:prstGeom>
        </p:spPr>
      </p:pic>
      <p:sp>
        <p:nvSpPr>
          <p:cNvPr id="45" name="Rectangle 44">
            <a:extLst>
              <a:ext uri="{FF2B5EF4-FFF2-40B4-BE49-F238E27FC236}">
                <a16:creationId xmlns:a16="http://schemas.microsoft.com/office/drawing/2014/main" id="{AC8B2C74-B274-48EE-9967-4E0007493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Picture 21" descr="Table&#10;&#10;Description automatically generated">
            <a:extLst>
              <a:ext uri="{FF2B5EF4-FFF2-40B4-BE49-F238E27FC236}">
                <a16:creationId xmlns:a16="http://schemas.microsoft.com/office/drawing/2014/main" id="{037B852D-4297-BDA4-580E-6F8926012B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6546" y="1153815"/>
            <a:ext cx="3291840" cy="1264920"/>
          </a:xfrm>
          <a:prstGeom prst="rect">
            <a:avLst/>
          </a:prstGeom>
        </p:spPr>
      </p:pic>
    </p:spTree>
    <p:extLst>
      <p:ext uri="{BB962C8B-B14F-4D97-AF65-F5344CB8AC3E}">
        <p14:creationId xmlns:p14="http://schemas.microsoft.com/office/powerpoint/2010/main" val="777427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111</TotalTime>
  <Words>502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 Boardroom</vt:lpstr>
      <vt:lpstr>Stock value prediction using LTSM</vt:lpstr>
      <vt:lpstr>Team Members</vt:lpstr>
      <vt:lpstr>Roles and contributions</vt:lpstr>
      <vt:lpstr>Motivation</vt:lpstr>
      <vt:lpstr>Objective</vt:lpstr>
      <vt:lpstr>Related work:</vt:lpstr>
      <vt:lpstr>Problem statement</vt:lpstr>
      <vt:lpstr>Proposed solution:</vt:lpstr>
      <vt:lpstr>Preliminary Results: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value prediction using LTSM</dc:title>
  <dc:creator>Karthik Nagarapu</dc:creator>
  <cp:lastModifiedBy>Karthik Nagarapu</cp:lastModifiedBy>
  <cp:revision>1</cp:revision>
  <dcterms:created xsi:type="dcterms:W3CDTF">2022-12-03T03:11:04Z</dcterms:created>
  <dcterms:modified xsi:type="dcterms:W3CDTF">2022-12-03T05:02:06Z</dcterms:modified>
</cp:coreProperties>
</file>